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5" roundtripDataSignature="AMtx7miNGKsuDhNsZ4H6plgHm3NxeTo8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07f9bbd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07f9bbd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minimum-desig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EcoPots</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1400">
                <a:solidFill>
                  <a:schemeClr val="dk1"/>
                </a:solidFill>
              </a:rPr>
              <a:t>Eco-friendly vases and planters made from recycled plastic and wood</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g2207f9bbdc4_0_0"/>
          <p:cNvPicPr preferRelativeResize="0"/>
          <p:nvPr/>
        </p:nvPicPr>
        <p:blipFill>
          <a:blip r:embed="rId3">
            <a:alphaModFix/>
          </a:blip>
          <a:stretch>
            <a:fillRect/>
          </a:stretch>
        </p:blipFill>
        <p:spPr>
          <a:xfrm>
            <a:off x="5794250" y="0"/>
            <a:ext cx="3349751" cy="3353849"/>
          </a:xfrm>
          <a:prstGeom prst="rect">
            <a:avLst/>
          </a:prstGeom>
          <a:noFill/>
          <a:ln>
            <a:noFill/>
          </a:ln>
        </p:spPr>
      </p:pic>
      <p:pic>
        <p:nvPicPr>
          <p:cNvPr id="61" name="Google Shape;61;g2207f9bbdc4_0_0"/>
          <p:cNvPicPr preferRelativeResize="0"/>
          <p:nvPr/>
        </p:nvPicPr>
        <p:blipFill>
          <a:blip r:embed="rId4">
            <a:alphaModFix/>
          </a:blip>
          <a:stretch>
            <a:fillRect/>
          </a:stretch>
        </p:blipFill>
        <p:spPr>
          <a:xfrm>
            <a:off x="2309950" y="-4"/>
            <a:ext cx="3484294" cy="3471525"/>
          </a:xfrm>
          <a:prstGeom prst="rect">
            <a:avLst/>
          </a:prstGeom>
          <a:noFill/>
          <a:ln>
            <a:noFill/>
          </a:ln>
        </p:spPr>
      </p:pic>
      <p:pic>
        <p:nvPicPr>
          <p:cNvPr id="62" name="Google Shape;62;g2207f9bbdc4_0_0"/>
          <p:cNvPicPr preferRelativeResize="0"/>
          <p:nvPr/>
        </p:nvPicPr>
        <p:blipFill>
          <a:blip r:embed="rId5">
            <a:alphaModFix/>
          </a:blip>
          <a:stretch>
            <a:fillRect/>
          </a:stretch>
        </p:blipFill>
        <p:spPr>
          <a:xfrm>
            <a:off x="4623300" y="2646500"/>
            <a:ext cx="2490897" cy="2497000"/>
          </a:xfrm>
          <a:prstGeom prst="rect">
            <a:avLst/>
          </a:prstGeom>
          <a:noFill/>
          <a:ln>
            <a:noFill/>
          </a:ln>
        </p:spPr>
      </p:pic>
      <p:pic>
        <p:nvPicPr>
          <p:cNvPr id="63" name="Google Shape;63;g2207f9bbdc4_0_0"/>
          <p:cNvPicPr preferRelativeResize="0"/>
          <p:nvPr/>
        </p:nvPicPr>
        <p:blipFill>
          <a:blip r:embed="rId6">
            <a:alphaModFix/>
          </a:blip>
          <a:stretch>
            <a:fillRect/>
          </a:stretch>
        </p:blipFill>
        <p:spPr>
          <a:xfrm>
            <a:off x="0" y="1654953"/>
            <a:ext cx="3484301" cy="34885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Business, Marketing, Campaign Goals</a:t>
            </a:r>
            <a:endParaRPr/>
          </a:p>
        </p:txBody>
      </p:sp>
      <p:sp>
        <p:nvSpPr>
          <p:cNvPr id="69" name="Google Shape;69;p2"/>
          <p:cNvSpPr txBox="1"/>
          <p:nvPr>
            <p:ph idx="1" type="body"/>
          </p:nvPr>
        </p:nvSpPr>
        <p:spPr>
          <a:xfrm>
            <a:off x="311700" y="1152475"/>
            <a:ext cx="8520600" cy="30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b="1" lang="en" sz="1000">
                <a:solidFill>
                  <a:schemeClr val="dk1"/>
                </a:solidFill>
              </a:rPr>
              <a:t>Business Objectives:</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Achieve 2000 sales within the first year.</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Stable paid and organic traffic from various sources (Google Search, Soc media  - Pinterest mostly, etc.)</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Establish brand presence and awareness within the first year.</a:t>
            </a:r>
            <a:endParaRPr sz="1000">
              <a:solidFill>
                <a:schemeClr val="dk1"/>
              </a:solidFill>
            </a:endParaRPr>
          </a:p>
          <a:p>
            <a:pPr indent="0" lvl="0" marL="0" rtl="0" algn="l">
              <a:lnSpc>
                <a:spcPct val="115000"/>
              </a:lnSpc>
              <a:spcBef>
                <a:spcPts val="1200"/>
              </a:spcBef>
              <a:spcAft>
                <a:spcPts val="0"/>
              </a:spcAft>
              <a:buSzPts val="1800"/>
              <a:buNone/>
            </a:pPr>
            <a:r>
              <a:rPr b="1" lang="en" sz="1000">
                <a:solidFill>
                  <a:schemeClr val="dk1"/>
                </a:solidFill>
              </a:rPr>
              <a:t>Marketing Objectives:</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Achieve 1000 sales through Google Ads within the first 6 months.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Drive 10000 visitors to the website per month via Google Ads within the first 6 months.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Achieve a CTR of &gt;5% on Google Ads within the first 6 months.</a:t>
            </a:r>
            <a:endParaRPr sz="1000">
              <a:solidFill>
                <a:schemeClr val="dk1"/>
              </a:solidFill>
            </a:endParaRPr>
          </a:p>
          <a:p>
            <a:pPr indent="0" lvl="0" marL="0" rtl="0" algn="l">
              <a:lnSpc>
                <a:spcPct val="115000"/>
              </a:lnSpc>
              <a:spcBef>
                <a:spcPts val="1200"/>
              </a:spcBef>
              <a:spcAft>
                <a:spcPts val="0"/>
              </a:spcAft>
              <a:buSzPts val="1800"/>
              <a:buNone/>
            </a:pPr>
            <a:r>
              <a:rPr b="1" lang="en" sz="1000">
                <a:solidFill>
                  <a:schemeClr val="dk1"/>
                </a:solidFill>
              </a:rPr>
              <a:t>Campaign Goal:</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Achieve 150 sales from the search campaign within the first month.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Drive 6000 new visitors per month through the search campaign.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Achieve a conversion rate of 2,5% on search ads within the first month.</a:t>
            </a:r>
            <a:endParaRPr sz="1000">
              <a:solidFill>
                <a:schemeClr val="dk1"/>
              </a:solidFill>
            </a:endParaRPr>
          </a:p>
          <a:p>
            <a:pPr indent="0" lvl="0" marL="0" rtl="0" algn="l">
              <a:lnSpc>
                <a:spcPct val="115000"/>
              </a:lnSpc>
              <a:spcBef>
                <a:spcPts val="1200"/>
              </a:spcBef>
              <a:spcAft>
                <a:spcPts val="0"/>
              </a:spcAft>
              <a:buSzPts val="1800"/>
              <a:buNone/>
            </a:pPr>
            <a:r>
              <a:t/>
            </a:r>
            <a:endParaRPr sz="1000">
              <a:solidFill>
                <a:schemeClr val="dk1"/>
              </a:solidFill>
            </a:endParaRPr>
          </a:p>
          <a:p>
            <a:pPr indent="0" lvl="0" marL="0" rtl="0" algn="l">
              <a:lnSpc>
                <a:spcPct val="115000"/>
              </a:lnSpc>
              <a:spcBef>
                <a:spcPts val="1200"/>
              </a:spcBef>
              <a:spcAft>
                <a:spcPts val="1200"/>
              </a:spcAft>
              <a:buSzPts val="1800"/>
              <a:buNone/>
            </a:pPr>
            <a:r>
              <a:t/>
            </a:r>
            <a:endParaRPr sz="1000">
              <a:solidFill>
                <a:schemeClr val="dk1"/>
              </a:solidFill>
            </a:endParaRPr>
          </a:p>
        </p:txBody>
      </p:sp>
      <p:sp>
        <p:nvSpPr>
          <p:cNvPr id="70" name="Google Shape;70;p2"/>
          <p:cNvSpPr txBox="1"/>
          <p:nvPr>
            <p:ph idx="4294967295" type="subTitle"/>
          </p:nvPr>
        </p:nvSpPr>
        <p:spPr>
          <a:xfrm>
            <a:off x="311700" y="4134950"/>
            <a:ext cx="8520600" cy="792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lt2"/>
              </a:buClr>
              <a:buSzPts val="1800"/>
              <a:buFont typeface="Arial"/>
              <a:buNone/>
            </a:pPr>
            <a:r>
              <a:rPr b="0" i="0" lang="en" sz="1000" u="none" cap="none" strike="noStrike">
                <a:solidFill>
                  <a:schemeClr val="dk1"/>
                </a:solidFill>
                <a:latin typeface="Arial"/>
                <a:ea typeface="Arial"/>
                <a:cs typeface="Arial"/>
                <a:sym typeface="Arial"/>
              </a:rPr>
              <a:t>Main KPI’s to track: CTR, CPA, CPC, ROAS, Sales, AOV, Revenue, Website visitors.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lt2"/>
              </a:buClr>
              <a:buSzPts val="1800"/>
              <a:buFont typeface="Arial"/>
              <a:buNone/>
            </a:pPr>
            <a:r>
              <a:rPr b="0" i="0" lang="en" sz="1000" u="none" cap="none" strike="noStrike">
                <a:solidFill>
                  <a:schemeClr val="dk1"/>
                </a:solidFill>
                <a:latin typeface="Arial"/>
                <a:ea typeface="Arial"/>
                <a:cs typeface="Arial"/>
                <a:sym typeface="Arial"/>
              </a:rPr>
              <a:t>Also important: Bounce rate, what products sell the most (we might launch separate ads for them), highest ranking keywords, organic traffic.</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3">
            <a:alphaModFix/>
          </a:blip>
          <a:srcRect b="0" l="0" r="15196" t="11503"/>
          <a:stretch/>
        </p:blipFill>
        <p:spPr>
          <a:xfrm>
            <a:off x="0" y="1420425"/>
            <a:ext cx="4523001" cy="3162375"/>
          </a:xfrm>
          <a:prstGeom prst="rect">
            <a:avLst/>
          </a:prstGeom>
          <a:noFill/>
          <a:ln>
            <a:noFill/>
          </a:ln>
        </p:spPr>
      </p:pic>
      <p:sp>
        <p:nvSpPr>
          <p:cNvPr id="76" name="Google Shape;76;p3"/>
          <p:cNvSpPr txBox="1"/>
          <p:nvPr>
            <p:ph idx="4294967295" type="subTitle"/>
          </p:nvPr>
        </p:nvSpPr>
        <p:spPr>
          <a:xfrm>
            <a:off x="0" y="0"/>
            <a:ext cx="8520600" cy="7926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1200"/>
              </a:spcAft>
              <a:buClr>
                <a:schemeClr val="lt2"/>
              </a:buClr>
              <a:buSzPts val="1800"/>
              <a:buFont typeface="Arial"/>
              <a:buNone/>
            </a:pPr>
            <a:r>
              <a:rPr b="0" i="0" lang="en" sz="1400" u="none" cap="none" strike="noStrike">
                <a:solidFill>
                  <a:schemeClr val="dk1"/>
                </a:solidFill>
                <a:latin typeface="Arial"/>
                <a:ea typeface="Arial"/>
                <a:cs typeface="Arial"/>
                <a:sym typeface="Arial"/>
              </a:rPr>
              <a:t>Checking keywords like "eco-friendly planters," "recycled plastic vases," "sustainable garden pots," "eco vases," and "recycled wood planters" I’ve got some results that include “SOIL” as a keyword, so I decided to add that as a negative keyword to get more relevant results.</a:t>
            </a:r>
            <a:endParaRPr b="0" i="0" sz="1400" u="none" cap="none" strike="noStrike">
              <a:solidFill>
                <a:schemeClr val="dk1"/>
              </a:solidFill>
              <a:latin typeface="Arial"/>
              <a:ea typeface="Arial"/>
              <a:cs typeface="Arial"/>
              <a:sym typeface="Arial"/>
            </a:endParaRPr>
          </a:p>
        </p:txBody>
      </p:sp>
      <p:pic>
        <p:nvPicPr>
          <p:cNvPr id="77" name="Google Shape;77;p3"/>
          <p:cNvPicPr preferRelativeResize="0"/>
          <p:nvPr/>
        </p:nvPicPr>
        <p:blipFill rotWithShape="1">
          <a:blip r:embed="rId4">
            <a:alphaModFix/>
          </a:blip>
          <a:srcRect b="0" l="0" r="14659" t="0"/>
          <a:stretch/>
        </p:blipFill>
        <p:spPr>
          <a:xfrm>
            <a:off x="4515923" y="1420425"/>
            <a:ext cx="4628077" cy="3162376"/>
          </a:xfrm>
          <a:prstGeom prst="rect">
            <a:avLst/>
          </a:prstGeom>
          <a:noFill/>
          <a:ln>
            <a:noFill/>
          </a:ln>
        </p:spPr>
      </p:pic>
      <p:sp>
        <p:nvSpPr>
          <p:cNvPr id="78" name="Google Shape;78;p3"/>
          <p:cNvSpPr/>
          <p:nvPr/>
        </p:nvSpPr>
        <p:spPr>
          <a:xfrm>
            <a:off x="672825" y="3296925"/>
            <a:ext cx="171900" cy="126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713075" y="3471750"/>
            <a:ext cx="171900" cy="126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1059850" y="3669025"/>
            <a:ext cx="171900" cy="126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713075" y="4389575"/>
            <a:ext cx="171900" cy="126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txBox="1"/>
          <p:nvPr/>
        </p:nvSpPr>
        <p:spPr>
          <a:xfrm>
            <a:off x="1054125" y="904600"/>
            <a:ext cx="1472700" cy="4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1st search:</a:t>
            </a:r>
            <a:endParaRPr b="0" i="0" sz="1800" u="none" cap="none" strike="noStrike">
              <a:solidFill>
                <a:schemeClr val="dk1"/>
              </a:solidFill>
              <a:latin typeface="Arial"/>
              <a:ea typeface="Arial"/>
              <a:cs typeface="Arial"/>
              <a:sym typeface="Arial"/>
            </a:endParaRPr>
          </a:p>
        </p:txBody>
      </p:sp>
      <p:sp>
        <p:nvSpPr>
          <p:cNvPr id="83" name="Google Shape;83;p3"/>
          <p:cNvSpPr txBox="1"/>
          <p:nvPr/>
        </p:nvSpPr>
        <p:spPr>
          <a:xfrm>
            <a:off x="5288450" y="959800"/>
            <a:ext cx="3413700" cy="41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Search with negative keywords: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idx="4294967295" type="subTitle"/>
          </p:nvPr>
        </p:nvSpPr>
        <p:spPr>
          <a:xfrm>
            <a:off x="0" y="0"/>
            <a:ext cx="9144000" cy="792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lt2"/>
              </a:buClr>
              <a:buSzPts val="1800"/>
              <a:buFont typeface="Arial"/>
              <a:buNone/>
            </a:pPr>
            <a:r>
              <a:rPr b="0" i="0" lang="en" sz="1400" u="none" cap="none" strike="noStrike">
                <a:solidFill>
                  <a:schemeClr val="dk1"/>
                </a:solidFill>
                <a:latin typeface="Arial"/>
                <a:ea typeface="Arial"/>
                <a:cs typeface="Arial"/>
                <a:sym typeface="Arial"/>
              </a:rPr>
              <a:t>After selecting the specific keywords I can see there’s not enough monthly searches, so in this case we will use more generic keywords and keep the “Eco-Friendly” part as our USP.</a:t>
            </a:r>
            <a:endParaRPr b="0" i="0" sz="1400" u="none" cap="none" strike="noStrike">
              <a:solidFill>
                <a:schemeClr val="dk1"/>
              </a:solidFill>
              <a:latin typeface="Arial"/>
              <a:ea typeface="Arial"/>
              <a:cs typeface="Arial"/>
              <a:sym typeface="Arial"/>
            </a:endParaRPr>
          </a:p>
        </p:txBody>
      </p:sp>
      <p:pic>
        <p:nvPicPr>
          <p:cNvPr id="89" name="Google Shape;89;p4"/>
          <p:cNvPicPr preferRelativeResize="0"/>
          <p:nvPr/>
        </p:nvPicPr>
        <p:blipFill rotWithShape="1">
          <a:blip r:embed="rId3">
            <a:alphaModFix/>
          </a:blip>
          <a:srcRect b="0" l="0" r="0" t="0"/>
          <a:stretch/>
        </p:blipFill>
        <p:spPr>
          <a:xfrm>
            <a:off x="1746175" y="680475"/>
            <a:ext cx="5651633" cy="430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5"/>
          <p:cNvPicPr preferRelativeResize="0"/>
          <p:nvPr/>
        </p:nvPicPr>
        <p:blipFill rotWithShape="1">
          <a:blip r:embed="rId3">
            <a:alphaModFix/>
          </a:blip>
          <a:srcRect b="0" l="0" r="0" t="0"/>
          <a:stretch/>
        </p:blipFill>
        <p:spPr>
          <a:xfrm>
            <a:off x="222276" y="630950"/>
            <a:ext cx="6184675" cy="4273325"/>
          </a:xfrm>
          <a:prstGeom prst="rect">
            <a:avLst/>
          </a:prstGeom>
          <a:noFill/>
          <a:ln>
            <a:noFill/>
          </a:ln>
        </p:spPr>
      </p:pic>
      <p:sp>
        <p:nvSpPr>
          <p:cNvPr id="95" name="Google Shape;95;p5"/>
          <p:cNvSpPr txBox="1"/>
          <p:nvPr>
            <p:ph idx="4294967295" type="subTitle"/>
          </p:nvPr>
        </p:nvSpPr>
        <p:spPr>
          <a:xfrm>
            <a:off x="0" y="0"/>
            <a:ext cx="9144000" cy="7926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lt2"/>
              </a:buClr>
              <a:buSzPts val="1800"/>
              <a:buFont typeface="Arial"/>
              <a:buNone/>
            </a:pPr>
            <a:r>
              <a:rPr b="0" i="0" lang="en" sz="1400" u="none" cap="none" strike="noStrike">
                <a:solidFill>
                  <a:schemeClr val="dk1"/>
                </a:solidFill>
                <a:latin typeface="Arial"/>
                <a:ea typeface="Arial"/>
                <a:cs typeface="Arial"/>
                <a:sym typeface="Arial"/>
              </a:rPr>
              <a:t>After doing some research, I found a well established competitor that sells exact same products, so we will mostly copy the keywords, unless it doesn’t fit our business (for example color or size in the keyword that we don’t sell)</a:t>
            </a:r>
            <a:endParaRPr b="0" i="0" sz="1400" u="none" cap="none" strike="noStrike">
              <a:solidFill>
                <a:schemeClr val="dk1"/>
              </a:solidFill>
              <a:latin typeface="Arial"/>
              <a:ea typeface="Arial"/>
              <a:cs typeface="Arial"/>
              <a:sym typeface="Arial"/>
            </a:endParaRPr>
          </a:p>
        </p:txBody>
      </p:sp>
      <p:sp>
        <p:nvSpPr>
          <p:cNvPr id="96" name="Google Shape;96;p5"/>
          <p:cNvSpPr txBox="1"/>
          <p:nvPr/>
        </p:nvSpPr>
        <p:spPr>
          <a:xfrm>
            <a:off x="6406950" y="545750"/>
            <a:ext cx="250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4"/>
              </a:rPr>
              <a:t>https://minimum-design.com/</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6"/>
          <p:cNvPicPr preferRelativeResize="0"/>
          <p:nvPr/>
        </p:nvPicPr>
        <p:blipFill rotWithShape="1">
          <a:blip r:embed="rId3">
            <a:alphaModFix/>
          </a:blip>
          <a:srcRect b="0" l="0" r="0" t="0"/>
          <a:stretch/>
        </p:blipFill>
        <p:spPr>
          <a:xfrm>
            <a:off x="284075" y="3306225"/>
            <a:ext cx="5240699" cy="1561700"/>
          </a:xfrm>
          <a:prstGeom prst="rect">
            <a:avLst/>
          </a:prstGeom>
          <a:noFill/>
          <a:ln>
            <a:noFill/>
          </a:ln>
        </p:spPr>
      </p:pic>
      <p:pic>
        <p:nvPicPr>
          <p:cNvPr id="102" name="Google Shape;102;p6"/>
          <p:cNvPicPr preferRelativeResize="0"/>
          <p:nvPr/>
        </p:nvPicPr>
        <p:blipFill rotWithShape="1">
          <a:blip r:embed="rId4">
            <a:alphaModFix/>
          </a:blip>
          <a:srcRect b="0" l="0" r="0" t="0"/>
          <a:stretch/>
        </p:blipFill>
        <p:spPr>
          <a:xfrm>
            <a:off x="5691837" y="358850"/>
            <a:ext cx="3417000" cy="3058726"/>
          </a:xfrm>
          <a:prstGeom prst="rect">
            <a:avLst/>
          </a:prstGeom>
          <a:noFill/>
          <a:ln>
            <a:noFill/>
          </a:ln>
        </p:spPr>
      </p:pic>
      <p:pic>
        <p:nvPicPr>
          <p:cNvPr id="103" name="Google Shape;103;p6"/>
          <p:cNvPicPr preferRelativeResize="0"/>
          <p:nvPr/>
        </p:nvPicPr>
        <p:blipFill rotWithShape="1">
          <a:blip r:embed="rId5">
            <a:alphaModFix/>
          </a:blip>
          <a:srcRect b="0" l="0" r="0" t="0"/>
          <a:stretch/>
        </p:blipFill>
        <p:spPr>
          <a:xfrm>
            <a:off x="5656675" y="3417574"/>
            <a:ext cx="3487325" cy="1450350"/>
          </a:xfrm>
          <a:prstGeom prst="rect">
            <a:avLst/>
          </a:prstGeom>
          <a:noFill/>
          <a:ln>
            <a:noFill/>
          </a:ln>
        </p:spPr>
      </p:pic>
      <p:sp>
        <p:nvSpPr>
          <p:cNvPr id="104" name="Google Shape;104;p6"/>
          <p:cNvSpPr txBox="1"/>
          <p:nvPr>
            <p:ph idx="4294967295" type="subTitle"/>
          </p:nvPr>
        </p:nvSpPr>
        <p:spPr>
          <a:xfrm>
            <a:off x="698975" y="1442850"/>
            <a:ext cx="4410900" cy="112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lt2"/>
              </a:buClr>
              <a:buSzPts val="1800"/>
              <a:buFont typeface="Arial"/>
              <a:buNone/>
            </a:pPr>
            <a:r>
              <a:rPr b="0" i="0" lang="en" sz="1800" u="none" cap="none" strike="noStrike">
                <a:solidFill>
                  <a:schemeClr val="dk1"/>
                </a:solidFill>
                <a:latin typeface="Arial"/>
                <a:ea typeface="Arial"/>
                <a:cs typeface="Arial"/>
                <a:sym typeface="Arial"/>
              </a:rPr>
              <a:t>15 Headlines that include main keywords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lt2"/>
              </a:buClr>
              <a:buSzPts val="1800"/>
              <a:buFont typeface="Arial"/>
              <a:buNone/>
            </a:pPr>
            <a:r>
              <a:rPr b="0" i="0" lang="en" sz="1800" u="none" cap="none" strike="noStrike">
                <a:solidFill>
                  <a:schemeClr val="dk1"/>
                </a:solidFill>
                <a:latin typeface="Arial"/>
                <a:ea typeface="Arial"/>
                <a:cs typeface="Arial"/>
                <a:sym typeface="Arial"/>
              </a:rPr>
              <a:t>and 4 Unique descriptions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7"/>
          <p:cNvPicPr preferRelativeResize="0"/>
          <p:nvPr/>
        </p:nvPicPr>
        <p:blipFill rotWithShape="1">
          <a:blip r:embed="rId3">
            <a:alphaModFix/>
          </a:blip>
          <a:srcRect b="0" l="0" r="0" t="0"/>
          <a:stretch/>
        </p:blipFill>
        <p:spPr>
          <a:xfrm>
            <a:off x="4807075" y="0"/>
            <a:ext cx="4336924" cy="2905524"/>
          </a:xfrm>
          <a:prstGeom prst="rect">
            <a:avLst/>
          </a:prstGeom>
          <a:noFill/>
          <a:ln>
            <a:noFill/>
          </a:ln>
        </p:spPr>
      </p:pic>
      <p:pic>
        <p:nvPicPr>
          <p:cNvPr id="110" name="Google Shape;110;p7"/>
          <p:cNvPicPr preferRelativeResize="0"/>
          <p:nvPr/>
        </p:nvPicPr>
        <p:blipFill rotWithShape="1">
          <a:blip r:embed="rId4">
            <a:alphaModFix/>
          </a:blip>
          <a:srcRect b="0" l="0" r="0" t="0"/>
          <a:stretch/>
        </p:blipFill>
        <p:spPr>
          <a:xfrm>
            <a:off x="4440750" y="2905525"/>
            <a:ext cx="4703249" cy="1985726"/>
          </a:xfrm>
          <a:prstGeom prst="rect">
            <a:avLst/>
          </a:prstGeom>
          <a:noFill/>
          <a:ln>
            <a:noFill/>
          </a:ln>
        </p:spPr>
      </p:pic>
      <p:sp>
        <p:nvSpPr>
          <p:cNvPr id="111" name="Google Shape;111;p7"/>
          <p:cNvSpPr txBox="1"/>
          <p:nvPr>
            <p:ph idx="4294967295" type="subTitle"/>
          </p:nvPr>
        </p:nvSpPr>
        <p:spPr>
          <a:xfrm>
            <a:off x="0" y="0"/>
            <a:ext cx="4807200" cy="12858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chemeClr val="lt2"/>
              </a:buClr>
              <a:buSzPts val="1800"/>
              <a:buFont typeface="Arial"/>
              <a:buNone/>
            </a:pPr>
            <a:r>
              <a:rPr b="0" i="0" lang="en" sz="1500" u="none" cap="none" strike="noStrike">
                <a:solidFill>
                  <a:schemeClr val="dk1"/>
                </a:solidFill>
                <a:latin typeface="Arial"/>
                <a:ea typeface="Arial"/>
                <a:cs typeface="Arial"/>
                <a:sym typeface="Arial"/>
              </a:rPr>
              <a:t>Launched a Search campaign with objective - Leads.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lt2"/>
              </a:buClr>
              <a:buSzPts val="1800"/>
              <a:buFont typeface="Arial"/>
              <a:buNone/>
            </a:pPr>
            <a:r>
              <a:rPr b="0" i="0" lang="en" sz="1500" u="none" cap="none" strike="noStrike">
                <a:solidFill>
                  <a:schemeClr val="dk1"/>
                </a:solidFill>
                <a:latin typeface="Arial"/>
                <a:ea typeface="Arial"/>
                <a:cs typeface="Arial"/>
                <a:sym typeface="Arial"/>
              </a:rPr>
              <a:t>With a set of 30 EUR daily budget estimated weekly conversions were ~ 44 with an estimated CPA of ~ 5,5 EUR</a:t>
            </a:r>
            <a:endParaRPr b="0" i="0" sz="1500" u="none" cap="none" strike="noStrike">
              <a:solidFill>
                <a:schemeClr val="dk1"/>
              </a:solidFill>
              <a:latin typeface="Arial"/>
              <a:ea typeface="Arial"/>
              <a:cs typeface="Arial"/>
              <a:sym typeface="Arial"/>
            </a:endParaRPr>
          </a:p>
        </p:txBody>
      </p:sp>
      <p:sp>
        <p:nvSpPr>
          <p:cNvPr id="112" name="Google Shape;112;p7"/>
          <p:cNvSpPr txBox="1"/>
          <p:nvPr>
            <p:ph idx="4294967295" type="subTitle"/>
          </p:nvPr>
        </p:nvSpPr>
        <p:spPr>
          <a:xfrm>
            <a:off x="32775" y="1619725"/>
            <a:ext cx="4807200" cy="21633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lt2"/>
              </a:buClr>
              <a:buSzPts val="1800"/>
              <a:buFont typeface="Arial"/>
              <a:buNone/>
            </a:pPr>
            <a:r>
              <a:rPr b="0" i="0" lang="en" sz="1500" u="none" cap="none" strike="noStrike">
                <a:solidFill>
                  <a:schemeClr val="dk1"/>
                </a:solidFill>
                <a:latin typeface="Arial"/>
                <a:ea typeface="Arial"/>
                <a:cs typeface="Arial"/>
                <a:sym typeface="Arial"/>
              </a:rPr>
              <a:t>Creating 15 Headlines that include main keywords and 4 unique descriptions helped me reach 89,9% optimization score.</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chemeClr val="lt2"/>
              </a:buClr>
              <a:buSzPts val="1800"/>
              <a:buFont typeface="Arial"/>
              <a:buNone/>
            </a:pPr>
            <a:r>
              <a:rPr b="0" i="0" lang="en" sz="1500" u="none" cap="none" strike="noStrike">
                <a:solidFill>
                  <a:schemeClr val="dk1"/>
                </a:solidFill>
                <a:latin typeface="Arial"/>
                <a:ea typeface="Arial"/>
                <a:cs typeface="Arial"/>
                <a:sym typeface="Arial"/>
              </a:rPr>
              <a:t>Adding sitelinks and callouts would increase the score to 99,1%</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idx="1" type="body"/>
          </p:nvPr>
        </p:nvSpPr>
        <p:spPr>
          <a:xfrm>
            <a:off x="311700" y="434775"/>
            <a:ext cx="8520600" cy="4125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400">
                <a:solidFill>
                  <a:schemeClr val="dk1"/>
                </a:solidFill>
              </a:rPr>
              <a:t>Looking back at our campaign goals:</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150 sales, 6000 new visitors, conversion rate of 2,5% within the first month.</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We can see that we’ve set a realistic goal with only 30 EUR daily spending on ads. Since estimated conversions are </a:t>
            </a:r>
            <a:r>
              <a:rPr b="1" lang="en" sz="1400">
                <a:solidFill>
                  <a:schemeClr val="dk1"/>
                </a:solidFill>
              </a:rPr>
              <a:t>44 weekly (~180 monthly)</a:t>
            </a:r>
            <a:r>
              <a:rPr lang="en" sz="1400">
                <a:solidFill>
                  <a:schemeClr val="dk1"/>
                </a:solidFill>
              </a:rPr>
              <a:t> we should reach our monthly goal with the </a:t>
            </a:r>
            <a:r>
              <a:rPr b="1" lang="en" sz="1400">
                <a:solidFill>
                  <a:schemeClr val="dk1"/>
                </a:solidFill>
              </a:rPr>
              <a:t>6000 visitors</a:t>
            </a:r>
            <a:r>
              <a:rPr lang="en" sz="1400">
                <a:solidFill>
                  <a:schemeClr val="dk1"/>
                </a:solidFill>
              </a:rPr>
              <a:t> and </a:t>
            </a:r>
            <a:r>
              <a:rPr b="1" lang="en" sz="1400">
                <a:solidFill>
                  <a:schemeClr val="dk1"/>
                </a:solidFill>
              </a:rPr>
              <a:t>conversion rate of 2,5%</a:t>
            </a:r>
            <a:r>
              <a:rPr lang="en" sz="1400">
                <a:solidFill>
                  <a:schemeClr val="dk1"/>
                </a:solidFill>
              </a:rPr>
              <a:t>.</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Though we have to consider if visitors are going to convert, we might encounter other problems not related to Google Ads, etc.</a:t>
            </a:r>
            <a:endParaRPr sz="1400">
              <a:solidFill>
                <a:schemeClr val="dk1"/>
              </a:solidFill>
            </a:endParaRPr>
          </a:p>
          <a:p>
            <a:pPr indent="0" lvl="0" marL="0" rtl="0" algn="l">
              <a:lnSpc>
                <a:spcPct val="115000"/>
              </a:lnSpc>
              <a:spcBef>
                <a:spcPts val="1200"/>
              </a:spcBef>
              <a:spcAft>
                <a:spcPts val="0"/>
              </a:spcAft>
              <a:buSzPts val="1800"/>
              <a:buNone/>
            </a:pPr>
            <a:r>
              <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We can also see that our campaign goals align with marketing goals and business as well, if we take sales as an example:</a:t>
            </a:r>
            <a:endParaRPr sz="1400">
              <a:solidFill>
                <a:schemeClr val="dk1"/>
              </a:solidFill>
            </a:endParaRPr>
          </a:p>
          <a:p>
            <a:pPr indent="0" lvl="0" marL="0" rtl="0" algn="l">
              <a:lnSpc>
                <a:spcPct val="115000"/>
              </a:lnSpc>
              <a:spcBef>
                <a:spcPts val="1200"/>
              </a:spcBef>
              <a:spcAft>
                <a:spcPts val="0"/>
              </a:spcAft>
              <a:buSzPts val="1800"/>
              <a:buNone/>
            </a:pPr>
            <a:r>
              <a:rPr lang="en" sz="1400">
                <a:solidFill>
                  <a:schemeClr val="dk1"/>
                </a:solidFill>
              </a:rPr>
              <a:t>150 monthly, 1000 in 6 months (167 monthly), 2000 in a year (167 monthly)</a:t>
            </a:r>
            <a:endParaRPr sz="1400">
              <a:solidFill>
                <a:schemeClr val="dk1"/>
              </a:solidFill>
            </a:endParaRPr>
          </a:p>
          <a:p>
            <a:pPr indent="0" lvl="0" marL="0" rtl="0" algn="l">
              <a:lnSpc>
                <a:spcPct val="115000"/>
              </a:lnSpc>
              <a:spcBef>
                <a:spcPts val="1200"/>
              </a:spcBef>
              <a:spcAft>
                <a:spcPts val="1200"/>
              </a:spcAft>
              <a:buSzPts val="1800"/>
              <a:buNone/>
            </a:pPr>
            <a:r>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