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17" roundtripDataSignature="AMtx7mgRxpWRMJXYGgxtvzgb7Mgy+eRa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e803c1ca2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e803c1ca2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e803c1ca2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e803c1ca2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8"/>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40" name="Google Shape;4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Electric bikes (E-Bike)</a:t>
            </a:r>
            <a:endParaRPr/>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Launch Strategy</a:t>
            </a:r>
            <a:endParaRPr/>
          </a:p>
        </p:txBody>
      </p:sp>
      <p:sp>
        <p:nvSpPr>
          <p:cNvPr id="127" name="Google Shape;12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en">
                <a:solidFill>
                  <a:schemeClr val="dk1"/>
                </a:solidFill>
              </a:rPr>
              <a:t>Product Positioning:</a:t>
            </a:r>
            <a:endParaRPr>
              <a:solidFill>
                <a:schemeClr val="dk1"/>
              </a:solidFill>
            </a:endParaRPr>
          </a:p>
          <a:p>
            <a:pPr indent="0" lvl="0" marL="0" rtl="0" algn="l">
              <a:lnSpc>
                <a:spcPct val="115000"/>
              </a:lnSpc>
              <a:spcBef>
                <a:spcPts val="1200"/>
              </a:spcBef>
              <a:spcAft>
                <a:spcPts val="0"/>
              </a:spcAft>
              <a:buSzPts val="1800"/>
              <a:buNone/>
            </a:pPr>
            <a:r>
              <a:rPr lang="en" sz="1400">
                <a:solidFill>
                  <a:schemeClr val="dk1"/>
                </a:solidFill>
              </a:rPr>
              <a:t>Highlight key features such as battery life, durability, and performance.</a:t>
            </a:r>
            <a:endParaRPr sz="1400">
              <a:solidFill>
                <a:schemeClr val="dk1"/>
              </a:solidFill>
            </a:endParaRPr>
          </a:p>
          <a:p>
            <a:pPr indent="0" lvl="0" marL="0" rtl="0" algn="l">
              <a:lnSpc>
                <a:spcPct val="115000"/>
              </a:lnSpc>
              <a:spcBef>
                <a:spcPts val="1200"/>
              </a:spcBef>
              <a:spcAft>
                <a:spcPts val="0"/>
              </a:spcAft>
              <a:buSzPts val="1800"/>
              <a:buNone/>
            </a:pPr>
            <a:r>
              <a:rPr lang="en" sz="1400">
                <a:solidFill>
                  <a:schemeClr val="dk1"/>
                </a:solidFill>
              </a:rPr>
              <a:t>Position as a sustainable and cost-effective alternative to traditional transportation.</a:t>
            </a:r>
            <a:endParaRPr sz="1400">
              <a:solidFill>
                <a:schemeClr val="dk1"/>
              </a:solidFill>
            </a:endParaRPr>
          </a:p>
          <a:p>
            <a:pPr indent="0" lvl="0" marL="0" rtl="0" algn="l">
              <a:lnSpc>
                <a:spcPct val="115000"/>
              </a:lnSpc>
              <a:spcBef>
                <a:spcPts val="1200"/>
              </a:spcBef>
              <a:spcAft>
                <a:spcPts val="0"/>
              </a:spcAft>
              <a:buSzPts val="1800"/>
              <a:buNone/>
            </a:pPr>
            <a:r>
              <a:t/>
            </a:r>
            <a:endParaRPr sz="1400">
              <a:solidFill>
                <a:schemeClr val="dk1"/>
              </a:solidFill>
            </a:endParaRPr>
          </a:p>
          <a:p>
            <a:pPr indent="0" lvl="0" marL="0" rtl="0" algn="l">
              <a:lnSpc>
                <a:spcPct val="115000"/>
              </a:lnSpc>
              <a:spcBef>
                <a:spcPts val="1200"/>
              </a:spcBef>
              <a:spcAft>
                <a:spcPts val="0"/>
              </a:spcAft>
              <a:buSzPts val="1800"/>
              <a:buNone/>
            </a:pPr>
            <a:r>
              <a:rPr lang="en">
                <a:solidFill>
                  <a:schemeClr val="dk1"/>
                </a:solidFill>
              </a:rPr>
              <a:t>Marketing Strategy:</a:t>
            </a:r>
            <a:endParaRPr>
              <a:solidFill>
                <a:schemeClr val="dk1"/>
              </a:solidFill>
            </a:endParaRPr>
          </a:p>
          <a:p>
            <a:pPr indent="0" lvl="0" marL="0" rtl="0" algn="l">
              <a:lnSpc>
                <a:spcPct val="115000"/>
              </a:lnSpc>
              <a:spcBef>
                <a:spcPts val="1200"/>
              </a:spcBef>
              <a:spcAft>
                <a:spcPts val="0"/>
              </a:spcAft>
              <a:buSzPts val="1800"/>
              <a:buNone/>
            </a:pPr>
            <a:r>
              <a:rPr lang="en" sz="1400">
                <a:solidFill>
                  <a:schemeClr val="dk1"/>
                </a:solidFill>
              </a:rPr>
              <a:t>Focus on urban centers like Berlin, Hamburg, and Munich.</a:t>
            </a:r>
            <a:endParaRPr sz="1400">
              <a:solidFill>
                <a:schemeClr val="dk1"/>
              </a:solidFill>
            </a:endParaRPr>
          </a:p>
          <a:p>
            <a:pPr indent="0" lvl="0" marL="0" rtl="0" algn="l">
              <a:lnSpc>
                <a:spcPct val="115000"/>
              </a:lnSpc>
              <a:spcBef>
                <a:spcPts val="1200"/>
              </a:spcBef>
              <a:spcAft>
                <a:spcPts val="0"/>
              </a:spcAft>
              <a:buSzPts val="1800"/>
              <a:buNone/>
            </a:pPr>
            <a:r>
              <a:rPr lang="en" sz="1400">
                <a:solidFill>
                  <a:schemeClr val="dk1"/>
                </a:solidFill>
              </a:rPr>
              <a:t>Emphasize government subsidies and environmental benefits.</a:t>
            </a:r>
            <a:endParaRPr sz="1400">
              <a:solidFill>
                <a:schemeClr val="dk1"/>
              </a:solidFill>
            </a:endParaRPr>
          </a:p>
          <a:p>
            <a:pPr indent="0" lvl="0" marL="0" rtl="0" algn="l">
              <a:lnSpc>
                <a:spcPct val="115000"/>
              </a:lnSpc>
              <a:spcBef>
                <a:spcPts val="1200"/>
              </a:spcBef>
              <a:spcAft>
                <a:spcPts val="0"/>
              </a:spcAft>
              <a:buSzPts val="1800"/>
              <a:buNone/>
            </a:pPr>
            <a:r>
              <a:rPr lang="en" sz="1400">
                <a:solidFill>
                  <a:schemeClr val="dk1"/>
                </a:solidFill>
              </a:rPr>
              <a:t>Launch targeted ad campaigns during spring and summer.</a:t>
            </a:r>
            <a:endParaRPr sz="1400">
              <a:solidFill>
                <a:schemeClr val="dk1"/>
              </a:solidFill>
            </a:endParaRPr>
          </a:p>
          <a:p>
            <a:pPr indent="0" lvl="0" marL="0" rtl="0" algn="l">
              <a:lnSpc>
                <a:spcPct val="115000"/>
              </a:lnSpc>
              <a:spcBef>
                <a:spcPts val="1200"/>
              </a:spcBef>
              <a:spcAft>
                <a:spcPts val="1200"/>
              </a:spcAft>
              <a:buSzPts val="1800"/>
              <a:buNone/>
            </a:pPr>
            <a:r>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Launch Strategy</a:t>
            </a:r>
            <a:endParaRPr/>
          </a:p>
        </p:txBody>
      </p:sp>
      <p:sp>
        <p:nvSpPr>
          <p:cNvPr id="133" name="Google Shape;133;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dk1"/>
                </a:solidFill>
              </a:rPr>
              <a:t>Strategy:</a:t>
            </a:r>
            <a:endParaRPr>
              <a:solidFill>
                <a:schemeClr val="dk1"/>
              </a:solidFill>
            </a:endParaRPr>
          </a:p>
          <a:p>
            <a:pPr indent="0" lvl="0" marL="0" rtl="0" algn="l">
              <a:lnSpc>
                <a:spcPct val="115000"/>
              </a:lnSpc>
              <a:spcBef>
                <a:spcPts val="1200"/>
              </a:spcBef>
              <a:spcAft>
                <a:spcPts val="0"/>
              </a:spcAft>
              <a:buSzPts val="1800"/>
              <a:buNone/>
            </a:pPr>
            <a:r>
              <a:rPr lang="en" sz="1400">
                <a:solidFill>
                  <a:schemeClr val="dk1"/>
                </a:solidFill>
              </a:rPr>
              <a:t>Differentiate from competitors by offering innovative features and competitive pricing.</a:t>
            </a:r>
            <a:endParaRPr sz="1400">
              <a:solidFill>
                <a:schemeClr val="dk1"/>
              </a:solidFill>
            </a:endParaRPr>
          </a:p>
          <a:p>
            <a:pPr indent="0" lvl="0" marL="0" rtl="0" algn="l">
              <a:lnSpc>
                <a:spcPct val="115000"/>
              </a:lnSpc>
              <a:spcBef>
                <a:spcPts val="1200"/>
              </a:spcBef>
              <a:spcAft>
                <a:spcPts val="0"/>
              </a:spcAft>
              <a:buSzPts val="1800"/>
              <a:buNone/>
            </a:pPr>
            <a:r>
              <a:rPr lang="en" sz="1400">
                <a:solidFill>
                  <a:schemeClr val="dk1"/>
                </a:solidFill>
              </a:rPr>
              <a:t>Form partnerships with local bike shops and cycling communities.</a:t>
            </a:r>
            <a:endParaRPr sz="1400">
              <a:solidFill>
                <a:schemeClr val="dk1"/>
              </a:solidFill>
            </a:endParaRPr>
          </a:p>
          <a:p>
            <a:pPr indent="0" lvl="0" marL="0" rtl="0" algn="l">
              <a:lnSpc>
                <a:spcPct val="115000"/>
              </a:lnSpc>
              <a:spcBef>
                <a:spcPts val="1200"/>
              </a:spcBef>
              <a:spcAft>
                <a:spcPts val="0"/>
              </a:spcAft>
              <a:buSzPts val="1800"/>
              <a:buNone/>
            </a:pPr>
            <a:r>
              <a:t/>
            </a:r>
            <a:endParaRPr sz="1400">
              <a:solidFill>
                <a:schemeClr val="dk1"/>
              </a:solidFill>
            </a:endParaRPr>
          </a:p>
          <a:p>
            <a:pPr indent="0" lvl="0" marL="0" rtl="0" algn="l">
              <a:lnSpc>
                <a:spcPct val="115000"/>
              </a:lnSpc>
              <a:spcBef>
                <a:spcPts val="1200"/>
              </a:spcBef>
              <a:spcAft>
                <a:spcPts val="0"/>
              </a:spcAft>
              <a:buSzPts val="1800"/>
              <a:buNone/>
            </a:pPr>
            <a:r>
              <a:rPr lang="en">
                <a:solidFill>
                  <a:schemeClr val="dk1"/>
                </a:solidFill>
              </a:rPr>
              <a:t>Long-Term Development:</a:t>
            </a:r>
            <a:endParaRPr>
              <a:solidFill>
                <a:schemeClr val="dk1"/>
              </a:solidFill>
            </a:endParaRPr>
          </a:p>
          <a:p>
            <a:pPr indent="0" lvl="0" marL="0" rtl="0" algn="l">
              <a:lnSpc>
                <a:spcPct val="115000"/>
              </a:lnSpc>
              <a:spcBef>
                <a:spcPts val="1200"/>
              </a:spcBef>
              <a:spcAft>
                <a:spcPts val="0"/>
              </a:spcAft>
              <a:buSzPts val="1800"/>
              <a:buNone/>
            </a:pPr>
            <a:r>
              <a:rPr lang="en" sz="1400">
                <a:solidFill>
                  <a:schemeClr val="dk1"/>
                </a:solidFill>
              </a:rPr>
              <a:t>Monitor Google Trends to stay updated on emerging terms and consumer interests.</a:t>
            </a:r>
            <a:endParaRPr sz="1400">
              <a:solidFill>
                <a:schemeClr val="dk1"/>
              </a:solidFill>
            </a:endParaRPr>
          </a:p>
          <a:p>
            <a:pPr indent="0" lvl="0" marL="0" rtl="0" algn="l">
              <a:lnSpc>
                <a:spcPct val="115000"/>
              </a:lnSpc>
              <a:spcBef>
                <a:spcPts val="1200"/>
              </a:spcBef>
              <a:spcAft>
                <a:spcPts val="0"/>
              </a:spcAft>
              <a:buSzPts val="1800"/>
              <a:buNone/>
            </a:pPr>
            <a:r>
              <a:rPr lang="en" sz="1400">
                <a:solidFill>
                  <a:schemeClr val="dk1"/>
                </a:solidFill>
              </a:rPr>
              <a:t>Expand product lines based on seasonal and regional demand.</a:t>
            </a:r>
            <a:endParaRPr sz="1400">
              <a:solidFill>
                <a:schemeClr val="dk1"/>
              </a:solidFill>
            </a:endParaRPr>
          </a:p>
          <a:p>
            <a:pPr indent="0" lvl="0" marL="0" rtl="0" algn="l">
              <a:lnSpc>
                <a:spcPct val="115000"/>
              </a:lnSpc>
              <a:spcBef>
                <a:spcPts val="1200"/>
              </a:spcBef>
              <a:spcAft>
                <a:spcPts val="1200"/>
              </a:spcAft>
              <a:buSzPts val="1800"/>
              <a:buNone/>
            </a:pPr>
            <a:r>
              <a:rPr lang="en" sz="1400">
                <a:solidFill>
                  <a:schemeClr val="dk1"/>
                </a:solidFill>
              </a:rPr>
              <a:t>Continuously improve technology and customer service based on feedback and market trends.</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idx="1" type="body"/>
          </p:nvPr>
        </p:nvSpPr>
        <p:spPr>
          <a:xfrm>
            <a:off x="311700" y="325825"/>
            <a:ext cx="7844700" cy="21483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00000"/>
              <a:buNone/>
            </a:pPr>
            <a:r>
              <a:rPr lang="en">
                <a:solidFill>
                  <a:schemeClr val="dk1"/>
                </a:solidFill>
              </a:rPr>
              <a:t>The electric bikes market is experiencing significant growth due to increasing environmental awareness and the shift towards sustainable transportation options. Rising fuel prices and advancements in battery technology also drive this trend.</a:t>
            </a:r>
            <a:endParaRPr>
              <a:solidFill>
                <a:schemeClr val="dk1"/>
              </a:solidFill>
            </a:endParaRPr>
          </a:p>
          <a:p>
            <a:pPr indent="0" lvl="0" marL="0" rtl="0" algn="l">
              <a:lnSpc>
                <a:spcPct val="115000"/>
              </a:lnSpc>
              <a:spcBef>
                <a:spcPts val="1200"/>
              </a:spcBef>
              <a:spcAft>
                <a:spcPts val="0"/>
              </a:spcAft>
              <a:buSzPct val="100000"/>
              <a:buNone/>
            </a:pPr>
            <a:r>
              <a:rPr lang="en">
                <a:solidFill>
                  <a:schemeClr val="dk1"/>
                </a:solidFill>
              </a:rPr>
              <a:t>Chosen country: Germany</a:t>
            </a:r>
            <a:endParaRPr>
              <a:solidFill>
                <a:schemeClr val="dk1"/>
              </a:solidFill>
            </a:endParaRPr>
          </a:p>
          <a:p>
            <a:pPr indent="0" lvl="0" marL="0" rtl="0" algn="l">
              <a:lnSpc>
                <a:spcPct val="115000"/>
              </a:lnSpc>
              <a:spcBef>
                <a:spcPts val="1200"/>
              </a:spcBef>
              <a:spcAft>
                <a:spcPts val="1200"/>
              </a:spcAft>
              <a:buSzPct val="100000"/>
              <a:buNone/>
            </a:pPr>
            <a:r>
              <a:rPr lang="en">
                <a:solidFill>
                  <a:schemeClr val="dk1"/>
                </a:solidFill>
              </a:rPr>
              <a:t>Using Google Trends, Germany shows a high interest in electric bicycles, with consistent search volume over the past 5 years. The country is known for its cycling culture, environmental awareness and infrastructure for bicycles.</a:t>
            </a:r>
            <a:endParaRPr>
              <a:solidFill>
                <a:schemeClr val="dk1"/>
              </a:solidFill>
            </a:endParaRPr>
          </a:p>
        </p:txBody>
      </p:sp>
      <p:pic>
        <p:nvPicPr>
          <p:cNvPr id="61" name="Google Shape;61;p2"/>
          <p:cNvPicPr preferRelativeResize="0"/>
          <p:nvPr/>
        </p:nvPicPr>
        <p:blipFill rotWithShape="1">
          <a:blip r:embed="rId3">
            <a:alphaModFix/>
          </a:blip>
          <a:srcRect b="0" l="0" r="0" t="0"/>
          <a:stretch/>
        </p:blipFill>
        <p:spPr>
          <a:xfrm>
            <a:off x="5764120" y="2885725"/>
            <a:ext cx="3199850" cy="2148225"/>
          </a:xfrm>
          <a:prstGeom prst="rect">
            <a:avLst/>
          </a:prstGeom>
          <a:noFill/>
          <a:ln>
            <a:noFill/>
          </a:ln>
        </p:spPr>
      </p:pic>
      <p:sp>
        <p:nvSpPr>
          <p:cNvPr id="62" name="Google Shape;62;p2"/>
          <p:cNvSpPr txBox="1"/>
          <p:nvPr/>
        </p:nvSpPr>
        <p:spPr>
          <a:xfrm>
            <a:off x="6317225" y="2130613"/>
            <a:ext cx="2407200" cy="75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Search: “E-Bike”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Worldwide, 5 years</a:t>
            </a:r>
            <a:endParaRPr b="0" i="0" sz="1800" u="none" cap="none" strike="noStrike">
              <a:solidFill>
                <a:schemeClr val="dk1"/>
              </a:solidFill>
              <a:latin typeface="Arial"/>
              <a:ea typeface="Arial"/>
              <a:cs typeface="Arial"/>
              <a:sym typeface="Arial"/>
            </a:endParaRPr>
          </a:p>
        </p:txBody>
      </p:sp>
      <p:pic>
        <p:nvPicPr>
          <p:cNvPr id="63" name="Google Shape;63;p2"/>
          <p:cNvPicPr preferRelativeResize="0"/>
          <p:nvPr/>
        </p:nvPicPr>
        <p:blipFill>
          <a:blip r:embed="rId4">
            <a:alphaModFix/>
          </a:blip>
          <a:stretch>
            <a:fillRect/>
          </a:stretch>
        </p:blipFill>
        <p:spPr>
          <a:xfrm>
            <a:off x="142050" y="3262850"/>
            <a:ext cx="5557249" cy="1771100"/>
          </a:xfrm>
          <a:prstGeom prst="rect">
            <a:avLst/>
          </a:prstGeom>
          <a:noFill/>
          <a:ln>
            <a:noFill/>
          </a:ln>
        </p:spPr>
      </p:pic>
      <p:sp>
        <p:nvSpPr>
          <p:cNvPr id="64" name="Google Shape;64;p2"/>
          <p:cNvSpPr txBox="1"/>
          <p:nvPr/>
        </p:nvSpPr>
        <p:spPr>
          <a:xfrm>
            <a:off x="257075" y="2410150"/>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Search: “E-Bike”</a:t>
            </a:r>
            <a:endParaRPr sz="1800">
              <a:solidFill>
                <a:schemeClr val="dk1"/>
              </a:solidFill>
            </a:endParaRPr>
          </a:p>
          <a:p>
            <a:pPr indent="0" lvl="0" marL="0" rtl="0" algn="l">
              <a:spcBef>
                <a:spcPts val="0"/>
              </a:spcBef>
              <a:spcAft>
                <a:spcPts val="0"/>
              </a:spcAft>
              <a:buNone/>
            </a:pPr>
            <a:r>
              <a:rPr lang="en" sz="1800">
                <a:solidFill>
                  <a:schemeClr val="dk1"/>
                </a:solidFill>
              </a:rPr>
              <a:t>Germany, 2004 - onwards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3"/>
          <p:cNvSpPr txBox="1"/>
          <p:nvPr>
            <p:ph idx="1" type="body"/>
          </p:nvPr>
        </p:nvSpPr>
        <p:spPr>
          <a:xfrm>
            <a:off x="365400" y="173125"/>
            <a:ext cx="4206600" cy="1920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400">
                <a:solidFill>
                  <a:schemeClr val="dk1"/>
                </a:solidFill>
              </a:rPr>
              <a:t>Search trends clearly show that full phrase of “Electric bike” both in english and german is not being searched widely, while shortened “E-Bike” work really well both in english and german. Of course bike is a seasonal product, that’s why we see such big movements every year - peaking in summer and spring.</a:t>
            </a:r>
            <a:endParaRPr sz="1400">
              <a:solidFill>
                <a:schemeClr val="dk1"/>
              </a:solidFill>
            </a:endParaRPr>
          </a:p>
        </p:txBody>
      </p:sp>
      <p:pic>
        <p:nvPicPr>
          <p:cNvPr id="70" name="Google Shape;70;p3"/>
          <p:cNvPicPr preferRelativeResize="0"/>
          <p:nvPr/>
        </p:nvPicPr>
        <p:blipFill rotWithShape="1">
          <a:blip r:embed="rId3">
            <a:alphaModFix/>
          </a:blip>
          <a:srcRect b="0" l="0" r="0" t="0"/>
          <a:stretch/>
        </p:blipFill>
        <p:spPr>
          <a:xfrm>
            <a:off x="44850" y="2093425"/>
            <a:ext cx="4777175" cy="1164143"/>
          </a:xfrm>
          <a:prstGeom prst="rect">
            <a:avLst/>
          </a:prstGeom>
          <a:noFill/>
          <a:ln>
            <a:noFill/>
          </a:ln>
        </p:spPr>
      </p:pic>
      <p:pic>
        <p:nvPicPr>
          <p:cNvPr id="71" name="Google Shape;71;p3"/>
          <p:cNvPicPr preferRelativeResize="0"/>
          <p:nvPr/>
        </p:nvPicPr>
        <p:blipFill rotWithShape="1">
          <a:blip r:embed="rId4">
            <a:alphaModFix/>
          </a:blip>
          <a:srcRect b="0" l="0" r="0" t="0"/>
          <a:stretch/>
        </p:blipFill>
        <p:spPr>
          <a:xfrm>
            <a:off x="44850" y="3257569"/>
            <a:ext cx="4777176" cy="1679056"/>
          </a:xfrm>
          <a:prstGeom prst="rect">
            <a:avLst/>
          </a:prstGeom>
          <a:noFill/>
          <a:ln>
            <a:noFill/>
          </a:ln>
        </p:spPr>
      </p:pic>
      <p:pic>
        <p:nvPicPr>
          <p:cNvPr id="72" name="Google Shape;72;p3"/>
          <p:cNvPicPr preferRelativeResize="0"/>
          <p:nvPr/>
        </p:nvPicPr>
        <p:blipFill>
          <a:blip r:embed="rId5">
            <a:alphaModFix/>
          </a:blip>
          <a:stretch>
            <a:fillRect/>
          </a:stretch>
        </p:blipFill>
        <p:spPr>
          <a:xfrm>
            <a:off x="4440350" y="309925"/>
            <a:ext cx="4703651" cy="1646700"/>
          </a:xfrm>
          <a:prstGeom prst="rect">
            <a:avLst/>
          </a:prstGeom>
          <a:noFill/>
          <a:ln>
            <a:noFill/>
          </a:ln>
        </p:spPr>
      </p:pic>
      <p:sp>
        <p:nvSpPr>
          <p:cNvPr id="73" name="Google Shape;73;p3"/>
          <p:cNvSpPr txBox="1"/>
          <p:nvPr/>
        </p:nvSpPr>
        <p:spPr>
          <a:xfrm>
            <a:off x="5850175" y="1956625"/>
            <a:ext cx="1884000" cy="2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Past 12 months</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g2e803c1ca21_0_3"/>
          <p:cNvPicPr preferRelativeResize="0"/>
          <p:nvPr/>
        </p:nvPicPr>
        <p:blipFill rotWithShape="1">
          <a:blip r:embed="rId3">
            <a:alphaModFix/>
          </a:blip>
          <a:srcRect b="0" l="0" r="0" t="0"/>
          <a:stretch/>
        </p:blipFill>
        <p:spPr>
          <a:xfrm>
            <a:off x="142052" y="2314325"/>
            <a:ext cx="4242547" cy="1920300"/>
          </a:xfrm>
          <a:prstGeom prst="rect">
            <a:avLst/>
          </a:prstGeom>
          <a:noFill/>
          <a:ln>
            <a:noFill/>
          </a:ln>
        </p:spPr>
      </p:pic>
      <p:sp>
        <p:nvSpPr>
          <p:cNvPr id="79" name="Google Shape;79;g2e803c1ca21_0_3"/>
          <p:cNvSpPr txBox="1"/>
          <p:nvPr/>
        </p:nvSpPr>
        <p:spPr>
          <a:xfrm>
            <a:off x="142050" y="400050"/>
            <a:ext cx="3648300" cy="119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If we compare keywords used in different regions we don’t see much difference, “e-bike” and “e-Fahrrad” dominate throughout whole Germany.</a:t>
            </a:r>
            <a:endParaRPr b="0" i="0" sz="1400" u="none" cap="none" strike="noStrike">
              <a:solidFill>
                <a:schemeClr val="dk1"/>
              </a:solidFill>
              <a:latin typeface="Arial"/>
              <a:ea typeface="Arial"/>
              <a:cs typeface="Arial"/>
              <a:sym typeface="Arial"/>
            </a:endParaRPr>
          </a:p>
        </p:txBody>
      </p:sp>
      <p:pic>
        <p:nvPicPr>
          <p:cNvPr id="80" name="Google Shape;80;g2e803c1ca21_0_3"/>
          <p:cNvPicPr preferRelativeResize="0"/>
          <p:nvPr/>
        </p:nvPicPr>
        <p:blipFill>
          <a:blip r:embed="rId4">
            <a:alphaModFix/>
          </a:blip>
          <a:stretch>
            <a:fillRect/>
          </a:stretch>
        </p:blipFill>
        <p:spPr>
          <a:xfrm>
            <a:off x="4572000" y="2314325"/>
            <a:ext cx="4315003" cy="1920300"/>
          </a:xfrm>
          <a:prstGeom prst="rect">
            <a:avLst/>
          </a:prstGeom>
          <a:noFill/>
          <a:ln>
            <a:noFill/>
          </a:ln>
        </p:spPr>
      </p:pic>
      <p:sp>
        <p:nvSpPr>
          <p:cNvPr id="81" name="Google Shape;81;g2e803c1ca21_0_3"/>
          <p:cNvSpPr txBox="1"/>
          <p:nvPr/>
        </p:nvSpPr>
        <p:spPr>
          <a:xfrm>
            <a:off x="4572000" y="400050"/>
            <a:ext cx="3648300" cy="142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solidFill>
                  <a:schemeClr val="dk1"/>
                </a:solidFill>
              </a:rPr>
              <a:t>The only difference we see in the last 12 months trends is that keyword “electric bike” now has 3% interest in Berlin and 2% in Hesse, this might indicate it’s worth spending more on this keyword in some specific regions.</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Top Competitors</a:t>
            </a:r>
            <a:endParaRPr/>
          </a:p>
        </p:txBody>
      </p:sp>
      <p:sp>
        <p:nvSpPr>
          <p:cNvPr id="87" name="Google Shape;87;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1100">
                <a:solidFill>
                  <a:schemeClr val="dk1"/>
                </a:solidFill>
              </a:rPr>
              <a:t>Bosch eBike Systems</a:t>
            </a:r>
            <a:r>
              <a:rPr lang="en" sz="1100">
                <a:solidFill>
                  <a:schemeClr val="dk1"/>
                </a:solidFill>
              </a:rPr>
              <a:t>: Leading in technology and brand recognition, high search volume. Focuses on advanced e-bike technology, components, and partnerships with various bike manufacturers.</a:t>
            </a:r>
            <a:endParaRPr sz="1100">
              <a:solidFill>
                <a:schemeClr val="dk1"/>
              </a:solidFill>
            </a:endParaRPr>
          </a:p>
          <a:p>
            <a:pPr indent="0" lvl="0" marL="0" rtl="0" algn="l">
              <a:lnSpc>
                <a:spcPct val="115000"/>
              </a:lnSpc>
              <a:spcBef>
                <a:spcPts val="1200"/>
              </a:spcBef>
              <a:spcAft>
                <a:spcPts val="0"/>
              </a:spcAft>
              <a:buSzPts val="1800"/>
              <a:buNone/>
            </a:pPr>
            <a:r>
              <a:rPr lang="en" sz="1100">
                <a:solidFill>
                  <a:schemeClr val="dk1"/>
                </a:solidFill>
              </a:rPr>
              <a:t>Market position: Strong technological edge and well known partnerships.</a:t>
            </a:r>
            <a:endParaRPr sz="1100">
              <a:solidFill>
                <a:schemeClr val="dk1"/>
              </a:solidFill>
            </a:endParaRPr>
          </a:p>
          <a:p>
            <a:pPr indent="0" lvl="0" marL="0" rtl="0" algn="l">
              <a:lnSpc>
                <a:spcPct val="115000"/>
              </a:lnSpc>
              <a:spcBef>
                <a:spcPts val="1200"/>
              </a:spcBef>
              <a:spcAft>
                <a:spcPts val="1200"/>
              </a:spcAft>
              <a:buSzPts val="1800"/>
              <a:buNone/>
            </a:pPr>
            <a:r>
              <a:rPr lang="en" sz="1100">
                <a:solidFill>
                  <a:schemeClr val="dk1"/>
                </a:solidFill>
              </a:rPr>
              <a:t>Top searches show more general e-bike phrases, while rising searches show specific models, that are not only e-bikes, but mostly e-bike accessories.</a:t>
            </a:r>
            <a:endParaRPr sz="1100">
              <a:solidFill>
                <a:schemeClr val="dk1"/>
              </a:solidFill>
            </a:endParaRPr>
          </a:p>
        </p:txBody>
      </p:sp>
      <p:pic>
        <p:nvPicPr>
          <p:cNvPr id="88" name="Google Shape;88;p4"/>
          <p:cNvPicPr preferRelativeResize="0"/>
          <p:nvPr/>
        </p:nvPicPr>
        <p:blipFill rotWithShape="1">
          <a:blip r:embed="rId3">
            <a:alphaModFix/>
          </a:blip>
          <a:srcRect b="0" l="0" r="0" t="0"/>
          <a:stretch/>
        </p:blipFill>
        <p:spPr>
          <a:xfrm>
            <a:off x="1502874" y="2669925"/>
            <a:ext cx="3069125" cy="2194700"/>
          </a:xfrm>
          <a:prstGeom prst="rect">
            <a:avLst/>
          </a:prstGeom>
          <a:noFill/>
          <a:ln>
            <a:noFill/>
          </a:ln>
        </p:spPr>
      </p:pic>
      <p:pic>
        <p:nvPicPr>
          <p:cNvPr id="89" name="Google Shape;89;p4"/>
          <p:cNvPicPr preferRelativeResize="0"/>
          <p:nvPr/>
        </p:nvPicPr>
        <p:blipFill rotWithShape="1">
          <a:blip r:embed="rId4">
            <a:alphaModFix/>
          </a:blip>
          <a:srcRect b="0" l="0" r="0" t="0"/>
          <a:stretch/>
        </p:blipFill>
        <p:spPr>
          <a:xfrm>
            <a:off x="4572010" y="2676850"/>
            <a:ext cx="2982540" cy="2180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Top Competitors</a:t>
            </a:r>
            <a:endParaRPr/>
          </a:p>
        </p:txBody>
      </p:sp>
      <p:sp>
        <p:nvSpPr>
          <p:cNvPr id="95" name="Google Shape;95;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1100">
                <a:solidFill>
                  <a:schemeClr val="dk1"/>
                </a:solidFill>
              </a:rPr>
              <a:t>Haibike</a:t>
            </a:r>
            <a:r>
              <a:rPr lang="en" sz="1100">
                <a:solidFill>
                  <a:schemeClr val="dk1"/>
                </a:solidFill>
              </a:rPr>
              <a:t>: Popular for performance and mountain e-bikes, high search interest in areas with outdoor sports enthusiasts. Though the interest is fading year over year.</a:t>
            </a:r>
            <a:endParaRPr sz="1100">
              <a:solidFill>
                <a:schemeClr val="dk1"/>
              </a:solidFill>
            </a:endParaRPr>
          </a:p>
          <a:p>
            <a:pPr indent="0" lvl="0" marL="0" rtl="0" algn="l">
              <a:lnSpc>
                <a:spcPct val="115000"/>
              </a:lnSpc>
              <a:spcBef>
                <a:spcPts val="1200"/>
              </a:spcBef>
              <a:spcAft>
                <a:spcPts val="0"/>
              </a:spcAft>
              <a:buSzPts val="1800"/>
              <a:buNone/>
            </a:pPr>
            <a:r>
              <a:rPr lang="en" sz="1100">
                <a:solidFill>
                  <a:schemeClr val="dk1"/>
                </a:solidFill>
              </a:rPr>
              <a:t>Market position: Performance-driven, appealing to sports enthusiasts.</a:t>
            </a:r>
            <a:endParaRPr sz="1100">
              <a:solidFill>
                <a:schemeClr val="dk1"/>
              </a:solidFill>
            </a:endParaRPr>
          </a:p>
          <a:p>
            <a:pPr indent="0" lvl="0" marL="0" rtl="0" algn="l">
              <a:lnSpc>
                <a:spcPct val="115000"/>
              </a:lnSpc>
              <a:spcBef>
                <a:spcPts val="1200"/>
              </a:spcBef>
              <a:spcAft>
                <a:spcPts val="1200"/>
              </a:spcAft>
              <a:buSzPts val="1800"/>
              <a:buNone/>
            </a:pPr>
            <a:r>
              <a:rPr lang="en" sz="1100">
                <a:solidFill>
                  <a:schemeClr val="dk1"/>
                </a:solidFill>
              </a:rPr>
              <a:t>Top searches show specific e-bike models, that might indicate that the audience know what they’re searching for and they are more likely to buy instead of just search, same goes with rising searches.</a:t>
            </a:r>
            <a:endParaRPr sz="1100">
              <a:solidFill>
                <a:schemeClr val="dk1"/>
              </a:solidFill>
            </a:endParaRPr>
          </a:p>
        </p:txBody>
      </p:sp>
      <p:pic>
        <p:nvPicPr>
          <p:cNvPr id="96" name="Google Shape;96;p5"/>
          <p:cNvPicPr preferRelativeResize="0"/>
          <p:nvPr/>
        </p:nvPicPr>
        <p:blipFill rotWithShape="1">
          <a:blip r:embed="rId3">
            <a:alphaModFix/>
          </a:blip>
          <a:srcRect b="0" l="0" r="0" t="0"/>
          <a:stretch/>
        </p:blipFill>
        <p:spPr>
          <a:xfrm>
            <a:off x="1651599" y="2676850"/>
            <a:ext cx="2920395" cy="2180850"/>
          </a:xfrm>
          <a:prstGeom prst="rect">
            <a:avLst/>
          </a:prstGeom>
          <a:noFill/>
          <a:ln>
            <a:noFill/>
          </a:ln>
        </p:spPr>
      </p:pic>
      <p:pic>
        <p:nvPicPr>
          <p:cNvPr id="97" name="Google Shape;97;p5"/>
          <p:cNvPicPr preferRelativeResize="0"/>
          <p:nvPr/>
        </p:nvPicPr>
        <p:blipFill rotWithShape="1">
          <a:blip r:embed="rId4">
            <a:alphaModFix/>
          </a:blip>
          <a:srcRect b="0" l="0" r="0" t="0"/>
          <a:stretch/>
        </p:blipFill>
        <p:spPr>
          <a:xfrm>
            <a:off x="4576751" y="2676850"/>
            <a:ext cx="3100024" cy="2180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Top Competitors</a:t>
            </a:r>
            <a:endParaRPr/>
          </a:p>
        </p:txBody>
      </p:sp>
      <p:sp>
        <p:nvSpPr>
          <p:cNvPr id="103" name="Google Shape;103;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1100">
                <a:solidFill>
                  <a:schemeClr val="dk1"/>
                </a:solidFill>
              </a:rPr>
              <a:t>Cube Bikes</a:t>
            </a:r>
            <a:r>
              <a:rPr lang="en" sz="1100">
                <a:solidFill>
                  <a:schemeClr val="dk1"/>
                </a:solidFill>
              </a:rPr>
              <a:t>: Offers a wide range of models from city bikes to mountain bikes, appealing to a diverse customer base, stable search interest across the country.</a:t>
            </a:r>
            <a:endParaRPr sz="1100">
              <a:solidFill>
                <a:schemeClr val="dk1"/>
              </a:solidFill>
            </a:endParaRPr>
          </a:p>
          <a:p>
            <a:pPr indent="0" lvl="0" marL="0" rtl="0" algn="l">
              <a:lnSpc>
                <a:spcPct val="115000"/>
              </a:lnSpc>
              <a:spcBef>
                <a:spcPts val="1200"/>
              </a:spcBef>
              <a:spcAft>
                <a:spcPts val="0"/>
              </a:spcAft>
              <a:buSzPts val="1800"/>
              <a:buNone/>
            </a:pPr>
            <a:r>
              <a:rPr lang="en" sz="1100">
                <a:solidFill>
                  <a:schemeClr val="dk1"/>
                </a:solidFill>
              </a:rPr>
              <a:t>Market position: Broad market reach with a variety of models. (They offer regular bikes as well, what makes the brand more known for bike enthusiasts)</a:t>
            </a:r>
            <a:endParaRPr sz="1100">
              <a:solidFill>
                <a:schemeClr val="dk1"/>
              </a:solidFill>
            </a:endParaRPr>
          </a:p>
          <a:p>
            <a:pPr indent="0" lvl="0" marL="0" rtl="0" algn="l">
              <a:lnSpc>
                <a:spcPct val="115000"/>
              </a:lnSpc>
              <a:spcBef>
                <a:spcPts val="1200"/>
              </a:spcBef>
              <a:spcAft>
                <a:spcPts val="1200"/>
              </a:spcAft>
              <a:buSzPts val="1800"/>
              <a:buNone/>
            </a:pPr>
            <a:r>
              <a:rPr lang="en" sz="1100">
                <a:solidFill>
                  <a:schemeClr val="dk1"/>
                </a:solidFill>
              </a:rPr>
              <a:t>Top searches show specific e-bike models, that might indicate that the audience know what they’re searching for and they are more likely to buy instead of just search, same goes with rising searches.</a:t>
            </a:r>
            <a:endParaRPr sz="1100">
              <a:solidFill>
                <a:schemeClr val="dk1"/>
              </a:solidFill>
            </a:endParaRPr>
          </a:p>
        </p:txBody>
      </p:sp>
      <p:pic>
        <p:nvPicPr>
          <p:cNvPr id="104" name="Google Shape;104;p6"/>
          <p:cNvPicPr preferRelativeResize="0"/>
          <p:nvPr/>
        </p:nvPicPr>
        <p:blipFill rotWithShape="1">
          <a:blip r:embed="rId3">
            <a:alphaModFix/>
          </a:blip>
          <a:srcRect b="0" l="0" r="0" t="0"/>
          <a:stretch/>
        </p:blipFill>
        <p:spPr>
          <a:xfrm>
            <a:off x="4675229" y="2676850"/>
            <a:ext cx="2963271" cy="2180850"/>
          </a:xfrm>
          <a:prstGeom prst="rect">
            <a:avLst/>
          </a:prstGeom>
          <a:noFill/>
          <a:ln>
            <a:noFill/>
          </a:ln>
        </p:spPr>
      </p:pic>
      <p:pic>
        <p:nvPicPr>
          <p:cNvPr id="105" name="Google Shape;105;p6"/>
          <p:cNvPicPr preferRelativeResize="0"/>
          <p:nvPr/>
        </p:nvPicPr>
        <p:blipFill rotWithShape="1">
          <a:blip r:embed="rId4">
            <a:alphaModFix/>
          </a:blip>
          <a:srcRect b="0" l="0" r="0" t="0"/>
          <a:stretch/>
        </p:blipFill>
        <p:spPr>
          <a:xfrm>
            <a:off x="1618114" y="2676850"/>
            <a:ext cx="3022680" cy="2180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7"/>
          <p:cNvSpPr txBox="1"/>
          <p:nvPr>
            <p:ph idx="1" type="body"/>
          </p:nvPr>
        </p:nvSpPr>
        <p:spPr>
          <a:xfrm>
            <a:off x="290850" y="53500"/>
            <a:ext cx="8562300" cy="582000"/>
          </a:xfrm>
          <a:prstGeom prst="rect">
            <a:avLst/>
          </a:prstGeom>
          <a:noFill/>
          <a:ln>
            <a:noFill/>
          </a:ln>
        </p:spPr>
        <p:txBody>
          <a:bodyPr anchorCtr="0" anchor="t" bIns="91425" lIns="91425" spcFirstLastPara="1" rIns="91425" wrap="square" tIns="91425">
            <a:normAutofit fontScale="70000" lnSpcReduction="10000"/>
          </a:bodyPr>
          <a:lstStyle/>
          <a:p>
            <a:pPr indent="0" lvl="0" marL="0" rtl="0" algn="l">
              <a:lnSpc>
                <a:spcPct val="115000"/>
              </a:lnSpc>
              <a:spcBef>
                <a:spcPts val="0"/>
              </a:spcBef>
              <a:spcAft>
                <a:spcPts val="1200"/>
              </a:spcAft>
              <a:buSzPct val="142857"/>
              <a:buNone/>
            </a:pPr>
            <a:r>
              <a:rPr lang="en">
                <a:solidFill>
                  <a:schemeClr val="dk1"/>
                </a:solidFill>
              </a:rPr>
              <a:t>We can clearly see how Cube E-Bikes are consistently on top of searches for E-Bikes, thought in the recent years Bosch seems to be catching up.</a:t>
            </a:r>
            <a:endParaRPr>
              <a:solidFill>
                <a:schemeClr val="dk1"/>
              </a:solidFill>
            </a:endParaRPr>
          </a:p>
        </p:txBody>
      </p:sp>
      <p:pic>
        <p:nvPicPr>
          <p:cNvPr id="111" name="Google Shape;111;p7"/>
          <p:cNvPicPr preferRelativeResize="0"/>
          <p:nvPr/>
        </p:nvPicPr>
        <p:blipFill rotWithShape="1">
          <a:blip r:embed="rId3">
            <a:alphaModFix/>
          </a:blip>
          <a:srcRect b="0" l="0" r="0" t="0"/>
          <a:stretch/>
        </p:blipFill>
        <p:spPr>
          <a:xfrm>
            <a:off x="355975" y="590650"/>
            <a:ext cx="4216026" cy="2377325"/>
          </a:xfrm>
          <a:prstGeom prst="rect">
            <a:avLst/>
          </a:prstGeom>
          <a:noFill/>
          <a:ln>
            <a:noFill/>
          </a:ln>
        </p:spPr>
      </p:pic>
      <p:pic>
        <p:nvPicPr>
          <p:cNvPr id="112" name="Google Shape;112;p7"/>
          <p:cNvPicPr preferRelativeResize="0"/>
          <p:nvPr/>
        </p:nvPicPr>
        <p:blipFill>
          <a:blip r:embed="rId4">
            <a:alphaModFix/>
          </a:blip>
          <a:stretch>
            <a:fillRect/>
          </a:stretch>
        </p:blipFill>
        <p:spPr>
          <a:xfrm>
            <a:off x="4572000" y="590650"/>
            <a:ext cx="3995985" cy="2377325"/>
          </a:xfrm>
          <a:prstGeom prst="rect">
            <a:avLst/>
          </a:prstGeom>
          <a:noFill/>
          <a:ln>
            <a:noFill/>
          </a:ln>
        </p:spPr>
      </p:pic>
      <p:pic>
        <p:nvPicPr>
          <p:cNvPr id="113" name="Google Shape;113;p7"/>
          <p:cNvPicPr preferRelativeResize="0"/>
          <p:nvPr/>
        </p:nvPicPr>
        <p:blipFill>
          <a:blip r:embed="rId5">
            <a:alphaModFix/>
          </a:blip>
          <a:stretch>
            <a:fillRect/>
          </a:stretch>
        </p:blipFill>
        <p:spPr>
          <a:xfrm>
            <a:off x="2001470" y="2967975"/>
            <a:ext cx="4931753" cy="2175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2e803c1ca21_0_14"/>
          <p:cNvSpPr txBox="1"/>
          <p:nvPr/>
        </p:nvSpPr>
        <p:spPr>
          <a:xfrm>
            <a:off x="6419545" y="650525"/>
            <a:ext cx="2089800" cy="5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Rising Terms:</a:t>
            </a:r>
            <a:endParaRPr b="0" i="0" sz="1800" u="none" cap="none" strike="noStrike">
              <a:solidFill>
                <a:schemeClr val="dk1"/>
              </a:solidFill>
              <a:latin typeface="Arial"/>
              <a:ea typeface="Arial"/>
              <a:cs typeface="Arial"/>
              <a:sym typeface="Arial"/>
            </a:endParaRPr>
          </a:p>
        </p:txBody>
      </p:sp>
      <p:sp>
        <p:nvSpPr>
          <p:cNvPr id="119" name="Google Shape;119;g2e803c1ca21_0_14"/>
          <p:cNvSpPr txBox="1"/>
          <p:nvPr/>
        </p:nvSpPr>
        <p:spPr>
          <a:xfrm>
            <a:off x="5853000" y="1295273"/>
            <a:ext cx="3222900" cy="319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"E-bike subsidies Germany" - indicates government incentives driving market growth.</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"Best electric bike 2024" - consumers are actively seeking the latest models.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"Electric bike battery life" - concerns about range and durability.</a:t>
            </a:r>
            <a:endParaRPr b="0" i="0" sz="1400" u="none" cap="none" strike="noStrike">
              <a:solidFill>
                <a:schemeClr val="dk1"/>
              </a:solidFill>
              <a:latin typeface="Arial"/>
              <a:ea typeface="Arial"/>
              <a:cs typeface="Arial"/>
              <a:sym typeface="Arial"/>
            </a:endParaRPr>
          </a:p>
        </p:txBody>
      </p:sp>
      <p:pic>
        <p:nvPicPr>
          <p:cNvPr id="120" name="Google Shape;120;g2e803c1ca21_0_14"/>
          <p:cNvPicPr preferRelativeResize="0"/>
          <p:nvPr/>
        </p:nvPicPr>
        <p:blipFill>
          <a:blip r:embed="rId3">
            <a:alphaModFix/>
          </a:blip>
          <a:stretch>
            <a:fillRect/>
          </a:stretch>
        </p:blipFill>
        <p:spPr>
          <a:xfrm>
            <a:off x="189775" y="1032938"/>
            <a:ext cx="5585574" cy="3261507"/>
          </a:xfrm>
          <a:prstGeom prst="rect">
            <a:avLst/>
          </a:prstGeom>
          <a:noFill/>
          <a:ln>
            <a:noFill/>
          </a:ln>
        </p:spPr>
      </p:pic>
      <p:sp>
        <p:nvSpPr>
          <p:cNvPr id="121" name="Google Shape;121;g2e803c1ca21_0_14"/>
          <p:cNvSpPr txBox="1"/>
          <p:nvPr/>
        </p:nvSpPr>
        <p:spPr>
          <a:xfrm>
            <a:off x="189713" y="192763"/>
            <a:ext cx="5585700" cy="7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E bike and E scooter comparison as these 2 are the most similar vehicles</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