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8" roundtripDataSignature="AMtx7milbYqYQr2s617Wdf7HcUdCR+lS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5000"/>
              <a:t>BingeWatch</a:t>
            </a:r>
            <a:endParaRPr sz="5000"/>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txBox="1"/>
          <p:nvPr>
            <p:ph idx="1" type="body"/>
          </p:nvPr>
        </p:nvSpPr>
        <p:spPr>
          <a:xfrm>
            <a:off x="386450" y="863550"/>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1200"/>
              </a:spcBef>
              <a:spcAft>
                <a:spcPts val="0"/>
              </a:spcAft>
              <a:buSzPct val="176904"/>
              <a:buNone/>
            </a:pPr>
            <a:r>
              <a:rPr b="1" lang="en" sz="1100">
                <a:solidFill>
                  <a:schemeClr val="dk1"/>
                </a:solidFill>
              </a:rPr>
              <a:t>Bidding Strategies:</a:t>
            </a:r>
            <a:endParaRPr b="1" sz="1100">
              <a:solidFill>
                <a:schemeClr val="dk1"/>
              </a:solidFill>
            </a:endParaRPr>
          </a:p>
          <a:p>
            <a:pPr indent="-293242" lvl="1" marL="914400" rtl="0" algn="l">
              <a:lnSpc>
                <a:spcPct val="115000"/>
              </a:lnSpc>
              <a:spcBef>
                <a:spcPts val="1200"/>
              </a:spcBef>
              <a:spcAft>
                <a:spcPts val="0"/>
              </a:spcAft>
              <a:buClr>
                <a:schemeClr val="dk1"/>
              </a:buClr>
              <a:buSzPct val="100000"/>
              <a:buChar char="○"/>
            </a:pPr>
            <a:r>
              <a:rPr b="1" lang="en" sz="1100">
                <a:solidFill>
                  <a:schemeClr val="dk1"/>
                </a:solidFill>
              </a:rPr>
              <a:t>Target Cost Per Install (tCPI):</a:t>
            </a:r>
            <a:r>
              <a:rPr lang="en" sz="1100">
                <a:solidFill>
                  <a:schemeClr val="dk1"/>
                </a:solidFill>
              </a:rPr>
              <a:t> Focus on acquiring new app users at a specific cost per install.</a:t>
            </a:r>
            <a:endParaRPr sz="1100">
              <a:solidFill>
                <a:schemeClr val="dk1"/>
              </a:solidFill>
            </a:endParaRPr>
          </a:p>
          <a:p>
            <a:pPr indent="-293242" lvl="1" marL="914400" rtl="0" algn="l">
              <a:lnSpc>
                <a:spcPct val="115000"/>
              </a:lnSpc>
              <a:spcBef>
                <a:spcPts val="0"/>
              </a:spcBef>
              <a:spcAft>
                <a:spcPts val="0"/>
              </a:spcAft>
              <a:buClr>
                <a:schemeClr val="dk1"/>
              </a:buClr>
              <a:buSzPct val="100000"/>
              <a:buChar char="○"/>
            </a:pPr>
            <a:r>
              <a:rPr b="1" lang="en" sz="1100">
                <a:solidFill>
                  <a:schemeClr val="dk1"/>
                </a:solidFill>
              </a:rPr>
              <a:t>Target Cost Per Action (tCPA):</a:t>
            </a:r>
            <a:r>
              <a:rPr lang="en" sz="1100">
                <a:solidFill>
                  <a:schemeClr val="dk1"/>
                </a:solidFill>
              </a:rPr>
              <a:t> Optimize for specific in-app actions, such as higher tier sign-ups, at a targeted cost per action.</a:t>
            </a:r>
            <a:endParaRPr sz="1100">
              <a:solidFill>
                <a:schemeClr val="dk1"/>
              </a:solidFill>
            </a:endParaRPr>
          </a:p>
          <a:p>
            <a:pPr indent="0" lvl="0" marL="914400" rtl="0" algn="l">
              <a:lnSpc>
                <a:spcPct val="115000"/>
              </a:lnSpc>
              <a:spcBef>
                <a:spcPts val="1200"/>
              </a:spcBef>
              <a:spcAft>
                <a:spcPts val="0"/>
              </a:spcAft>
              <a:buSzPct val="176904"/>
              <a:buNone/>
            </a:pPr>
            <a:r>
              <a:t/>
            </a:r>
            <a:endParaRPr sz="1100">
              <a:solidFill>
                <a:schemeClr val="dk1"/>
              </a:solidFill>
            </a:endParaRPr>
          </a:p>
          <a:p>
            <a:pPr indent="-293242" lvl="0" marL="457200" rtl="0" algn="l">
              <a:lnSpc>
                <a:spcPct val="115000"/>
              </a:lnSpc>
              <a:spcBef>
                <a:spcPts val="1200"/>
              </a:spcBef>
              <a:spcAft>
                <a:spcPts val="0"/>
              </a:spcAft>
              <a:buClr>
                <a:schemeClr val="dk1"/>
              </a:buClr>
              <a:buSzPct val="100000"/>
              <a:buChar char="●"/>
            </a:pPr>
            <a:r>
              <a:rPr b="1" lang="en" sz="1100">
                <a:solidFill>
                  <a:schemeClr val="dk1"/>
                </a:solidFill>
              </a:rPr>
              <a:t>Install Metrics:</a:t>
            </a:r>
            <a:r>
              <a:rPr lang="en" sz="1100">
                <a:solidFill>
                  <a:schemeClr val="dk1"/>
                </a:solidFill>
              </a:rPr>
              <a:t> Cost per Install (CPI), number of installs</a:t>
            </a:r>
            <a:endParaRPr sz="1100">
              <a:solidFill>
                <a:schemeClr val="dk1"/>
              </a:solidFill>
            </a:endParaRPr>
          </a:p>
          <a:p>
            <a:pPr indent="-293242" lvl="0" marL="457200" rtl="0" algn="l">
              <a:lnSpc>
                <a:spcPct val="115000"/>
              </a:lnSpc>
              <a:spcBef>
                <a:spcPts val="0"/>
              </a:spcBef>
              <a:spcAft>
                <a:spcPts val="0"/>
              </a:spcAft>
              <a:buClr>
                <a:schemeClr val="dk1"/>
              </a:buClr>
              <a:buSzPct val="100000"/>
              <a:buChar char="●"/>
            </a:pPr>
            <a:r>
              <a:rPr b="1" lang="en" sz="1100">
                <a:solidFill>
                  <a:schemeClr val="dk1"/>
                </a:solidFill>
              </a:rPr>
              <a:t>Action Metrics:</a:t>
            </a:r>
            <a:r>
              <a:rPr lang="en" sz="1100">
                <a:solidFill>
                  <a:schemeClr val="dk1"/>
                </a:solidFill>
              </a:rPr>
              <a:t> Cost per Action (CPA), number of specific in-app actions</a:t>
            </a:r>
            <a:endParaRPr sz="1100">
              <a:solidFill>
                <a:schemeClr val="dk1"/>
              </a:solidFill>
            </a:endParaRPr>
          </a:p>
          <a:p>
            <a:pPr indent="-293242" lvl="0" marL="457200" rtl="0" algn="l">
              <a:lnSpc>
                <a:spcPct val="115000"/>
              </a:lnSpc>
              <a:spcBef>
                <a:spcPts val="0"/>
              </a:spcBef>
              <a:spcAft>
                <a:spcPts val="0"/>
              </a:spcAft>
              <a:buClr>
                <a:schemeClr val="dk1"/>
              </a:buClr>
              <a:buSzPct val="100000"/>
              <a:buChar char="●"/>
            </a:pPr>
            <a:r>
              <a:rPr b="1" lang="en" sz="1100">
                <a:solidFill>
                  <a:schemeClr val="dk1"/>
                </a:solidFill>
              </a:rPr>
              <a:t>Revenue Metrics:</a:t>
            </a:r>
            <a:r>
              <a:rPr lang="en" sz="1100">
                <a:solidFill>
                  <a:schemeClr val="dk1"/>
                </a:solidFill>
              </a:rPr>
              <a:t> Return on Ad Spend (ROAS), Lifetime Value (LTV)</a:t>
            </a:r>
            <a:endParaRPr sz="1100">
              <a:solidFill>
                <a:schemeClr val="dk1"/>
              </a:solidFill>
            </a:endParaRPr>
          </a:p>
          <a:p>
            <a:pPr indent="-293242" lvl="0" marL="457200" rtl="0" algn="l">
              <a:lnSpc>
                <a:spcPct val="115000"/>
              </a:lnSpc>
              <a:spcBef>
                <a:spcPts val="0"/>
              </a:spcBef>
              <a:spcAft>
                <a:spcPts val="0"/>
              </a:spcAft>
              <a:buClr>
                <a:schemeClr val="dk1"/>
              </a:buClr>
              <a:buSzPct val="100000"/>
              <a:buChar char="●"/>
            </a:pPr>
            <a:r>
              <a:rPr b="1" lang="en" sz="1100">
                <a:solidFill>
                  <a:schemeClr val="dk1"/>
                </a:solidFill>
              </a:rPr>
              <a:t>Engagement Metrics:</a:t>
            </a:r>
            <a:r>
              <a:rPr lang="en" sz="1100">
                <a:solidFill>
                  <a:schemeClr val="dk1"/>
                </a:solidFill>
              </a:rPr>
              <a:t> In-app engagement metrics such as session duration and active user counts</a:t>
            </a:r>
            <a:endParaRPr sz="1100">
              <a:solidFill>
                <a:schemeClr val="dk1"/>
              </a:solidFill>
            </a:endParaRPr>
          </a:p>
          <a:p>
            <a:pPr indent="-293242" lvl="0" marL="457200" rtl="0" algn="l">
              <a:lnSpc>
                <a:spcPct val="115000"/>
              </a:lnSpc>
              <a:spcBef>
                <a:spcPts val="0"/>
              </a:spcBef>
              <a:spcAft>
                <a:spcPts val="0"/>
              </a:spcAft>
              <a:buClr>
                <a:schemeClr val="dk1"/>
              </a:buClr>
              <a:buSzPct val="100000"/>
              <a:buChar char="●"/>
            </a:pPr>
            <a:r>
              <a:rPr b="1" lang="en" sz="1100">
                <a:solidFill>
                  <a:schemeClr val="dk1"/>
                </a:solidFill>
              </a:rPr>
              <a:t>Market-Specific Metrics:</a:t>
            </a:r>
            <a:r>
              <a:rPr lang="en" sz="1100">
                <a:solidFill>
                  <a:schemeClr val="dk1"/>
                </a:solidFill>
              </a:rPr>
              <a:t> Conversion rates, user retention, revenue per region.</a:t>
            </a:r>
            <a:endParaRPr sz="1100">
              <a:solidFill>
                <a:schemeClr val="dk1"/>
              </a:solidFill>
            </a:endParaRPr>
          </a:p>
          <a:p>
            <a:pPr indent="0" lvl="0" marL="0" rtl="0" algn="l">
              <a:lnSpc>
                <a:spcPct val="115000"/>
              </a:lnSpc>
              <a:spcBef>
                <a:spcPts val="1200"/>
              </a:spcBef>
              <a:spcAft>
                <a:spcPts val="0"/>
              </a:spcAft>
              <a:buSzPct val="176904"/>
              <a:buNone/>
            </a:pPr>
            <a:r>
              <a:rPr b="1" lang="en" sz="1100">
                <a:solidFill>
                  <a:schemeClr val="dk1"/>
                </a:solidFill>
              </a:rPr>
              <a:t>Does the Bidding Strategy Change Depending on Marketing Goals?</a:t>
            </a:r>
            <a:endParaRPr b="1" sz="1100">
              <a:solidFill>
                <a:schemeClr val="dk1"/>
              </a:solidFill>
            </a:endParaRPr>
          </a:p>
          <a:p>
            <a:pPr indent="0" lvl="0" marL="457200" rtl="0" algn="l">
              <a:lnSpc>
                <a:spcPct val="115000"/>
              </a:lnSpc>
              <a:spcBef>
                <a:spcPts val="1200"/>
              </a:spcBef>
              <a:spcAft>
                <a:spcPts val="0"/>
              </a:spcAft>
              <a:buSzPct val="176904"/>
              <a:buNone/>
            </a:pPr>
            <a:r>
              <a:rPr lang="en" sz="1100">
                <a:solidFill>
                  <a:schemeClr val="dk1"/>
                </a:solidFill>
              </a:rPr>
              <a:t>Yes, the strategy shifts to align with specific goals: maximizing conversions for awareness, targeting tCPI or tCPA for user acquisition, and targeting tROAS for revenue optimization.</a:t>
            </a:r>
            <a:endParaRPr sz="1100">
              <a:solidFill>
                <a:schemeClr val="dk1"/>
              </a:solidFill>
            </a:endParaRPr>
          </a:p>
          <a:p>
            <a:pPr indent="0" lvl="0" marL="0" rtl="0" algn="l">
              <a:lnSpc>
                <a:spcPct val="115000"/>
              </a:lnSpc>
              <a:spcBef>
                <a:spcPts val="1200"/>
              </a:spcBef>
              <a:spcAft>
                <a:spcPts val="1200"/>
              </a:spcAft>
              <a:buSzPct val="108108"/>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Crucial Assets for Successful App Campaign Launch</a:t>
            </a:r>
            <a:endParaRPr/>
          </a:p>
        </p:txBody>
      </p:sp>
      <p:sp>
        <p:nvSpPr>
          <p:cNvPr id="116" name="Google Shape;116;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457200" rtl="0" algn="l">
              <a:lnSpc>
                <a:spcPct val="115000"/>
              </a:lnSpc>
              <a:spcBef>
                <a:spcPts val="1200"/>
              </a:spcBef>
              <a:spcAft>
                <a:spcPts val="0"/>
              </a:spcAft>
              <a:buSzPts val="1800"/>
              <a:buNone/>
            </a:pPr>
            <a:r>
              <a:rPr b="1" lang="en" sz="1100">
                <a:solidFill>
                  <a:schemeClr val="dk1"/>
                </a:solidFill>
              </a:rPr>
              <a:t>Video Ads: </a:t>
            </a:r>
            <a:r>
              <a:rPr lang="en" sz="1100">
                <a:solidFill>
                  <a:schemeClr val="dk1"/>
                </a:solidFill>
              </a:rPr>
              <a:t>Short, engaging videos showcasing app features, user benefits, and a clear CTA</a:t>
            </a:r>
            <a:endParaRPr sz="1100">
              <a:solidFill>
                <a:schemeClr val="dk1"/>
              </a:solidFill>
            </a:endParaRPr>
          </a:p>
          <a:p>
            <a:pPr indent="0" lvl="0" marL="457200" rtl="0" algn="l">
              <a:lnSpc>
                <a:spcPct val="115000"/>
              </a:lnSpc>
              <a:spcBef>
                <a:spcPts val="1200"/>
              </a:spcBef>
              <a:spcAft>
                <a:spcPts val="0"/>
              </a:spcAft>
              <a:buSzPts val="1800"/>
              <a:buNone/>
            </a:pPr>
            <a:r>
              <a:rPr b="1" lang="en" sz="1100">
                <a:solidFill>
                  <a:schemeClr val="dk1"/>
                </a:solidFill>
              </a:rPr>
              <a:t>Text Ads: </a:t>
            </a:r>
            <a:r>
              <a:rPr lang="en" sz="1100">
                <a:solidFill>
                  <a:schemeClr val="dk1"/>
                </a:solidFill>
              </a:rPr>
              <a:t>Compelling headlines and descriptions highlighting unique app features, value propositions, and incentives (like free trials)</a:t>
            </a:r>
            <a:endParaRPr sz="1100">
              <a:solidFill>
                <a:schemeClr val="dk1"/>
              </a:solidFill>
            </a:endParaRPr>
          </a:p>
          <a:p>
            <a:pPr indent="0" lvl="0" marL="457200" rtl="0" algn="l">
              <a:lnSpc>
                <a:spcPct val="115000"/>
              </a:lnSpc>
              <a:spcBef>
                <a:spcPts val="1200"/>
              </a:spcBef>
              <a:spcAft>
                <a:spcPts val="0"/>
              </a:spcAft>
              <a:buSzPts val="1800"/>
              <a:buNone/>
            </a:pPr>
            <a:r>
              <a:rPr b="1" lang="en" sz="1100">
                <a:solidFill>
                  <a:schemeClr val="dk1"/>
                </a:solidFill>
              </a:rPr>
              <a:t>Images: </a:t>
            </a:r>
            <a:r>
              <a:rPr lang="en" sz="1100">
                <a:solidFill>
                  <a:schemeClr val="dk1"/>
                </a:solidFill>
              </a:rPr>
              <a:t>High-quality images highlighting key functionalities and user interface</a:t>
            </a:r>
            <a:endParaRPr sz="1100">
              <a:solidFill>
                <a:schemeClr val="dk1"/>
              </a:solidFill>
            </a:endParaRPr>
          </a:p>
          <a:p>
            <a:pPr indent="0" lvl="0" marL="457200" rtl="0" algn="l">
              <a:lnSpc>
                <a:spcPct val="115000"/>
              </a:lnSpc>
              <a:spcBef>
                <a:spcPts val="1200"/>
              </a:spcBef>
              <a:spcAft>
                <a:spcPts val="0"/>
              </a:spcAft>
              <a:buSzPts val="1800"/>
              <a:buNone/>
            </a:pPr>
            <a:r>
              <a:rPr b="1" lang="en" sz="1100">
                <a:solidFill>
                  <a:schemeClr val="dk1"/>
                </a:solidFill>
              </a:rPr>
              <a:t>HTML5 Ads: </a:t>
            </a:r>
            <a:r>
              <a:rPr lang="en" sz="1100">
                <a:solidFill>
                  <a:schemeClr val="dk1"/>
                </a:solidFill>
              </a:rPr>
              <a:t>Interactive ads to engage users and demonstrate app usage</a:t>
            </a:r>
            <a:endParaRPr sz="1100">
              <a:solidFill>
                <a:schemeClr val="dk1"/>
              </a:solidFill>
            </a:endParaRPr>
          </a:p>
          <a:p>
            <a:pPr indent="0" lvl="0" marL="0" rtl="0" algn="l">
              <a:lnSpc>
                <a:spcPct val="115000"/>
              </a:lnSpc>
              <a:spcBef>
                <a:spcPts val="1200"/>
              </a:spcBef>
              <a:spcAft>
                <a:spcPts val="0"/>
              </a:spcAft>
              <a:buSzPts val="1800"/>
              <a:buNone/>
            </a:pPr>
            <a:r>
              <a:rPr b="1" lang="en" sz="1100">
                <a:solidFill>
                  <a:schemeClr val="dk1"/>
                </a:solidFill>
              </a:rPr>
              <a:t>Messaging Emphasis: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Unique Value Proposition:</a:t>
            </a:r>
            <a:r>
              <a:rPr lang="en" sz="1100">
                <a:solidFill>
                  <a:schemeClr val="dk1"/>
                </a:solidFill>
              </a:rPr>
              <a:t> Clearly communicate what sets the app apart from competitors - pricing and unique content would be the most appealing for new Streaming App.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Incentives:</a:t>
            </a:r>
            <a:r>
              <a:rPr lang="en" sz="1100">
                <a:solidFill>
                  <a:schemeClr val="dk1"/>
                </a:solidFill>
              </a:rPr>
              <a:t> Offer introductory deals, free trials, exclusive content to encourage downloads, loyalty programs or even referral program during the launch stage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CTA:</a:t>
            </a:r>
            <a:r>
              <a:rPr lang="en" sz="1100">
                <a:solidFill>
                  <a:schemeClr val="dk1"/>
                </a:solidFill>
              </a:rPr>
              <a:t> Clear CTA get immediate action - "Download Now" - "Try Free Today"</a:t>
            </a:r>
            <a:endParaRPr sz="1100">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Additional Considerations for Launch</a:t>
            </a:r>
            <a:endParaRPr/>
          </a:p>
        </p:txBody>
      </p:sp>
      <p:sp>
        <p:nvSpPr>
          <p:cNvPr id="122" name="Google Shape;122;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457200" rtl="0" algn="l">
              <a:lnSpc>
                <a:spcPct val="115000"/>
              </a:lnSpc>
              <a:spcBef>
                <a:spcPts val="1200"/>
              </a:spcBef>
              <a:spcAft>
                <a:spcPts val="0"/>
              </a:spcAft>
              <a:buSzPts val="1800"/>
              <a:buNone/>
            </a:pPr>
            <a:r>
              <a:rPr lang="en" sz="1100">
                <a:solidFill>
                  <a:schemeClr val="dk1"/>
                </a:solidFill>
              </a:rPr>
              <a:t>Given the presence of big competitors like Netflix, Disney+ and Amazon Prime, we need to focus on unique value propositions and aggressive marketing tactics to gain users.</a:t>
            </a:r>
            <a:endParaRPr sz="1100">
              <a:solidFill>
                <a:schemeClr val="dk1"/>
              </a:solidFill>
            </a:endParaRPr>
          </a:p>
          <a:p>
            <a:pPr indent="0" lvl="0" marL="457200" rtl="0" algn="l">
              <a:lnSpc>
                <a:spcPct val="115000"/>
              </a:lnSpc>
              <a:spcBef>
                <a:spcPts val="1200"/>
              </a:spcBef>
              <a:spcAft>
                <a:spcPts val="0"/>
              </a:spcAft>
              <a:buSzPts val="1800"/>
              <a:buNone/>
            </a:pPr>
            <a:r>
              <a:rPr b="1" lang="en" sz="1100">
                <a:solidFill>
                  <a:schemeClr val="dk1"/>
                </a:solidFill>
              </a:rPr>
              <a:t>Localized Content: </a:t>
            </a:r>
            <a:r>
              <a:rPr lang="en" sz="1100">
                <a:solidFill>
                  <a:schemeClr val="dk1"/>
                </a:solidFill>
              </a:rPr>
              <a:t>Tailor content and campaigns to resonate with local audiences in each market, find new local movies that we can buy the licenses.</a:t>
            </a:r>
            <a:endParaRPr sz="1100">
              <a:solidFill>
                <a:schemeClr val="dk1"/>
              </a:solidFill>
            </a:endParaRPr>
          </a:p>
          <a:p>
            <a:pPr indent="0" lvl="0" marL="457200" rtl="0" algn="l">
              <a:lnSpc>
                <a:spcPct val="115000"/>
              </a:lnSpc>
              <a:spcBef>
                <a:spcPts val="1200"/>
              </a:spcBef>
              <a:spcAft>
                <a:spcPts val="0"/>
              </a:spcAft>
              <a:buSzPts val="1800"/>
              <a:buNone/>
            </a:pPr>
            <a:r>
              <a:rPr b="1" lang="en" sz="1100">
                <a:solidFill>
                  <a:schemeClr val="dk1"/>
                </a:solidFill>
              </a:rPr>
              <a:t>User Reviews and Ratings: </a:t>
            </a:r>
            <a:r>
              <a:rPr lang="en" sz="1100">
                <a:solidFill>
                  <a:schemeClr val="dk1"/>
                </a:solidFill>
              </a:rPr>
              <a:t>Encourage reviews to build credibility and trust, emphasising that we are new here and the reviews help us grow and improve.</a:t>
            </a:r>
            <a:endParaRPr sz="1100">
              <a:solidFill>
                <a:schemeClr val="dk1"/>
              </a:solidFill>
            </a:endParaRPr>
          </a:p>
          <a:p>
            <a:pPr indent="0" lvl="0" marL="457200" rtl="0" algn="l">
              <a:lnSpc>
                <a:spcPct val="115000"/>
              </a:lnSpc>
              <a:spcBef>
                <a:spcPts val="1200"/>
              </a:spcBef>
              <a:spcAft>
                <a:spcPts val="0"/>
              </a:spcAft>
              <a:buSzPts val="1800"/>
              <a:buNone/>
            </a:pPr>
            <a:r>
              <a:rPr b="1" lang="en" sz="1100">
                <a:solidFill>
                  <a:schemeClr val="dk1"/>
                </a:solidFill>
              </a:rPr>
              <a:t>Performance Monitoring: </a:t>
            </a:r>
            <a:r>
              <a:rPr lang="en" sz="1100">
                <a:solidFill>
                  <a:schemeClr val="dk1"/>
                </a:solidFill>
              </a:rPr>
              <a:t>Continuously track key metrics to optimize campaigns and utilize AI as it improves non stop.</a:t>
            </a:r>
            <a:endParaRPr sz="1100">
              <a:solidFill>
                <a:schemeClr val="dk1"/>
              </a:solidFill>
            </a:endParaRPr>
          </a:p>
          <a:p>
            <a:pPr indent="0" lvl="0" marL="457200" rtl="0" algn="l">
              <a:lnSpc>
                <a:spcPct val="115000"/>
              </a:lnSpc>
              <a:spcBef>
                <a:spcPts val="1200"/>
              </a:spcBef>
              <a:spcAft>
                <a:spcPts val="0"/>
              </a:spcAft>
              <a:buSzPts val="1800"/>
              <a:buNone/>
            </a:pPr>
            <a:r>
              <a:rPr b="1" lang="en" sz="1100">
                <a:solidFill>
                  <a:schemeClr val="dk1"/>
                </a:solidFill>
              </a:rPr>
              <a:t>Scalable Infrastructure: </a:t>
            </a:r>
            <a:r>
              <a:rPr lang="en" sz="1100">
                <a:solidFill>
                  <a:schemeClr val="dk1"/>
                </a:solidFill>
              </a:rPr>
              <a:t>Ensure the app can handle increased traffic and user activity after launch.</a:t>
            </a:r>
            <a:endParaRPr sz="1100">
              <a:solidFill>
                <a:schemeClr val="dk1"/>
              </a:solidFill>
            </a:endParaRPr>
          </a:p>
          <a:p>
            <a:pPr indent="0" lvl="0" marL="457200" rtl="0" algn="l">
              <a:lnSpc>
                <a:spcPct val="115000"/>
              </a:lnSpc>
              <a:spcBef>
                <a:spcPts val="1200"/>
              </a:spcBef>
              <a:spcAft>
                <a:spcPts val="0"/>
              </a:spcAft>
              <a:buSzPts val="1800"/>
              <a:buNone/>
            </a:pPr>
            <a:r>
              <a:rPr b="1" lang="en" sz="1100">
                <a:solidFill>
                  <a:schemeClr val="dk1"/>
                </a:solidFill>
              </a:rPr>
              <a:t>Customer Support: </a:t>
            </a:r>
            <a:r>
              <a:rPr lang="en" sz="1100">
                <a:solidFill>
                  <a:schemeClr val="dk1"/>
                </a:solidFill>
              </a:rPr>
              <a:t>Provide great customer support and have real humans working alongside “AI Chatbots”, as that gets frustrating nowadays with some companies.</a:t>
            </a:r>
            <a:endParaRPr sz="1100">
              <a:solidFill>
                <a:schemeClr val="dk1"/>
              </a:solidFill>
            </a:endParaRPr>
          </a:p>
          <a:p>
            <a:pPr indent="0" lvl="0" marL="0" rtl="0" algn="l">
              <a:lnSpc>
                <a:spcPct val="115000"/>
              </a:lnSpc>
              <a:spcBef>
                <a:spcPts val="1200"/>
              </a:spcBef>
              <a:spcAft>
                <a:spcPts val="0"/>
              </a:spcAft>
              <a:buSzPts val="1800"/>
              <a:buNone/>
            </a:pPr>
            <a:r>
              <a:t/>
            </a:r>
            <a:endParaRPr sz="1100">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Competitors - Netflix</a:t>
            </a:r>
            <a:endParaRPr/>
          </a:p>
        </p:txBody>
      </p:sp>
      <p:sp>
        <p:nvSpPr>
          <p:cNvPr id="61" name="Google Shape;61;p2"/>
          <p:cNvSpPr txBox="1"/>
          <p:nvPr>
            <p:ph idx="1" type="body"/>
          </p:nvPr>
        </p:nvSpPr>
        <p:spPr>
          <a:xfrm>
            <a:off x="311700" y="935675"/>
            <a:ext cx="8397900" cy="3677100"/>
          </a:xfrm>
          <a:prstGeom prst="rect">
            <a:avLst/>
          </a:prstGeom>
          <a:noFill/>
          <a:ln>
            <a:noFill/>
          </a:ln>
        </p:spPr>
        <p:txBody>
          <a:bodyPr anchorCtr="0" anchor="t" bIns="91425" lIns="91425" spcFirstLastPara="1" rIns="91425" wrap="square" tIns="91425">
            <a:noAutofit/>
          </a:bodyPr>
          <a:lstStyle/>
          <a:p>
            <a:pPr indent="80010" lvl="0" marL="91440" marR="91440" rtl="0" algn="l">
              <a:lnSpc>
                <a:spcPct val="115000"/>
              </a:lnSpc>
              <a:spcBef>
                <a:spcPts val="0"/>
              </a:spcBef>
              <a:spcAft>
                <a:spcPts val="0"/>
              </a:spcAft>
              <a:buSzPts val="1800"/>
              <a:buNone/>
            </a:pPr>
            <a:r>
              <a:rPr lang="en" sz="1000">
                <a:solidFill>
                  <a:schemeClr val="dk1"/>
                </a:solidFill>
              </a:rPr>
              <a:t>Netflix holds a significant market share across Europe, being the leading streaming service in many countries.</a:t>
            </a:r>
            <a:endParaRPr sz="1000">
              <a:solidFill>
                <a:schemeClr val="dk1"/>
              </a:solidFill>
            </a:endParaRPr>
          </a:p>
          <a:p>
            <a:pPr indent="80010" lvl="0" marL="91440" marR="91440" rtl="0" algn="l">
              <a:lnSpc>
                <a:spcPct val="115000"/>
              </a:lnSpc>
              <a:spcBef>
                <a:spcPts val="1200"/>
              </a:spcBef>
              <a:spcAft>
                <a:spcPts val="0"/>
              </a:spcAft>
              <a:buSzPts val="1800"/>
              <a:buNone/>
            </a:pPr>
            <a:r>
              <a:rPr lang="en" sz="1000">
                <a:solidFill>
                  <a:schemeClr val="dk1"/>
                </a:solidFill>
              </a:rPr>
              <a:t>Original Content: Original series, movies, documentaries, and specials, including globally popular titles like "Stranger Things" and "Money Heist"</a:t>
            </a:r>
            <a:endParaRPr sz="1000">
              <a:solidFill>
                <a:schemeClr val="dk1"/>
              </a:solidFill>
            </a:endParaRPr>
          </a:p>
          <a:p>
            <a:pPr indent="-349250" lvl="0" marL="457200" marR="91440" rtl="0" algn="l">
              <a:lnSpc>
                <a:spcPct val="115000"/>
              </a:lnSpc>
              <a:spcBef>
                <a:spcPts val="1200"/>
              </a:spcBef>
              <a:spcAft>
                <a:spcPts val="0"/>
              </a:spcAft>
              <a:buClr>
                <a:schemeClr val="dk1"/>
              </a:buClr>
              <a:buSzPts val="1000"/>
              <a:buChar char="●"/>
            </a:pPr>
            <a:r>
              <a:rPr lang="en" sz="1000">
                <a:solidFill>
                  <a:schemeClr val="dk1"/>
                </a:solidFill>
              </a:rPr>
              <a:t>User-friendly interface with features like personalized profiles, easy navigation, and advanced search.</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Advanced recommendation system based on viewing history, ratings, and preferences.</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Multi-Device Support</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Option to download content for offline viewing</a:t>
            </a:r>
            <a:endParaRPr sz="1000">
              <a:solidFill>
                <a:schemeClr val="dk1"/>
              </a:solidFill>
            </a:endParaRPr>
          </a:p>
          <a:p>
            <a:pPr indent="80010" lvl="0" marL="91440" marR="91440" rtl="0" algn="l">
              <a:lnSpc>
                <a:spcPct val="115000"/>
              </a:lnSpc>
              <a:spcBef>
                <a:spcPts val="1200"/>
              </a:spcBef>
              <a:spcAft>
                <a:spcPts val="0"/>
              </a:spcAft>
              <a:buSzPts val="1800"/>
              <a:buNone/>
            </a:pPr>
            <a:r>
              <a:rPr b="1" lang="en" sz="1000">
                <a:solidFill>
                  <a:schemeClr val="dk1"/>
                </a:solidFill>
              </a:rPr>
              <a:t>Pricing:</a:t>
            </a:r>
            <a:endParaRPr b="1" sz="1000">
              <a:solidFill>
                <a:schemeClr val="dk1"/>
              </a:solidFill>
            </a:endParaRPr>
          </a:p>
          <a:p>
            <a:pPr indent="-349250" lvl="0" marL="457200" marR="91440" rtl="0" algn="l">
              <a:lnSpc>
                <a:spcPct val="115000"/>
              </a:lnSpc>
              <a:spcBef>
                <a:spcPts val="1200"/>
              </a:spcBef>
              <a:spcAft>
                <a:spcPts val="0"/>
              </a:spcAft>
              <a:buClr>
                <a:schemeClr val="dk1"/>
              </a:buClr>
              <a:buSzPts val="1000"/>
              <a:buChar char="●"/>
            </a:pPr>
            <a:r>
              <a:rPr lang="en" sz="1000">
                <a:solidFill>
                  <a:schemeClr val="dk1"/>
                </a:solidFill>
              </a:rPr>
              <a:t>Basic: 7.99€ / month</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Standard: 9.99€ / month</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Premium: 11.99€ / month</a:t>
            </a:r>
            <a:endParaRPr sz="1000">
              <a:solidFill>
                <a:schemeClr val="dk1"/>
              </a:solidFill>
            </a:endParaRPr>
          </a:p>
          <a:p>
            <a:pPr indent="171450" lvl="0" marL="0" marR="91440" rtl="0" algn="l">
              <a:lnSpc>
                <a:spcPct val="115000"/>
              </a:lnSpc>
              <a:spcBef>
                <a:spcPts val="1200"/>
              </a:spcBef>
              <a:spcAft>
                <a:spcPts val="0"/>
              </a:spcAft>
              <a:buSzPts val="1800"/>
              <a:buNone/>
            </a:pPr>
            <a:r>
              <a:rPr lang="en" sz="1000">
                <a:solidFill>
                  <a:schemeClr val="dk1"/>
                </a:solidFill>
              </a:rPr>
              <a:t>Marketing: Social media, influencers, TV and Online ads.</a:t>
            </a:r>
            <a:endParaRPr sz="1000">
              <a:solidFill>
                <a:schemeClr val="dk1"/>
              </a:solidFill>
            </a:endParaRPr>
          </a:p>
          <a:p>
            <a:pPr indent="80010" lvl="0" marL="91440" marR="91440" rtl="0" algn="l">
              <a:lnSpc>
                <a:spcPct val="115000"/>
              </a:lnSpc>
              <a:spcBef>
                <a:spcPts val="1200"/>
              </a:spcBef>
              <a:spcAft>
                <a:spcPts val="0"/>
              </a:spcAft>
              <a:buSzPts val="1800"/>
              <a:buNone/>
            </a:pPr>
            <a:r>
              <a:rPr lang="en" sz="1000">
                <a:solidFill>
                  <a:schemeClr val="dk1"/>
                </a:solidFill>
              </a:rPr>
              <a:t>Mostly positive sentiment, with fans frequently discussing new releases and upcoming content. Active engagement with the audience through social media channels, responding to feedback and creating buzz around new shows and movies.</a:t>
            </a:r>
            <a:endParaRPr sz="1000">
              <a:solidFill>
                <a:schemeClr val="dk1"/>
              </a:solidFill>
            </a:endParaRPr>
          </a:p>
          <a:p>
            <a:pPr indent="-285750" lvl="0" marL="457200" rtl="0" algn="l">
              <a:lnSpc>
                <a:spcPct val="115000"/>
              </a:lnSpc>
              <a:spcBef>
                <a:spcPts val="1800"/>
              </a:spcBef>
              <a:spcAft>
                <a:spcPts val="0"/>
              </a:spcAft>
              <a:buClr>
                <a:schemeClr val="dk1"/>
              </a:buClr>
              <a:buSzPts val="1000"/>
              <a:buNone/>
            </a:pPr>
            <a:r>
              <a:t/>
            </a:r>
            <a:endParaRPr sz="1000">
              <a:solidFill>
                <a:schemeClr val="dk1"/>
              </a:solidFill>
            </a:endParaRPr>
          </a:p>
          <a:p>
            <a:pPr indent="171450" lvl="0" marL="0" rtl="0" algn="l">
              <a:lnSpc>
                <a:spcPct val="115000"/>
              </a:lnSpc>
              <a:spcBef>
                <a:spcPts val="2400"/>
              </a:spcBef>
              <a:spcAft>
                <a:spcPts val="1200"/>
              </a:spcAft>
              <a:buSzPts val="1800"/>
              <a:buNone/>
            </a:pPr>
            <a:r>
              <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Competitors - Prime Video</a:t>
            </a:r>
            <a:endParaRPr/>
          </a:p>
        </p:txBody>
      </p:sp>
      <p:sp>
        <p:nvSpPr>
          <p:cNvPr id="67" name="Google Shape;67;p3"/>
          <p:cNvSpPr txBox="1"/>
          <p:nvPr>
            <p:ph idx="1" type="body"/>
          </p:nvPr>
        </p:nvSpPr>
        <p:spPr>
          <a:xfrm>
            <a:off x="311700" y="935675"/>
            <a:ext cx="8397900" cy="3796800"/>
          </a:xfrm>
          <a:prstGeom prst="rect">
            <a:avLst/>
          </a:prstGeom>
          <a:noFill/>
          <a:ln>
            <a:noFill/>
          </a:ln>
        </p:spPr>
        <p:txBody>
          <a:bodyPr anchorCtr="0" anchor="t" bIns="91425" lIns="91425" spcFirstLastPara="1" rIns="91425" wrap="square" tIns="91425">
            <a:noAutofit/>
          </a:bodyPr>
          <a:lstStyle/>
          <a:p>
            <a:pPr indent="80010" lvl="0" marL="91440" marR="91440" rtl="0" algn="l">
              <a:lnSpc>
                <a:spcPct val="115000"/>
              </a:lnSpc>
              <a:spcBef>
                <a:spcPts val="0"/>
              </a:spcBef>
              <a:spcAft>
                <a:spcPts val="0"/>
              </a:spcAft>
              <a:buSzPts val="1800"/>
              <a:buNone/>
            </a:pPr>
            <a:r>
              <a:rPr lang="en" sz="1000">
                <a:solidFill>
                  <a:schemeClr val="dk1"/>
                </a:solidFill>
              </a:rPr>
              <a:t>It has a considerable user base due to its integration with Amazon Prime membership, thought it’s trailing behind Netflix in popularity.</a:t>
            </a:r>
            <a:endParaRPr sz="1000">
              <a:solidFill>
                <a:schemeClr val="dk1"/>
              </a:solidFill>
            </a:endParaRPr>
          </a:p>
          <a:p>
            <a:pPr indent="80010" lvl="0" marL="91440" marR="91440" rtl="0" algn="l">
              <a:lnSpc>
                <a:spcPct val="115000"/>
              </a:lnSpc>
              <a:spcBef>
                <a:spcPts val="1200"/>
              </a:spcBef>
              <a:spcAft>
                <a:spcPts val="0"/>
              </a:spcAft>
              <a:buSzPts val="1800"/>
              <a:buNone/>
            </a:pPr>
            <a:r>
              <a:rPr lang="en" sz="1000">
                <a:solidFill>
                  <a:schemeClr val="dk1"/>
                </a:solidFill>
              </a:rPr>
              <a:t>A broad range of licensed movies and TV shows from various genres and studios.</a:t>
            </a:r>
            <a:endParaRPr sz="1000">
              <a:solidFill>
                <a:schemeClr val="dk1"/>
              </a:solidFill>
            </a:endParaRPr>
          </a:p>
          <a:p>
            <a:pPr indent="-349250" lvl="0" marL="457200" marR="91440" rtl="0" algn="l">
              <a:lnSpc>
                <a:spcPct val="115000"/>
              </a:lnSpc>
              <a:spcBef>
                <a:spcPts val="1200"/>
              </a:spcBef>
              <a:spcAft>
                <a:spcPts val="0"/>
              </a:spcAft>
              <a:buClr>
                <a:schemeClr val="dk1"/>
              </a:buClr>
              <a:buSzPts val="1000"/>
              <a:buChar char="●"/>
            </a:pPr>
            <a:r>
              <a:rPr lang="en" sz="1000">
                <a:solidFill>
                  <a:schemeClr val="dk1"/>
                </a:solidFill>
              </a:rPr>
              <a:t>Clean and functional interface, though sometimes critiqued for being not as good as Netflix.</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Advanced recommendation system, yet not as good as Netflix</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Multi-Device Support</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Option to download content for offline viewing</a:t>
            </a:r>
            <a:endParaRPr sz="1000">
              <a:solidFill>
                <a:schemeClr val="dk1"/>
              </a:solidFill>
            </a:endParaRPr>
          </a:p>
          <a:p>
            <a:pPr indent="80010" lvl="0" marL="91440" marR="91440" rtl="0" algn="l">
              <a:lnSpc>
                <a:spcPct val="115000"/>
              </a:lnSpc>
              <a:spcBef>
                <a:spcPts val="1200"/>
              </a:spcBef>
              <a:spcAft>
                <a:spcPts val="0"/>
              </a:spcAft>
              <a:buSzPts val="1800"/>
              <a:buNone/>
            </a:pPr>
            <a:r>
              <a:rPr b="1" lang="en" sz="1000">
                <a:solidFill>
                  <a:schemeClr val="dk1"/>
                </a:solidFill>
              </a:rPr>
              <a:t>Pricing:</a:t>
            </a:r>
            <a:endParaRPr b="1" sz="1000">
              <a:solidFill>
                <a:schemeClr val="dk1"/>
              </a:solidFill>
            </a:endParaRPr>
          </a:p>
          <a:p>
            <a:pPr indent="-349250" lvl="0" marL="457200" marR="91440" rtl="0" algn="l">
              <a:lnSpc>
                <a:spcPct val="115000"/>
              </a:lnSpc>
              <a:spcBef>
                <a:spcPts val="1200"/>
              </a:spcBef>
              <a:spcAft>
                <a:spcPts val="0"/>
              </a:spcAft>
              <a:buClr>
                <a:schemeClr val="dk1"/>
              </a:buClr>
              <a:buSzPts val="1000"/>
              <a:buChar char="●"/>
            </a:pPr>
            <a:r>
              <a:rPr lang="en" sz="1000">
                <a:solidFill>
                  <a:schemeClr val="dk1"/>
                </a:solidFill>
              </a:rPr>
              <a:t>Prime Video: $8.99 / month</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Prime Video w/ Amazon Prime membership: $14.99 / month or $139 / year</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Ad-free Prime Video: $11.98 / month</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Ad-free Prime Video w/ Amazon Prime membership: $17.98 / month</a:t>
            </a:r>
            <a:endParaRPr sz="1000">
              <a:solidFill>
                <a:schemeClr val="dk1"/>
              </a:solidFill>
            </a:endParaRPr>
          </a:p>
          <a:p>
            <a:pPr indent="0" lvl="0" marL="457200" marR="91440" rtl="0" algn="l">
              <a:lnSpc>
                <a:spcPct val="115000"/>
              </a:lnSpc>
              <a:spcBef>
                <a:spcPts val="1200"/>
              </a:spcBef>
              <a:spcAft>
                <a:spcPts val="0"/>
              </a:spcAft>
              <a:buSzPts val="1800"/>
              <a:buNone/>
            </a:pPr>
            <a:r>
              <a:rPr lang="en" sz="1000">
                <a:solidFill>
                  <a:schemeClr val="dk1"/>
                </a:solidFill>
              </a:rPr>
              <a:t>More pricing options including subscriptions with Amazon Prime. The drawback is that regular subscriptions come with ads.</a:t>
            </a:r>
            <a:endParaRPr sz="1000">
              <a:solidFill>
                <a:schemeClr val="dk1"/>
              </a:solidFill>
            </a:endParaRPr>
          </a:p>
          <a:p>
            <a:pPr indent="171450" lvl="0" marL="0" marR="91440" rtl="0" algn="l">
              <a:lnSpc>
                <a:spcPct val="115000"/>
              </a:lnSpc>
              <a:spcBef>
                <a:spcPts val="1200"/>
              </a:spcBef>
              <a:spcAft>
                <a:spcPts val="0"/>
              </a:spcAft>
              <a:buSzPts val="1800"/>
              <a:buNone/>
            </a:pPr>
            <a:r>
              <a:rPr lang="en" sz="1000">
                <a:solidFill>
                  <a:schemeClr val="dk1"/>
                </a:solidFill>
              </a:rPr>
              <a:t>Marketing: Amazon, Social media, TV and Online ads.</a:t>
            </a:r>
            <a:endParaRPr sz="1000">
              <a:solidFill>
                <a:schemeClr val="dk1"/>
              </a:solidFill>
            </a:endParaRPr>
          </a:p>
          <a:p>
            <a:pPr indent="80010" lvl="0" marL="91440" marR="91440" rtl="0" algn="l">
              <a:lnSpc>
                <a:spcPct val="115000"/>
              </a:lnSpc>
              <a:spcBef>
                <a:spcPts val="1200"/>
              </a:spcBef>
              <a:spcAft>
                <a:spcPts val="1200"/>
              </a:spcAft>
              <a:buSzPts val="1800"/>
              <a:buNone/>
            </a:pPr>
            <a:r>
              <a:rPr lang="en" sz="1000">
                <a:solidFill>
                  <a:schemeClr val="dk1"/>
                </a:solidFill>
              </a:rPr>
              <a:t>Positive reviews for value proposition and additional benefits of Amazon Prime. Praise for original content and availability of recent movie releases. Some criticism regarding the user interface and content discovery.</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Competitors - Disney+</a:t>
            </a:r>
            <a:endParaRPr/>
          </a:p>
        </p:txBody>
      </p:sp>
      <p:sp>
        <p:nvSpPr>
          <p:cNvPr id="73" name="Google Shape;73;p4"/>
          <p:cNvSpPr txBox="1"/>
          <p:nvPr>
            <p:ph idx="1" type="body"/>
          </p:nvPr>
        </p:nvSpPr>
        <p:spPr>
          <a:xfrm>
            <a:off x="311700" y="935675"/>
            <a:ext cx="8397900" cy="3677100"/>
          </a:xfrm>
          <a:prstGeom prst="rect">
            <a:avLst/>
          </a:prstGeom>
          <a:noFill/>
          <a:ln>
            <a:noFill/>
          </a:ln>
        </p:spPr>
        <p:txBody>
          <a:bodyPr anchorCtr="0" anchor="t" bIns="91425" lIns="91425" spcFirstLastPara="1" rIns="91425" wrap="square" tIns="91425">
            <a:noAutofit/>
          </a:bodyPr>
          <a:lstStyle/>
          <a:p>
            <a:pPr indent="80010" lvl="0" marL="91440" marR="91440" rtl="0" algn="l">
              <a:lnSpc>
                <a:spcPct val="115000"/>
              </a:lnSpc>
              <a:spcBef>
                <a:spcPts val="0"/>
              </a:spcBef>
              <a:spcAft>
                <a:spcPts val="0"/>
              </a:spcAft>
              <a:buSzPts val="1800"/>
              <a:buNone/>
            </a:pPr>
            <a:r>
              <a:rPr lang="en" sz="1000">
                <a:solidFill>
                  <a:schemeClr val="dk1"/>
                </a:solidFill>
              </a:rPr>
              <a:t>Disney+ has quickly gained a significant market share since its launch, driven by its strong brand and exclusive content, especially appealing to families and fans of Disney franchises.</a:t>
            </a:r>
            <a:endParaRPr sz="1000">
              <a:solidFill>
                <a:schemeClr val="dk1"/>
              </a:solidFill>
            </a:endParaRPr>
          </a:p>
          <a:p>
            <a:pPr indent="80010" lvl="0" marL="91440" marR="91440" rtl="0" algn="l">
              <a:lnSpc>
                <a:spcPct val="115000"/>
              </a:lnSpc>
              <a:spcBef>
                <a:spcPts val="1200"/>
              </a:spcBef>
              <a:spcAft>
                <a:spcPts val="0"/>
              </a:spcAft>
              <a:buSzPts val="1800"/>
              <a:buNone/>
            </a:pPr>
            <a:r>
              <a:rPr lang="en" sz="1000">
                <a:solidFill>
                  <a:schemeClr val="dk1"/>
                </a:solidFill>
              </a:rPr>
              <a:t>Original Content: Strong lineup of original series and films, including Marvel, Star Wars, Pixar, and National Geographic.</a:t>
            </a:r>
            <a:endParaRPr sz="1000">
              <a:solidFill>
                <a:schemeClr val="dk1"/>
              </a:solidFill>
            </a:endParaRPr>
          </a:p>
          <a:p>
            <a:pPr indent="-349250" lvl="0" marL="457200" marR="91440" rtl="0" algn="l">
              <a:lnSpc>
                <a:spcPct val="115000"/>
              </a:lnSpc>
              <a:spcBef>
                <a:spcPts val="1200"/>
              </a:spcBef>
              <a:spcAft>
                <a:spcPts val="0"/>
              </a:spcAft>
              <a:buClr>
                <a:schemeClr val="dk1"/>
              </a:buClr>
              <a:buSzPts val="1000"/>
              <a:buChar char="●"/>
            </a:pPr>
            <a:r>
              <a:rPr lang="en" sz="1000">
                <a:solidFill>
                  <a:schemeClr val="dk1"/>
                </a:solidFill>
              </a:rPr>
              <a:t>User-friendly interface with features like personalized profiles, easy navigation, and advanced search.</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Advanced recommendation system based on viewing history, ratings, and preferences.</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Multi-Device Support</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Option to download content for offline viewing</a:t>
            </a:r>
            <a:endParaRPr sz="1000">
              <a:solidFill>
                <a:schemeClr val="dk1"/>
              </a:solidFill>
            </a:endParaRPr>
          </a:p>
          <a:p>
            <a:pPr indent="80010" lvl="0" marL="91440" marR="91440" rtl="0" algn="l">
              <a:lnSpc>
                <a:spcPct val="115000"/>
              </a:lnSpc>
              <a:spcBef>
                <a:spcPts val="1200"/>
              </a:spcBef>
              <a:spcAft>
                <a:spcPts val="0"/>
              </a:spcAft>
              <a:buSzPts val="1800"/>
              <a:buNone/>
            </a:pPr>
            <a:r>
              <a:rPr b="1" lang="en" sz="1000">
                <a:solidFill>
                  <a:schemeClr val="dk1"/>
                </a:solidFill>
              </a:rPr>
              <a:t>Pricing:</a:t>
            </a:r>
            <a:endParaRPr b="1" sz="1000">
              <a:solidFill>
                <a:schemeClr val="dk1"/>
              </a:solidFill>
            </a:endParaRPr>
          </a:p>
          <a:p>
            <a:pPr indent="-349250" lvl="0" marL="457200" marR="91440" rtl="0" algn="l">
              <a:lnSpc>
                <a:spcPct val="115000"/>
              </a:lnSpc>
              <a:spcBef>
                <a:spcPts val="1200"/>
              </a:spcBef>
              <a:spcAft>
                <a:spcPts val="0"/>
              </a:spcAft>
              <a:buClr>
                <a:schemeClr val="dk1"/>
              </a:buClr>
              <a:buSzPts val="1000"/>
              <a:buChar char="●"/>
            </a:pPr>
            <a:r>
              <a:rPr lang="en" sz="1000">
                <a:solidFill>
                  <a:schemeClr val="dk1"/>
                </a:solidFill>
              </a:rPr>
              <a:t>9.99€ / month or 99.90€ / year</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Cheaper options if bundled with ESPN+ or HULU (Atm only available in the US)</a:t>
            </a:r>
            <a:endParaRPr sz="1000">
              <a:solidFill>
                <a:schemeClr val="dk1"/>
              </a:solidFill>
            </a:endParaRPr>
          </a:p>
          <a:p>
            <a:pPr indent="171450" lvl="0" marL="0" marR="91440" rtl="0" algn="l">
              <a:lnSpc>
                <a:spcPct val="115000"/>
              </a:lnSpc>
              <a:spcBef>
                <a:spcPts val="1200"/>
              </a:spcBef>
              <a:spcAft>
                <a:spcPts val="0"/>
              </a:spcAft>
              <a:buSzPts val="1800"/>
              <a:buNone/>
            </a:pPr>
            <a:r>
              <a:rPr lang="en" sz="1000">
                <a:solidFill>
                  <a:schemeClr val="dk1"/>
                </a:solidFill>
              </a:rPr>
              <a:t>Marketing: Social media, influencers, TV and Online ads.</a:t>
            </a:r>
            <a:endParaRPr sz="1000">
              <a:solidFill>
                <a:schemeClr val="dk1"/>
              </a:solidFill>
            </a:endParaRPr>
          </a:p>
          <a:p>
            <a:pPr indent="80010" lvl="0" marL="91440" marR="91440" rtl="0" algn="l">
              <a:lnSpc>
                <a:spcPct val="115000"/>
              </a:lnSpc>
              <a:spcBef>
                <a:spcPts val="1200"/>
              </a:spcBef>
              <a:spcAft>
                <a:spcPts val="0"/>
              </a:spcAft>
              <a:buSzPts val="1800"/>
              <a:buNone/>
            </a:pPr>
            <a:r>
              <a:rPr lang="en" sz="1000">
                <a:solidFill>
                  <a:schemeClr val="dk1"/>
                </a:solidFill>
              </a:rPr>
              <a:t>Positioned as the go-to platform for family-friendly content and exclusive Disney releases. Emphasis on nostalgia and franchise loyalty.</a:t>
            </a:r>
            <a:endParaRPr sz="1000">
              <a:solidFill>
                <a:schemeClr val="dk1"/>
              </a:solidFill>
            </a:endParaRPr>
          </a:p>
          <a:p>
            <a:pPr indent="80010" lvl="0" marL="91440" marR="91440" rtl="0" algn="l">
              <a:lnSpc>
                <a:spcPct val="115000"/>
              </a:lnSpc>
              <a:spcBef>
                <a:spcPts val="1200"/>
              </a:spcBef>
              <a:spcAft>
                <a:spcPts val="0"/>
              </a:spcAft>
              <a:buSzPts val="1800"/>
              <a:buNone/>
            </a:pPr>
            <a:r>
              <a:t/>
            </a:r>
            <a:endParaRPr sz="1000">
              <a:solidFill>
                <a:schemeClr val="dk1"/>
              </a:solidFill>
            </a:endParaRPr>
          </a:p>
          <a:p>
            <a:pPr indent="-285750" lvl="0" marL="457200" rtl="0" algn="l">
              <a:lnSpc>
                <a:spcPct val="115000"/>
              </a:lnSpc>
              <a:spcBef>
                <a:spcPts val="1800"/>
              </a:spcBef>
              <a:spcAft>
                <a:spcPts val="0"/>
              </a:spcAft>
              <a:buClr>
                <a:schemeClr val="dk1"/>
              </a:buClr>
              <a:buSzPts val="1000"/>
              <a:buNone/>
            </a:pPr>
            <a:r>
              <a:t/>
            </a:r>
            <a:endParaRPr sz="1000">
              <a:solidFill>
                <a:schemeClr val="dk1"/>
              </a:solidFill>
            </a:endParaRPr>
          </a:p>
          <a:p>
            <a:pPr indent="171450" lvl="0" marL="0" rtl="0" algn="l">
              <a:lnSpc>
                <a:spcPct val="115000"/>
              </a:lnSpc>
              <a:spcBef>
                <a:spcPts val="2400"/>
              </a:spcBef>
              <a:spcAft>
                <a:spcPts val="1200"/>
              </a:spcAft>
              <a:buSzPts val="1800"/>
              <a:buNone/>
            </a:pPr>
            <a:r>
              <a:t/>
            </a:r>
            <a:endParaRPr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Competitors - Paramount+</a:t>
            </a:r>
            <a:endParaRPr/>
          </a:p>
        </p:txBody>
      </p:sp>
      <p:sp>
        <p:nvSpPr>
          <p:cNvPr id="79" name="Google Shape;79;p5"/>
          <p:cNvSpPr txBox="1"/>
          <p:nvPr>
            <p:ph idx="1" type="body"/>
          </p:nvPr>
        </p:nvSpPr>
        <p:spPr>
          <a:xfrm>
            <a:off x="311700" y="935675"/>
            <a:ext cx="8397900" cy="3677100"/>
          </a:xfrm>
          <a:prstGeom prst="rect">
            <a:avLst/>
          </a:prstGeom>
          <a:noFill/>
          <a:ln>
            <a:noFill/>
          </a:ln>
        </p:spPr>
        <p:txBody>
          <a:bodyPr anchorCtr="0" anchor="t" bIns="91425" lIns="91425" spcFirstLastPara="1" rIns="91425" wrap="square" tIns="91425">
            <a:noAutofit/>
          </a:bodyPr>
          <a:lstStyle/>
          <a:p>
            <a:pPr indent="80010" lvl="0" marL="91440" marR="91440" rtl="0" algn="l">
              <a:lnSpc>
                <a:spcPct val="115000"/>
              </a:lnSpc>
              <a:spcBef>
                <a:spcPts val="0"/>
              </a:spcBef>
              <a:spcAft>
                <a:spcPts val="0"/>
              </a:spcAft>
              <a:buSzPts val="1800"/>
              <a:buNone/>
            </a:pPr>
            <a:r>
              <a:rPr lang="en" sz="1000">
                <a:solidFill>
                  <a:schemeClr val="dk1"/>
                </a:solidFill>
              </a:rPr>
              <a:t>Smaller market share compared to major competitors, focusing on niche audiences and exclusive content.</a:t>
            </a:r>
            <a:endParaRPr sz="1000">
              <a:solidFill>
                <a:schemeClr val="dk1"/>
              </a:solidFill>
            </a:endParaRPr>
          </a:p>
          <a:p>
            <a:pPr indent="80010" lvl="0" marL="91440" marR="91440" rtl="0" algn="l">
              <a:lnSpc>
                <a:spcPct val="115000"/>
              </a:lnSpc>
              <a:spcBef>
                <a:spcPts val="1200"/>
              </a:spcBef>
              <a:spcAft>
                <a:spcPts val="0"/>
              </a:spcAft>
              <a:buSzPts val="1800"/>
              <a:buNone/>
            </a:pPr>
            <a:r>
              <a:rPr lang="en" sz="1000">
                <a:solidFill>
                  <a:schemeClr val="dk1"/>
                </a:solidFill>
              </a:rPr>
              <a:t>Original Content: Notable originals like "Star Trek: Discovery," "Yellowstone," and "The Good Fight, yet the exclusive content is not as popular as in competitors platforms.</a:t>
            </a:r>
            <a:endParaRPr sz="1000">
              <a:solidFill>
                <a:schemeClr val="dk1"/>
              </a:solidFill>
            </a:endParaRPr>
          </a:p>
          <a:p>
            <a:pPr indent="-349250" lvl="0" marL="457200" marR="91440" rtl="0" algn="l">
              <a:lnSpc>
                <a:spcPct val="115000"/>
              </a:lnSpc>
              <a:spcBef>
                <a:spcPts val="1200"/>
              </a:spcBef>
              <a:spcAft>
                <a:spcPts val="0"/>
              </a:spcAft>
              <a:buClr>
                <a:schemeClr val="dk1"/>
              </a:buClr>
              <a:buSzPts val="1000"/>
              <a:buChar char="●"/>
            </a:pPr>
            <a:r>
              <a:rPr lang="en" sz="1000">
                <a:solidFill>
                  <a:schemeClr val="dk1"/>
                </a:solidFill>
              </a:rPr>
              <a:t>Functional interface but less advanced than competitors</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Basic recommendation system</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Multi-Device Support</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Option to download content for offline viewing, but limited options</a:t>
            </a:r>
            <a:endParaRPr sz="1000">
              <a:solidFill>
                <a:schemeClr val="dk1"/>
              </a:solidFill>
            </a:endParaRPr>
          </a:p>
          <a:p>
            <a:pPr indent="80010" lvl="0" marL="91440" marR="91440" rtl="0" algn="l">
              <a:lnSpc>
                <a:spcPct val="115000"/>
              </a:lnSpc>
              <a:spcBef>
                <a:spcPts val="1200"/>
              </a:spcBef>
              <a:spcAft>
                <a:spcPts val="0"/>
              </a:spcAft>
              <a:buSzPts val="1800"/>
              <a:buNone/>
            </a:pPr>
            <a:r>
              <a:rPr b="1" lang="en" sz="1000">
                <a:solidFill>
                  <a:schemeClr val="dk1"/>
                </a:solidFill>
              </a:rPr>
              <a:t>Pricing:</a:t>
            </a:r>
            <a:endParaRPr b="1" sz="1000">
              <a:solidFill>
                <a:schemeClr val="dk1"/>
              </a:solidFill>
            </a:endParaRPr>
          </a:p>
          <a:p>
            <a:pPr indent="-349250" lvl="0" marL="457200" marR="91440" rtl="0" algn="l">
              <a:lnSpc>
                <a:spcPct val="115000"/>
              </a:lnSpc>
              <a:spcBef>
                <a:spcPts val="1200"/>
              </a:spcBef>
              <a:spcAft>
                <a:spcPts val="0"/>
              </a:spcAft>
              <a:buClr>
                <a:schemeClr val="dk1"/>
              </a:buClr>
              <a:buSzPts val="1000"/>
              <a:buChar char="●"/>
            </a:pPr>
            <a:r>
              <a:rPr lang="en" sz="1000">
                <a:solidFill>
                  <a:schemeClr val="dk1"/>
                </a:solidFill>
              </a:rPr>
              <a:t>Essential: $5.99 / month or $59.99 / year</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Showtime: $11.99 / month or $119.99 / year</a:t>
            </a:r>
            <a:endParaRPr sz="1000">
              <a:solidFill>
                <a:schemeClr val="dk1"/>
              </a:solidFill>
            </a:endParaRPr>
          </a:p>
          <a:p>
            <a:pPr indent="171450" lvl="0" marL="0" marR="91440" rtl="0" algn="l">
              <a:lnSpc>
                <a:spcPct val="115000"/>
              </a:lnSpc>
              <a:spcBef>
                <a:spcPts val="1200"/>
              </a:spcBef>
              <a:spcAft>
                <a:spcPts val="0"/>
              </a:spcAft>
              <a:buSzPts val="1800"/>
              <a:buNone/>
            </a:pPr>
            <a:r>
              <a:rPr lang="en" sz="1000">
                <a:solidFill>
                  <a:schemeClr val="dk1"/>
                </a:solidFill>
              </a:rPr>
              <a:t>Marketing: Social media, TV and Online ads.</a:t>
            </a:r>
            <a:endParaRPr sz="1000">
              <a:solidFill>
                <a:schemeClr val="dk1"/>
              </a:solidFill>
            </a:endParaRPr>
          </a:p>
          <a:p>
            <a:pPr indent="80010" lvl="0" marL="91440" marR="91440" rtl="0" algn="l">
              <a:lnSpc>
                <a:spcPct val="115000"/>
              </a:lnSpc>
              <a:spcBef>
                <a:spcPts val="1200"/>
              </a:spcBef>
              <a:spcAft>
                <a:spcPts val="0"/>
              </a:spcAft>
              <a:buSzPts val="1800"/>
              <a:buNone/>
            </a:pPr>
            <a:r>
              <a:rPr lang="en" sz="1000">
                <a:solidFill>
                  <a:schemeClr val="dk1"/>
                </a:solidFill>
              </a:rPr>
              <a:t>Positioned as a provider of unique and exclusive content, particularly appealing to fans of specific franchises. Mixed sentiment, with positive feedback for specific content and some frustration over the limited library.</a:t>
            </a:r>
            <a:endParaRPr sz="1000">
              <a:solidFill>
                <a:schemeClr val="dk1"/>
              </a:solidFill>
            </a:endParaRPr>
          </a:p>
          <a:p>
            <a:pPr indent="-285750" lvl="0" marL="457200" rtl="0" algn="l">
              <a:lnSpc>
                <a:spcPct val="115000"/>
              </a:lnSpc>
              <a:spcBef>
                <a:spcPts val="1800"/>
              </a:spcBef>
              <a:spcAft>
                <a:spcPts val="0"/>
              </a:spcAft>
              <a:buClr>
                <a:schemeClr val="dk1"/>
              </a:buClr>
              <a:buSzPts val="1000"/>
              <a:buNone/>
            </a:pPr>
            <a:r>
              <a:t/>
            </a:r>
            <a:endParaRPr sz="1000">
              <a:solidFill>
                <a:schemeClr val="dk1"/>
              </a:solidFill>
            </a:endParaRPr>
          </a:p>
          <a:p>
            <a:pPr indent="171450" lvl="0" marL="0" rtl="0" algn="l">
              <a:lnSpc>
                <a:spcPct val="115000"/>
              </a:lnSpc>
              <a:spcBef>
                <a:spcPts val="2400"/>
              </a:spcBef>
              <a:spcAft>
                <a:spcPts val="1200"/>
              </a:spcAft>
              <a:buSzPts val="1800"/>
              <a:buNone/>
            </a:pPr>
            <a:r>
              <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Competitors - GoogleTV</a:t>
            </a:r>
            <a:endParaRPr/>
          </a:p>
        </p:txBody>
      </p:sp>
      <p:sp>
        <p:nvSpPr>
          <p:cNvPr id="85" name="Google Shape;85;p6"/>
          <p:cNvSpPr txBox="1"/>
          <p:nvPr>
            <p:ph idx="1" type="body"/>
          </p:nvPr>
        </p:nvSpPr>
        <p:spPr>
          <a:xfrm>
            <a:off x="311700" y="935675"/>
            <a:ext cx="8397900" cy="3677100"/>
          </a:xfrm>
          <a:prstGeom prst="rect">
            <a:avLst/>
          </a:prstGeom>
          <a:noFill/>
          <a:ln>
            <a:noFill/>
          </a:ln>
        </p:spPr>
        <p:txBody>
          <a:bodyPr anchorCtr="0" anchor="t" bIns="91425" lIns="91425" spcFirstLastPara="1" rIns="91425" wrap="square" tIns="91425">
            <a:noAutofit/>
          </a:bodyPr>
          <a:lstStyle/>
          <a:p>
            <a:pPr indent="80010" lvl="0" marL="91440" marR="91440" rtl="0" algn="l">
              <a:lnSpc>
                <a:spcPct val="115000"/>
              </a:lnSpc>
              <a:spcBef>
                <a:spcPts val="0"/>
              </a:spcBef>
              <a:spcAft>
                <a:spcPts val="0"/>
              </a:spcAft>
              <a:buSzPts val="1800"/>
              <a:buNone/>
            </a:pPr>
            <a:r>
              <a:rPr lang="en" sz="1000">
                <a:solidFill>
                  <a:schemeClr val="dk1"/>
                </a:solidFill>
              </a:rPr>
              <a:t>Smaller market share compared to dedicated streaming services, focusing on aggregating content from multiple sources.</a:t>
            </a:r>
            <a:endParaRPr sz="1000">
              <a:solidFill>
                <a:schemeClr val="dk1"/>
              </a:solidFill>
            </a:endParaRPr>
          </a:p>
          <a:p>
            <a:pPr indent="80010" lvl="0" marL="91440" marR="91440" rtl="0" algn="l">
              <a:lnSpc>
                <a:spcPct val="115000"/>
              </a:lnSpc>
              <a:spcBef>
                <a:spcPts val="1200"/>
              </a:spcBef>
              <a:spcAft>
                <a:spcPts val="0"/>
              </a:spcAft>
              <a:buSzPts val="1800"/>
              <a:buNone/>
            </a:pPr>
            <a:r>
              <a:rPr lang="en" sz="1000">
                <a:solidFill>
                  <a:schemeClr val="dk1"/>
                </a:solidFill>
              </a:rPr>
              <a:t>Content: Integrates content from multiple streaming services, offering a centralized platform for content discovery.</a:t>
            </a:r>
            <a:endParaRPr sz="1000">
              <a:solidFill>
                <a:schemeClr val="dk1"/>
              </a:solidFill>
            </a:endParaRPr>
          </a:p>
          <a:p>
            <a:pPr indent="-349250" lvl="0" marL="457200" marR="91440" rtl="0" algn="l">
              <a:lnSpc>
                <a:spcPct val="115000"/>
              </a:lnSpc>
              <a:spcBef>
                <a:spcPts val="1200"/>
              </a:spcBef>
              <a:spcAft>
                <a:spcPts val="0"/>
              </a:spcAft>
              <a:buClr>
                <a:schemeClr val="dk1"/>
              </a:buClr>
              <a:buSzPts val="1000"/>
              <a:buChar char="●"/>
            </a:pPr>
            <a:r>
              <a:rPr lang="en" sz="1000">
                <a:solidFill>
                  <a:schemeClr val="dk1"/>
                </a:solidFill>
              </a:rPr>
              <a:t>Clean and efficient interface, benefiting from Google’s design expertise.</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Strong recommendation system powered by Google’s AI capabilities.</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Multi-Device Support</a:t>
            </a:r>
            <a:endParaRPr sz="1000">
              <a:solidFill>
                <a:schemeClr val="dk1"/>
              </a:solidFill>
            </a:endParaRPr>
          </a:p>
          <a:p>
            <a:pPr indent="80010" lvl="0" marL="91440" marR="91440" rtl="0" algn="l">
              <a:lnSpc>
                <a:spcPct val="115000"/>
              </a:lnSpc>
              <a:spcBef>
                <a:spcPts val="1200"/>
              </a:spcBef>
              <a:spcAft>
                <a:spcPts val="0"/>
              </a:spcAft>
              <a:buSzPts val="1800"/>
              <a:buNone/>
            </a:pPr>
            <a:r>
              <a:rPr b="1" lang="en" sz="1000">
                <a:solidFill>
                  <a:schemeClr val="dk1"/>
                </a:solidFill>
              </a:rPr>
              <a:t>Pricing:</a:t>
            </a:r>
            <a:endParaRPr b="1" sz="1000">
              <a:solidFill>
                <a:schemeClr val="dk1"/>
              </a:solidFill>
            </a:endParaRPr>
          </a:p>
          <a:p>
            <a:pPr indent="-349250" lvl="0" marL="457200" marR="91440" rtl="0" algn="l">
              <a:lnSpc>
                <a:spcPct val="115000"/>
              </a:lnSpc>
              <a:spcBef>
                <a:spcPts val="1200"/>
              </a:spcBef>
              <a:spcAft>
                <a:spcPts val="0"/>
              </a:spcAft>
              <a:buClr>
                <a:schemeClr val="dk1"/>
              </a:buClr>
              <a:buSzPts val="1000"/>
              <a:buChar char="●"/>
            </a:pPr>
            <a:r>
              <a:rPr lang="en" sz="1000">
                <a:solidFill>
                  <a:schemeClr val="dk1"/>
                </a:solidFill>
              </a:rPr>
              <a:t>FREE</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Hardware for some smart TV’s is $29.99 to $69.99</a:t>
            </a:r>
            <a:endParaRPr sz="1000">
              <a:solidFill>
                <a:schemeClr val="dk1"/>
              </a:solidFill>
            </a:endParaRPr>
          </a:p>
          <a:p>
            <a:pPr indent="171450" lvl="0" marL="0" marR="91440" rtl="0" algn="l">
              <a:lnSpc>
                <a:spcPct val="115000"/>
              </a:lnSpc>
              <a:spcBef>
                <a:spcPts val="1200"/>
              </a:spcBef>
              <a:spcAft>
                <a:spcPts val="0"/>
              </a:spcAft>
              <a:buSzPts val="1800"/>
              <a:buNone/>
            </a:pPr>
            <a:r>
              <a:rPr lang="en" sz="1000">
                <a:solidFill>
                  <a:schemeClr val="dk1"/>
                </a:solidFill>
              </a:rPr>
              <a:t>Marketing: Social media, Google ecosystem, TV and Online ads.</a:t>
            </a:r>
            <a:endParaRPr sz="1000">
              <a:solidFill>
                <a:schemeClr val="dk1"/>
              </a:solidFill>
            </a:endParaRPr>
          </a:p>
          <a:p>
            <a:pPr indent="80010" lvl="0" marL="91440" marR="91440" rtl="0" algn="l">
              <a:lnSpc>
                <a:spcPct val="115000"/>
              </a:lnSpc>
              <a:spcBef>
                <a:spcPts val="1200"/>
              </a:spcBef>
              <a:spcAft>
                <a:spcPts val="0"/>
              </a:spcAft>
              <a:buSzPts val="1800"/>
              <a:buNone/>
            </a:pPr>
            <a:r>
              <a:rPr lang="en" sz="1000">
                <a:solidFill>
                  <a:schemeClr val="dk1"/>
                </a:solidFill>
              </a:rPr>
              <a:t>Positioned as a one-stop solution for content aggregation and discovery. Emphasis on convenience and integration with the Google ecosystem.</a:t>
            </a:r>
            <a:endParaRPr sz="1000">
              <a:solidFill>
                <a:schemeClr val="dk1"/>
              </a:solidFill>
            </a:endParaRPr>
          </a:p>
          <a:p>
            <a:pPr indent="80010" lvl="0" marL="91440" marR="91440" rtl="0" algn="l">
              <a:lnSpc>
                <a:spcPct val="115000"/>
              </a:lnSpc>
              <a:spcBef>
                <a:spcPts val="1200"/>
              </a:spcBef>
              <a:spcAft>
                <a:spcPts val="0"/>
              </a:spcAft>
              <a:buSzPts val="1800"/>
              <a:buNone/>
            </a:pPr>
            <a:r>
              <a:t/>
            </a:r>
            <a:endParaRPr sz="1000">
              <a:solidFill>
                <a:schemeClr val="dk1"/>
              </a:solidFill>
            </a:endParaRPr>
          </a:p>
          <a:p>
            <a:pPr indent="-285750" lvl="0" marL="457200" rtl="0" algn="l">
              <a:lnSpc>
                <a:spcPct val="115000"/>
              </a:lnSpc>
              <a:spcBef>
                <a:spcPts val="1800"/>
              </a:spcBef>
              <a:spcAft>
                <a:spcPts val="0"/>
              </a:spcAft>
              <a:buClr>
                <a:schemeClr val="dk1"/>
              </a:buClr>
              <a:buSzPts val="1000"/>
              <a:buNone/>
            </a:pPr>
            <a:r>
              <a:t/>
            </a:r>
            <a:endParaRPr sz="1000">
              <a:solidFill>
                <a:schemeClr val="dk1"/>
              </a:solidFill>
            </a:endParaRPr>
          </a:p>
          <a:p>
            <a:pPr indent="171450" lvl="0" marL="0" rtl="0" algn="l">
              <a:lnSpc>
                <a:spcPct val="115000"/>
              </a:lnSpc>
              <a:spcBef>
                <a:spcPts val="2400"/>
              </a:spcBef>
              <a:spcAft>
                <a:spcPts val="1200"/>
              </a:spcAft>
              <a:buSzPts val="1800"/>
              <a:buNone/>
            </a:pPr>
            <a:r>
              <a:t/>
            </a: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Competitors - SkyTV</a:t>
            </a:r>
            <a:endParaRPr/>
          </a:p>
        </p:txBody>
      </p:sp>
      <p:sp>
        <p:nvSpPr>
          <p:cNvPr id="91" name="Google Shape;91;p7"/>
          <p:cNvSpPr txBox="1"/>
          <p:nvPr>
            <p:ph idx="1" type="body"/>
          </p:nvPr>
        </p:nvSpPr>
        <p:spPr>
          <a:xfrm>
            <a:off x="311700" y="935675"/>
            <a:ext cx="8397900" cy="3677100"/>
          </a:xfrm>
          <a:prstGeom prst="rect">
            <a:avLst/>
          </a:prstGeom>
          <a:noFill/>
          <a:ln>
            <a:noFill/>
          </a:ln>
        </p:spPr>
        <p:txBody>
          <a:bodyPr anchorCtr="0" anchor="t" bIns="91425" lIns="91425" spcFirstLastPara="1" rIns="91425" wrap="square" tIns="91425">
            <a:noAutofit/>
          </a:bodyPr>
          <a:lstStyle/>
          <a:p>
            <a:pPr indent="80010" lvl="0" marL="91440" marR="91440" rtl="0" algn="l">
              <a:lnSpc>
                <a:spcPct val="115000"/>
              </a:lnSpc>
              <a:spcBef>
                <a:spcPts val="0"/>
              </a:spcBef>
              <a:spcAft>
                <a:spcPts val="0"/>
              </a:spcAft>
              <a:buSzPts val="1800"/>
              <a:buNone/>
            </a:pPr>
            <a:r>
              <a:rPr lang="en" sz="1000">
                <a:solidFill>
                  <a:schemeClr val="dk1"/>
                </a:solidFill>
              </a:rPr>
              <a:t>Strong presence in the UK and Ireland, with a significant user base for both streaming and traditional TV services.</a:t>
            </a:r>
            <a:endParaRPr sz="1000">
              <a:solidFill>
                <a:schemeClr val="dk1"/>
              </a:solidFill>
            </a:endParaRPr>
          </a:p>
          <a:p>
            <a:pPr indent="80010" lvl="0" marL="91440" marR="91440" rtl="0" algn="l">
              <a:lnSpc>
                <a:spcPct val="115000"/>
              </a:lnSpc>
              <a:spcBef>
                <a:spcPts val="1200"/>
              </a:spcBef>
              <a:spcAft>
                <a:spcPts val="0"/>
              </a:spcAft>
              <a:buSzPts val="1800"/>
              <a:buNone/>
            </a:pPr>
            <a:r>
              <a:rPr lang="en" sz="1000">
                <a:solidFill>
                  <a:schemeClr val="dk1"/>
                </a:solidFill>
              </a:rPr>
              <a:t>Original Content: Exclusive Sports Content, Strong lineup of premium content, including HBO shows and blockbuster movies, </a:t>
            </a:r>
            <a:endParaRPr sz="1000">
              <a:solidFill>
                <a:schemeClr val="dk1"/>
              </a:solidFill>
            </a:endParaRPr>
          </a:p>
          <a:p>
            <a:pPr indent="-349250" lvl="0" marL="457200" marR="91440" rtl="0" algn="l">
              <a:lnSpc>
                <a:spcPct val="115000"/>
              </a:lnSpc>
              <a:spcBef>
                <a:spcPts val="1200"/>
              </a:spcBef>
              <a:spcAft>
                <a:spcPts val="0"/>
              </a:spcAft>
              <a:buClr>
                <a:schemeClr val="dk1"/>
              </a:buClr>
              <a:buSzPts val="1000"/>
              <a:buChar char="●"/>
            </a:pPr>
            <a:r>
              <a:rPr lang="en" sz="1000">
                <a:solidFill>
                  <a:schemeClr val="dk1"/>
                </a:solidFill>
              </a:rPr>
              <a:t>High-quality interface, with a focus on live TV and on-demand content.</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Effective recommendations, particularly for sports content.</a:t>
            </a:r>
            <a:endParaRPr sz="1000">
              <a:solidFill>
                <a:schemeClr val="dk1"/>
              </a:solidFill>
            </a:endParaRPr>
          </a:p>
          <a:p>
            <a:pPr indent="-349250" lvl="0" marL="457200" marR="91440" rtl="0" algn="l">
              <a:lnSpc>
                <a:spcPct val="115000"/>
              </a:lnSpc>
              <a:spcBef>
                <a:spcPts val="0"/>
              </a:spcBef>
              <a:spcAft>
                <a:spcPts val="0"/>
              </a:spcAft>
              <a:buClr>
                <a:schemeClr val="dk1"/>
              </a:buClr>
              <a:buSzPts val="1000"/>
              <a:buChar char="●"/>
            </a:pPr>
            <a:r>
              <a:rPr lang="en" sz="1000">
                <a:solidFill>
                  <a:schemeClr val="dk1"/>
                </a:solidFill>
              </a:rPr>
              <a:t>Multi-Device Support</a:t>
            </a:r>
            <a:endParaRPr sz="1000">
              <a:solidFill>
                <a:schemeClr val="dk1"/>
              </a:solidFill>
            </a:endParaRPr>
          </a:p>
          <a:p>
            <a:pPr indent="80010" lvl="0" marL="91440" marR="91440" rtl="0" algn="l">
              <a:lnSpc>
                <a:spcPct val="115000"/>
              </a:lnSpc>
              <a:spcBef>
                <a:spcPts val="1200"/>
              </a:spcBef>
              <a:spcAft>
                <a:spcPts val="0"/>
              </a:spcAft>
              <a:buSzPts val="1800"/>
              <a:buNone/>
            </a:pPr>
            <a:r>
              <a:rPr b="1" lang="en" sz="1000">
                <a:solidFill>
                  <a:schemeClr val="dk1"/>
                </a:solidFill>
              </a:rPr>
              <a:t>Pricing:</a:t>
            </a:r>
            <a:endParaRPr b="1" sz="1000">
              <a:solidFill>
                <a:schemeClr val="dk1"/>
              </a:solidFill>
            </a:endParaRPr>
          </a:p>
          <a:p>
            <a:pPr indent="0" lvl="0" marL="457200" marR="91440" rtl="0" algn="l">
              <a:lnSpc>
                <a:spcPct val="115000"/>
              </a:lnSpc>
              <a:spcBef>
                <a:spcPts val="1200"/>
              </a:spcBef>
              <a:spcAft>
                <a:spcPts val="0"/>
              </a:spcAft>
              <a:buSzPts val="1800"/>
              <a:buNone/>
            </a:pPr>
            <a:r>
              <a:rPr lang="en" sz="1000">
                <a:solidFill>
                  <a:schemeClr val="dk1"/>
                </a:solidFill>
              </a:rPr>
              <a:t>Lots of different options to bundle either with Internet plan, with new TV or even other streaming services like Netflix, Paramount+, etc. Prices range from 14€ / month to 55€ / month</a:t>
            </a:r>
            <a:endParaRPr sz="1000">
              <a:solidFill>
                <a:schemeClr val="dk1"/>
              </a:solidFill>
            </a:endParaRPr>
          </a:p>
          <a:p>
            <a:pPr indent="171450" lvl="0" marL="0" marR="91440" rtl="0" algn="l">
              <a:lnSpc>
                <a:spcPct val="115000"/>
              </a:lnSpc>
              <a:spcBef>
                <a:spcPts val="1200"/>
              </a:spcBef>
              <a:spcAft>
                <a:spcPts val="0"/>
              </a:spcAft>
              <a:buSzPts val="1800"/>
              <a:buNone/>
            </a:pPr>
            <a:r>
              <a:rPr lang="en" sz="1000">
                <a:solidFill>
                  <a:schemeClr val="dk1"/>
                </a:solidFill>
              </a:rPr>
              <a:t>Marketing: Social media, TV and Online ads, Sport events</a:t>
            </a:r>
            <a:endParaRPr sz="1000">
              <a:solidFill>
                <a:schemeClr val="dk1"/>
              </a:solidFill>
            </a:endParaRPr>
          </a:p>
          <a:p>
            <a:pPr indent="80010" lvl="0" marL="91440" marR="91440" rtl="0" algn="l">
              <a:lnSpc>
                <a:spcPct val="115000"/>
              </a:lnSpc>
              <a:spcBef>
                <a:spcPts val="1200"/>
              </a:spcBef>
              <a:spcAft>
                <a:spcPts val="0"/>
              </a:spcAft>
              <a:buSzPts val="1800"/>
              <a:buNone/>
            </a:pPr>
            <a:r>
              <a:rPr lang="en" sz="1000">
                <a:solidFill>
                  <a:schemeClr val="dk1"/>
                </a:solidFill>
              </a:rPr>
              <a:t>Positive reviews for exclusive sports content and high-quality original productions. Praise for the interface and multi-device support. Some criticism regarding pricing and customer service.</a:t>
            </a:r>
            <a:endParaRPr sz="1000">
              <a:solidFill>
                <a:schemeClr val="dk1"/>
              </a:solidFill>
            </a:endParaRPr>
          </a:p>
          <a:p>
            <a:pPr indent="80010" lvl="0" marL="91440" marR="91440" rtl="0" algn="l">
              <a:lnSpc>
                <a:spcPct val="115000"/>
              </a:lnSpc>
              <a:spcBef>
                <a:spcPts val="1200"/>
              </a:spcBef>
              <a:spcAft>
                <a:spcPts val="0"/>
              </a:spcAft>
              <a:buSzPts val="1800"/>
              <a:buNone/>
            </a:pPr>
            <a:r>
              <a:t/>
            </a:r>
            <a:endParaRPr sz="1000">
              <a:solidFill>
                <a:schemeClr val="dk1"/>
              </a:solidFill>
            </a:endParaRPr>
          </a:p>
          <a:p>
            <a:pPr indent="80010" lvl="0" marL="91440" marR="91440" rtl="0" algn="l">
              <a:lnSpc>
                <a:spcPct val="115000"/>
              </a:lnSpc>
              <a:spcBef>
                <a:spcPts val="1200"/>
              </a:spcBef>
              <a:spcAft>
                <a:spcPts val="0"/>
              </a:spcAft>
              <a:buSzPts val="1800"/>
              <a:buNone/>
            </a:pPr>
            <a:r>
              <a:t/>
            </a:r>
            <a:endParaRPr sz="1000">
              <a:solidFill>
                <a:schemeClr val="dk1"/>
              </a:solidFill>
            </a:endParaRPr>
          </a:p>
          <a:p>
            <a:pPr indent="-285750" lvl="0" marL="457200" rtl="0" algn="l">
              <a:lnSpc>
                <a:spcPct val="115000"/>
              </a:lnSpc>
              <a:spcBef>
                <a:spcPts val="1800"/>
              </a:spcBef>
              <a:spcAft>
                <a:spcPts val="0"/>
              </a:spcAft>
              <a:buClr>
                <a:schemeClr val="dk1"/>
              </a:buClr>
              <a:buSzPts val="1000"/>
              <a:buNone/>
            </a:pPr>
            <a:r>
              <a:t/>
            </a:r>
            <a:endParaRPr sz="1000">
              <a:solidFill>
                <a:schemeClr val="dk1"/>
              </a:solidFill>
            </a:endParaRPr>
          </a:p>
          <a:p>
            <a:pPr indent="171450" lvl="0" marL="0" rtl="0" algn="l">
              <a:lnSpc>
                <a:spcPct val="115000"/>
              </a:lnSpc>
              <a:spcBef>
                <a:spcPts val="2400"/>
              </a:spcBef>
              <a:spcAft>
                <a:spcPts val="1200"/>
              </a:spcAft>
              <a:buSzPts val="1800"/>
              <a:buNone/>
            </a:pPr>
            <a:r>
              <a:t/>
            </a:r>
            <a:endParaRPr sz="1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Launch Stage</a:t>
            </a:r>
            <a:endParaRPr/>
          </a:p>
        </p:txBody>
      </p:sp>
      <p:sp>
        <p:nvSpPr>
          <p:cNvPr id="97" name="Google Shape;9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457200" rtl="0" algn="l">
              <a:lnSpc>
                <a:spcPct val="115000"/>
              </a:lnSpc>
              <a:spcBef>
                <a:spcPts val="1200"/>
              </a:spcBef>
              <a:spcAft>
                <a:spcPts val="0"/>
              </a:spcAft>
              <a:buNone/>
            </a:pPr>
            <a:r>
              <a:rPr b="1" lang="en" sz="1100">
                <a:solidFill>
                  <a:schemeClr val="dk1"/>
                </a:solidFill>
              </a:rPr>
              <a:t>Build Brand Awareness:</a:t>
            </a:r>
            <a:endParaRPr b="1" sz="1100">
              <a:solidFill>
                <a:schemeClr val="dk1"/>
              </a:solidFill>
            </a:endParaRPr>
          </a:p>
          <a:p>
            <a:pPr indent="0" lvl="0" marL="457200" rtl="0" algn="l">
              <a:lnSpc>
                <a:spcPct val="115000"/>
              </a:lnSpc>
              <a:spcBef>
                <a:spcPts val="1200"/>
              </a:spcBef>
              <a:spcAft>
                <a:spcPts val="0"/>
              </a:spcAft>
              <a:buSzPct val="211143"/>
              <a:buNone/>
            </a:pPr>
            <a:r>
              <a:rPr lang="en" sz="1100">
                <a:solidFill>
                  <a:schemeClr val="dk1"/>
                </a:solidFill>
              </a:rPr>
              <a:t>Ensure potential users in new markets know about BingeWatch App by using advertising campaigns across multiple channels (soc. media, TV, Google Video and App ads)</a:t>
            </a:r>
            <a:endParaRPr sz="1100">
              <a:solidFill>
                <a:schemeClr val="dk1"/>
              </a:solidFill>
            </a:endParaRPr>
          </a:p>
          <a:p>
            <a:pPr indent="0" lvl="0" marL="457200" rtl="0" algn="l">
              <a:lnSpc>
                <a:spcPct val="115000"/>
              </a:lnSpc>
              <a:spcBef>
                <a:spcPts val="1200"/>
              </a:spcBef>
              <a:spcAft>
                <a:spcPts val="0"/>
              </a:spcAft>
              <a:buNone/>
            </a:pPr>
            <a:r>
              <a:rPr b="1" lang="en" sz="1100">
                <a:solidFill>
                  <a:schemeClr val="dk1"/>
                </a:solidFill>
              </a:rPr>
              <a:t>Establish Partnerships:</a:t>
            </a:r>
            <a:endParaRPr b="1" sz="1100">
              <a:solidFill>
                <a:schemeClr val="dk1"/>
              </a:solidFill>
            </a:endParaRPr>
          </a:p>
          <a:p>
            <a:pPr indent="457200" lvl="0" marL="0" rtl="0" algn="l">
              <a:lnSpc>
                <a:spcPct val="115000"/>
              </a:lnSpc>
              <a:spcBef>
                <a:spcPts val="1200"/>
              </a:spcBef>
              <a:spcAft>
                <a:spcPts val="0"/>
              </a:spcAft>
              <a:buSzPct val="211143"/>
              <a:buNone/>
            </a:pPr>
            <a:r>
              <a:rPr lang="en" sz="1100">
                <a:solidFill>
                  <a:schemeClr val="dk1"/>
                </a:solidFill>
              </a:rPr>
              <a:t>Form partnerships with telecom companies for bundled offers, co-promotions, and influencer marketing campaigns.</a:t>
            </a:r>
            <a:endParaRPr sz="1100">
              <a:solidFill>
                <a:schemeClr val="dk1"/>
              </a:solidFill>
            </a:endParaRPr>
          </a:p>
          <a:p>
            <a:pPr indent="0" lvl="0" marL="457200" rtl="0" algn="l">
              <a:lnSpc>
                <a:spcPct val="115000"/>
              </a:lnSpc>
              <a:spcBef>
                <a:spcPts val="1200"/>
              </a:spcBef>
              <a:spcAft>
                <a:spcPts val="0"/>
              </a:spcAft>
              <a:buNone/>
            </a:pPr>
            <a:r>
              <a:rPr b="1" lang="en" sz="1100">
                <a:solidFill>
                  <a:schemeClr val="dk1"/>
                </a:solidFill>
              </a:rPr>
              <a:t>Generate Buzz and Hype:</a:t>
            </a:r>
            <a:endParaRPr b="1" sz="1100">
              <a:solidFill>
                <a:schemeClr val="dk1"/>
              </a:solidFill>
            </a:endParaRPr>
          </a:p>
          <a:p>
            <a:pPr indent="0" lvl="0" marL="457200" rtl="0" algn="l">
              <a:lnSpc>
                <a:spcPct val="115000"/>
              </a:lnSpc>
              <a:spcBef>
                <a:spcPts val="1200"/>
              </a:spcBef>
              <a:spcAft>
                <a:spcPts val="0"/>
              </a:spcAft>
              <a:buSzPct val="211143"/>
              <a:buNone/>
            </a:pPr>
            <a:r>
              <a:rPr lang="en" sz="1100">
                <a:solidFill>
                  <a:schemeClr val="dk1"/>
                </a:solidFill>
              </a:rPr>
              <a:t>Create excitement and anticipation around the app's launch with engaging events, offering free trials and buying at least couple original series licenses.</a:t>
            </a:r>
            <a:endParaRPr sz="1100">
              <a:solidFill>
                <a:schemeClr val="dk1"/>
              </a:solidFill>
            </a:endParaRPr>
          </a:p>
          <a:p>
            <a:pPr indent="0" lvl="0" marL="457200" rtl="0" algn="l">
              <a:lnSpc>
                <a:spcPct val="115000"/>
              </a:lnSpc>
              <a:spcBef>
                <a:spcPts val="1200"/>
              </a:spcBef>
              <a:spcAft>
                <a:spcPts val="0"/>
              </a:spcAft>
              <a:buNone/>
            </a:pPr>
            <a:r>
              <a:rPr b="1" lang="en" sz="1100">
                <a:solidFill>
                  <a:schemeClr val="dk1"/>
                </a:solidFill>
              </a:rPr>
              <a:t>Optimize App Store Presence:</a:t>
            </a:r>
            <a:endParaRPr b="1" sz="1100">
              <a:solidFill>
                <a:schemeClr val="dk1"/>
              </a:solidFill>
            </a:endParaRPr>
          </a:p>
          <a:p>
            <a:pPr indent="457200" lvl="0" marL="0" rtl="0" algn="l">
              <a:lnSpc>
                <a:spcPct val="115000"/>
              </a:lnSpc>
              <a:spcBef>
                <a:spcPts val="1200"/>
              </a:spcBef>
              <a:spcAft>
                <a:spcPts val="0"/>
              </a:spcAft>
              <a:buSzPct val="211143"/>
              <a:buNone/>
            </a:pPr>
            <a:r>
              <a:rPr lang="en" sz="1100">
                <a:solidFill>
                  <a:schemeClr val="dk1"/>
                </a:solidFill>
              </a:rPr>
              <a:t>Ensure BingeWatch App ranks high in app stores for visibility with keywords, screenshots, videos, and regular updates.</a:t>
            </a:r>
            <a:endParaRPr sz="1100">
              <a:solidFill>
                <a:schemeClr val="dk1"/>
              </a:solidFill>
            </a:endParaRPr>
          </a:p>
          <a:p>
            <a:pPr indent="0" lvl="0" marL="457200" rtl="0" algn="l">
              <a:lnSpc>
                <a:spcPct val="115000"/>
              </a:lnSpc>
              <a:spcBef>
                <a:spcPts val="1200"/>
              </a:spcBef>
              <a:spcAft>
                <a:spcPts val="0"/>
              </a:spcAft>
              <a:buNone/>
            </a:pPr>
            <a:r>
              <a:rPr b="1" lang="en" sz="1100">
                <a:solidFill>
                  <a:schemeClr val="dk1"/>
                </a:solidFill>
              </a:rPr>
              <a:t>Collect User Feedback:</a:t>
            </a:r>
            <a:endParaRPr sz="1100">
              <a:solidFill>
                <a:schemeClr val="dk1"/>
              </a:solidFill>
            </a:endParaRPr>
          </a:p>
          <a:p>
            <a:pPr indent="0" lvl="0" marL="457200" rtl="0" algn="l">
              <a:lnSpc>
                <a:spcPct val="115000"/>
              </a:lnSpc>
              <a:spcBef>
                <a:spcPts val="1200"/>
              </a:spcBef>
              <a:spcAft>
                <a:spcPts val="0"/>
              </a:spcAft>
              <a:buSzPct val="211143"/>
              <a:buNone/>
            </a:pPr>
            <a:r>
              <a:rPr lang="en" sz="1100">
                <a:solidFill>
                  <a:schemeClr val="dk1"/>
                </a:solidFill>
              </a:rPr>
              <a:t>Implement in-app surveys, monitor app reviews, and actively engage with users on social media.</a:t>
            </a:r>
            <a:endParaRPr sz="1100">
              <a:solidFill>
                <a:schemeClr val="dk1"/>
              </a:solidFill>
            </a:endParaRPr>
          </a:p>
          <a:p>
            <a:pPr indent="0" lvl="0" marL="0" rtl="0" algn="l">
              <a:lnSpc>
                <a:spcPct val="115000"/>
              </a:lnSpc>
              <a:spcBef>
                <a:spcPts val="1200"/>
              </a:spcBef>
              <a:spcAft>
                <a:spcPts val="1200"/>
              </a:spcAft>
              <a:buSzPct val="129032"/>
              <a:buNone/>
            </a:pPr>
            <a:r>
              <a:t/>
            </a:r>
            <a:endParaRPr>
              <a:solidFill>
                <a:schemeClr val="dk1"/>
              </a:solidFill>
            </a:endParaRPr>
          </a:p>
        </p:txBody>
      </p:sp>
      <p:sp>
        <p:nvSpPr>
          <p:cNvPr id="98" name="Google Shape;98;p8"/>
          <p:cNvSpPr txBox="1"/>
          <p:nvPr/>
        </p:nvSpPr>
        <p:spPr>
          <a:xfrm>
            <a:off x="3072000" y="4014600"/>
            <a:ext cx="3978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Arial"/>
                <a:ea typeface="Arial"/>
                <a:cs typeface="Arial"/>
                <a:sym typeface="Arial"/>
              </a:rPr>
              <a:t>Goal:</a:t>
            </a:r>
            <a:r>
              <a:rPr b="0" i="0" lang="en" sz="1100" u="none" cap="none" strike="noStrike">
                <a:solidFill>
                  <a:schemeClr val="dk1"/>
                </a:solidFill>
                <a:latin typeface="Arial"/>
                <a:ea typeface="Arial"/>
                <a:cs typeface="Arial"/>
                <a:sym typeface="Arial"/>
              </a:rPr>
              <a:t> Acquire 1 million users within the first three months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Arial"/>
                <a:ea typeface="Arial"/>
                <a:cs typeface="Arial"/>
                <a:sym typeface="Arial"/>
              </a:rPr>
              <a:t>KPI:</a:t>
            </a:r>
            <a:r>
              <a:rPr b="0" i="0" lang="en" sz="1100" u="none" cap="none" strike="noStrike">
                <a:solidFill>
                  <a:schemeClr val="dk1"/>
                </a:solidFill>
                <a:latin typeface="Arial"/>
                <a:ea typeface="Arial"/>
                <a:cs typeface="Arial"/>
                <a:sym typeface="Arial"/>
              </a:rPr>
              <a:t> Number of downloads, active users, free trial sign-ups</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Expansion Stage</a:t>
            </a:r>
            <a:endParaRPr/>
          </a:p>
        </p:txBody>
      </p:sp>
      <p:sp>
        <p:nvSpPr>
          <p:cNvPr id="104" name="Google Shape;104;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850">
                <a:solidFill>
                  <a:schemeClr val="dk1"/>
                </a:solidFill>
              </a:rPr>
              <a:t>Increase Market Share:</a:t>
            </a:r>
            <a:endParaRPr b="1" sz="850">
              <a:solidFill>
                <a:schemeClr val="dk1"/>
              </a:solidFill>
            </a:endParaRPr>
          </a:p>
          <a:p>
            <a:pPr indent="457200" lvl="0" marL="0" rtl="0" algn="l">
              <a:lnSpc>
                <a:spcPct val="115000"/>
              </a:lnSpc>
              <a:spcBef>
                <a:spcPts val="1200"/>
              </a:spcBef>
              <a:spcAft>
                <a:spcPts val="0"/>
              </a:spcAft>
              <a:buSzPts val="1800"/>
              <a:buNone/>
            </a:pPr>
            <a:r>
              <a:rPr lang="en" sz="850">
                <a:solidFill>
                  <a:schemeClr val="dk1"/>
                </a:solidFill>
              </a:rPr>
              <a:t>Expand the user base significantly in each new market by continuing aggressive marketing campaigns, expand partnerships, and introduce new content regularly.</a:t>
            </a:r>
            <a:endParaRPr sz="850">
              <a:solidFill>
                <a:schemeClr val="dk1"/>
              </a:solidFill>
            </a:endParaRPr>
          </a:p>
          <a:p>
            <a:pPr indent="0" lvl="0" marL="0" rtl="0" algn="l">
              <a:lnSpc>
                <a:spcPct val="115000"/>
              </a:lnSpc>
              <a:spcBef>
                <a:spcPts val="1200"/>
              </a:spcBef>
              <a:spcAft>
                <a:spcPts val="0"/>
              </a:spcAft>
              <a:buSzPts val="1800"/>
              <a:buNone/>
            </a:pPr>
            <a:r>
              <a:rPr b="1" lang="en" sz="850">
                <a:solidFill>
                  <a:schemeClr val="dk1"/>
                </a:solidFill>
              </a:rPr>
              <a:t>Enhance User Retention:</a:t>
            </a:r>
            <a:endParaRPr b="1" sz="850">
              <a:solidFill>
                <a:schemeClr val="dk1"/>
              </a:solidFill>
            </a:endParaRPr>
          </a:p>
          <a:p>
            <a:pPr indent="457200" lvl="0" marL="0" rtl="0" algn="l">
              <a:lnSpc>
                <a:spcPct val="115000"/>
              </a:lnSpc>
              <a:spcBef>
                <a:spcPts val="1200"/>
              </a:spcBef>
              <a:spcAft>
                <a:spcPts val="0"/>
              </a:spcAft>
              <a:buSzPts val="1800"/>
              <a:buNone/>
            </a:pPr>
            <a:r>
              <a:rPr lang="en" sz="850">
                <a:solidFill>
                  <a:schemeClr val="dk1"/>
                </a:solidFill>
              </a:rPr>
              <a:t>Keep existing users engaged and reduce churn rates with loyalty programs, personalized content recommendations, and regular app updates.</a:t>
            </a:r>
            <a:endParaRPr sz="850">
              <a:solidFill>
                <a:schemeClr val="dk1"/>
              </a:solidFill>
            </a:endParaRPr>
          </a:p>
          <a:p>
            <a:pPr indent="0" lvl="0" marL="0" rtl="0" algn="l">
              <a:lnSpc>
                <a:spcPct val="115000"/>
              </a:lnSpc>
              <a:spcBef>
                <a:spcPts val="1200"/>
              </a:spcBef>
              <a:spcAft>
                <a:spcPts val="0"/>
              </a:spcAft>
              <a:buSzPts val="1800"/>
              <a:buNone/>
            </a:pPr>
            <a:r>
              <a:rPr b="1" lang="en" sz="850">
                <a:solidFill>
                  <a:schemeClr val="dk1"/>
                </a:solidFill>
              </a:rPr>
              <a:t>Expand Content Library:</a:t>
            </a:r>
            <a:endParaRPr b="1" sz="850">
              <a:solidFill>
                <a:schemeClr val="dk1"/>
              </a:solidFill>
            </a:endParaRPr>
          </a:p>
          <a:p>
            <a:pPr indent="0" lvl="0" marL="457200" rtl="0" algn="l">
              <a:lnSpc>
                <a:spcPct val="115000"/>
              </a:lnSpc>
              <a:spcBef>
                <a:spcPts val="1200"/>
              </a:spcBef>
              <a:spcAft>
                <a:spcPts val="0"/>
              </a:spcAft>
              <a:buSzPts val="1800"/>
              <a:buNone/>
            </a:pPr>
            <a:r>
              <a:rPr lang="en" sz="850">
                <a:solidFill>
                  <a:schemeClr val="dk1"/>
                </a:solidFill>
              </a:rPr>
              <a:t>Offer a wide variety of content to cater to diverse tastes by investing in content production, acquire additional licenses and continuously add new content.</a:t>
            </a:r>
            <a:endParaRPr sz="850">
              <a:solidFill>
                <a:schemeClr val="dk1"/>
              </a:solidFill>
            </a:endParaRPr>
          </a:p>
          <a:p>
            <a:pPr indent="0" lvl="0" marL="0" rtl="0" algn="l">
              <a:lnSpc>
                <a:spcPct val="115000"/>
              </a:lnSpc>
              <a:spcBef>
                <a:spcPts val="1200"/>
              </a:spcBef>
              <a:spcAft>
                <a:spcPts val="0"/>
              </a:spcAft>
              <a:buSzPts val="1800"/>
              <a:buNone/>
            </a:pPr>
            <a:r>
              <a:rPr b="1" lang="en" sz="850">
                <a:solidFill>
                  <a:schemeClr val="dk1"/>
                </a:solidFill>
              </a:rPr>
              <a:t>Revenue Monetization:</a:t>
            </a:r>
            <a:endParaRPr b="1" sz="850">
              <a:solidFill>
                <a:schemeClr val="dk1"/>
              </a:solidFill>
            </a:endParaRPr>
          </a:p>
          <a:p>
            <a:pPr indent="457200" lvl="0" marL="0" rtl="0" algn="l">
              <a:lnSpc>
                <a:spcPct val="115000"/>
              </a:lnSpc>
              <a:spcBef>
                <a:spcPts val="1200"/>
              </a:spcBef>
              <a:spcAft>
                <a:spcPts val="0"/>
              </a:spcAft>
              <a:buSzPts val="1800"/>
              <a:buNone/>
            </a:pPr>
            <a:r>
              <a:rPr lang="en" sz="850">
                <a:solidFill>
                  <a:schemeClr val="dk1"/>
                </a:solidFill>
              </a:rPr>
              <a:t>Increase revenue from subscriptions and in-app purchases by introducing tiered pricing plans, upsell premium features.</a:t>
            </a:r>
            <a:endParaRPr sz="850">
              <a:solidFill>
                <a:schemeClr val="dk1"/>
              </a:solidFill>
            </a:endParaRPr>
          </a:p>
          <a:p>
            <a:pPr indent="0" lvl="0" marL="0" rtl="0" algn="l">
              <a:lnSpc>
                <a:spcPct val="115000"/>
              </a:lnSpc>
              <a:spcBef>
                <a:spcPts val="1200"/>
              </a:spcBef>
              <a:spcAft>
                <a:spcPts val="0"/>
              </a:spcAft>
              <a:buSzPts val="1800"/>
              <a:buNone/>
            </a:pPr>
            <a:r>
              <a:rPr b="1" lang="en" sz="850">
                <a:solidFill>
                  <a:schemeClr val="dk1"/>
                </a:solidFill>
              </a:rPr>
              <a:t>Strengthen Brand Loyalty:</a:t>
            </a:r>
            <a:endParaRPr b="1" sz="850">
              <a:solidFill>
                <a:schemeClr val="dk1"/>
              </a:solidFill>
            </a:endParaRPr>
          </a:p>
          <a:p>
            <a:pPr indent="0" lvl="0" marL="457200" rtl="0" algn="l">
              <a:lnSpc>
                <a:spcPct val="115000"/>
              </a:lnSpc>
              <a:spcBef>
                <a:spcPts val="1200"/>
              </a:spcBef>
              <a:spcAft>
                <a:spcPts val="1200"/>
              </a:spcAft>
              <a:buSzPts val="1800"/>
              <a:buNone/>
            </a:pPr>
            <a:r>
              <a:rPr lang="en" sz="850">
                <a:solidFill>
                  <a:schemeClr val="dk1"/>
                </a:solidFill>
              </a:rPr>
              <a:t>Build a strong, loyal user community by engaging with users on social media and having great customer support.</a:t>
            </a:r>
            <a:endParaRPr sz="850">
              <a:solidFill>
                <a:schemeClr val="dk1"/>
              </a:solidFill>
            </a:endParaRPr>
          </a:p>
        </p:txBody>
      </p:sp>
      <p:sp>
        <p:nvSpPr>
          <p:cNvPr id="105" name="Google Shape;105;p9"/>
          <p:cNvSpPr txBox="1"/>
          <p:nvPr/>
        </p:nvSpPr>
        <p:spPr>
          <a:xfrm>
            <a:off x="2583000" y="4268775"/>
            <a:ext cx="59919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Arial"/>
                <a:ea typeface="Arial"/>
                <a:cs typeface="Arial"/>
                <a:sym typeface="Arial"/>
              </a:rPr>
              <a:t>Goal:</a:t>
            </a:r>
            <a:r>
              <a:rPr b="0" i="0" lang="en" sz="1100" u="none" cap="none" strike="noStrike">
                <a:solidFill>
                  <a:schemeClr val="dk1"/>
                </a:solidFill>
                <a:latin typeface="Arial"/>
                <a:ea typeface="Arial"/>
                <a:cs typeface="Arial"/>
                <a:sym typeface="Arial"/>
              </a:rPr>
              <a:t> Increase revenue by 25% within the first year.</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Arial"/>
                <a:ea typeface="Arial"/>
                <a:cs typeface="Arial"/>
                <a:sym typeface="Arial"/>
              </a:rPr>
              <a:t>KPI:</a:t>
            </a:r>
            <a:r>
              <a:rPr b="0" i="0" lang="en" sz="1100" u="none" cap="none" strike="noStrike">
                <a:solidFill>
                  <a:schemeClr val="dk1"/>
                </a:solidFill>
                <a:latin typeface="Arial"/>
                <a:ea typeface="Arial"/>
                <a:cs typeface="Arial"/>
                <a:sym typeface="Arial"/>
              </a:rPr>
              <a:t> Average revenue per user, subscription revenue, revenue per tier list / loyalty programs.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