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0" roundtripDataSignature="AMtx7miihnwHY088dSHR4QhbP6bClGSl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8E22DF-479C-4D17-A222-C2D6403763AD}">
  <a:tblStyle styleId="{3C8E22DF-479C-4D17-A222-C2D6403763A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f1c4a7aec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f1c4a7aec3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1c4a7ae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2f1c4a7aec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0"/>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boohoo.com" TargetMode="External"/><Relationship Id="rId4" Type="http://schemas.openxmlformats.org/officeDocument/2006/relationships/hyperlink" Target="http://www.asos.com" TargetMode="External"/><Relationship Id="rId5" Type="http://schemas.openxmlformats.org/officeDocument/2006/relationships/hyperlink" Target="http://www.roolee.com" TargetMode="External"/><Relationship Id="rId6" Type="http://schemas.openxmlformats.org/officeDocument/2006/relationships/hyperlink" Target="http://www.cuyana.com" TargetMode="External"/><Relationship Id="rId7" Type="http://schemas.openxmlformats.org/officeDocument/2006/relationships/hyperlink" Target="http://www.alohafromdeer.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hyperlink" Target="https://builtwith.com/boohoo.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builtwith.com/asos.com"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builtwith.com/roolee.com" TargetMode="Externa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builtwith.com/cuyana.com"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builtwith.com/?https%3a%2f%2falohafromdeer.com%2f" TargetMode="External"/><Relationship Id="rId4" Type="http://schemas.openxmlformats.org/officeDocument/2006/relationships/hyperlink" Target="https://builtwith.com/?https%3a%2f%2falohafromdeer.com%2f" TargetMode="External"/><Relationship Id="rId5" Type="http://schemas.openxmlformats.org/officeDocument/2006/relationships/hyperlink" Target="https://builtwith.com/?https%3a%2f%2falohafromdeer.com%2f" TargetMode="External"/><Relationship Id="rId6"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3000"/>
              <a:t>Cost-effective Martech Stack for a Startup E-commerce Company</a:t>
            </a:r>
            <a:endParaRPr sz="3000"/>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Customer Behavior Analysis</a:t>
            </a:r>
            <a:endParaRPr/>
          </a:p>
          <a:p>
            <a:pPr indent="0" lvl="0" marL="0" rtl="0" algn="l">
              <a:lnSpc>
                <a:spcPct val="100000"/>
              </a:lnSpc>
              <a:spcBef>
                <a:spcPts val="0"/>
              </a:spcBef>
              <a:spcAft>
                <a:spcPts val="0"/>
              </a:spcAft>
              <a:buSzPct val="111111"/>
              <a:buNone/>
            </a:pPr>
            <a:r>
              <a:t/>
            </a:r>
            <a:endParaRPr/>
          </a:p>
        </p:txBody>
      </p:sp>
      <p:sp>
        <p:nvSpPr>
          <p:cNvPr id="109" name="Google Shape;109;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chemeClr val="dk1"/>
                </a:solidFill>
              </a:rPr>
              <a:t>This tool might not be first priority when building a Martech Stack for a Startup, but if we decide we need that, w</a:t>
            </a:r>
            <a:r>
              <a:rPr lang="en">
                <a:solidFill>
                  <a:schemeClr val="dk1"/>
                </a:solidFill>
              </a:rPr>
              <a:t>e have a clear winner here both in features and pricing, so we choose Crazy Egg tool.</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ph type="title"/>
          </p:nvPr>
        </p:nvSpPr>
        <p:spPr>
          <a:xfrm>
            <a:off x="371513"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Additional Tools (CRM)</a:t>
            </a:r>
            <a:endParaRPr/>
          </a:p>
        </p:txBody>
      </p:sp>
      <p:graphicFrame>
        <p:nvGraphicFramePr>
          <p:cNvPr id="115" name="Google Shape;115;p10"/>
          <p:cNvGraphicFramePr/>
          <p:nvPr/>
        </p:nvGraphicFramePr>
        <p:xfrm>
          <a:off x="251888" y="623325"/>
          <a:ext cx="3000000" cy="3000000"/>
        </p:xfrm>
        <a:graphic>
          <a:graphicData uri="http://schemas.openxmlformats.org/drawingml/2006/table">
            <a:tbl>
              <a:tblPr>
                <a:noFill/>
                <a:tableStyleId>{3C8E22DF-479C-4D17-A222-C2D6403763AD}</a:tableStyleId>
              </a:tblPr>
              <a:tblGrid>
                <a:gridCol w="2880075"/>
                <a:gridCol w="2880075"/>
                <a:gridCol w="2880075"/>
              </a:tblGrid>
              <a:tr h="100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Hubspot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Salesforce</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Pricing</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Starting at $25</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$25 for basic plan.</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$75 for advanced plans</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Main Features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Contact management, sales pipeline, email tracking, reporting</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Contact management, sales automation, advanced reporting</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Segmentation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Basic. Advanced available with higher tier plans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 segmentation and custom reports</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Automation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Marketing automation, lead nurturing, task automation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Extensive sales and marketing automation capabilities</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Integration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Integrates with many tools, native integrations for major platforms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Extensive integration options, custom integrations via API</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Analytics and Reporting</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Basic. Advanced available with higher tier plans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a:t>
                      </a:r>
                      <a:endParaRPr sz="1400" u="none" cap="none" strike="noStrike">
                        <a:solidFill>
                          <a:schemeClr val="dk1"/>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ph type="title"/>
          </p:nvPr>
        </p:nvSpPr>
        <p:spPr>
          <a:xfrm>
            <a:off x="371513"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Additional Tools (CRM)</a:t>
            </a:r>
            <a:endParaRPr/>
          </a:p>
        </p:txBody>
      </p:sp>
      <p:graphicFrame>
        <p:nvGraphicFramePr>
          <p:cNvPr id="121" name="Google Shape;121;p11"/>
          <p:cNvGraphicFramePr/>
          <p:nvPr/>
        </p:nvGraphicFramePr>
        <p:xfrm>
          <a:off x="251888" y="623325"/>
          <a:ext cx="3000000" cy="3000000"/>
        </p:xfrm>
        <a:graphic>
          <a:graphicData uri="http://schemas.openxmlformats.org/drawingml/2006/table">
            <a:tbl>
              <a:tblPr>
                <a:noFill/>
                <a:tableStyleId>{3C8E22DF-479C-4D17-A222-C2D6403763AD}</a:tableStyleId>
              </a:tblPr>
              <a:tblGrid>
                <a:gridCol w="2880075"/>
                <a:gridCol w="2880075"/>
                <a:gridCol w="2880075"/>
              </a:tblGrid>
              <a:tr h="100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Hubspot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Salesforce</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User Interface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User-friendly</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Can be complex for new users</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Customer support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Email, chat, and knowledge base support. phone support for higher tier plans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Phone, email, and chat support; extensive resources</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Scalability</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Suitable for small to mid-sized businesses; scales with paid plans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Highly scalable; suitable for businesses of all sizes</a:t>
                      </a:r>
                      <a:endParaRPr sz="1400" u="none" cap="none" strike="noStrike">
                        <a:solidFill>
                          <a:schemeClr val="dk1"/>
                        </a:solidFill>
                      </a:endParaRPr>
                    </a:p>
                  </a:txBody>
                  <a:tcPr marT="91425" marB="91425" marR="91425" marL="91425"/>
                </a:tc>
              </a:tr>
            </a:tbl>
          </a:graphicData>
        </a:graphic>
      </p:graphicFrame>
      <p:sp>
        <p:nvSpPr>
          <p:cNvPr id="122" name="Google Shape;122;p11"/>
          <p:cNvSpPr txBox="1"/>
          <p:nvPr>
            <p:ph idx="1" type="body"/>
          </p:nvPr>
        </p:nvSpPr>
        <p:spPr>
          <a:xfrm>
            <a:off x="251900" y="3192250"/>
            <a:ext cx="8640300" cy="1751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a:solidFill>
                  <a:schemeClr val="dk1"/>
                </a:solidFill>
              </a:rPr>
              <a:t>Both tools have their own pros and cons, we will choose Salesforce and use basic plan as it has most of what we need right now.</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Even though Hubspot is more acceptable for smaller companies, we stick with Salesforce as we intend to grow fast and in that case we </a:t>
            </a:r>
            <a:r>
              <a:rPr lang="en">
                <a:solidFill>
                  <a:schemeClr val="dk1"/>
                </a:solidFill>
              </a:rPr>
              <a:t>won’t  need to switch platforms as we scale.</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Additional Tools (SEO)</a:t>
            </a:r>
            <a:endParaRPr/>
          </a:p>
          <a:p>
            <a:pPr indent="0" lvl="0" marL="0" rtl="0" algn="l">
              <a:lnSpc>
                <a:spcPct val="100000"/>
              </a:lnSpc>
              <a:spcBef>
                <a:spcPts val="0"/>
              </a:spcBef>
              <a:spcAft>
                <a:spcPts val="0"/>
              </a:spcAft>
              <a:buSzPct val="111111"/>
              <a:buNone/>
            </a:pPr>
            <a:r>
              <a:t/>
            </a:r>
            <a:endParaRPr/>
          </a:p>
        </p:txBody>
      </p:sp>
      <p:graphicFrame>
        <p:nvGraphicFramePr>
          <p:cNvPr id="128" name="Google Shape;128;p12"/>
          <p:cNvGraphicFramePr/>
          <p:nvPr/>
        </p:nvGraphicFramePr>
        <p:xfrm>
          <a:off x="68800" y="487300"/>
          <a:ext cx="3000000" cy="3000000"/>
        </p:xfrm>
        <a:graphic>
          <a:graphicData uri="http://schemas.openxmlformats.org/drawingml/2006/table">
            <a:tbl>
              <a:tblPr>
                <a:noFill/>
                <a:tableStyleId>{3C8E22DF-479C-4D17-A222-C2D6403763AD}</a:tableStyleId>
              </a:tblPr>
              <a:tblGrid>
                <a:gridCol w="2251600"/>
                <a:gridCol w="2251600"/>
                <a:gridCol w="2251600"/>
                <a:gridCol w="225160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Moz</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Ahrefs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SEMrush</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Pricing</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Free plan available. Paid plans from $99/month</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From $99/month</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From $119.95/month</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Main Features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Keyword research, site audits, rank tracking, on-page optimization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Keyword research, site audits, backlink analysis, content research</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Keyword research, site audits, backlink analysis, competitor analysis</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Keyword research</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Keyword Explorer, SERP analysis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Keyword Explorer, Keyword Difficulty score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Keyword Magic Tool, Keyword Difficulty score</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Site audits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On-page optimization recommendations, crawl analysis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Comprehensive site audits, error detection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Site Audit tool, technical SEO recommendations</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Backlink Analysis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Link Explorer for backlink analysis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Extensive backlink database, link intersect tool</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Backlink Analysis tool, backlink gap analysis</a:t>
                      </a:r>
                      <a:endParaRPr sz="1400" u="none" cap="none" strike="noStrike">
                        <a:solidFill>
                          <a:schemeClr val="dk1"/>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Additional Tools (SEO)</a:t>
            </a:r>
            <a:endParaRPr/>
          </a:p>
          <a:p>
            <a:pPr indent="0" lvl="0" marL="0" rtl="0" algn="l">
              <a:lnSpc>
                <a:spcPct val="100000"/>
              </a:lnSpc>
              <a:spcBef>
                <a:spcPts val="0"/>
              </a:spcBef>
              <a:spcAft>
                <a:spcPts val="0"/>
              </a:spcAft>
              <a:buSzPct val="111111"/>
              <a:buNone/>
            </a:pPr>
            <a:r>
              <a:t/>
            </a:r>
            <a:endParaRPr/>
          </a:p>
        </p:txBody>
      </p:sp>
      <p:graphicFrame>
        <p:nvGraphicFramePr>
          <p:cNvPr id="134" name="Google Shape;134;p13"/>
          <p:cNvGraphicFramePr/>
          <p:nvPr/>
        </p:nvGraphicFramePr>
        <p:xfrm>
          <a:off x="68800" y="487300"/>
          <a:ext cx="3000000" cy="3000000"/>
        </p:xfrm>
        <a:graphic>
          <a:graphicData uri="http://schemas.openxmlformats.org/drawingml/2006/table">
            <a:tbl>
              <a:tblPr>
                <a:noFill/>
                <a:tableStyleId>{3C8E22DF-479C-4D17-A222-C2D6403763AD}</a:tableStyleId>
              </a:tblPr>
              <a:tblGrid>
                <a:gridCol w="2251600"/>
                <a:gridCol w="2251600"/>
                <a:gridCol w="2251600"/>
                <a:gridCol w="225160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Moz</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Ahrefs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SEMrush</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Content Analysis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Page Optimization tool, content recommendations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Content Explorer, Content Gap analysis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Content Analyzer, SEO Content template</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User Interface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User-friendly</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Comprehensive but can be complex</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User-friendly</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Customer Support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Email support, community forums, knowledge base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Email support, extensive knowledge base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Email and chat support, extensive resources</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Scalability</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Suitable for small to mid-sized businesses, scales with higher plans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Highly scalable, suitable for all business sizes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Scalable, suitable for businesses of all sizes</a:t>
                      </a:r>
                      <a:endParaRPr sz="1400" u="none" cap="none" strike="noStrike">
                        <a:solidFill>
                          <a:schemeClr val="dk1"/>
                        </a:solidFill>
                      </a:endParaRPr>
                    </a:p>
                  </a:txBody>
                  <a:tcPr marT="91425" marB="91425" marR="91425" marL="91425"/>
                </a:tc>
              </a:tr>
            </a:tbl>
          </a:graphicData>
        </a:graphic>
      </p:graphicFrame>
      <p:sp>
        <p:nvSpPr>
          <p:cNvPr id="135" name="Google Shape;135;p13"/>
          <p:cNvSpPr txBox="1"/>
          <p:nvPr>
            <p:ph idx="1" type="body"/>
          </p:nvPr>
        </p:nvSpPr>
        <p:spPr>
          <a:xfrm>
            <a:off x="311700" y="36195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chemeClr val="dk1"/>
                </a:solidFill>
              </a:rPr>
              <a:t>All 3 of the tools have their own pros and cons, depends on the specific business needs. Since Moz and Ahrefs are the cheaper ones, we will go with AHrefs as it’s more scalable. Though, choosing any of the 3 tools would work in this case.</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311700" y="1385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All tools</a:t>
            </a:r>
            <a:endParaRPr/>
          </a:p>
        </p:txBody>
      </p:sp>
      <p:sp>
        <p:nvSpPr>
          <p:cNvPr id="141" name="Google Shape;141;p14"/>
          <p:cNvSpPr txBox="1"/>
          <p:nvPr>
            <p:ph idx="1" type="body"/>
          </p:nvPr>
        </p:nvSpPr>
        <p:spPr>
          <a:xfrm>
            <a:off x="311700" y="674025"/>
            <a:ext cx="8520600" cy="40956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0000"/>
              <a:buNone/>
            </a:pPr>
            <a:r>
              <a:rPr lang="en">
                <a:solidFill>
                  <a:schemeClr val="dk1"/>
                </a:solidFill>
              </a:rPr>
              <a:t>For customer support, live chat, reviews and etc. we can use apps integrated into Shopify, Google Ads, if we use social media we need Meta ads, Tiktok ads and so on, depending where are we advertising. So right now all tools that our startup will be using:</a:t>
            </a:r>
            <a:endParaRPr>
              <a:solidFill>
                <a:schemeClr val="dk1"/>
              </a:solidFill>
            </a:endParaRPr>
          </a:p>
          <a:p>
            <a:pPr indent="0" lvl="0" marL="0" rtl="0" algn="l">
              <a:lnSpc>
                <a:spcPct val="115000"/>
              </a:lnSpc>
              <a:spcBef>
                <a:spcPts val="1200"/>
              </a:spcBef>
              <a:spcAft>
                <a:spcPts val="0"/>
              </a:spcAft>
              <a:buSzPct val="100000"/>
              <a:buNone/>
            </a:pPr>
            <a:br>
              <a:rPr lang="en">
                <a:solidFill>
                  <a:schemeClr val="dk1"/>
                </a:solidFill>
              </a:rPr>
            </a:br>
            <a:r>
              <a:rPr lang="en">
                <a:solidFill>
                  <a:schemeClr val="dk1"/>
                </a:solidFill>
              </a:rPr>
              <a:t>Shopify (and apps integrated there), Google Ads, Tableau, Google Analytics, Klaviyo, Salesforce, AHrefs.</a:t>
            </a:r>
            <a:endParaRPr>
              <a:solidFill>
                <a:schemeClr val="dk1"/>
              </a:solidFill>
            </a:endParaRPr>
          </a:p>
          <a:p>
            <a:pPr indent="0" lvl="0" marL="0" rtl="0" algn="l">
              <a:lnSpc>
                <a:spcPct val="115000"/>
              </a:lnSpc>
              <a:spcBef>
                <a:spcPts val="1200"/>
              </a:spcBef>
              <a:spcAft>
                <a:spcPts val="0"/>
              </a:spcAft>
              <a:buSzPct val="100000"/>
              <a:buNone/>
            </a:pPr>
            <a:r>
              <a:rPr lang="en">
                <a:solidFill>
                  <a:schemeClr val="dk1"/>
                </a:solidFill>
              </a:rPr>
              <a:t>+Jira for product management, Canva/Photoshop for content editing, Gemini + Grammarly for content writing.</a:t>
            </a:r>
            <a:endParaRPr>
              <a:solidFill>
                <a:schemeClr val="dk1"/>
              </a:solidFill>
            </a:endParaRPr>
          </a:p>
          <a:p>
            <a:pPr indent="0" lvl="0" marL="0" rtl="0" algn="l">
              <a:lnSpc>
                <a:spcPct val="115000"/>
              </a:lnSpc>
              <a:spcBef>
                <a:spcPts val="1200"/>
              </a:spcBef>
              <a:spcAft>
                <a:spcPts val="0"/>
              </a:spcAft>
              <a:buSzPct val="100000"/>
              <a:buNone/>
            </a:pPr>
            <a:r>
              <a:t/>
            </a:r>
            <a:endParaRPr>
              <a:solidFill>
                <a:schemeClr val="dk1"/>
              </a:solidFill>
            </a:endParaRPr>
          </a:p>
          <a:p>
            <a:pPr indent="0" lvl="0" marL="0" rtl="0" algn="l">
              <a:lnSpc>
                <a:spcPct val="115000"/>
              </a:lnSpc>
              <a:spcBef>
                <a:spcPts val="1200"/>
              </a:spcBef>
              <a:spcAft>
                <a:spcPts val="1200"/>
              </a:spcAft>
              <a:buSzPct val="100000"/>
              <a:buNone/>
            </a:pPr>
            <a:r>
              <a:rPr lang="en">
                <a:solidFill>
                  <a:schemeClr val="dk1"/>
                </a:solidFill>
              </a:rPr>
              <a:t>These apps integrate well with our Shopify website and one of the criterias when choosing the tools was scalability, so we are ready for future growth without the need of changing the tools in the near future.</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Budget Breakdown</a:t>
            </a:r>
            <a:endParaRPr/>
          </a:p>
        </p:txBody>
      </p:sp>
      <p:graphicFrame>
        <p:nvGraphicFramePr>
          <p:cNvPr id="147" name="Google Shape;147;p15"/>
          <p:cNvGraphicFramePr/>
          <p:nvPr/>
        </p:nvGraphicFramePr>
        <p:xfrm>
          <a:off x="145075" y="524700"/>
          <a:ext cx="3000000" cy="3000000"/>
        </p:xfrm>
        <a:graphic>
          <a:graphicData uri="http://schemas.openxmlformats.org/drawingml/2006/table">
            <a:tbl>
              <a:tblPr>
                <a:noFill/>
                <a:tableStyleId>{3C8E22DF-479C-4D17-A222-C2D6403763AD}</a:tableStyleId>
              </a:tblPr>
              <a:tblGrid>
                <a:gridCol w="4426925"/>
                <a:gridCol w="4426925"/>
              </a:tblGrid>
              <a:tr h="381000">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Pricing (Billed annually where possible)</a:t>
                      </a:r>
                      <a:endParaRPr sz="10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Shopify</a:t>
                      </a:r>
                      <a:endParaRPr sz="10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$75 / month</a:t>
                      </a:r>
                      <a:endParaRPr sz="10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Google Ads</a:t>
                      </a:r>
                      <a:endParaRPr sz="10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Free (price for campaigns depending on the budget)</a:t>
                      </a:r>
                      <a:endParaRPr sz="10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Meta Ads</a:t>
                      </a:r>
                      <a:endParaRPr sz="10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Free (price for campaigns depending on the budget)</a:t>
                      </a:r>
                      <a:endParaRPr sz="10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Tiktok Ads</a:t>
                      </a:r>
                      <a:endParaRPr sz="10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Free (price for campaigns depending on the budget)</a:t>
                      </a:r>
                      <a:endParaRPr sz="10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Google Analytics</a:t>
                      </a:r>
                      <a:endParaRPr sz="10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Free</a:t>
                      </a:r>
                      <a:endParaRPr sz="10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Klaviyo</a:t>
                      </a:r>
                      <a:endParaRPr sz="10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$60 / month</a:t>
                      </a:r>
                      <a:endParaRPr sz="10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Salesforce</a:t>
                      </a:r>
                      <a:endParaRPr sz="10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$25 / month (enough for now, later $75 / month for more features)</a:t>
                      </a:r>
                      <a:endParaRPr sz="10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AHrefs</a:t>
                      </a:r>
                      <a:endParaRPr sz="10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$99 / month</a:t>
                      </a:r>
                      <a:endParaRPr sz="10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Crazy Egg</a:t>
                      </a:r>
                      <a:endParaRPr sz="10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$24 / month</a:t>
                      </a:r>
                      <a:endParaRPr sz="10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Other (Integrated into shopify’s platform).</a:t>
                      </a:r>
                      <a:endParaRPr sz="10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Some of the tools are free, some cost $10 to $30, so let’s assume we will use 3 free tools and 3 with an average price of $20/month</a:t>
                      </a:r>
                      <a:endParaRPr sz="10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$60 / month</a:t>
                      </a:r>
                      <a:endParaRPr sz="1000" u="none" cap="none" strike="noStrike">
                        <a:solidFill>
                          <a:schemeClr val="dk1"/>
                        </a:solidFill>
                      </a:endParaRPr>
                    </a:p>
                  </a:txBody>
                  <a:tcPr marT="91425" marB="91425" marR="91425" marL="91425"/>
                </a:tc>
              </a:tr>
            </a:tbl>
          </a:graphicData>
        </a:graphic>
      </p:graphicFrame>
      <p:sp>
        <p:nvSpPr>
          <p:cNvPr id="148" name="Google Shape;148;p15"/>
          <p:cNvSpPr txBox="1"/>
          <p:nvPr/>
        </p:nvSpPr>
        <p:spPr>
          <a:xfrm>
            <a:off x="5869675" y="3811650"/>
            <a:ext cx="3000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dk1"/>
                </a:solidFill>
                <a:latin typeface="Arial"/>
                <a:ea typeface="Arial"/>
                <a:cs typeface="Arial"/>
                <a:sym typeface="Arial"/>
              </a:rPr>
              <a:t>Total budget for the tools - ~$343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Competitors Martech Stacks</a:t>
            </a:r>
            <a:endParaRPr/>
          </a:p>
        </p:txBody>
      </p:sp>
      <p:sp>
        <p:nvSpPr>
          <p:cNvPr id="154" name="Google Shape;154;p16"/>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solidFill>
                  <a:schemeClr val="dk1"/>
                </a:solidFill>
              </a:rPr>
              <a:t>We will analyze 2 big competitors that we can’t directly compete yet:</a:t>
            </a:r>
            <a:br>
              <a:rPr lang="en">
                <a:solidFill>
                  <a:schemeClr val="dk1"/>
                </a:solidFill>
              </a:rPr>
            </a:br>
            <a:r>
              <a:rPr lang="en">
                <a:solidFill>
                  <a:schemeClr val="dk1"/>
                </a:solidFill>
              </a:rPr>
              <a:t>Boohoo - </a:t>
            </a:r>
            <a:r>
              <a:rPr lang="en" u="sng">
                <a:solidFill>
                  <a:schemeClr val="hlink"/>
                </a:solidFill>
                <a:hlinkClick r:id="rId3"/>
              </a:rPr>
              <a:t>www.boohoo.com</a:t>
            </a:r>
            <a:r>
              <a:rPr lang="en">
                <a:solidFill>
                  <a:schemeClr val="dk1"/>
                </a:solidFill>
              </a:rPr>
              <a:t>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Asos - </a:t>
            </a:r>
            <a:r>
              <a:rPr lang="en" u="sng">
                <a:solidFill>
                  <a:schemeClr val="hlink"/>
                </a:solidFill>
                <a:hlinkClick r:id="rId4"/>
              </a:rPr>
              <a:t>www.asos.com</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2 mid tier competitors with a smaller yearly turnover:</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Roolee - </a:t>
            </a:r>
            <a:r>
              <a:rPr lang="en" u="sng">
                <a:solidFill>
                  <a:schemeClr val="hlink"/>
                </a:solidFill>
                <a:hlinkClick r:id="rId5"/>
              </a:rPr>
              <a:t>www.roolee.com</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Cuyana - </a:t>
            </a:r>
            <a:r>
              <a:rPr lang="en" u="sng">
                <a:solidFill>
                  <a:schemeClr val="hlink"/>
                </a:solidFill>
                <a:hlinkClick r:id="rId6"/>
              </a:rPr>
              <a:t>www.cuyana.com</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And 1 small competitor:</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AlohaFromDeer - </a:t>
            </a:r>
            <a:r>
              <a:rPr lang="en" u="sng">
                <a:solidFill>
                  <a:schemeClr val="hlink"/>
                </a:solidFill>
                <a:hlinkClick r:id="rId7"/>
              </a:rPr>
              <a:t>www.alohafromdeer.com</a:t>
            </a:r>
            <a:endParaRPr>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Boohoo martech stack</a:t>
            </a:r>
            <a:endParaRPr/>
          </a:p>
        </p:txBody>
      </p:sp>
      <p:sp>
        <p:nvSpPr>
          <p:cNvPr id="160" name="Google Shape;160;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Maxymiser, Intuitive Search Technologies, CQuotient, Intelligent Reach, Eploy ATS, Forter, Personify XP, Blue Triangle Tech, Exponea, FullStory, Google Analytics, Global Site Tag, TikTok Conversion Tracking Pixel, </a:t>
            </a:r>
            <a:r>
              <a:rPr b="1" lang="en">
                <a:solidFill>
                  <a:schemeClr val="dk1"/>
                </a:solidFill>
              </a:rPr>
              <a:t>Pinterest</a:t>
            </a:r>
            <a:r>
              <a:rPr lang="en"/>
              <a:t>, Salesforce Commerce Cloud, Adobe Enterprise Cloud, </a:t>
            </a:r>
            <a:r>
              <a:rPr b="1" lang="en">
                <a:solidFill>
                  <a:schemeClr val="dk1"/>
                </a:solidFill>
              </a:rPr>
              <a:t>Amazon API Gateway</a:t>
            </a:r>
            <a:r>
              <a:rPr lang="en"/>
              <a:t>, Facebook Domain, </a:t>
            </a:r>
            <a:r>
              <a:rPr b="1" lang="en">
                <a:solidFill>
                  <a:schemeClr val="dk1"/>
                </a:solidFill>
              </a:rPr>
              <a:t>Affiliate Partner Reseller</a:t>
            </a:r>
            <a:endParaRPr b="1">
              <a:solidFill>
                <a:schemeClr val="dk1"/>
              </a:solidFill>
            </a:endParaRPr>
          </a:p>
          <a:p>
            <a:pPr indent="0" lvl="0" marL="0" rtl="0" algn="l">
              <a:lnSpc>
                <a:spcPct val="115000"/>
              </a:lnSpc>
              <a:spcBef>
                <a:spcPts val="1200"/>
              </a:spcBef>
              <a:spcAft>
                <a:spcPts val="0"/>
              </a:spcAft>
              <a:buSzPts val="1800"/>
              <a:buNone/>
            </a:pPr>
            <a:r>
              <a:rPr b="1" lang="en">
                <a:solidFill>
                  <a:schemeClr val="dk1"/>
                </a:solidFill>
              </a:rPr>
              <a:t>Payments: Klarna, PayPal, Apple Pay</a:t>
            </a:r>
            <a:endParaRPr b="1">
              <a:solidFill>
                <a:schemeClr val="dk1"/>
              </a:solidFill>
            </a:endParaRPr>
          </a:p>
          <a:p>
            <a:pPr indent="0" lvl="0" marL="0" rtl="0" algn="l">
              <a:lnSpc>
                <a:spcPct val="115000"/>
              </a:lnSpc>
              <a:spcBef>
                <a:spcPts val="1200"/>
              </a:spcBef>
              <a:spcAft>
                <a:spcPts val="1200"/>
              </a:spcAft>
              <a:buSzPts val="1800"/>
              <a:buNone/>
            </a:pPr>
            <a:r>
              <a:t/>
            </a:r>
            <a:endParaRPr/>
          </a:p>
        </p:txBody>
      </p:sp>
      <p:pic>
        <p:nvPicPr>
          <p:cNvPr id="161" name="Google Shape;161;p17"/>
          <p:cNvPicPr preferRelativeResize="0"/>
          <p:nvPr/>
        </p:nvPicPr>
        <p:blipFill rotWithShape="1">
          <a:blip r:embed="rId3">
            <a:alphaModFix/>
          </a:blip>
          <a:srcRect b="0" l="0" r="0" t="0"/>
          <a:stretch/>
        </p:blipFill>
        <p:spPr>
          <a:xfrm>
            <a:off x="311688" y="3663988"/>
            <a:ext cx="3248025" cy="904875"/>
          </a:xfrm>
          <a:prstGeom prst="rect">
            <a:avLst/>
          </a:prstGeom>
          <a:noFill/>
          <a:ln>
            <a:noFill/>
          </a:ln>
        </p:spPr>
      </p:pic>
      <p:sp>
        <p:nvSpPr>
          <p:cNvPr id="162" name="Google Shape;162;p17"/>
          <p:cNvSpPr txBox="1"/>
          <p:nvPr/>
        </p:nvSpPr>
        <p:spPr>
          <a:xfrm>
            <a:off x="5832300" y="4168663"/>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4"/>
              </a:rPr>
              <a:t>https://builtwith.com/boohoo.com</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Asos martech stack</a:t>
            </a:r>
            <a:endParaRPr/>
          </a:p>
        </p:txBody>
      </p:sp>
      <p:sp>
        <p:nvSpPr>
          <p:cNvPr id="168" name="Google Shape;16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WebTrends, Adobe Marketing Cloud, Adobe Analytics, Optimizely, Fireblade, Facebook Domain, Google Analytics, OneTrust, Google Tag Manager, Cart Functionality, TikTok, Twitter, Instagram, Amazon SES</a:t>
            </a:r>
            <a:endParaRPr b="1">
              <a:solidFill>
                <a:schemeClr val="dk1"/>
              </a:solidFill>
            </a:endParaRPr>
          </a:p>
          <a:p>
            <a:pPr indent="0" lvl="0" marL="0" rtl="0" algn="l">
              <a:lnSpc>
                <a:spcPct val="115000"/>
              </a:lnSpc>
              <a:spcBef>
                <a:spcPts val="1200"/>
              </a:spcBef>
              <a:spcAft>
                <a:spcPts val="0"/>
              </a:spcAft>
              <a:buSzPts val="1800"/>
              <a:buNone/>
            </a:pPr>
            <a:r>
              <a:rPr lang="en">
                <a:solidFill>
                  <a:srgbClr val="9E9E9E"/>
                </a:solidFill>
              </a:rPr>
              <a:t>Payments: Klarna, PayPal, Apple Pay,</a:t>
            </a:r>
            <a:r>
              <a:rPr b="1" lang="en">
                <a:solidFill>
                  <a:schemeClr val="dk1"/>
                </a:solidFill>
              </a:rPr>
              <a:t> Stripe</a:t>
            </a:r>
            <a:endParaRPr b="1">
              <a:solidFill>
                <a:schemeClr val="dk1"/>
              </a:solidFill>
            </a:endParaRPr>
          </a:p>
          <a:p>
            <a:pPr indent="0" lvl="0" marL="0" rtl="0" algn="l">
              <a:lnSpc>
                <a:spcPct val="115000"/>
              </a:lnSpc>
              <a:spcBef>
                <a:spcPts val="1200"/>
              </a:spcBef>
              <a:spcAft>
                <a:spcPts val="1200"/>
              </a:spcAft>
              <a:buSzPts val="1800"/>
              <a:buNone/>
            </a:pPr>
            <a:r>
              <a:t/>
            </a:r>
            <a:endParaRPr/>
          </a:p>
        </p:txBody>
      </p:sp>
      <p:sp>
        <p:nvSpPr>
          <p:cNvPr id="169" name="Google Shape;169;p18"/>
          <p:cNvSpPr txBox="1"/>
          <p:nvPr/>
        </p:nvSpPr>
        <p:spPr>
          <a:xfrm>
            <a:off x="5832300" y="4168663"/>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3"/>
              </a:rPr>
              <a:t>https://builtwith.com/asos.com</a:t>
            </a:r>
            <a:endParaRPr b="0" i="0" sz="1400" u="none" cap="none" strike="noStrike">
              <a:solidFill>
                <a:schemeClr val="dk1"/>
              </a:solidFill>
              <a:latin typeface="Arial"/>
              <a:ea typeface="Arial"/>
              <a:cs typeface="Arial"/>
              <a:sym typeface="Arial"/>
            </a:endParaRPr>
          </a:p>
        </p:txBody>
      </p:sp>
      <p:pic>
        <p:nvPicPr>
          <p:cNvPr id="170" name="Google Shape;170;p18"/>
          <p:cNvPicPr preferRelativeResize="0"/>
          <p:nvPr/>
        </p:nvPicPr>
        <p:blipFill rotWithShape="1">
          <a:blip r:embed="rId4">
            <a:alphaModFix/>
          </a:blip>
          <a:srcRect b="0" l="0" r="0" t="0"/>
          <a:stretch/>
        </p:blipFill>
        <p:spPr>
          <a:xfrm>
            <a:off x="311688" y="3597325"/>
            <a:ext cx="2790825" cy="971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2400"/>
              <a:t>Marketing Data Tracking</a:t>
            </a:r>
            <a:endParaRPr sz="2400"/>
          </a:p>
        </p:txBody>
      </p:sp>
      <p:graphicFrame>
        <p:nvGraphicFramePr>
          <p:cNvPr id="61" name="Google Shape;61;p2"/>
          <p:cNvGraphicFramePr/>
          <p:nvPr/>
        </p:nvGraphicFramePr>
        <p:xfrm>
          <a:off x="189900" y="572700"/>
          <a:ext cx="3000000" cy="3000000"/>
        </p:xfrm>
        <a:graphic>
          <a:graphicData uri="http://schemas.openxmlformats.org/drawingml/2006/table">
            <a:tbl>
              <a:tblPr>
                <a:noFill/>
                <a:tableStyleId>{3C8E22DF-479C-4D17-A222-C2D6403763AD}</a:tableStyleId>
              </a:tblPr>
              <a:tblGrid>
                <a:gridCol w="2191050"/>
                <a:gridCol w="2191050"/>
                <a:gridCol w="219105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Google Analytics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rPr>
                        <a:t>Adobe Analytics</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Price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Free or $150 000 / year for Premium</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rPr>
                        <a:t>Custom</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Data Tracking</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 analytics,user behavior, conversions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 analytics</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Visualisation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Standard reports, dashboards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Customizable visualizations</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Segmentation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Basic </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a:t>
                      </a:r>
                      <a:r>
                        <a:rPr lang="en">
                          <a:solidFill>
                            <a:schemeClr val="dk1"/>
                          </a:solidFill>
                        </a:rPr>
                        <a:t>, but more complex</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Integration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 </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 only with Adobe Cloud tools, limited with other</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Customization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Limited</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Extensive </a:t>
                      </a:r>
                      <a:endParaRPr sz="1400" u="none" cap="none" strike="noStrike">
                        <a:solidFill>
                          <a:schemeClr val="dk1"/>
                        </a:solidFill>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Roolee martech stack</a:t>
            </a:r>
            <a:endParaRPr/>
          </a:p>
        </p:txBody>
      </p:sp>
      <p:sp>
        <p:nvSpPr>
          <p:cNvPr id="176" name="Google Shape;176;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Klaviyo, Mixpanel, Abandoned Cart Recovery by Marsello, Attentive, Loop Returns, Statsig, Google Analytics, Facebook Pixel, </a:t>
            </a:r>
            <a:r>
              <a:rPr b="1" lang="en">
                <a:solidFill>
                  <a:schemeClr val="dk1"/>
                </a:solidFill>
              </a:rPr>
              <a:t>Tapfiliate</a:t>
            </a:r>
            <a:r>
              <a:rPr lang="en"/>
              <a:t>, Global Site Tag, Pinterest Conversion Tracking, TikTok Conversion Tracking Pixel, Shopify</a:t>
            </a:r>
            <a:endParaRPr b="1">
              <a:solidFill>
                <a:schemeClr val="dk1"/>
              </a:solidFill>
            </a:endParaRPr>
          </a:p>
          <a:p>
            <a:pPr indent="0" lvl="0" marL="0" rtl="0" algn="l">
              <a:lnSpc>
                <a:spcPct val="115000"/>
              </a:lnSpc>
              <a:spcBef>
                <a:spcPts val="1200"/>
              </a:spcBef>
              <a:spcAft>
                <a:spcPts val="0"/>
              </a:spcAft>
              <a:buSzPts val="1800"/>
              <a:buNone/>
            </a:pPr>
            <a:r>
              <a:rPr lang="en">
                <a:solidFill>
                  <a:srgbClr val="9E9E9E"/>
                </a:solidFill>
              </a:rPr>
              <a:t>Payments: Klarna, PayPal, Apple Pay</a:t>
            </a:r>
            <a:endParaRPr b="1">
              <a:solidFill>
                <a:schemeClr val="dk1"/>
              </a:solidFill>
            </a:endParaRPr>
          </a:p>
          <a:p>
            <a:pPr indent="0" lvl="0" marL="0" rtl="0" algn="l">
              <a:lnSpc>
                <a:spcPct val="115000"/>
              </a:lnSpc>
              <a:spcBef>
                <a:spcPts val="1200"/>
              </a:spcBef>
              <a:spcAft>
                <a:spcPts val="1200"/>
              </a:spcAft>
              <a:buSzPts val="1800"/>
              <a:buNone/>
            </a:pPr>
            <a:r>
              <a:t/>
            </a:r>
            <a:endParaRPr/>
          </a:p>
        </p:txBody>
      </p:sp>
      <p:sp>
        <p:nvSpPr>
          <p:cNvPr id="177" name="Google Shape;177;p19"/>
          <p:cNvSpPr txBox="1"/>
          <p:nvPr/>
        </p:nvSpPr>
        <p:spPr>
          <a:xfrm>
            <a:off x="5832300" y="4168663"/>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3"/>
              </a:rPr>
              <a:t>https://builtwith.com/roolee.com</a:t>
            </a:r>
            <a:endParaRPr b="0" i="0" sz="1400" u="none" cap="none" strike="noStrike">
              <a:solidFill>
                <a:schemeClr val="dk1"/>
              </a:solidFill>
              <a:latin typeface="Arial"/>
              <a:ea typeface="Arial"/>
              <a:cs typeface="Arial"/>
              <a:sym typeface="Arial"/>
            </a:endParaRPr>
          </a:p>
        </p:txBody>
      </p:sp>
      <p:pic>
        <p:nvPicPr>
          <p:cNvPr id="178" name="Google Shape;178;p19"/>
          <p:cNvPicPr preferRelativeResize="0"/>
          <p:nvPr/>
        </p:nvPicPr>
        <p:blipFill rotWithShape="1">
          <a:blip r:embed="rId4">
            <a:alphaModFix/>
          </a:blip>
          <a:srcRect b="0" l="0" r="0" t="0"/>
          <a:stretch/>
        </p:blipFill>
        <p:spPr>
          <a:xfrm>
            <a:off x="311688" y="3635425"/>
            <a:ext cx="3190875" cy="933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Cuyana martech stack</a:t>
            </a:r>
            <a:endParaRPr/>
          </a:p>
        </p:txBody>
      </p:sp>
      <p:sp>
        <p:nvSpPr>
          <p:cNvPr id="184" name="Google Shape;184;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Mixpanel, Hubspot, Attentive, ThreatMetrix, Klaviyo, Blotout, CrazyEgg, Retention.com, GrowthBook, Google Analytics, Facebook Pixel, </a:t>
            </a:r>
            <a:r>
              <a:rPr b="1" lang="en">
                <a:solidFill>
                  <a:schemeClr val="dk1"/>
                </a:solidFill>
              </a:rPr>
              <a:t>Bing Universal Event Tracking</a:t>
            </a:r>
            <a:r>
              <a:rPr lang="en"/>
              <a:t>, Pinterest, Shopify,</a:t>
            </a:r>
            <a:endParaRPr b="1">
              <a:solidFill>
                <a:schemeClr val="dk1"/>
              </a:solidFill>
            </a:endParaRPr>
          </a:p>
          <a:p>
            <a:pPr indent="0" lvl="0" marL="0" rtl="0" algn="l">
              <a:lnSpc>
                <a:spcPct val="115000"/>
              </a:lnSpc>
              <a:spcBef>
                <a:spcPts val="1200"/>
              </a:spcBef>
              <a:spcAft>
                <a:spcPts val="0"/>
              </a:spcAft>
              <a:buSzPts val="1800"/>
              <a:buNone/>
            </a:pPr>
            <a:r>
              <a:rPr lang="en">
                <a:solidFill>
                  <a:srgbClr val="9E9E9E"/>
                </a:solidFill>
              </a:rPr>
              <a:t>Payments: Afterpay, PayPal, Apple Pay, </a:t>
            </a:r>
            <a:r>
              <a:rPr b="1" lang="en">
                <a:solidFill>
                  <a:schemeClr val="dk1"/>
                </a:solidFill>
              </a:rPr>
              <a:t>Google Pay, Facebook Pay</a:t>
            </a:r>
            <a:endParaRPr b="1">
              <a:solidFill>
                <a:schemeClr val="dk1"/>
              </a:solidFill>
            </a:endParaRPr>
          </a:p>
          <a:p>
            <a:pPr indent="0" lvl="0" marL="0" rtl="0" algn="l">
              <a:lnSpc>
                <a:spcPct val="115000"/>
              </a:lnSpc>
              <a:spcBef>
                <a:spcPts val="1200"/>
              </a:spcBef>
              <a:spcAft>
                <a:spcPts val="1200"/>
              </a:spcAft>
              <a:buSzPts val="1800"/>
              <a:buNone/>
            </a:pPr>
            <a:r>
              <a:t/>
            </a:r>
            <a:endParaRPr/>
          </a:p>
        </p:txBody>
      </p:sp>
      <p:sp>
        <p:nvSpPr>
          <p:cNvPr id="185" name="Google Shape;185;p20"/>
          <p:cNvSpPr txBox="1"/>
          <p:nvPr/>
        </p:nvSpPr>
        <p:spPr>
          <a:xfrm>
            <a:off x="5832300" y="4168663"/>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3"/>
              </a:rPr>
              <a:t>https://builtwith.com/cuyana.com</a:t>
            </a:r>
            <a:endParaRPr b="0" i="0" sz="1400" u="none" cap="none" strike="noStrike">
              <a:solidFill>
                <a:schemeClr val="dk1"/>
              </a:solidFill>
              <a:latin typeface="Arial"/>
              <a:ea typeface="Arial"/>
              <a:cs typeface="Arial"/>
              <a:sym typeface="Arial"/>
            </a:endParaRPr>
          </a:p>
        </p:txBody>
      </p:sp>
      <p:pic>
        <p:nvPicPr>
          <p:cNvPr id="186" name="Google Shape;186;p20"/>
          <p:cNvPicPr preferRelativeResize="0"/>
          <p:nvPr/>
        </p:nvPicPr>
        <p:blipFill rotWithShape="1">
          <a:blip r:embed="rId4">
            <a:alphaModFix/>
          </a:blip>
          <a:srcRect b="0" l="0" r="0" t="0"/>
          <a:stretch/>
        </p:blipFill>
        <p:spPr>
          <a:xfrm>
            <a:off x="311700" y="3721138"/>
            <a:ext cx="3276600" cy="847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f1c4a7aec3_1_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AlohaFromDeer</a:t>
            </a:r>
            <a:r>
              <a:rPr lang="en"/>
              <a:t> martech stack</a:t>
            </a:r>
            <a:endParaRPr/>
          </a:p>
        </p:txBody>
      </p:sp>
      <p:sp>
        <p:nvSpPr>
          <p:cNvPr id="192" name="Google Shape;192;g2f1c4a7aec3_1_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Google Analytics, Facebook Pixel, Reddit Conversion Tracking, PayPal, Reddit Ads, Facebook, Instagram</a:t>
            </a:r>
            <a:endParaRPr b="1">
              <a:solidFill>
                <a:schemeClr val="dk1"/>
              </a:solidFill>
            </a:endParaRPr>
          </a:p>
          <a:p>
            <a:pPr indent="0" lvl="0" marL="0" rtl="0" algn="l">
              <a:lnSpc>
                <a:spcPct val="115000"/>
              </a:lnSpc>
              <a:spcBef>
                <a:spcPts val="1200"/>
              </a:spcBef>
              <a:spcAft>
                <a:spcPts val="0"/>
              </a:spcAft>
              <a:buSzPts val="1800"/>
              <a:buNone/>
            </a:pPr>
            <a:r>
              <a:rPr lang="en">
                <a:solidFill>
                  <a:srgbClr val="9E9E9E"/>
                </a:solidFill>
              </a:rPr>
              <a:t>Payments: PayPal, Shopify Pay</a:t>
            </a:r>
            <a:endParaRPr b="1">
              <a:solidFill>
                <a:schemeClr val="dk1"/>
              </a:solidFill>
            </a:endParaRPr>
          </a:p>
          <a:p>
            <a:pPr indent="0" lvl="0" marL="0" rtl="0" algn="l">
              <a:lnSpc>
                <a:spcPct val="115000"/>
              </a:lnSpc>
              <a:spcBef>
                <a:spcPts val="1200"/>
              </a:spcBef>
              <a:spcAft>
                <a:spcPts val="1200"/>
              </a:spcAft>
              <a:buSzPts val="1800"/>
              <a:buNone/>
            </a:pPr>
            <a:r>
              <a:t/>
            </a:r>
            <a:endParaRPr/>
          </a:p>
        </p:txBody>
      </p:sp>
      <p:sp>
        <p:nvSpPr>
          <p:cNvPr id="193" name="Google Shape;193;g2f1c4a7aec3_1_11"/>
          <p:cNvSpPr txBox="1"/>
          <p:nvPr/>
        </p:nvSpPr>
        <p:spPr>
          <a:xfrm>
            <a:off x="5261750" y="4168675"/>
            <a:ext cx="357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3"/>
              </a:rPr>
              <a:t>https://builtwith.com/</a:t>
            </a:r>
            <a:r>
              <a:rPr lang="en" u="sng">
                <a:solidFill>
                  <a:schemeClr val="hlink"/>
                </a:solidFill>
                <a:hlinkClick r:id="rId4"/>
              </a:rPr>
              <a:t>alohafromdeer</a:t>
            </a:r>
            <a:r>
              <a:rPr b="0" i="0" lang="en" sz="1400" u="sng" cap="none" strike="noStrike">
                <a:solidFill>
                  <a:schemeClr val="hlink"/>
                </a:solidFill>
                <a:latin typeface="Arial"/>
                <a:ea typeface="Arial"/>
                <a:cs typeface="Arial"/>
                <a:sym typeface="Arial"/>
                <a:hlinkClick r:id="rId5"/>
              </a:rPr>
              <a:t>.com</a:t>
            </a:r>
            <a:endParaRPr b="0" i="0" sz="1400" u="none" cap="none" strike="noStrike">
              <a:solidFill>
                <a:schemeClr val="dk1"/>
              </a:solidFill>
              <a:latin typeface="Arial"/>
              <a:ea typeface="Arial"/>
              <a:cs typeface="Arial"/>
              <a:sym typeface="Arial"/>
            </a:endParaRPr>
          </a:p>
        </p:txBody>
      </p:sp>
      <p:pic>
        <p:nvPicPr>
          <p:cNvPr id="194" name="Google Shape;194;g2f1c4a7aec3_1_11"/>
          <p:cNvPicPr preferRelativeResize="0"/>
          <p:nvPr/>
        </p:nvPicPr>
        <p:blipFill>
          <a:blip r:embed="rId6">
            <a:alphaModFix/>
          </a:blip>
          <a:stretch>
            <a:fillRect/>
          </a:stretch>
        </p:blipFill>
        <p:spPr>
          <a:xfrm>
            <a:off x="311700" y="3683038"/>
            <a:ext cx="3257550" cy="885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Based on our competitors, we want to add </a:t>
            </a:r>
            <a:r>
              <a:rPr b="1" lang="en">
                <a:solidFill>
                  <a:schemeClr val="dk1"/>
                </a:solidFill>
              </a:rPr>
              <a:t>more payment options</a:t>
            </a:r>
            <a:r>
              <a:rPr lang="en"/>
              <a:t>, thought most of  them are integrated into shopify.</a:t>
            </a:r>
            <a:endParaRPr/>
          </a:p>
          <a:p>
            <a:pPr indent="0" lvl="0" marL="0" rtl="0" algn="l">
              <a:lnSpc>
                <a:spcPct val="115000"/>
              </a:lnSpc>
              <a:spcBef>
                <a:spcPts val="1200"/>
              </a:spcBef>
              <a:spcAft>
                <a:spcPts val="0"/>
              </a:spcAft>
              <a:buSzPts val="1800"/>
              <a:buNone/>
            </a:pPr>
            <a:r>
              <a:rPr lang="en"/>
              <a:t>We can utilize </a:t>
            </a:r>
            <a:r>
              <a:rPr b="1" lang="en">
                <a:solidFill>
                  <a:schemeClr val="dk1"/>
                </a:solidFill>
              </a:rPr>
              <a:t>Pinterest</a:t>
            </a:r>
            <a:r>
              <a:rPr lang="en"/>
              <a:t> as we’ve seen some competitors do that.</a:t>
            </a:r>
            <a:endParaRPr/>
          </a:p>
          <a:p>
            <a:pPr indent="0" lvl="0" marL="0" rtl="0" algn="l">
              <a:lnSpc>
                <a:spcPct val="115000"/>
              </a:lnSpc>
              <a:spcBef>
                <a:spcPts val="1200"/>
              </a:spcBef>
              <a:spcAft>
                <a:spcPts val="0"/>
              </a:spcAft>
              <a:buSzPts val="1800"/>
              <a:buNone/>
            </a:pPr>
            <a:r>
              <a:rPr lang="en"/>
              <a:t>For affiliate marketing we can use </a:t>
            </a:r>
            <a:r>
              <a:rPr b="1" lang="en">
                <a:solidFill>
                  <a:schemeClr val="dk1"/>
                </a:solidFill>
              </a:rPr>
              <a:t>Affiliate Partner Reseller or Tapfiliate.</a:t>
            </a:r>
            <a:endParaRPr b="1">
              <a:solidFill>
                <a:schemeClr val="dk1"/>
              </a:solidFill>
            </a:endParaRPr>
          </a:p>
          <a:p>
            <a:pPr indent="0" lvl="0" marL="0" rtl="0" algn="l">
              <a:lnSpc>
                <a:spcPct val="115000"/>
              </a:lnSpc>
              <a:spcBef>
                <a:spcPts val="1200"/>
              </a:spcBef>
              <a:spcAft>
                <a:spcPts val="0"/>
              </a:spcAft>
              <a:buSzPts val="1800"/>
              <a:buNone/>
            </a:pPr>
            <a:r>
              <a:rPr lang="en">
                <a:solidFill>
                  <a:srgbClr val="9E9E9E"/>
                </a:solidFill>
              </a:rPr>
              <a:t>And we might as well integrate </a:t>
            </a:r>
            <a:r>
              <a:rPr b="1" lang="en">
                <a:solidFill>
                  <a:schemeClr val="dk1"/>
                </a:solidFill>
              </a:rPr>
              <a:t>Bing Universal Event Tracking</a:t>
            </a:r>
            <a:r>
              <a:rPr lang="en">
                <a:solidFill>
                  <a:srgbClr val="9E9E9E"/>
                </a:solidFill>
              </a:rPr>
              <a:t>, depending on the location that we’re selling, we can check Bing search engine usage by regions.</a:t>
            </a:r>
            <a:endParaRPr>
              <a:solidFill>
                <a:srgbClr val="9E9E9E"/>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2f1c4a7aec3_1_0"/>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2400"/>
              <a:t>Marketing Data Visualization</a:t>
            </a:r>
            <a:endParaRPr sz="2400"/>
          </a:p>
        </p:txBody>
      </p:sp>
      <p:graphicFrame>
        <p:nvGraphicFramePr>
          <p:cNvPr id="67" name="Google Shape;67;g2f1c4a7aec3_1_0"/>
          <p:cNvGraphicFramePr/>
          <p:nvPr/>
        </p:nvGraphicFramePr>
        <p:xfrm>
          <a:off x="189900" y="572700"/>
          <a:ext cx="3000000" cy="3000000"/>
        </p:xfrm>
        <a:graphic>
          <a:graphicData uri="http://schemas.openxmlformats.org/drawingml/2006/table">
            <a:tbl>
              <a:tblPr>
                <a:noFill/>
                <a:tableStyleId>{3C8E22DF-479C-4D17-A222-C2D6403763AD}</a:tableStyleId>
              </a:tblPr>
              <a:tblGrid>
                <a:gridCol w="2191050"/>
                <a:gridCol w="2191050"/>
                <a:gridCol w="2191050"/>
                <a:gridCol w="219105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rPr>
                        <a:t>Looker Studio</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Tableau</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Power BI</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Price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rPr>
                        <a:t>Custom</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$35/$70/$115 per month</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$10/$20 per month or Free plan available</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Data Tracking</a:t>
                      </a:r>
                      <a:endParaRPr sz="1400" u="none" cap="none" strike="noStrike">
                        <a:solidFill>
                          <a:schemeClr val="dk1"/>
                        </a:solidFill>
                      </a:endParaRPr>
                    </a:p>
                  </a:txBody>
                  <a:tcPr marT="91425" marB="91425" marR="91425" marL="91425"/>
                </a:tc>
                <a:tc>
                  <a:txBody>
                    <a:bodyPr/>
                    <a:lstStyle/>
                    <a:p>
                      <a:pPr indent="0" lvl="0" marL="0" rtl="0" algn="l">
                        <a:spcBef>
                          <a:spcPts val="0"/>
                        </a:spcBef>
                        <a:spcAft>
                          <a:spcPts val="0"/>
                        </a:spcAft>
                        <a:buClr>
                          <a:srgbClr val="000000"/>
                        </a:buClr>
                        <a:buSzPts val="1400"/>
                        <a:buFont typeface="Arial"/>
                        <a:buNone/>
                      </a:pPr>
                      <a:r>
                        <a:rPr lang="en">
                          <a:solidFill>
                            <a:schemeClr val="dk1"/>
                          </a:solidFill>
                        </a:rPr>
                        <a:t>Simple analytics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rPr>
                        <a:t>Simple </a:t>
                      </a:r>
                      <a:r>
                        <a:rPr lang="en" sz="1400" u="none" cap="none" strike="noStrike">
                          <a:solidFill>
                            <a:schemeClr val="dk1"/>
                          </a:solidFill>
                        </a:rPr>
                        <a:t>analytics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rPr>
                        <a:t>Simple</a:t>
                      </a:r>
                      <a:r>
                        <a:rPr lang="en" sz="1400" u="none" cap="none" strike="noStrike">
                          <a:solidFill>
                            <a:schemeClr val="dk1"/>
                          </a:solidFill>
                        </a:rPr>
                        <a:t> analytics</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Visualisation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rPr>
                        <a:t>Advanced, highly customizable visualizations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Customizable visualizations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Customizable visualizations</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Segmentation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rPr>
                        <a:t>Advanced (with SQL </a:t>
                      </a:r>
                      <a:r>
                        <a:rPr lang="en">
                          <a:solidFill>
                            <a:schemeClr val="dk1"/>
                          </a:solidFill>
                        </a:rPr>
                        <a:t>knowledge</a:t>
                      </a:r>
                      <a:r>
                        <a:rPr lang="en">
                          <a:solidFill>
                            <a:schemeClr val="dk1"/>
                          </a:solidFill>
                        </a:rPr>
                        <a: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 </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Integration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 </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 </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 </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Customization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rPr>
                        <a:t>Extensive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Extensive </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Extensive </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None/>
                      </a:pPr>
                      <a:r>
                        <a:rPr lang="en">
                          <a:solidFill>
                            <a:schemeClr val="dk1"/>
                          </a:solidFill>
                        </a:rPr>
                        <a:t>Ease of use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None/>
                      </a:pPr>
                      <a:r>
                        <a:rPr lang="en">
                          <a:solidFill>
                            <a:schemeClr val="dk1"/>
                          </a:solidFill>
                        </a:rPr>
                        <a:t>Moderate (requires SQL </a:t>
                      </a:r>
                      <a:r>
                        <a:rPr lang="en">
                          <a:solidFill>
                            <a:schemeClr val="dk1"/>
                          </a:solidFill>
                        </a:rPr>
                        <a:t>knowledge)</a:t>
                      </a:r>
                      <a:endParaRPr>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None/>
                      </a:pPr>
                      <a:r>
                        <a:rPr lang="en">
                          <a:solidFill>
                            <a:schemeClr val="dk1"/>
                          </a:solidFill>
                        </a:rPr>
                        <a:t>User-Friendly</a:t>
                      </a:r>
                      <a:endParaRPr sz="1400" u="none" cap="none" strike="noStrike">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User-Friendly</a:t>
                      </a:r>
                      <a:endParaRPr sz="1400" u="none" cap="none" strike="noStrike">
                        <a:solidFill>
                          <a:schemeClr val="dk1"/>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29629"/>
              <a:buNone/>
            </a:pPr>
            <a:r>
              <a:rPr lang="en" sz="2400"/>
              <a:t>Marketing Data Tracking and Visualization</a:t>
            </a:r>
            <a:endParaRPr sz="2400"/>
          </a:p>
          <a:p>
            <a:pPr indent="0" lvl="0" marL="0" rtl="0" algn="l">
              <a:lnSpc>
                <a:spcPct val="100000"/>
              </a:lnSpc>
              <a:spcBef>
                <a:spcPts val="0"/>
              </a:spcBef>
              <a:spcAft>
                <a:spcPts val="0"/>
              </a:spcAft>
              <a:buSzPct val="111111"/>
              <a:buNone/>
            </a:pPr>
            <a:r>
              <a:t/>
            </a:r>
            <a:endParaRPr/>
          </a:p>
        </p:txBody>
      </p:sp>
      <p:sp>
        <p:nvSpPr>
          <p:cNvPr id="73" name="Google Shape;7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Even thought Looker Studio and Power BI might be more advanced in some cases, seems like Tableau suits our needs and since we want to fit into the budget as a startup for visualization.</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We can use Google Analytics for free for data tracking. </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We assume that our website is built on Shopify’s platform, so we get more insights there as well.</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Email Service Provider Choice</a:t>
            </a:r>
            <a:endParaRPr/>
          </a:p>
        </p:txBody>
      </p:sp>
      <p:sp>
        <p:nvSpPr>
          <p:cNvPr id="79" name="Google Shape;79;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Since we need both Email Campaign Management and Transactional Email Handling we want to choose 1 tool that can handle both of these criterias if possible, as that’s the most efficient way and easier for the team to work with 1 tool instead of 2.</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Tools in consideration, that fit our needs: Klaviyo, Mailchimp, Brevo (Sendinblue), SendGrid</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Since the price depends on the contacts list and monthly emails, we can speculate that our startup has about 2000 contacts and we need up to 5000 monthly emails.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Email Service Provider Choice</a:t>
            </a:r>
            <a:endParaRPr/>
          </a:p>
        </p:txBody>
      </p:sp>
      <p:graphicFrame>
        <p:nvGraphicFramePr>
          <p:cNvPr id="85" name="Google Shape;85;p5"/>
          <p:cNvGraphicFramePr/>
          <p:nvPr/>
        </p:nvGraphicFramePr>
        <p:xfrm>
          <a:off x="152625" y="666750"/>
          <a:ext cx="3000000" cy="3000000"/>
        </p:xfrm>
        <a:graphic>
          <a:graphicData uri="http://schemas.openxmlformats.org/drawingml/2006/table">
            <a:tbl>
              <a:tblPr>
                <a:noFill/>
                <a:tableStyleId>{3C8E22DF-479C-4D17-A222-C2D6403763AD}</a:tableStyleId>
              </a:tblPr>
              <a:tblGrid>
                <a:gridCol w="1749825"/>
                <a:gridCol w="1749825"/>
                <a:gridCol w="1749825"/>
                <a:gridCol w="1749825"/>
                <a:gridCol w="1749825"/>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Klaviyo</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Mailchimp</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Brevo (Sendinblue)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SendGrid</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Price (Basic plan)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Free for up to 250 contacts, 500 emails/month</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Free for up to 500 contacts and 1,000 emails/month</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Free for up to 300 emails/day and unlimited contacts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Free for up to 100 emails/day</a:t>
                      </a:r>
                      <a:endParaRPr sz="1400" u="none" cap="none" strike="noStrike">
                        <a:solidFill>
                          <a:schemeClr val="dk1"/>
                        </a:solidFill>
                      </a:endParaRPr>
                    </a:p>
                  </a:txBody>
                  <a:tcPr marT="91425" marB="91425" marR="91425" marL="91425"/>
                </a:tc>
              </a:tr>
              <a:tr h="568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Price (Paid plans)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Starting at $20 ($60 with 2000 contacts) </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Starting at $20 ($60 with 2000 contacts)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Starting at $14 ($60 with 2000 contacts)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Starting at $15 ($60 with 2000 contacts)</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Segmentation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Basic</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Scheduling</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Basic</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A/B Testing</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Yes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Yes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Yes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Yes</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Transactional Emails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Yes. Integrates well with e-commerce platforms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rPr>
                        <a:t>Limited</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Yes, with dedicated IP option available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Yes, specialized in transactional emails</a:t>
                      </a:r>
                      <a:endParaRPr sz="1400" u="none" cap="none" strike="noStrike">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Email Service Provider Choice</a:t>
            </a:r>
            <a:endParaRPr/>
          </a:p>
        </p:txBody>
      </p:sp>
      <p:graphicFrame>
        <p:nvGraphicFramePr>
          <p:cNvPr id="91" name="Google Shape;91;p6"/>
          <p:cNvGraphicFramePr/>
          <p:nvPr/>
        </p:nvGraphicFramePr>
        <p:xfrm>
          <a:off x="152625" y="666750"/>
          <a:ext cx="3000000" cy="3000000"/>
        </p:xfrm>
        <a:graphic>
          <a:graphicData uri="http://schemas.openxmlformats.org/drawingml/2006/table">
            <a:tbl>
              <a:tblPr>
                <a:noFill/>
                <a:tableStyleId>{3C8E22DF-479C-4D17-A222-C2D6403763AD}</a:tableStyleId>
              </a:tblPr>
              <a:tblGrid>
                <a:gridCol w="1749825"/>
                <a:gridCol w="1749825"/>
                <a:gridCol w="1749825"/>
                <a:gridCol w="1749825"/>
                <a:gridCol w="1749825"/>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Klaviyo</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Mailchimp</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Brevo (Sendinblue)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SendGrid</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API integration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Strong e-commerce and API integrations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Basic integrations; more on higher plans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Good integrations and API options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Extensive API capabilities</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Support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24/7 support; dedicated support for higher tiers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Email and chat support; phone on higher tiers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24/7 support; phone support on higher tiers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24/7 support; phone support available</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Additional Features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 analytics, e-commerce integrations, personalization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Marketing automation, basic reporting</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SMS marketing, CRM, basic automation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Advanced analytics, high deliverability</a:t>
                      </a:r>
                      <a:endParaRPr sz="1400" u="none" cap="none" strike="noStrike">
                        <a:solidFill>
                          <a:schemeClr val="dk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311700" y="250650"/>
            <a:ext cx="8520600" cy="80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t>Email Campaign Management and Transactional Email Handling</a:t>
            </a:r>
            <a:endParaRPr sz="2500"/>
          </a:p>
        </p:txBody>
      </p:sp>
      <p:sp>
        <p:nvSpPr>
          <p:cNvPr id="97" name="Google Shape;9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Considering the price is almost the same amongst all the competitors, we are choosing the ESP based on other criterias, like scheduling, segmentation and etc.</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Klavyio is highly scalable with advanced features for segmentation, automation, and integration. Pricing is based on the number of contacts and emails sent, with options to expand capabilities as our needs grow, for example SMS marketing, as other tools either don’t have it or it costs extra, so even if it’s not the cheapest option, we will go with Klavyio.</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Customer Behavior Analysis</a:t>
            </a:r>
            <a:endParaRPr/>
          </a:p>
        </p:txBody>
      </p:sp>
      <p:graphicFrame>
        <p:nvGraphicFramePr>
          <p:cNvPr id="103" name="Google Shape;103;p8"/>
          <p:cNvGraphicFramePr/>
          <p:nvPr/>
        </p:nvGraphicFramePr>
        <p:xfrm>
          <a:off x="107700" y="502050"/>
          <a:ext cx="3000000" cy="3000000"/>
        </p:xfrm>
        <a:graphic>
          <a:graphicData uri="http://schemas.openxmlformats.org/drawingml/2006/table">
            <a:tbl>
              <a:tblPr>
                <a:noFill/>
                <a:tableStyleId>{3C8E22DF-479C-4D17-A222-C2D6403763AD}</a:tableStyleId>
              </a:tblPr>
              <a:tblGrid>
                <a:gridCol w="2220925"/>
                <a:gridCol w="2220925"/>
                <a:gridCol w="2220925"/>
                <a:gridCol w="2220925"/>
              </a:tblGrid>
              <a:tr h="4529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Hotjar</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Google Optimize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Crazy Egg</a:t>
                      </a:r>
                      <a:endParaRPr sz="1400" u="none" cap="none" strike="noStrike">
                        <a:solidFill>
                          <a:schemeClr val="dk1"/>
                        </a:solidFill>
                      </a:endParaRPr>
                    </a:p>
                  </a:txBody>
                  <a:tcPr marT="91425" marB="91425" marR="91425" marL="91425"/>
                </a:tc>
              </a:tr>
              <a:tr h="6968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Pricing</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Free tier available. Paid plans start at $39/month</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Free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Free tier available. Paid plans start at $24/month</a:t>
                      </a:r>
                      <a:endParaRPr sz="1400" u="none" cap="none" strike="noStrike">
                        <a:solidFill>
                          <a:schemeClr val="dk1"/>
                        </a:solidFill>
                      </a:endParaRPr>
                    </a:p>
                  </a:txBody>
                  <a:tcPr marT="91425" marB="91425" marR="91425" marL="91425"/>
                </a:tc>
              </a:tr>
              <a:tr h="452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Heatmaps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Yes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No</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Yes</a:t>
                      </a:r>
                      <a:endParaRPr sz="1400" u="none" cap="none" strike="noStrike">
                        <a:solidFill>
                          <a:schemeClr val="dk1"/>
                        </a:solidFill>
                      </a:endParaRPr>
                    </a:p>
                  </a:txBody>
                  <a:tcPr marT="91425" marB="91425" marR="91425" marL="91425"/>
                </a:tc>
              </a:tr>
              <a:tr h="452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Session Recordings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Yes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No</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Yes</a:t>
                      </a:r>
                      <a:endParaRPr sz="1400" u="none" cap="none" strike="noStrike">
                        <a:solidFill>
                          <a:schemeClr val="dk1"/>
                        </a:solidFill>
                      </a:endParaRPr>
                    </a:p>
                  </a:txBody>
                  <a:tcPr marT="91425" marB="91425" marR="91425" marL="91425"/>
                </a:tc>
              </a:tr>
              <a:tr h="452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A/B Testing</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No</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Yes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Yes</a:t>
                      </a:r>
                      <a:endParaRPr sz="1400" u="none" cap="none" strike="noStrike">
                        <a:solidFill>
                          <a:schemeClr val="dk1"/>
                        </a:solidFill>
                      </a:endParaRPr>
                    </a:p>
                  </a:txBody>
                  <a:tcPr marT="91425" marB="91425" marR="91425" marL="91425"/>
                </a:tc>
              </a:tr>
              <a:tr h="452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Surveys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Yes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No</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Yes</a:t>
                      </a:r>
                      <a:endParaRPr sz="1400" u="none" cap="none" strike="noStrike">
                        <a:solidFill>
                          <a:schemeClr val="dk1"/>
                        </a:solidFill>
                      </a:endParaRPr>
                    </a:p>
                  </a:txBody>
                  <a:tcPr marT="91425" marB="91425" marR="91425" marL="91425"/>
                </a:tc>
              </a:tr>
              <a:tr h="9408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Integration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Integrates with Google Analytics and major platforms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Integrates with Google Analytics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Integrates with Google Analytics and major platforms</a:t>
                      </a:r>
                      <a:endParaRPr sz="1400" u="none" cap="none" strike="noStrike">
                        <a:solidFill>
                          <a:schemeClr val="dk1"/>
                        </a:solidFill>
                      </a:endParaRPr>
                    </a:p>
                  </a:txBody>
                  <a:tcPr marT="91425" marB="91425" marR="91425" marL="91425"/>
                </a:tc>
              </a:tr>
              <a:tr h="452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Scalability</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Scalable with paid plans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Scalable with Google suite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Scalable with paid plans</a:t>
                      </a:r>
                      <a:endParaRPr sz="1400" u="none" cap="none" strike="noStrike">
                        <a:solidFill>
                          <a:schemeClr val="dk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