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6" roundtripDataSignature="AMtx7mjn/yBuZ0SghWOPFneEQTpVvHSz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F30-OvRbDm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914300" y="897100"/>
            <a:ext cx="53154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ABCD - Attention, Branding, Connection, Direction</a:t>
            </a:r>
            <a:endParaRPr b="0" i="0" sz="1800" u="none" cap="none" strike="noStrike">
              <a:solidFill>
                <a:schemeClr val="dk1"/>
              </a:solidFill>
              <a:latin typeface="Arial"/>
              <a:ea typeface="Arial"/>
              <a:cs typeface="Arial"/>
              <a:sym typeface="Arial"/>
            </a:endParaRPr>
          </a:p>
        </p:txBody>
      </p:sp>
      <p:sp>
        <p:nvSpPr>
          <p:cNvPr id="55" name="Google Shape;55;p1"/>
          <p:cNvSpPr txBox="1"/>
          <p:nvPr/>
        </p:nvSpPr>
        <p:spPr>
          <a:xfrm>
            <a:off x="919550" y="1801725"/>
            <a:ext cx="7483500" cy="112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video ad seems to be created for Awareness stage, since the music is loud, to catch people’s attention, brand is in front from the first seconds and people are core of the story.</a:t>
            </a:r>
            <a:endParaRPr b="0" i="0" sz="1800" u="none" cap="none" strike="noStrike">
              <a:solidFill>
                <a:schemeClr val="dk1"/>
              </a:solidFill>
              <a:latin typeface="Arial"/>
              <a:ea typeface="Arial"/>
              <a:cs typeface="Arial"/>
              <a:sym typeface="Arial"/>
            </a:endParaRPr>
          </a:p>
        </p:txBody>
      </p:sp>
      <p:sp>
        <p:nvSpPr>
          <p:cNvPr id="56" name="Google Shape;56;p1"/>
          <p:cNvSpPr txBox="1"/>
          <p:nvPr/>
        </p:nvSpPr>
        <p:spPr>
          <a:xfrm>
            <a:off x="3936750" y="339300"/>
            <a:ext cx="12705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rial"/>
                <a:ea typeface="Arial"/>
                <a:cs typeface="Arial"/>
                <a:sym typeface="Arial"/>
                <a:hlinkClick r:id="rId3"/>
              </a:rPr>
              <a:t>Video ad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idx="1" type="body"/>
          </p:nvPr>
        </p:nvSpPr>
        <p:spPr>
          <a:xfrm>
            <a:off x="311700" y="443025"/>
            <a:ext cx="8520600" cy="49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After setting up the ad campaign, that’s the estimated results that I’ve got</a:t>
            </a:r>
            <a:endParaRPr>
              <a:solidFill>
                <a:schemeClr val="dk1"/>
              </a:solidFill>
            </a:endParaRPr>
          </a:p>
        </p:txBody>
      </p:sp>
      <p:pic>
        <p:nvPicPr>
          <p:cNvPr id="113" name="Google Shape;113;p10"/>
          <p:cNvPicPr preferRelativeResize="0"/>
          <p:nvPr/>
        </p:nvPicPr>
        <p:blipFill rotWithShape="1">
          <a:blip r:embed="rId3">
            <a:alphaModFix/>
          </a:blip>
          <a:srcRect b="0" l="0" r="0" t="0"/>
          <a:stretch/>
        </p:blipFill>
        <p:spPr>
          <a:xfrm>
            <a:off x="632424" y="886800"/>
            <a:ext cx="2423950" cy="4157825"/>
          </a:xfrm>
          <a:prstGeom prst="rect">
            <a:avLst/>
          </a:prstGeom>
          <a:noFill/>
          <a:ln>
            <a:noFill/>
          </a:ln>
        </p:spPr>
      </p:pic>
      <p:sp>
        <p:nvSpPr>
          <p:cNvPr id="114" name="Google Shape;114;p10"/>
          <p:cNvSpPr txBox="1"/>
          <p:nvPr>
            <p:ph idx="1" type="body"/>
          </p:nvPr>
        </p:nvSpPr>
        <p:spPr>
          <a:xfrm>
            <a:off x="3505800" y="1905000"/>
            <a:ext cx="5326500" cy="13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a:solidFill>
                  <a:schemeClr val="dk1"/>
                </a:solidFill>
              </a:rPr>
              <a:t>The Campaign goal was to reach 500 000 unique viewers, and with this campaign it’s totally possible, we will have to track the engagement rate as the ad ramps up.</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598500" y="822275"/>
            <a:ext cx="3348900" cy="370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video is fast paced, engaging and the music catches the attention from the beginning.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Even though music is hooking, yet there’s not enough of other sound effects.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But that’s just a note, in my opinion sound effects might help, but that’s not a crucial mistake to not include them in this case.</a:t>
            </a:r>
            <a:endParaRPr b="0" i="0" sz="1800" u="none" cap="none" strike="noStrike">
              <a:solidFill>
                <a:schemeClr val="dk1"/>
              </a:solidFill>
              <a:latin typeface="Arial"/>
              <a:ea typeface="Arial"/>
              <a:cs typeface="Arial"/>
              <a:sym typeface="Arial"/>
            </a:endParaRPr>
          </a:p>
        </p:txBody>
      </p:sp>
      <p:sp>
        <p:nvSpPr>
          <p:cNvPr id="62" name="Google Shape;62;p2"/>
          <p:cNvSpPr txBox="1"/>
          <p:nvPr/>
        </p:nvSpPr>
        <p:spPr>
          <a:xfrm>
            <a:off x="598500" y="224275"/>
            <a:ext cx="14799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 - Attention</a:t>
            </a:r>
            <a:endParaRPr b="0" i="0" sz="1800" u="none" cap="none" strike="noStrike">
              <a:solidFill>
                <a:schemeClr val="dk1"/>
              </a:solidFill>
              <a:latin typeface="Arial"/>
              <a:ea typeface="Arial"/>
              <a:cs typeface="Arial"/>
              <a:sym typeface="Arial"/>
            </a:endParaRPr>
          </a:p>
        </p:txBody>
      </p:sp>
      <p:pic>
        <p:nvPicPr>
          <p:cNvPr id="63" name="Google Shape;63;p2"/>
          <p:cNvPicPr preferRelativeResize="0"/>
          <p:nvPr/>
        </p:nvPicPr>
        <p:blipFill rotWithShape="1">
          <a:blip r:embed="rId3">
            <a:alphaModFix/>
          </a:blip>
          <a:srcRect b="0" l="0" r="0" t="0"/>
          <a:stretch/>
        </p:blipFill>
        <p:spPr>
          <a:xfrm>
            <a:off x="4572000" y="196887"/>
            <a:ext cx="3143201" cy="474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nvSpPr>
        <p:spPr>
          <a:xfrm>
            <a:off x="598500" y="650275"/>
            <a:ext cx="3348900" cy="41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Brand name and brand logo is shown straight away, the typography is consistent and in some scenes the brand name is visible on the products.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One small mistake might be that a lot of products are being showcased throughout the video, that might indicate Consideration/Action phase.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So quick fix would be to have brand logo/name in a corner throughout the whole video.</a:t>
            </a:r>
            <a:endParaRPr b="0" i="0" sz="1800" u="none" cap="none" strike="noStrike">
              <a:solidFill>
                <a:schemeClr val="dk1"/>
              </a:solidFill>
              <a:latin typeface="Arial"/>
              <a:ea typeface="Arial"/>
              <a:cs typeface="Arial"/>
              <a:sym typeface="Arial"/>
            </a:endParaRPr>
          </a:p>
        </p:txBody>
      </p:sp>
      <p:sp>
        <p:nvSpPr>
          <p:cNvPr id="69" name="Google Shape;69;p3"/>
          <p:cNvSpPr txBox="1"/>
          <p:nvPr/>
        </p:nvSpPr>
        <p:spPr>
          <a:xfrm>
            <a:off x="598500" y="224275"/>
            <a:ext cx="14799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B - Branding</a:t>
            </a:r>
            <a:endParaRPr b="0" i="0" sz="1800" u="none" cap="none" strike="noStrike">
              <a:solidFill>
                <a:schemeClr val="dk1"/>
              </a:solidFill>
              <a:latin typeface="Arial"/>
              <a:ea typeface="Arial"/>
              <a:cs typeface="Arial"/>
              <a:sym typeface="Arial"/>
            </a:endParaRPr>
          </a:p>
        </p:txBody>
      </p:sp>
      <p:pic>
        <p:nvPicPr>
          <p:cNvPr id="70" name="Google Shape;70;p3"/>
          <p:cNvPicPr preferRelativeResize="0"/>
          <p:nvPr/>
        </p:nvPicPr>
        <p:blipFill rotWithShape="1">
          <a:blip r:embed="rId3">
            <a:alphaModFix/>
          </a:blip>
          <a:srcRect b="0" l="0" r="0" t="0"/>
          <a:stretch/>
        </p:blipFill>
        <p:spPr>
          <a:xfrm>
            <a:off x="4107275" y="1131750"/>
            <a:ext cx="4891800" cy="28197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nvSpPr>
        <p:spPr>
          <a:xfrm>
            <a:off x="598500" y="650275"/>
            <a:ext cx="3348900" cy="41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Whole video shows people in it, especially for clothes that’s even better, it’s shown how the clothes look like on people.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Not only that we can see their social media accounts, that might build even more trust, especially for new brands.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Even the video looks warm and welcoming, no mistakes here.</a:t>
            </a:r>
            <a:endParaRPr b="0" i="0" sz="1800" u="none" cap="none" strike="noStrike">
              <a:solidFill>
                <a:schemeClr val="dk1"/>
              </a:solidFill>
              <a:latin typeface="Arial"/>
              <a:ea typeface="Arial"/>
              <a:cs typeface="Arial"/>
              <a:sym typeface="Arial"/>
            </a:endParaRPr>
          </a:p>
        </p:txBody>
      </p:sp>
      <p:sp>
        <p:nvSpPr>
          <p:cNvPr id="76" name="Google Shape;76;p4"/>
          <p:cNvSpPr txBox="1"/>
          <p:nvPr/>
        </p:nvSpPr>
        <p:spPr>
          <a:xfrm>
            <a:off x="598500" y="224275"/>
            <a:ext cx="17415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 - Connection</a:t>
            </a:r>
            <a:endParaRPr b="0" i="0" sz="1800" u="none" cap="none" strike="noStrike">
              <a:solidFill>
                <a:schemeClr val="dk1"/>
              </a:solidFill>
              <a:latin typeface="Arial"/>
              <a:ea typeface="Arial"/>
              <a:cs typeface="Arial"/>
              <a:sym typeface="Arial"/>
            </a:endParaRPr>
          </a:p>
        </p:txBody>
      </p:sp>
      <p:pic>
        <p:nvPicPr>
          <p:cNvPr id="77" name="Google Shape;77;p4"/>
          <p:cNvPicPr preferRelativeResize="0"/>
          <p:nvPr/>
        </p:nvPicPr>
        <p:blipFill rotWithShape="1">
          <a:blip r:embed="rId3">
            <a:alphaModFix/>
          </a:blip>
          <a:srcRect b="0" l="0" r="0" t="0"/>
          <a:stretch/>
        </p:blipFill>
        <p:spPr>
          <a:xfrm>
            <a:off x="4572000" y="152400"/>
            <a:ext cx="2926633"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nvSpPr>
        <p:spPr>
          <a:xfrm>
            <a:off x="598500" y="650275"/>
            <a:ext cx="3348900" cy="41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CTA is included and it doesn’t have to be as specific as “Buy Now” “Get Now”, so this one fits the criteria for Awareness stage, it could be shown for 1-2s longer in the video.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5"/>
          <p:cNvSpPr txBox="1"/>
          <p:nvPr/>
        </p:nvSpPr>
        <p:spPr>
          <a:xfrm>
            <a:off x="598500" y="224275"/>
            <a:ext cx="1479900" cy="4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D - Direction</a:t>
            </a:r>
            <a:endParaRPr b="0" i="0" sz="1800" u="none" cap="none" strike="noStrike">
              <a:solidFill>
                <a:schemeClr val="dk1"/>
              </a:solidFill>
              <a:latin typeface="Arial"/>
              <a:ea typeface="Arial"/>
              <a:cs typeface="Arial"/>
              <a:sym typeface="Arial"/>
            </a:endParaRPr>
          </a:p>
        </p:txBody>
      </p:sp>
      <p:pic>
        <p:nvPicPr>
          <p:cNvPr id="84" name="Google Shape;84;p5"/>
          <p:cNvPicPr preferRelativeResize="0"/>
          <p:nvPr/>
        </p:nvPicPr>
        <p:blipFill rotWithShape="1">
          <a:blip r:embed="rId3">
            <a:alphaModFix/>
          </a:blip>
          <a:srcRect b="0" l="0" r="0" t="0"/>
          <a:stretch/>
        </p:blipFill>
        <p:spPr>
          <a:xfrm>
            <a:off x="4572000" y="189775"/>
            <a:ext cx="3076217" cy="4838701"/>
          </a:xfrm>
          <a:prstGeom prst="rect">
            <a:avLst/>
          </a:prstGeom>
          <a:noFill/>
          <a:ln>
            <a:noFill/>
          </a:ln>
        </p:spPr>
      </p:pic>
      <p:pic>
        <p:nvPicPr>
          <p:cNvPr id="85" name="Google Shape;85;p5"/>
          <p:cNvPicPr preferRelativeResize="0"/>
          <p:nvPr/>
        </p:nvPicPr>
        <p:blipFill rotWithShape="1">
          <a:blip r:embed="rId4">
            <a:alphaModFix/>
          </a:blip>
          <a:srcRect b="0" l="0" r="0" t="0"/>
          <a:stretch/>
        </p:blipFill>
        <p:spPr>
          <a:xfrm>
            <a:off x="699562" y="2452100"/>
            <a:ext cx="3146774" cy="2489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idx="1" type="body"/>
          </p:nvPr>
        </p:nvSpPr>
        <p:spPr>
          <a:xfrm>
            <a:off x="311700" y="456025"/>
            <a:ext cx="8520600" cy="4111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n">
                <a:solidFill>
                  <a:schemeClr val="dk1"/>
                </a:solidFill>
              </a:rPr>
              <a:t>Business objectives:</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Increase brand awareness by reaching 5mil unique viewers within 1 year.</a:t>
            </a:r>
            <a:endParaRPr>
              <a:solidFill>
                <a:schemeClr val="dk1"/>
              </a:solidFill>
            </a:endParaRPr>
          </a:p>
          <a:p>
            <a:pPr indent="0" lvl="0" marL="0" rtl="0" algn="l">
              <a:lnSpc>
                <a:spcPct val="115000"/>
              </a:lnSpc>
              <a:spcBef>
                <a:spcPts val="1200"/>
              </a:spcBef>
              <a:spcAft>
                <a:spcPts val="0"/>
              </a:spcAft>
              <a:buSzPct val="108108"/>
              <a:buNone/>
            </a:pPr>
            <a:r>
              <a:t/>
            </a:r>
            <a:endParaRPr>
              <a:solidFill>
                <a:schemeClr val="dk1"/>
              </a:solidFill>
            </a:endParaRPr>
          </a:p>
          <a:p>
            <a:pPr indent="0" lvl="0" marL="0" rtl="0" algn="l">
              <a:lnSpc>
                <a:spcPct val="115000"/>
              </a:lnSpc>
              <a:spcBef>
                <a:spcPts val="1200"/>
              </a:spcBef>
              <a:spcAft>
                <a:spcPts val="0"/>
              </a:spcAft>
              <a:buSzPct val="108108"/>
              <a:buNone/>
            </a:pPr>
            <a:r>
              <a:rPr b="1" lang="en">
                <a:solidFill>
                  <a:schemeClr val="dk1"/>
                </a:solidFill>
              </a:rPr>
              <a:t>Marketing objectives:</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20% brand lift increase within 6 months</a:t>
            </a:r>
            <a:endParaRPr>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Maintain 10% engagement rate throughout 6 months</a:t>
            </a:r>
            <a:endParaRPr>
              <a:solidFill>
                <a:schemeClr val="dk1"/>
              </a:solidFill>
            </a:endParaRPr>
          </a:p>
          <a:p>
            <a:pPr indent="0" lvl="0" marL="0" rtl="0" algn="l">
              <a:lnSpc>
                <a:spcPct val="115000"/>
              </a:lnSpc>
              <a:spcBef>
                <a:spcPts val="1200"/>
              </a:spcBef>
              <a:spcAft>
                <a:spcPts val="0"/>
              </a:spcAft>
              <a:buSzPct val="108108"/>
              <a:buNone/>
            </a:pPr>
            <a:r>
              <a:t/>
            </a:r>
            <a:endParaRPr>
              <a:solidFill>
                <a:schemeClr val="dk1"/>
              </a:solidFill>
            </a:endParaRPr>
          </a:p>
          <a:p>
            <a:pPr indent="0" lvl="0" marL="0" rtl="0" algn="l">
              <a:lnSpc>
                <a:spcPct val="115000"/>
              </a:lnSpc>
              <a:spcBef>
                <a:spcPts val="1200"/>
              </a:spcBef>
              <a:spcAft>
                <a:spcPts val="0"/>
              </a:spcAft>
              <a:buSzPct val="108108"/>
              <a:buNone/>
            </a:pPr>
            <a:r>
              <a:rPr b="1" lang="en">
                <a:solidFill>
                  <a:schemeClr val="dk1"/>
                </a:solidFill>
              </a:rPr>
              <a:t>Campaign goal:</a:t>
            </a:r>
            <a:endParaRPr b="1">
              <a:solidFill>
                <a:schemeClr val="dk1"/>
              </a:solidFill>
            </a:endParaRPr>
          </a:p>
          <a:p>
            <a:pPr indent="0" lvl="0" marL="0" rtl="0" algn="l">
              <a:lnSpc>
                <a:spcPct val="115000"/>
              </a:lnSpc>
              <a:spcBef>
                <a:spcPts val="1200"/>
              </a:spcBef>
              <a:spcAft>
                <a:spcPts val="0"/>
              </a:spcAft>
              <a:buSzPct val="108108"/>
              <a:buNone/>
            </a:pPr>
            <a:r>
              <a:rPr lang="en">
                <a:solidFill>
                  <a:schemeClr val="dk1"/>
                </a:solidFill>
              </a:rPr>
              <a:t>Reach 500 000 unique viewers within 1 month with Youtube ads</a:t>
            </a:r>
            <a:endParaRPr>
              <a:solidFill>
                <a:schemeClr val="dk1"/>
              </a:solidFill>
            </a:endParaRPr>
          </a:p>
          <a:p>
            <a:pPr indent="0" lvl="0" marL="0" rtl="0" algn="l">
              <a:lnSpc>
                <a:spcPct val="115000"/>
              </a:lnSpc>
              <a:spcBef>
                <a:spcPts val="1200"/>
              </a:spcBef>
              <a:spcAft>
                <a:spcPts val="1200"/>
              </a:spcAft>
              <a:buSzPct val="108108"/>
              <a:buNone/>
            </a:pPr>
            <a:r>
              <a:rPr lang="en">
                <a:solidFill>
                  <a:schemeClr val="dk1"/>
                </a:solidFill>
              </a:rPr>
              <a:t>Reach 10% engagement rate within 1 month with Youtube ads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idx="1" type="body"/>
          </p:nvPr>
        </p:nvSpPr>
        <p:spPr>
          <a:xfrm>
            <a:off x="311700" y="1991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chemeClr val="dk1"/>
                </a:solidFill>
              </a:rPr>
              <a:t>Since jeans in the ad showcase females only, that will be our target audience. And biggest shoppers for fashion are 18-34 year olds, so I’ve created an audience for this ad just by demographics:</a:t>
            </a:r>
            <a:endParaRPr b="1">
              <a:solidFill>
                <a:schemeClr val="dk1"/>
              </a:solidFill>
            </a:endParaRPr>
          </a:p>
          <a:p>
            <a:pPr indent="0" lvl="0" marL="0" rtl="0" algn="l">
              <a:lnSpc>
                <a:spcPct val="115000"/>
              </a:lnSpc>
              <a:spcBef>
                <a:spcPts val="1200"/>
              </a:spcBef>
              <a:spcAft>
                <a:spcPts val="1200"/>
              </a:spcAft>
              <a:buSzPts val="1800"/>
              <a:buNone/>
            </a:pPr>
            <a:br>
              <a:rPr b="1" lang="en">
                <a:solidFill>
                  <a:schemeClr val="dk1"/>
                </a:solidFill>
              </a:rPr>
            </a:br>
            <a:r>
              <a:rPr b="1" lang="en">
                <a:solidFill>
                  <a:schemeClr val="dk1"/>
                </a:solidFill>
              </a:rPr>
              <a:t>Females - 18-34 year olds.</a:t>
            </a:r>
            <a:endParaRPr b="1">
              <a:solidFill>
                <a:schemeClr val="dk1"/>
              </a:solidFill>
            </a:endParaRPr>
          </a:p>
        </p:txBody>
      </p:sp>
      <p:pic>
        <p:nvPicPr>
          <p:cNvPr id="96" name="Google Shape;96;p7"/>
          <p:cNvPicPr preferRelativeResize="0"/>
          <p:nvPr/>
        </p:nvPicPr>
        <p:blipFill rotWithShape="1">
          <a:blip r:embed="rId3">
            <a:alphaModFix/>
          </a:blip>
          <a:srcRect b="0" l="0" r="0" t="0"/>
          <a:stretch/>
        </p:blipFill>
        <p:spPr>
          <a:xfrm>
            <a:off x="311700" y="2097404"/>
            <a:ext cx="8520599" cy="27458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For the video Ad I went with Target CPV (0.05EUR) bid strategy.</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Daily budget 100 EUR (hypothetical). Location: All countries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CTA - Shop now</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Long headline: Find your perfect fit with Hollister jeans – stylish, comfortable, and made for you!</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Description: Stylish, comfy jeans for any occasion. Discover your perfect pair at Hollister today!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idx="1" type="body"/>
          </p:nvPr>
        </p:nvSpPr>
        <p:spPr>
          <a:xfrm>
            <a:off x="311700" y="4282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I’ve added 6 related topics to slightly narrow the audience, even if our goal is Awareness, there’s no need to show the ad for absolutely everyone</a:t>
            </a:r>
            <a:endParaRPr>
              <a:solidFill>
                <a:schemeClr val="dk1"/>
              </a:solidFill>
            </a:endParaRPr>
          </a:p>
        </p:txBody>
      </p:sp>
      <p:pic>
        <p:nvPicPr>
          <p:cNvPr id="107" name="Google Shape;107;p9"/>
          <p:cNvPicPr preferRelativeResize="0"/>
          <p:nvPr/>
        </p:nvPicPr>
        <p:blipFill rotWithShape="1">
          <a:blip r:embed="rId3">
            <a:alphaModFix/>
          </a:blip>
          <a:srcRect b="0" l="0" r="0" t="0"/>
          <a:stretch/>
        </p:blipFill>
        <p:spPr>
          <a:xfrm>
            <a:off x="492675" y="1341074"/>
            <a:ext cx="8158650" cy="364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