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74E5C-3F61-4ADA-A2DB-6B0EF56724B7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F7FCF5-E3E0-4240-9332-C6A339F1A9CF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FF68454D-7318-4FCF-8F94-1550DEED0AE8}" type="parTrans" cxnId="{447B8E3C-22E2-4913-8E62-499AD860B427}">
      <dgm:prSet/>
      <dgm:spPr/>
      <dgm:t>
        <a:bodyPr/>
        <a:lstStyle/>
        <a:p>
          <a:endParaRPr lang="en-US"/>
        </a:p>
      </dgm:t>
    </dgm:pt>
    <dgm:pt modelId="{A207E0E6-CE3E-4E27-90CA-8484A11C3321}" type="sibTrans" cxnId="{447B8E3C-22E2-4913-8E62-499AD860B427}">
      <dgm:prSet/>
      <dgm:spPr/>
      <dgm:t>
        <a:bodyPr/>
        <a:lstStyle/>
        <a:p>
          <a:endParaRPr lang="en-US"/>
        </a:p>
      </dgm:t>
    </dgm:pt>
    <dgm:pt modelId="{9A2F6C54-82EF-4BDE-97B1-0EEF2A497D66}">
      <dgm:prSet/>
      <dgm:spPr/>
      <dgm:t>
        <a:bodyPr/>
        <a:lstStyle/>
        <a:p>
          <a:r>
            <a:rPr lang="en-US"/>
            <a:t>Applying TRIM function to the Training dataset</a:t>
          </a:r>
        </a:p>
      </dgm:t>
    </dgm:pt>
    <dgm:pt modelId="{7FFA8D58-0D09-4A09-9750-A17B0D3AEAC5}" type="parTrans" cxnId="{A18385DA-F7E6-4EF2-9BF4-6D159DD261EA}">
      <dgm:prSet/>
      <dgm:spPr/>
      <dgm:t>
        <a:bodyPr/>
        <a:lstStyle/>
        <a:p>
          <a:endParaRPr lang="en-US"/>
        </a:p>
      </dgm:t>
    </dgm:pt>
    <dgm:pt modelId="{BA9A5785-DFE3-40EF-BE6B-0824A173C285}" type="sibTrans" cxnId="{A18385DA-F7E6-4EF2-9BF4-6D159DD261EA}">
      <dgm:prSet/>
      <dgm:spPr/>
      <dgm:t>
        <a:bodyPr/>
        <a:lstStyle/>
        <a:p>
          <a:endParaRPr lang="en-US"/>
        </a:p>
      </dgm:t>
    </dgm:pt>
    <dgm:pt modelId="{B9B98B8F-4B3C-4EF5-A5A5-FC3F52C0FC47}">
      <dgm:prSet/>
      <dgm:spPr/>
      <dgm:t>
        <a:bodyPr/>
        <a:lstStyle/>
        <a:p>
          <a:r>
            <a:rPr lang="en-US"/>
            <a:t>Data Augmentation.</a:t>
          </a:r>
        </a:p>
      </dgm:t>
    </dgm:pt>
    <dgm:pt modelId="{E2F44EDF-C028-4ACE-A750-84AD9FF3C507}" type="parTrans" cxnId="{140D8139-1852-4B3C-A5E1-1E6FB4638847}">
      <dgm:prSet/>
      <dgm:spPr/>
      <dgm:t>
        <a:bodyPr/>
        <a:lstStyle/>
        <a:p>
          <a:endParaRPr lang="en-US"/>
        </a:p>
      </dgm:t>
    </dgm:pt>
    <dgm:pt modelId="{FB7B6488-B542-4582-9E88-60F99B4331AB}" type="sibTrans" cxnId="{140D8139-1852-4B3C-A5E1-1E6FB4638847}">
      <dgm:prSet/>
      <dgm:spPr/>
      <dgm:t>
        <a:bodyPr/>
        <a:lstStyle/>
        <a:p>
          <a:endParaRPr lang="en-US"/>
        </a:p>
      </dgm:t>
    </dgm:pt>
    <dgm:pt modelId="{7C022D70-1EEF-4063-858A-0B1725A23128}" type="pres">
      <dgm:prSet presAssocID="{C6674E5C-3F61-4ADA-A2DB-6B0EF56724B7}" presName="outerComposite" presStyleCnt="0">
        <dgm:presLayoutVars>
          <dgm:chMax val="5"/>
          <dgm:dir/>
          <dgm:resizeHandles val="exact"/>
        </dgm:presLayoutVars>
      </dgm:prSet>
      <dgm:spPr/>
    </dgm:pt>
    <dgm:pt modelId="{A6C1A269-9377-4897-8AB4-BB62E9727649}" type="pres">
      <dgm:prSet presAssocID="{C6674E5C-3F61-4ADA-A2DB-6B0EF56724B7}" presName="dummyMaxCanvas" presStyleCnt="0">
        <dgm:presLayoutVars/>
      </dgm:prSet>
      <dgm:spPr/>
    </dgm:pt>
    <dgm:pt modelId="{FCC6AAE0-DD5B-48B2-AF22-ABD3AA33E906}" type="pres">
      <dgm:prSet presAssocID="{C6674E5C-3F61-4ADA-A2DB-6B0EF56724B7}" presName="ThreeNodes_1" presStyleLbl="node1" presStyleIdx="0" presStyleCnt="3" custLinFactNeighborX="-1765" custLinFactNeighborY="-58333">
        <dgm:presLayoutVars>
          <dgm:bulletEnabled val="1"/>
        </dgm:presLayoutVars>
      </dgm:prSet>
      <dgm:spPr/>
    </dgm:pt>
    <dgm:pt modelId="{DE2A7A8A-EF37-4B2C-9EC2-486199E45D73}" type="pres">
      <dgm:prSet presAssocID="{C6674E5C-3F61-4ADA-A2DB-6B0EF56724B7}" presName="ThreeNodes_2" presStyleLbl="node1" presStyleIdx="1" presStyleCnt="3">
        <dgm:presLayoutVars>
          <dgm:bulletEnabled val="1"/>
        </dgm:presLayoutVars>
      </dgm:prSet>
      <dgm:spPr/>
    </dgm:pt>
    <dgm:pt modelId="{86950B83-EA8D-4C32-BE5E-93734C350A71}" type="pres">
      <dgm:prSet presAssocID="{C6674E5C-3F61-4ADA-A2DB-6B0EF56724B7}" presName="ThreeNodes_3" presStyleLbl="node1" presStyleIdx="2" presStyleCnt="3">
        <dgm:presLayoutVars>
          <dgm:bulletEnabled val="1"/>
        </dgm:presLayoutVars>
      </dgm:prSet>
      <dgm:spPr/>
    </dgm:pt>
    <dgm:pt modelId="{2E7ABBB8-5835-4F8F-997B-B1142EBD56AE}" type="pres">
      <dgm:prSet presAssocID="{C6674E5C-3F61-4ADA-A2DB-6B0EF56724B7}" presName="ThreeConn_1-2" presStyleLbl="fgAccFollowNode1" presStyleIdx="0" presStyleCnt="2">
        <dgm:presLayoutVars>
          <dgm:bulletEnabled val="1"/>
        </dgm:presLayoutVars>
      </dgm:prSet>
      <dgm:spPr/>
    </dgm:pt>
    <dgm:pt modelId="{03505A3C-64D1-48F5-B039-F966C78EF9D2}" type="pres">
      <dgm:prSet presAssocID="{C6674E5C-3F61-4ADA-A2DB-6B0EF56724B7}" presName="ThreeConn_2-3" presStyleLbl="fgAccFollowNode1" presStyleIdx="1" presStyleCnt="2">
        <dgm:presLayoutVars>
          <dgm:bulletEnabled val="1"/>
        </dgm:presLayoutVars>
      </dgm:prSet>
      <dgm:spPr/>
    </dgm:pt>
    <dgm:pt modelId="{ACC984AB-65DF-4034-8670-A29E60F27608}" type="pres">
      <dgm:prSet presAssocID="{C6674E5C-3F61-4ADA-A2DB-6B0EF56724B7}" presName="ThreeNodes_1_text" presStyleLbl="node1" presStyleIdx="2" presStyleCnt="3">
        <dgm:presLayoutVars>
          <dgm:bulletEnabled val="1"/>
        </dgm:presLayoutVars>
      </dgm:prSet>
      <dgm:spPr/>
    </dgm:pt>
    <dgm:pt modelId="{1D46748C-741E-450F-A5E4-ADFD91445191}" type="pres">
      <dgm:prSet presAssocID="{C6674E5C-3F61-4ADA-A2DB-6B0EF56724B7}" presName="ThreeNodes_2_text" presStyleLbl="node1" presStyleIdx="2" presStyleCnt="3">
        <dgm:presLayoutVars>
          <dgm:bulletEnabled val="1"/>
        </dgm:presLayoutVars>
      </dgm:prSet>
      <dgm:spPr/>
    </dgm:pt>
    <dgm:pt modelId="{62B0874C-4575-4EAF-89E5-7C1784F73DCD}" type="pres">
      <dgm:prSet presAssocID="{C6674E5C-3F61-4ADA-A2DB-6B0EF56724B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660531E-B02C-40F5-8AAC-F04DA89D2BC5}" type="presOf" srcId="{C6674E5C-3F61-4ADA-A2DB-6B0EF56724B7}" destId="{7C022D70-1EEF-4063-858A-0B1725A23128}" srcOrd="0" destOrd="0" presId="urn:microsoft.com/office/officeart/2005/8/layout/vProcess5"/>
    <dgm:cxn modelId="{140D8139-1852-4B3C-A5E1-1E6FB4638847}" srcId="{C6674E5C-3F61-4ADA-A2DB-6B0EF56724B7}" destId="{B9B98B8F-4B3C-4EF5-A5A5-FC3F52C0FC47}" srcOrd="2" destOrd="0" parTransId="{E2F44EDF-C028-4ACE-A750-84AD9FF3C507}" sibTransId="{FB7B6488-B542-4582-9E88-60F99B4331AB}"/>
    <dgm:cxn modelId="{447B8E3C-22E2-4913-8E62-499AD860B427}" srcId="{C6674E5C-3F61-4ADA-A2DB-6B0EF56724B7}" destId="{33F7FCF5-E3E0-4240-9332-C6A339F1A9CF}" srcOrd="0" destOrd="0" parTransId="{FF68454D-7318-4FCF-8F94-1550DEED0AE8}" sibTransId="{A207E0E6-CE3E-4E27-90CA-8484A11C3321}"/>
    <dgm:cxn modelId="{2E6D4946-6C7A-472A-8F5D-96C886AA429A}" type="presOf" srcId="{B9B98B8F-4B3C-4EF5-A5A5-FC3F52C0FC47}" destId="{86950B83-EA8D-4C32-BE5E-93734C350A71}" srcOrd="0" destOrd="0" presId="urn:microsoft.com/office/officeart/2005/8/layout/vProcess5"/>
    <dgm:cxn modelId="{EE72BC90-90C1-4729-9208-EF7E204EB6D2}" type="presOf" srcId="{A207E0E6-CE3E-4E27-90CA-8484A11C3321}" destId="{2E7ABBB8-5835-4F8F-997B-B1142EBD56AE}" srcOrd="0" destOrd="0" presId="urn:microsoft.com/office/officeart/2005/8/layout/vProcess5"/>
    <dgm:cxn modelId="{CDAA4FA4-D46F-4B28-A6AB-E90D9F090D76}" type="presOf" srcId="{9A2F6C54-82EF-4BDE-97B1-0EEF2A497D66}" destId="{1D46748C-741E-450F-A5E4-ADFD91445191}" srcOrd="1" destOrd="0" presId="urn:microsoft.com/office/officeart/2005/8/layout/vProcess5"/>
    <dgm:cxn modelId="{B44C0EB8-38D0-483C-A51A-176BC4D70629}" type="presOf" srcId="{33F7FCF5-E3E0-4240-9332-C6A339F1A9CF}" destId="{ACC984AB-65DF-4034-8670-A29E60F27608}" srcOrd="1" destOrd="0" presId="urn:microsoft.com/office/officeart/2005/8/layout/vProcess5"/>
    <dgm:cxn modelId="{9B1DA5BF-46ED-4088-94D9-D89A38982222}" type="presOf" srcId="{BA9A5785-DFE3-40EF-BE6B-0824A173C285}" destId="{03505A3C-64D1-48F5-B039-F966C78EF9D2}" srcOrd="0" destOrd="0" presId="urn:microsoft.com/office/officeart/2005/8/layout/vProcess5"/>
    <dgm:cxn modelId="{A10AAED6-C90A-4BD6-B592-605E30B6AD66}" type="presOf" srcId="{B9B98B8F-4B3C-4EF5-A5A5-FC3F52C0FC47}" destId="{62B0874C-4575-4EAF-89E5-7C1784F73DCD}" srcOrd="1" destOrd="0" presId="urn:microsoft.com/office/officeart/2005/8/layout/vProcess5"/>
    <dgm:cxn modelId="{A18385DA-F7E6-4EF2-9BF4-6D159DD261EA}" srcId="{C6674E5C-3F61-4ADA-A2DB-6B0EF56724B7}" destId="{9A2F6C54-82EF-4BDE-97B1-0EEF2A497D66}" srcOrd="1" destOrd="0" parTransId="{7FFA8D58-0D09-4A09-9750-A17B0D3AEAC5}" sibTransId="{BA9A5785-DFE3-40EF-BE6B-0824A173C285}"/>
    <dgm:cxn modelId="{4DCD19ED-9070-46E9-89F2-364BC8612CC8}" type="presOf" srcId="{33F7FCF5-E3E0-4240-9332-C6A339F1A9CF}" destId="{FCC6AAE0-DD5B-48B2-AF22-ABD3AA33E906}" srcOrd="0" destOrd="0" presId="urn:microsoft.com/office/officeart/2005/8/layout/vProcess5"/>
    <dgm:cxn modelId="{503C42ED-38FD-4980-BB77-E794D804A4B3}" type="presOf" srcId="{9A2F6C54-82EF-4BDE-97B1-0EEF2A497D66}" destId="{DE2A7A8A-EF37-4B2C-9EC2-486199E45D73}" srcOrd="0" destOrd="0" presId="urn:microsoft.com/office/officeart/2005/8/layout/vProcess5"/>
    <dgm:cxn modelId="{5CCF8DDA-BBB6-4223-AE34-0DE26405E0F2}" type="presParOf" srcId="{7C022D70-1EEF-4063-858A-0B1725A23128}" destId="{A6C1A269-9377-4897-8AB4-BB62E9727649}" srcOrd="0" destOrd="0" presId="urn:microsoft.com/office/officeart/2005/8/layout/vProcess5"/>
    <dgm:cxn modelId="{DA030DB1-601C-4A3B-8717-17C1B798C3A4}" type="presParOf" srcId="{7C022D70-1EEF-4063-858A-0B1725A23128}" destId="{FCC6AAE0-DD5B-48B2-AF22-ABD3AA33E906}" srcOrd="1" destOrd="0" presId="urn:microsoft.com/office/officeart/2005/8/layout/vProcess5"/>
    <dgm:cxn modelId="{42F4FA49-7501-4DED-B7AE-B9C993AB8DB0}" type="presParOf" srcId="{7C022D70-1EEF-4063-858A-0B1725A23128}" destId="{DE2A7A8A-EF37-4B2C-9EC2-486199E45D73}" srcOrd="2" destOrd="0" presId="urn:microsoft.com/office/officeart/2005/8/layout/vProcess5"/>
    <dgm:cxn modelId="{68B531E1-535D-4B7A-B9FF-4792B8DB642D}" type="presParOf" srcId="{7C022D70-1EEF-4063-858A-0B1725A23128}" destId="{86950B83-EA8D-4C32-BE5E-93734C350A71}" srcOrd="3" destOrd="0" presId="urn:microsoft.com/office/officeart/2005/8/layout/vProcess5"/>
    <dgm:cxn modelId="{BFFD5C19-6F42-4743-BE2B-D5788003BF9F}" type="presParOf" srcId="{7C022D70-1EEF-4063-858A-0B1725A23128}" destId="{2E7ABBB8-5835-4F8F-997B-B1142EBD56AE}" srcOrd="4" destOrd="0" presId="urn:microsoft.com/office/officeart/2005/8/layout/vProcess5"/>
    <dgm:cxn modelId="{74F71526-A251-49D5-A8EF-345E22A6BCD3}" type="presParOf" srcId="{7C022D70-1EEF-4063-858A-0B1725A23128}" destId="{03505A3C-64D1-48F5-B039-F966C78EF9D2}" srcOrd="5" destOrd="0" presId="urn:microsoft.com/office/officeart/2005/8/layout/vProcess5"/>
    <dgm:cxn modelId="{539222F5-1119-41A8-B673-87A4D08CF5AE}" type="presParOf" srcId="{7C022D70-1EEF-4063-858A-0B1725A23128}" destId="{ACC984AB-65DF-4034-8670-A29E60F27608}" srcOrd="6" destOrd="0" presId="urn:microsoft.com/office/officeart/2005/8/layout/vProcess5"/>
    <dgm:cxn modelId="{A38FF82C-A669-4851-B4BB-FB2C78E2F4E9}" type="presParOf" srcId="{7C022D70-1EEF-4063-858A-0B1725A23128}" destId="{1D46748C-741E-450F-A5E4-ADFD91445191}" srcOrd="7" destOrd="0" presId="urn:microsoft.com/office/officeart/2005/8/layout/vProcess5"/>
    <dgm:cxn modelId="{B3831A1E-5A7A-4EFE-B7A9-174A6E5DD1B6}" type="presParOf" srcId="{7C022D70-1EEF-4063-858A-0B1725A23128}" destId="{62B0874C-4575-4EAF-89E5-7C1784F73D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6AAE0-DD5B-48B2-AF22-ABD3AA33E906}">
      <dsp:nvSpPr>
        <dsp:cNvPr id="0" name=""/>
        <dsp:cNvSpPr/>
      </dsp:nvSpPr>
      <dsp:spPr>
        <a:xfrm>
          <a:off x="0" y="0"/>
          <a:ext cx="3238500" cy="1330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Preparation</a:t>
          </a:r>
        </a:p>
      </dsp:txBody>
      <dsp:txXfrm>
        <a:off x="38968" y="38968"/>
        <a:ext cx="1802837" cy="1252516"/>
      </dsp:txXfrm>
    </dsp:sp>
    <dsp:sp modelId="{DE2A7A8A-EF37-4B2C-9EC2-486199E45D73}">
      <dsp:nvSpPr>
        <dsp:cNvPr id="0" name=""/>
        <dsp:cNvSpPr/>
      </dsp:nvSpPr>
      <dsp:spPr>
        <a:xfrm>
          <a:off x="285749" y="1552193"/>
          <a:ext cx="3238500" cy="1330452"/>
        </a:xfrm>
        <a:prstGeom prst="roundRect">
          <a:avLst>
            <a:gd name="adj" fmla="val 10000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Applying TRIM function to the Training dataset</a:t>
          </a:r>
        </a:p>
      </dsp:txBody>
      <dsp:txXfrm>
        <a:off x="324717" y="1591161"/>
        <a:ext cx="2010020" cy="1252516"/>
      </dsp:txXfrm>
    </dsp:sp>
    <dsp:sp modelId="{86950B83-EA8D-4C32-BE5E-93734C350A71}">
      <dsp:nvSpPr>
        <dsp:cNvPr id="0" name=""/>
        <dsp:cNvSpPr/>
      </dsp:nvSpPr>
      <dsp:spPr>
        <a:xfrm>
          <a:off x="571499" y="3104387"/>
          <a:ext cx="3238500" cy="1330452"/>
        </a:xfrm>
        <a:prstGeom prst="roundRect">
          <a:avLst>
            <a:gd name="adj" fmla="val 10000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Augmentation.</a:t>
          </a:r>
        </a:p>
      </dsp:txBody>
      <dsp:txXfrm>
        <a:off x="610467" y="3143355"/>
        <a:ext cx="2010020" cy="1252516"/>
      </dsp:txXfrm>
    </dsp:sp>
    <dsp:sp modelId="{2E7ABBB8-5835-4F8F-997B-B1142EBD56AE}">
      <dsp:nvSpPr>
        <dsp:cNvPr id="0" name=""/>
        <dsp:cNvSpPr/>
      </dsp:nvSpPr>
      <dsp:spPr>
        <a:xfrm>
          <a:off x="2373706" y="1008926"/>
          <a:ext cx="864793" cy="8647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568284" y="1008926"/>
        <a:ext cx="475637" cy="650757"/>
      </dsp:txXfrm>
    </dsp:sp>
    <dsp:sp modelId="{03505A3C-64D1-48F5-B039-F966C78EF9D2}">
      <dsp:nvSpPr>
        <dsp:cNvPr id="0" name=""/>
        <dsp:cNvSpPr/>
      </dsp:nvSpPr>
      <dsp:spPr>
        <a:xfrm>
          <a:off x="2659456" y="2552250"/>
          <a:ext cx="864793" cy="8647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854034" y="2552250"/>
        <a:ext cx="475637" cy="650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2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1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1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49" r:id="rId6"/>
    <p:sldLayoutId id="2147483754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shashwatwork/knee-osteoarthritis-dataset-with-sever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44314-BAEF-707A-41C9-2C120740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62001"/>
            <a:ext cx="6096000" cy="274796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Leveraging CNNs for Knee Osteoarthritis Severity Classification</a:t>
            </a:r>
          </a:p>
        </p:txBody>
      </p:sp>
      <p:pic>
        <p:nvPicPr>
          <p:cNvPr id="4" name="Picture 4" descr="Knee Osteoarthritis Causes | Arthritis-health">
            <a:extLst>
              <a:ext uri="{FF2B5EF4-FFF2-40B4-BE49-F238E27FC236}">
                <a16:creationId xmlns:a16="http://schemas.microsoft.com/office/drawing/2014/main" id="{08284467-C230-9A56-7E3A-2EB247586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5" r="2722" b="-1"/>
          <a:stretch/>
        </p:blipFill>
        <p:spPr bwMode="auto">
          <a:xfrm>
            <a:off x="7077074" y="1481456"/>
            <a:ext cx="4352925" cy="389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8BE0-B809-9620-54C6-0A60832D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280780"/>
            <a:ext cx="10668000" cy="969818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99B1-3E52-5DCF-B4DD-F2FF00E8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330036"/>
            <a:ext cx="10668000" cy="4442612"/>
          </a:xfrm>
        </p:spPr>
        <p:txBody>
          <a:bodyPr/>
          <a:lstStyle/>
          <a:p>
            <a:r>
              <a:rPr lang="en-US" dirty="0">
                <a:hlinkClick r:id="rId2"/>
              </a:rPr>
              <a:t>www.kaggle.com/datasets/shashwatwork/knee-osteoarthritis-dataset-with-severity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r>
              <a:rPr lang="en-US" dirty="0"/>
              <a:t>Healthy     2286</a:t>
            </a:r>
          </a:p>
          <a:p>
            <a:r>
              <a:rPr lang="en-US" dirty="0"/>
              <a:t>Doubtful   1046</a:t>
            </a:r>
          </a:p>
          <a:p>
            <a:r>
              <a:rPr lang="en-US" dirty="0"/>
              <a:t>Minimal    1516</a:t>
            </a:r>
          </a:p>
          <a:p>
            <a:r>
              <a:rPr lang="en-US" dirty="0"/>
              <a:t>Moderate  757</a:t>
            </a:r>
          </a:p>
          <a:p>
            <a:r>
              <a:rPr lang="en-US" dirty="0"/>
              <a:t>Severe     173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070F3C-ED60-7CAE-5682-E5FD5F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1033670"/>
            <a:ext cx="4572001" cy="1753979"/>
          </a:xfrm>
        </p:spPr>
        <p:txBody>
          <a:bodyPr anchor="b">
            <a:normAutofit/>
          </a:bodyPr>
          <a:lstStyle/>
          <a:p>
            <a:r>
              <a:rPr lang="en-US" dirty="0"/>
              <a:t>MODULES	</a:t>
            </a:r>
          </a:p>
        </p:txBody>
      </p:sp>
      <p:pic>
        <p:nvPicPr>
          <p:cNvPr id="3074" name="Picture 2" descr="Keras for Beginners: Building Your First Neural Network - victorzhou.com">
            <a:extLst>
              <a:ext uri="{FF2B5EF4-FFF2-40B4-BE49-F238E27FC236}">
                <a16:creationId xmlns:a16="http://schemas.microsoft.com/office/drawing/2014/main" id="{43A438A5-980A-6412-7732-B92E5B74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1" y="1081763"/>
            <a:ext cx="4134642" cy="206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Import Pandas as pd in Python - StrataScratch">
            <a:extLst>
              <a:ext uri="{FF2B5EF4-FFF2-40B4-BE49-F238E27FC236}">
                <a16:creationId xmlns:a16="http://schemas.microsoft.com/office/drawing/2014/main" id="{B371A9A7-360E-23DA-6264-75BE7649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0130" y="3651138"/>
            <a:ext cx="3578384" cy="238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06EE00CB-BDE3-434E-81A3-3A5045FA6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6" name="Freeform: Shape 3095">
            <a:extLst>
              <a:ext uri="{FF2B5EF4-FFF2-40B4-BE49-F238E27FC236}">
                <a16:creationId xmlns:a16="http://schemas.microsoft.com/office/drawing/2014/main" id="{A5A46730-76F8-4230-A44E-BC7ED8962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BECF-E4BB-3F85-D0DE-B67BDD0C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9" y="3047999"/>
            <a:ext cx="4572001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err="1"/>
              <a:t>Keras</a:t>
            </a:r>
            <a:br>
              <a:rPr lang="en-US" sz="2200"/>
            </a:br>
            <a:r>
              <a:rPr lang="en-US" sz="2200"/>
              <a:t>Matplotlib</a:t>
            </a:r>
            <a:br>
              <a:rPr lang="en-US" sz="2200"/>
            </a:br>
            <a:r>
              <a:rPr lang="en-US" sz="2200" err="1"/>
              <a:t>Numpy</a:t>
            </a:r>
            <a:br>
              <a:rPr lang="en-US" sz="2200"/>
            </a:br>
            <a:r>
              <a:rPr lang="en-US" sz="2200"/>
              <a:t>Pandas</a:t>
            </a:r>
            <a:br>
              <a:rPr lang="en-US" sz="2200"/>
            </a:br>
            <a:r>
              <a:rPr lang="en-US" sz="2200"/>
              <a:t>Seaborn</a:t>
            </a:r>
            <a:br>
              <a:rPr lang="en-US" sz="2200"/>
            </a:br>
            <a:r>
              <a:rPr lang="en-US" sz="2200" err="1"/>
              <a:t>Sklearn</a:t>
            </a:r>
            <a:br>
              <a:rPr lang="en-US" sz="2200"/>
            </a:br>
            <a:r>
              <a:rPr lang="en-US" sz="2200" err="1"/>
              <a:t>Tensorflow</a:t>
            </a:r>
            <a:br>
              <a:rPr lang="en-US" sz="2200"/>
            </a:br>
            <a:br>
              <a:rPr lang="en-US" sz="2200"/>
            </a:br>
            <a:r>
              <a:rPr lang="en-US" sz="2200"/>
              <a:t>                                                       </a:t>
            </a:r>
          </a:p>
        </p:txBody>
      </p:sp>
      <p:sp>
        <p:nvSpPr>
          <p:cNvPr id="3098" name="Freeform: Shape 3097">
            <a:extLst>
              <a:ext uri="{FF2B5EF4-FFF2-40B4-BE49-F238E27FC236}">
                <a16:creationId xmlns:a16="http://schemas.microsoft.com/office/drawing/2014/main" id="{182681E8-C2DA-455B-A23E-04AC1EA4E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92001" y="3333751"/>
            <a:ext cx="90487" cy="190501"/>
          </a:xfrm>
          <a:custGeom>
            <a:avLst/>
            <a:gdLst>
              <a:gd name="connsiteX0" fmla="*/ 90487 w 90487"/>
              <a:gd name="connsiteY0" fmla="*/ 0 h 190501"/>
              <a:gd name="connsiteX1" fmla="*/ 0 w 90487"/>
              <a:gd name="connsiteY1" fmla="*/ 0 h 190501"/>
              <a:gd name="connsiteX2" fmla="*/ 0 w 90487"/>
              <a:gd name="connsiteY2" fmla="*/ 190501 h 190501"/>
              <a:gd name="connsiteX3" fmla="*/ 90487 w 90487"/>
              <a:gd name="connsiteY3" fmla="*/ 190501 h 190501"/>
              <a:gd name="connsiteX4" fmla="*/ 90487 w 90487"/>
              <a:gd name="connsiteY4" fmla="*/ 0 h 19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87" h="190501">
                <a:moveTo>
                  <a:pt x="90487" y="0"/>
                </a:moveTo>
                <a:lnTo>
                  <a:pt x="0" y="0"/>
                </a:lnTo>
                <a:lnTo>
                  <a:pt x="0" y="190501"/>
                </a:lnTo>
                <a:lnTo>
                  <a:pt x="90487" y="190501"/>
                </a:lnTo>
                <a:lnTo>
                  <a:pt x="904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llage of x-ray images of a human knee&#10;&#10;Description automatically generated">
            <a:extLst>
              <a:ext uri="{FF2B5EF4-FFF2-40B4-BE49-F238E27FC236}">
                <a16:creationId xmlns:a16="http://schemas.microsoft.com/office/drawing/2014/main" id="{630C9F7F-6C06-BA2D-BA09-A478100B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2" y="914400"/>
            <a:ext cx="6095998" cy="5329382"/>
          </a:xfrm>
          <a:prstGeom prst="rect">
            <a:avLst/>
          </a:prstGeom>
        </p:spPr>
      </p:pic>
      <p:sp>
        <p:nvSpPr>
          <p:cNvPr id="15" name="AutoShape 6">
            <a:extLst>
              <a:ext uri="{FF2B5EF4-FFF2-40B4-BE49-F238E27FC236}">
                <a16:creationId xmlns:a16="http://schemas.microsoft.com/office/drawing/2014/main" id="{FFE66D92-5B56-CCB0-B698-5D2BBA065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394800D2-604D-8991-215C-07D0A0521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-556846"/>
            <a:ext cx="4290646" cy="429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0" name="Content Placeholder 19">
            <a:extLst>
              <a:ext uri="{FF2B5EF4-FFF2-40B4-BE49-F238E27FC236}">
                <a16:creationId xmlns:a16="http://schemas.microsoft.com/office/drawing/2014/main" id="{1A34D277-BD6E-B32E-C8A2-4C28F0256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68251"/>
              </p:ext>
            </p:extLst>
          </p:nvPr>
        </p:nvGraphicFramePr>
        <p:xfrm>
          <a:off x="762001" y="996697"/>
          <a:ext cx="38100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69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E3E-6100-E2A7-3430-A56460C7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4705927" cy="1291389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8BC248-1AC9-E396-F1F9-4A721DF9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52472" y="101599"/>
            <a:ext cx="6580910" cy="667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F1120E-E4EC-BC01-F715-B66DD15EAC65}"/>
              </a:ext>
            </a:extLst>
          </p:cNvPr>
          <p:cNvSpPr txBox="1">
            <a:spLocks/>
          </p:cNvSpPr>
          <p:nvPr/>
        </p:nvSpPr>
        <p:spPr>
          <a:xfrm>
            <a:off x="646545" y="2137611"/>
            <a:ext cx="4705927" cy="41615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Efficient NETB5</a:t>
            </a:r>
          </a:p>
        </p:txBody>
      </p:sp>
    </p:spTree>
    <p:extLst>
      <p:ext uri="{BB962C8B-B14F-4D97-AF65-F5344CB8AC3E}">
        <p14:creationId xmlns:p14="http://schemas.microsoft.com/office/powerpoint/2010/main" val="258983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562B-D871-6B09-AA43-D2A1EDEA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27" y="2142835"/>
            <a:ext cx="3810000" cy="1653309"/>
          </a:xfrm>
        </p:spPr>
        <p:txBody>
          <a:bodyPr/>
          <a:lstStyle/>
          <a:p>
            <a:r>
              <a:rPr lang="en-US" dirty="0"/>
              <a:t>Inception V3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F8B01-2214-2C3B-21AB-1FE4829F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909" y="840509"/>
            <a:ext cx="6627898" cy="433185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5C27C6-07BE-642D-460D-5BDD61B3C36B}"/>
              </a:ext>
            </a:extLst>
          </p:cNvPr>
          <p:cNvSpPr txBox="1">
            <a:spLocks/>
          </p:cNvSpPr>
          <p:nvPr/>
        </p:nvSpPr>
        <p:spPr>
          <a:xfrm>
            <a:off x="743527" y="1898072"/>
            <a:ext cx="3810000" cy="45489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6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6D2E-B09B-5E94-91A8-78044A75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AB0C-00DB-F647-1446-1934724D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1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E7369-E15A-2744-B6FF-4CE71FF4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2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/>
              <a:t>Model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3EC63-AE6D-3258-E88B-04686774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337457"/>
            <a:ext cx="3418115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5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06A1-BE48-4251-803A-4AFE5AB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6AF1-DB36-538A-05DF-4A825AE1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8500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 Pro</vt:lpstr>
      <vt:lpstr>Verdana Pro Cond SemiBold</vt:lpstr>
      <vt:lpstr>TornVTI</vt:lpstr>
      <vt:lpstr>Leveraging CNNs for Knee Osteoarthritis Severity Classification</vt:lpstr>
      <vt:lpstr>DATASET </vt:lpstr>
      <vt:lpstr>MODULES </vt:lpstr>
      <vt:lpstr>PowerPoint Presentation</vt:lpstr>
      <vt:lpstr>MODEL BUILDING</vt:lpstr>
      <vt:lpstr>Inception V3</vt:lpstr>
      <vt:lpstr>Results</vt:lpstr>
      <vt:lpstr>Model Architecture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CNNs for Knee Osteoarthritis Severity Classification</dc:title>
  <dc:creator>lkhambha@mtu.edu</dc:creator>
  <cp:lastModifiedBy>likitha k</cp:lastModifiedBy>
  <cp:revision>2</cp:revision>
  <dcterms:created xsi:type="dcterms:W3CDTF">2024-04-16T17:53:28Z</dcterms:created>
  <dcterms:modified xsi:type="dcterms:W3CDTF">2024-04-17T02:34:07Z</dcterms:modified>
</cp:coreProperties>
</file>