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51" r:id="rId3"/>
  </p:sldMasterIdLst>
  <p:notesMasterIdLst>
    <p:notesMasterId r:id="rId35"/>
  </p:notesMasterIdLst>
  <p:sldIdLst>
    <p:sldId id="891" r:id="rId4"/>
    <p:sldId id="2427" r:id="rId5"/>
    <p:sldId id="2396" r:id="rId6"/>
    <p:sldId id="2399" r:id="rId7"/>
    <p:sldId id="2397" r:id="rId8"/>
    <p:sldId id="2400" r:id="rId9"/>
    <p:sldId id="2425" r:id="rId10"/>
    <p:sldId id="2469" r:id="rId11"/>
    <p:sldId id="2401" r:id="rId12"/>
    <p:sldId id="2402" r:id="rId13"/>
    <p:sldId id="2403" r:id="rId14"/>
    <p:sldId id="2404" r:id="rId15"/>
    <p:sldId id="2494" r:id="rId16"/>
    <p:sldId id="2405" r:id="rId17"/>
    <p:sldId id="2453" r:id="rId18"/>
    <p:sldId id="2408" r:id="rId19"/>
    <p:sldId id="2406" r:id="rId20"/>
    <p:sldId id="2409" r:id="rId21"/>
    <p:sldId id="2410" r:id="rId22"/>
    <p:sldId id="2411" r:id="rId23"/>
    <p:sldId id="2412" r:id="rId24"/>
    <p:sldId id="2417" r:id="rId25"/>
    <p:sldId id="2407" r:id="rId26"/>
    <p:sldId id="2493" r:id="rId27"/>
    <p:sldId id="2419" r:id="rId28"/>
    <p:sldId id="2413" r:id="rId29"/>
    <p:sldId id="2415" r:id="rId30"/>
    <p:sldId id="892" r:id="rId31"/>
    <p:sldId id="2376" r:id="rId32"/>
    <p:sldId id="2491" r:id="rId33"/>
    <p:sldId id="2472" r:id="rId34"/>
  </p:sldIdLst>
  <p:sldSz cx="12192000" cy="6858000"/>
  <p:notesSz cx="5143500" cy="9144000"/>
  <p:embeddedFontLst>
    <p:embeddedFont>
      <p:font typeface="微软雅黑" panose="020B0503020204020204" pitchFamily="34" charset="-122"/>
      <p:regular r:id="rId40"/>
    </p:embeddedFont>
    <p:embeddedFont>
      <p:font typeface="Calibri" panose="020F0502020204030204" charset="0"/>
      <p:regular r:id="rId41"/>
      <p:bold r:id="rId42"/>
      <p:italic r:id="rId43"/>
      <p:boldItalic r:id="rId44"/>
    </p:embeddedFont>
    <p:embeddedFont>
      <p:font typeface="Verdana" panose="020B0604030504040204" charset="0"/>
      <p:regular r:id="rId45"/>
      <p:bold r:id="rId46"/>
      <p:italic r:id="rId47"/>
      <p:boldItalic r:id="rId48"/>
    </p:embeddedFont>
  </p:embeddedFontLst>
  <p:custDataLst>
    <p:tags r:id="rId4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chenpei" initials="c" lastIdx="1" clrIdx="1"/>
  <p:cmAuthor id="3" name="zhangbo" initials="z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D1FF"/>
    <a:srgbClr val="FFFFFF"/>
    <a:srgbClr val="00B0F0"/>
    <a:srgbClr val="1E75D4"/>
    <a:srgbClr val="172A88"/>
    <a:srgbClr val="2082E6"/>
    <a:srgbClr val="0D0C48"/>
    <a:srgbClr val="2086EB"/>
    <a:srgbClr val="1C6DCA"/>
    <a:srgbClr val="EF5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13"/>
  </p:normalViewPr>
  <p:slideViewPr>
    <p:cSldViewPr snapToGrid="0" snapToObjects="1">
      <p:cViewPr varScale="1">
        <p:scale>
          <a:sx n="153" d="100"/>
          <a:sy n="153" d="100"/>
        </p:scale>
        <p:origin x="4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gs" Target="tags/tag13.xml"/><Relationship Id="rId48" Type="http://schemas.openxmlformats.org/officeDocument/2006/relationships/font" Target="fonts/font9.fntdata"/><Relationship Id="rId47" Type="http://schemas.openxmlformats.org/officeDocument/2006/relationships/font" Target="fonts/font8.fntdata"/><Relationship Id="rId46" Type="http://schemas.openxmlformats.org/officeDocument/2006/relationships/font" Target="fonts/font7.fntdata"/><Relationship Id="rId45" Type="http://schemas.openxmlformats.org/officeDocument/2006/relationships/font" Target="fonts/font6.fntdata"/><Relationship Id="rId44" Type="http://schemas.openxmlformats.org/officeDocument/2006/relationships/font" Target="fonts/font5.fntdata"/><Relationship Id="rId43" Type="http://schemas.openxmlformats.org/officeDocument/2006/relationships/font" Target="fonts/font4.fntdata"/><Relationship Id="rId42" Type="http://schemas.openxmlformats.org/officeDocument/2006/relationships/font" Target="fonts/font3.fntdata"/><Relationship Id="rId41" Type="http://schemas.openxmlformats.org/officeDocument/2006/relationships/font" Target="fonts/font2.fntdata"/><Relationship Id="rId40" Type="http://schemas.openxmlformats.org/officeDocument/2006/relationships/font" Target="fonts/font1.fntdata"/><Relationship Id="rId4" Type="http://schemas.openxmlformats.org/officeDocument/2006/relationships/slide" Target="slides/slide1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46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71449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46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度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2304519" y="12109469"/>
            <a:ext cx="3920024" cy="695599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42818" y="482685"/>
            <a:ext cx="5677683" cy="1668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4187438" y="3065234"/>
            <a:ext cx="3817486" cy="510509"/>
          </a:xfrm>
        </p:spPr>
        <p:txBody>
          <a:bodyPr/>
          <a:lstStyle>
            <a:lvl1pPr algn="ctr">
              <a:defRPr sz="3000"/>
            </a:lvl1pPr>
          </a:lstStyle>
          <a:p>
            <a:r>
              <a:rPr lang="zh-CN" altLang="en-US"/>
              <a:t>请输入大标题</a:t>
            </a:r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4187190" y="3575685"/>
            <a:ext cx="4076700" cy="0"/>
          </a:xfrm>
          <a:prstGeom prst="line">
            <a:avLst/>
          </a:prstGeom>
          <a:ln w="38100">
            <a:gradFill>
              <a:gsLst>
                <a:gs pos="0">
                  <a:srgbClr val="2291FA"/>
                </a:gs>
                <a:gs pos="74000">
                  <a:srgbClr val="0D0C48"/>
                </a:gs>
                <a:gs pos="83000">
                  <a:srgbClr val="0D0C48"/>
                </a:gs>
                <a:gs pos="100000">
                  <a:srgbClr val="0D0C48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23925" y="337820"/>
            <a:ext cx="4991735" cy="604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923925" y="337820"/>
            <a:ext cx="4991735" cy="604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2" name="图片 1" descr="upload_post_object_v2_1574760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4" y="444850"/>
            <a:ext cx="542925" cy="390525"/>
          </a:xfrm>
          <a:prstGeom prst="rect">
            <a:avLst/>
          </a:prstGeom>
        </p:spPr>
      </p:pic>
      <p:pic>
        <p:nvPicPr>
          <p:cNvPr id="4" name="图片 3" descr="upload_post_object_v2_14693495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647" y="146573"/>
            <a:ext cx="3905250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500" b="1" kern="1200">
          <a:solidFill>
            <a:schemeClr val="bg2">
              <a:lumMod val="25000"/>
            </a:schemeClr>
          </a:solidFill>
          <a:latin typeface="+mj-ea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45"/>
        </a:spcBef>
        <a:buFont typeface="Arial" panose="020B0604020202020204" pitchFamily="34" charset="0"/>
        <a:buNone/>
        <a:defRPr sz="2285" b="1" kern="1200">
          <a:solidFill>
            <a:schemeClr val="bg1"/>
          </a:solidFill>
          <a:latin typeface="+mn-ea"/>
          <a:ea typeface="+mn-ea"/>
          <a:cs typeface="+mn-ea"/>
        </a:defRPr>
      </a:lvl1pPr>
      <a:lvl2pPr marL="228600" indent="0" algn="l" defTabSz="457200" rtl="0" eaLnBrk="1" latinLnBrk="0" hangingPunct="1">
        <a:spcBef>
          <a:spcPts val="45"/>
        </a:spcBef>
        <a:buFont typeface="Arial" panose="020B0604020202020204" pitchFamily="34" charset="0"/>
        <a:buNone/>
        <a:defRPr sz="2095" kern="1200">
          <a:solidFill>
            <a:schemeClr val="bg1"/>
          </a:solidFill>
          <a:latin typeface="+mn-lt"/>
          <a:ea typeface="+mn-ea"/>
          <a:cs typeface="+mn-cs"/>
        </a:defRPr>
      </a:lvl2pPr>
      <a:lvl3pPr marL="455930" indent="0" algn="l" defTabSz="457200" rtl="0" eaLnBrk="1" latinLnBrk="0" hangingPunct="1">
        <a:spcBef>
          <a:spcPts val="45"/>
        </a:spcBef>
        <a:buFont typeface="Arial" panose="020B0604020202020204" pitchFamily="34" charset="0"/>
        <a:buNone/>
        <a:defRPr sz="1715" kern="1200">
          <a:solidFill>
            <a:schemeClr val="bg1"/>
          </a:solidFill>
          <a:latin typeface="+mn-lt"/>
          <a:ea typeface="+mn-ea"/>
          <a:cs typeface="+mn-cs"/>
        </a:defRPr>
      </a:lvl3pPr>
      <a:lvl4pPr marL="684530" indent="0" algn="l" defTabSz="457200" rtl="0" eaLnBrk="1" latinLnBrk="0" hangingPunct="1">
        <a:spcBef>
          <a:spcPts val="45"/>
        </a:spcBef>
        <a:buFont typeface="Arial" panose="020B0604020202020204" pitchFamily="34" charset="0"/>
        <a:buNone/>
        <a:defRPr sz="1580" kern="1200">
          <a:solidFill>
            <a:schemeClr val="bg1"/>
          </a:solidFill>
          <a:latin typeface="+mn-lt"/>
          <a:ea typeface="+mn-ea"/>
          <a:cs typeface="+mn-cs"/>
        </a:defRPr>
      </a:lvl4pPr>
      <a:lvl5pPr marL="913130" indent="0" algn="l" defTabSz="457200" rtl="0" eaLnBrk="1" latinLnBrk="0" hangingPunct="1">
        <a:spcBef>
          <a:spcPts val="45"/>
        </a:spcBef>
        <a:buFont typeface="Arial" panose="020B0604020202020204" pitchFamily="34" charset="0"/>
        <a:buNone/>
        <a:defRPr sz="1770" kern="1200">
          <a:solidFill>
            <a:schemeClr val="bg1"/>
          </a:solidFill>
          <a:latin typeface="+mn-lt"/>
          <a:ea typeface="+mn-ea"/>
          <a:cs typeface="+mn-cs"/>
        </a:defRPr>
      </a:lvl5pPr>
      <a:lvl6pPr marL="1256665" indent="-114935" algn="l" defTabSz="457200" rtl="0" eaLnBrk="1" latinLnBrk="0" hangingPunct="1">
        <a:spcBef>
          <a:spcPts val="4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265" indent="-114935" algn="l" defTabSz="457200" rtl="0" eaLnBrk="1" latinLnBrk="0" hangingPunct="1">
        <a:spcBef>
          <a:spcPts val="4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935" algn="l" defTabSz="457200" rtl="0" eaLnBrk="1" latinLnBrk="0" hangingPunct="1">
        <a:spcBef>
          <a:spcPts val="4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935" algn="l" defTabSz="457200" rtl="0" eaLnBrk="1" latinLnBrk="0" hangingPunct="1">
        <a:spcBef>
          <a:spcPts val="4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8pPr>
      <a:lvl9pPr marL="1829435" algn="l" defTabSz="457200" rtl="0" eaLnBrk="1" latinLnBrk="0" hangingPunct="1">
        <a:defRPr sz="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upload_post_object_v2_33776568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19" cy="6858000"/>
          </a:xfrm>
          <a:prstGeom prst="rect">
            <a:avLst/>
          </a:prstGeom>
          <a:solidFill>
            <a:srgbClr val="030420">
              <a:alpha val="100000"/>
            </a:srgbClr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9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4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31.xml"/><Relationship Id="rId3" Type="http://schemas.openxmlformats.org/officeDocument/2006/relationships/slide" Target="slide15.xml"/><Relationship Id="rId2" Type="http://schemas.openxmlformats.org/officeDocument/2006/relationships/slide" Target="slide24.xml"/><Relationship Id="rId1" Type="http://schemas.openxmlformats.org/officeDocument/2006/relationships/slide" Target="slide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0426" y="2536827"/>
            <a:ext cx="981870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PLC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程序新架构-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技术预研立项申请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-V2.0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5230813" y="4992688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0160" y="4347528"/>
            <a:ext cx="2011680" cy="645160"/>
          </a:xfrm>
          <a:prstGeom prst="rect">
            <a:avLst/>
          </a:prstGeom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rgbClr val="FFFFFF"/>
                </a:solidFill>
              </a:rPr>
              <a:t>刘宽</a:t>
            </a:r>
            <a:endParaRPr lang="zh-CN" altLang="en-US">
              <a:solidFill>
                <a:srgbClr val="FFFFFF"/>
              </a:solidFill>
            </a:endParaRPr>
          </a:p>
          <a:p>
            <a:pPr algn="ctr"/>
            <a:r>
              <a:rPr lang="zh-CN" altLang="en-US">
                <a:solidFill>
                  <a:srgbClr val="FFFFFF"/>
                </a:solidFill>
              </a:rPr>
              <a:t>日期：</a:t>
            </a:r>
            <a:r>
              <a:rPr lang="en-US" altLang="zh-CN">
                <a:solidFill>
                  <a:srgbClr val="FFFFFF"/>
                </a:solidFill>
              </a:rPr>
              <a:t>2025.01.10</a:t>
            </a: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系统架构设计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7715" y="1507502"/>
            <a:ext cx="3652520" cy="595483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PLC HMI</a:t>
            </a:r>
            <a:r>
              <a:rPr lang="zh-CN" altLang="en-US" sz="1200"/>
              <a:t>部分进行升级优化</a:t>
            </a:r>
            <a:endParaRPr lang="zh-CN" altLang="en-US" sz="1200"/>
          </a:p>
          <a:p>
            <a:r>
              <a:rPr lang="zh-CN" altLang="en-US" sz="1200"/>
              <a:t>上位机接口部分不进行改变，现沿用共享内存方式</a:t>
            </a:r>
            <a:endParaRPr lang="zh-CN" altLang="en-US" sz="1200"/>
          </a:p>
          <a:p>
            <a:r>
              <a:rPr lang="zh-CN" altLang="en-US" sz="1200"/>
              <a:t>通讯协议改了只需改变协议部分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7729" y="3035160"/>
            <a:ext cx="3088957" cy="787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1200"/>
              <a:t>各组件，各模块完全解耦</a:t>
            </a:r>
            <a:r>
              <a:rPr lang="zh-CN" altLang="en-US" sz="1200"/>
              <a:t>，便于开发与调试</a:t>
            </a:r>
            <a:endParaRPr lang="zh-CN" sz="1200"/>
          </a:p>
          <a:p>
            <a:r>
              <a:rPr lang="zh-CN" sz="1200"/>
              <a:t>全应用进行报警以及日志记录</a:t>
            </a:r>
            <a:endParaRPr lang="zh-CN" sz="1200"/>
          </a:p>
          <a:p>
            <a:r>
              <a:rPr lang="zh-CN" sz="1200"/>
              <a:t>层级简单，易于理解</a:t>
            </a:r>
            <a:endParaRPr lang="zh-CN" sz="1200"/>
          </a:p>
          <a:p>
            <a:r>
              <a:rPr lang="zh-CN" altLang="en-US" sz="1200"/>
              <a:t>模块化设计，便于开发与维护</a:t>
            </a:r>
            <a:endParaRPr lang="zh-CN" sz="1200"/>
          </a:p>
        </p:txBody>
      </p:sp>
      <p:sp>
        <p:nvSpPr>
          <p:cNvPr id="7" name="文本框 6"/>
          <p:cNvSpPr txBox="1"/>
          <p:nvPr/>
        </p:nvSpPr>
        <p:spPr>
          <a:xfrm>
            <a:off x="8387715" y="4643663"/>
            <a:ext cx="2890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能够运行在我们现有的</a:t>
            </a:r>
            <a:r>
              <a:rPr lang="en-US" altLang="zh-CN" sz="1200"/>
              <a:t>PLC</a:t>
            </a:r>
            <a:r>
              <a:rPr lang="zh-CN" altLang="en-US" sz="1200"/>
              <a:t>上</a:t>
            </a:r>
            <a:endParaRPr lang="zh-CN" altLang="en-US" sz="1200"/>
          </a:p>
          <a:p>
            <a:r>
              <a:rPr lang="zh-CN" altLang="en-US" sz="1200"/>
              <a:t>可扩展性强：可运行在以后的</a:t>
            </a:r>
            <a:r>
              <a:rPr lang="en-US" altLang="zh-CN" sz="1200"/>
              <a:t>PLC</a:t>
            </a:r>
            <a:r>
              <a:rPr lang="zh-CN" altLang="en-US" sz="1200"/>
              <a:t>上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8387729" y="5602958"/>
            <a:ext cx="2890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硬件与软件解耦，便于离线模拟调试</a:t>
            </a:r>
            <a:endParaRPr lang="zh-CN" sz="1200"/>
          </a:p>
        </p:txBody>
      </p:sp>
      <p:pic>
        <p:nvPicPr>
          <p:cNvPr id="11" name="E657119C-6982-421D-8BA7-E74DEB70A7D9-1" descr="upload_post_object_v2_11841845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050" y="953770"/>
            <a:ext cx="4292600" cy="5251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技术方案选择对比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850202" y="2054165"/>
          <a:ext cx="1080071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05"/>
                <a:gridCol w="3650881"/>
                <a:gridCol w="2718169"/>
                <a:gridCol w="3210560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PLC</a:t>
                      </a:r>
                      <a:r>
                        <a:rPr lang="zh-CN" altLang="en-US" sz="1200"/>
                        <a:t>编程方向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简介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优势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劣势</a:t>
                      </a:r>
                      <a:endParaRPr lang="zh-CN" altLang="en-US" sz="12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没标准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适用于小型项目或原型开发，但在可读性、可维护性和团队协作方面存在较大问题。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灵活性高，快速开发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可读性、可维护性差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团队合作困难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可重用性低</a:t>
                      </a:r>
                      <a:endParaRPr lang="zh-CN" altLang="en-US" sz="1200"/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自定义标准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适用于特定项目和团队，具有较高的适应性和灵活性，但需要花费时间和精力来制定和维护标准。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适应性强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提高可读性和可维护性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团队协作更容易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提高可重用性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制定标准需要时间和精力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额外标准的执行和监督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需要不断的标准的更新和维护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PackML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适用于需要与其他系统集成的项目，具有较高的可读性、可维护性和可重用性，但学习曲线较陡，灵活性较低。</a:t>
                      </a:r>
                      <a:r>
                        <a:rPr lang="en-US" altLang="zh-CN" sz="1200"/>
                        <a:t>PackML</a:t>
                      </a:r>
                      <a:r>
                        <a:rPr lang="zh-CN" altLang="en-US" sz="1200"/>
                        <a:t>在包装行业及需要一致操作性的生产企业中应用广泛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国际标准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提高可读性和可维护性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提高可重用性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标准化程度高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学习曲线稍陡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初始成本高（框架开发周期）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灵活性较低</a:t>
                      </a:r>
                      <a:endParaRPr lang="zh-CN" altLang="en-US" sz="1200"/>
                    </a:p>
                  </a:txBody>
                  <a:tcPr/>
                </a:tc>
              </a:tr>
              <a:tr h="15544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SICAR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适用于需要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</a:rPr>
                        <a:t>高</a:t>
                      </a:r>
                      <a:r>
                        <a:rPr lang="zh-CN" altLang="en-US" sz="1200"/>
                        <a:t>可维护性和可扩展性的复杂自动化系统，具有较高的灵活性和可重用性，但实现难度较高，学习曲线陡峭。</a:t>
                      </a:r>
                      <a:r>
                        <a:rPr lang="en-US" altLang="zh-CN" sz="1200"/>
                        <a:t>SICAR</a:t>
                      </a:r>
                      <a:r>
                        <a:rPr lang="zh-CN" altLang="en-US" sz="1200"/>
                        <a:t>标准在航空航天、汽车制造和高精度工业自动化等需要高可维护性、可扩展性和模块化设计的复杂系统中应用广泛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国际标准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提高可读性和可维护性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提高可重用性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团队协作更容易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与其他系统的集成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灵活性高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可扩展性强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冗余设计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实现复杂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学习曲线陡峭（比</a:t>
                      </a:r>
                      <a:r>
                        <a:rPr lang="en-US" altLang="zh-CN" sz="1200"/>
                        <a:t>PackML</a:t>
                      </a:r>
                      <a:r>
                        <a:rPr lang="zh-CN" altLang="en-US" sz="1200"/>
                        <a:t>更陡）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团队需要具备较高的设计和开发能力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模块化设计和标准化接口的实现复杂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需要高设计和开发能力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初始成本高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50265" y="1070610"/>
            <a:ext cx="104305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不同情况下，</a:t>
            </a:r>
            <a:r>
              <a:rPr lang="en-US" altLang="zh-CN"/>
              <a:t>PLC</a:t>
            </a:r>
            <a:r>
              <a:rPr lang="zh-CN" altLang="en-US"/>
              <a:t>程序编程各有其优缺点。在实际应用中，可以根据项目需求、团队规模以及行业要求选择合适的编程标准，以确保程序的质量、可靠性和可维护性。鉴于我们的需求和团队规模，选择</a:t>
            </a:r>
            <a:r>
              <a:rPr lang="en-US" altLang="zh-CN"/>
              <a:t>PackML</a:t>
            </a:r>
            <a:r>
              <a:rPr lang="zh-CN" altLang="en-US"/>
              <a:t>标准作为编程指导是最优的选择。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PackML</a:t>
            </a:r>
            <a:r>
              <a:rPr lang="zh-CN" altLang="en-US"/>
              <a:t>介绍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734" y="2168935"/>
            <a:ext cx="7909166" cy="1976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4075" y="942340"/>
            <a:ext cx="10228863" cy="1153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2000年代初，Omac用户组开始开发PackML标准。到2008年，ISA组织将PackML标准纳入TR88.00.02-2008，并在2015年和2021年推出了新的版本。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从那时起，PackML不断发展，从最初专注于包装机械，逐步扩展到食品饮料、制药等其他制造业，并广泛应用于智能制造与工业4.0领域。其标准化特性为各行业带来了显著的效率提升和互操作性优势。</a:t>
            </a:r>
            <a:endParaRPr lang="zh-CN" altLang="en-US" sz="16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3925" y="4379595"/>
            <a:ext cx="10454005" cy="2124354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引入PackML标准让我们有自动化行业标准可依，减少标准化的工作</a:t>
            </a:r>
            <a:endParaRPr lang="zh-CN" altLang="en-US" sz="1600"/>
          </a:p>
          <a:p>
            <a:r>
              <a:rPr lang="zh-CN" altLang="en-US" sz="1600"/>
              <a:t>通过引用PackML标准进行程序开发，有以下优势：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提高可靠性：遵循行业最佳实践，有助于提升程序稳定性和可靠性，减少故障率。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提高一致性：统一的编程规范，使得不同设备之间具有一致的操作界面和控制逻辑，减少培训成本。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增强互操作性：不同品牌和型号的设备可以无缝集成，提高系统整体效率。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sz="1600"/>
              <a:t>简化维护：标准化代码结构使得程序更易于理解和调试，降低维护难度。</a:t>
            </a:r>
            <a:endParaRPr lang="zh-CN" sz="1600"/>
          </a:p>
          <a:p>
            <a:pPr marL="342900" indent="-342900">
              <a:buAutoNum type="arabicPeriod"/>
            </a:pPr>
            <a:r>
              <a:rPr lang="zh-CN" sz="1600"/>
              <a:t>缩短开发周期：使用已有标准模板，可以加快程序开发速度，提高项目交付效率。</a:t>
            </a:r>
            <a:endParaRPr lang="zh-CN" sz="1600"/>
          </a:p>
          <a:p>
            <a:pPr marL="342900" indent="-342900">
              <a:buAutoNum type="arabicPeriod"/>
            </a:pPr>
            <a:r>
              <a:rPr lang="zh-CN" sz="1600"/>
              <a:t>便于扩展：标准化设计使得系统扩展更加方便，可轻松添加新功能或新设备。</a:t>
            </a:r>
            <a:endParaRPr 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PackML</a:t>
            </a:r>
            <a:r>
              <a:rPr lang="zh-CN" altLang="en-US"/>
              <a:t>标准与代码重构的关系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23937" y="1633733"/>
            <a:ext cx="10629424" cy="3478539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r>
              <a:rPr lang="en-US" altLang="zh-CN"/>
              <a:t>PackML</a:t>
            </a:r>
            <a:r>
              <a:rPr lang="zh-CN" altLang="en-US"/>
              <a:t>标准解决了设备定义的问题，解决我们设计时没标准遵循的问题。</a:t>
            </a:r>
            <a:endParaRPr lang="zh-CN" altLang="en-US"/>
          </a:p>
          <a:p>
            <a:pPr algn="l"/>
            <a:r>
              <a:rPr lang="zh-CN" altLang="en-US"/>
              <a:t>它规定了设备应具备的状态数量以及每个状态对应的操作。例如，设备在不同状态下应执行的具体操作。通过遵循</a:t>
            </a:r>
            <a:r>
              <a:rPr lang="en-US" altLang="zh-CN"/>
              <a:t>PackML</a:t>
            </a:r>
            <a:r>
              <a:rPr lang="zh-CN" altLang="en-US"/>
              <a:t>标准，可以避免在设计时因考虑不周而导致的功能缺失问题。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zh-CN" altLang="en-US"/>
              <a:t>代码重构基于</a:t>
            </a:r>
            <a:r>
              <a:rPr lang="zh-CN" altLang="en-US" b="1"/>
              <a:t>面向对象</a:t>
            </a:r>
            <a:r>
              <a:rPr lang="zh-CN" altLang="en-US"/>
              <a:t>对代码进行规划和管理。通过面向对象的重构，可以解决代码耦合严重、可读性差、可维护性差和可扩展性差的问题，从而提高代码质量和系统的灵活性。然而，如果代码重构所遵循的标准不可靠，可能会导致后续增加接口时出现问题。即使遵循的标准不可靠，代码的耦合性、可读性和可维护性也不一定会变差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两者的关系：</a:t>
            </a:r>
            <a:endParaRPr lang="zh-CN" altLang="en-US"/>
          </a:p>
          <a:p>
            <a:pPr algn="l"/>
            <a:r>
              <a:rPr lang="zh-CN" altLang="en-US"/>
              <a:t>比如：代码重构的过程中需要定义某些公共方法，参照的是</a:t>
            </a:r>
            <a:r>
              <a:rPr lang="en-US" altLang="zh-CN"/>
              <a:t>PackML</a:t>
            </a:r>
            <a:r>
              <a:rPr lang="zh-CN" altLang="en-US"/>
              <a:t>标准里边</a:t>
            </a:r>
            <a:r>
              <a:rPr lang="zh-CN" altLang="en-US">
                <a:solidFill>
                  <a:schemeClr val="tx1"/>
                </a:solidFill>
              </a:rPr>
              <a:t>的定义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337820"/>
            <a:ext cx="5706110" cy="604520"/>
          </a:xfrm>
        </p:spPr>
        <p:txBody>
          <a:bodyPr/>
          <a:p>
            <a:r>
              <a:rPr lang="zh-CN" altLang="en-US"/>
              <a:t>基于</a:t>
            </a:r>
            <a:r>
              <a:rPr lang="en-US" altLang="zh-CN"/>
              <a:t>PackML</a:t>
            </a:r>
            <a:r>
              <a:rPr lang="zh-CN" altLang="en-US"/>
              <a:t>进行</a:t>
            </a:r>
            <a:r>
              <a:rPr lang="en-US" altLang="zh-CN"/>
              <a:t>PLC</a:t>
            </a:r>
            <a:r>
              <a:rPr lang="zh-CN" altLang="en-US"/>
              <a:t>代码重构的价值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822960" y="1245235"/>
          <a:ext cx="10546080" cy="4347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/>
                <a:gridCol w="1536065"/>
                <a:gridCol w="2952750"/>
                <a:gridCol w="2919095"/>
                <a:gridCol w="2345690"/>
              </a:tblGrid>
              <a:tr h="314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分类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维度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旧Codesys程序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基于PackML的PLC程序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价值体现</a:t>
                      </a:r>
                      <a:endParaRPr lang="zh-CN" altLang="en-US" sz="1400"/>
                    </a:p>
                  </a:txBody>
                  <a:tcPr/>
                </a:tc>
              </a:tr>
              <a:tr h="473710">
                <a:tc rowSpan="4">
                  <a:txBody>
                    <a:bodyPr/>
                    <a:p>
                      <a:pPr algn="ctr">
                        <a:buNone/>
                      </a:pPr>
                      <a:endParaRPr lang="zh-CN" altLang="en-US" sz="1200" b="1"/>
                    </a:p>
                    <a:p>
                      <a:pPr algn="ctr">
                        <a:buNone/>
                      </a:pPr>
                      <a:endParaRPr lang="zh-CN" altLang="en-US" sz="1200" b="1"/>
                    </a:p>
                    <a:p>
                      <a:pPr algn="ctr">
                        <a:buNone/>
                      </a:pPr>
                      <a:endParaRPr lang="zh-CN" altLang="en-US" sz="1200" b="1"/>
                    </a:p>
                    <a:p>
                      <a:pPr algn="ctr">
                        <a:buNone/>
                      </a:pPr>
                      <a:endParaRPr lang="zh-CN" altLang="en-US" sz="1200" b="1"/>
                    </a:p>
                    <a:p>
                      <a:pPr algn="ctr">
                        <a:buNone/>
                      </a:pPr>
                      <a:endParaRPr lang="zh-CN" altLang="en-US" sz="1200" b="1"/>
                    </a:p>
                    <a:p>
                      <a:pPr algn="ctr">
                        <a:buNone/>
                      </a:pPr>
                      <a:r>
                        <a:rPr lang="zh-CN" altLang="en-US" sz="1200" b="1"/>
                        <a:t>研发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/>
                        <a:t>程序框架</a:t>
                      </a:r>
                      <a:r>
                        <a:rPr lang="en-US" altLang="zh-CN" sz="1200" b="1"/>
                        <a:t>/</a:t>
                      </a:r>
                      <a:r>
                        <a:rPr lang="zh-CN" altLang="en-US" sz="1200" b="1"/>
                        <a:t>业务开发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框架与业务逻辑强耦合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框架与业务逻辑充分解耦，可以单独维护框架、业务逻辑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设计上可以做到框架与业务代码解耦，提升可维护性、可扩展性</a:t>
                      </a:r>
                      <a:endParaRPr lang="zh-CN" altLang="en-US" sz="1200"/>
                    </a:p>
                  </a:txBody>
                  <a:tcPr/>
                </a:tc>
              </a:tr>
              <a:tr h="54292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/>
                        <a:t>报警</a:t>
                      </a:r>
                      <a:r>
                        <a:rPr lang="zh-CN" altLang="en-US" sz="1200" b="1">
                          <a:cs typeface="Arial" panose="020B0604020202020204" pitchFamily="34" charset="0"/>
                        </a:rPr>
                        <a:t>管理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需要手动分配地址，手动将需要监控的流程加入，容易漏缺并繁琐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Arial" panose="020B0604020202020204" pitchFamily="34" charset="0"/>
                        </a:rPr>
                        <a:t>不用考虑地址，</a:t>
                      </a:r>
                      <a:r>
                        <a:rPr lang="zh-CN" altLang="en-US" sz="1200"/>
                        <a:t>每个流程默认自动生成报警，避免流程异常漏报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专门的报警管理，统一的报警接口，报警的内容会根据输入自动生成</a:t>
                      </a:r>
                      <a:endParaRPr lang="zh-CN" altLang="en-US" sz="1200"/>
                    </a:p>
                  </a:txBody>
                  <a:tcPr/>
                </a:tc>
              </a:tr>
              <a:tr h="524134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/>
                        <a:t>日志</a:t>
                      </a:r>
                      <a:r>
                        <a:rPr lang="zh-CN" altLang="en-US" sz="1200" b="1">
                          <a:cs typeface="Arial" panose="020B0604020202020204" pitchFamily="34" charset="0"/>
                        </a:rPr>
                        <a:t>管理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日志格式不统一、信息不齐全，需要根据现场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需求</a:t>
                      </a:r>
                      <a:r>
                        <a:rPr lang="zh-CN" altLang="en-US" sz="1200"/>
                        <a:t>逐条添加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格式统一、信息齐全，通过设定等级进行是否打印日志的管理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添加日志简单方便，日志内容更齐全，方便第三方工具分析，更易解决问题</a:t>
                      </a:r>
                      <a:endParaRPr lang="zh-CN" altLang="en-US" sz="1200"/>
                    </a:p>
                  </a:txBody>
                  <a:tcPr/>
                </a:tc>
              </a:tr>
              <a:tr h="68286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/>
                        <a:t>调试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程序变量交叉引用，阅读程序困难，没有明显的状态机管理，调试麻烦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拥有明显的状态机，能够快速定位现在以及之前的状态，能缩小分析范围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更快的定位问题，解决问题</a:t>
                      </a:r>
                      <a:endParaRPr lang="zh-CN" altLang="en-US" sz="1200"/>
                    </a:p>
                  </a:txBody>
                  <a:tcPr/>
                </a:tc>
              </a:tr>
              <a:tr h="663575"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 sz="1200" b="1"/>
                    </a:p>
                    <a:p>
                      <a:pPr algn="ctr">
                        <a:buNone/>
                      </a:pPr>
                      <a:endParaRPr lang="zh-CN" altLang="en-US" sz="1200" b="1"/>
                    </a:p>
                    <a:p>
                      <a:pPr algn="ctr">
                        <a:buNone/>
                      </a:pPr>
                      <a:endParaRPr lang="zh-CN" altLang="en-US" sz="1200" b="1"/>
                    </a:p>
                    <a:p>
                      <a:pPr algn="ctr">
                        <a:buNone/>
                      </a:pPr>
                      <a:r>
                        <a:rPr lang="zh-CN" altLang="en-US" sz="1200" b="1"/>
                        <a:t>用户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/>
                        <a:t>现场运维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差别越大的设备越需要时间了解，通过代码分析问题比较麻烦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一致的程序框架</a:t>
                      </a:r>
                      <a:r>
                        <a:rPr lang="en-US" altLang="zh-CN" sz="1200"/>
                        <a:t>+</a:t>
                      </a:r>
                      <a:r>
                        <a:rPr lang="zh-CN" altLang="en-US" sz="1200"/>
                        <a:t>不同的业务场景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只需了解业务部分，其余部分高度一致</a:t>
                      </a:r>
                      <a:endParaRPr lang="zh-CN" altLang="en-US" sz="1200"/>
                    </a:p>
                  </a:txBody>
                  <a:tcPr/>
                </a:tc>
              </a:tr>
              <a:tr h="9525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/>
                        <a:t>培训与客户使用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不同设备的一致性不高，没有一个统一的标准，</a:t>
                      </a:r>
                      <a:r>
                        <a:rPr lang="en-US" altLang="zh-CN" sz="1200"/>
                        <a:t>HMI</a:t>
                      </a:r>
                      <a:r>
                        <a:rPr lang="zh-CN" altLang="en-US" sz="1200"/>
                        <a:t>缺失部分功能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基于同一个标准开发，不同设备的设备操作一致性高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设备的</a:t>
                      </a:r>
                      <a:r>
                        <a:rPr lang="en-US" altLang="zh-CN" sz="1200"/>
                        <a:t>HMI</a:t>
                      </a:r>
                      <a:r>
                        <a:rPr lang="zh-CN" altLang="en-US" sz="1200"/>
                        <a:t>里边的内容简单易懂，降低培训的难度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一致性高，可复用性强，培训简单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832610" y="6490970"/>
            <a:ext cx="8703310" cy="721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2" indent="0">
              <a:buNone/>
            </a:pPr>
            <a:endParaRPr lang="zh-CN" altLang="en-US"/>
          </a:p>
          <a:p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实施计划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6320" y="1052620"/>
            <a:ext cx="564763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所有基于</a:t>
            </a:r>
            <a:r>
              <a:rPr lang="en-US" altLang="zh-CN"/>
              <a:t>codesys</a:t>
            </a:r>
            <a:r>
              <a:rPr lang="zh-CN" altLang="en-US"/>
              <a:t>系统的设备，分</a:t>
            </a:r>
            <a:r>
              <a:rPr lang="en-US" altLang="zh-CN"/>
              <a:t>3</a:t>
            </a:r>
            <a:r>
              <a:rPr lang="zh-CN" altLang="en-US"/>
              <a:t>个阶段导入应用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814493" y="1447165"/>
          <a:ext cx="10751185" cy="394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295"/>
                <a:gridCol w="889100"/>
                <a:gridCol w="1519208"/>
                <a:gridCol w="937568"/>
                <a:gridCol w="2908198"/>
                <a:gridCol w="1145917"/>
                <a:gridCol w="2387899"/>
              </a:tblGrid>
              <a:tr h="4572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设备平台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硬件架构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软件平台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PackML框架需要功能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可行性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备注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第一阶段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431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工控机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codesys</a:t>
                      </a:r>
                      <a:endParaRPr lang="zh-CN" altLang="en-US" sz="1200"/>
                    </a:p>
                  </a:txBody>
                  <a:tcPr anchor="ctr"/>
                </a:tc>
                <a:tc rowSpan="5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面向对象编程（接口，属性，继承） 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编程语言IEC61131-3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轴控（基于codesys）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HMI（基于codesys）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任务管理（task）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总线管理（ethercat）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软件通讯方式（共享内存）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写文档（读写JSON/YAML）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Git代码管理（可选）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可行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  <a:tr h="82296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第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  <a:cs typeface="Arial" panose="020B0604020202020204" pitchFamily="34" charset="0"/>
                        </a:rPr>
                        <a:t>二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阶段</a:t>
                      </a:r>
                      <a:endParaRPr lang="zh-CN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项目</a:t>
                      </a:r>
                      <a:endParaRPr lang="en-US" altLang="zh-CN" sz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现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  <a:cs typeface="Arial" panose="020B0604020202020204" pitchFamily="34" charset="0"/>
                        </a:rPr>
                        <a:t>状：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AM522</a:t>
                      </a:r>
                      <a:endParaRPr lang="en-US" altLang="zh-CN" sz="12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未来：禾川</a:t>
                      </a:r>
                      <a:r>
                        <a:rPr lang="en-US" altLang="zh-CN" sz="1200"/>
                        <a:t>/</a:t>
                      </a:r>
                      <a:r>
                        <a:rPr lang="en-US" altLang="zh-CN" sz="1200">
                          <a:solidFill>
                            <a:schemeClr val="dk1"/>
                          </a:solidFill>
                        </a:rPr>
                        <a:t>工控机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codesys</a:t>
                      </a:r>
                      <a:endParaRPr lang="en-US" altLang="zh-CN" sz="1200"/>
                    </a:p>
                  </a:txBody>
                  <a:tcPr anchor="ctr"/>
                </a:tc>
                <a:tc vMerge="1"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未来可行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技术可行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人力资源可行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现在</a:t>
                      </a:r>
                      <a:r>
                        <a:rPr lang="en-US" altLang="zh-CN" sz="1200"/>
                        <a:t>P</a:t>
                      </a:r>
                      <a:r>
                        <a:rPr lang="zh-CN" altLang="en-US" sz="1200"/>
                        <a:t>项目还没定型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切入时机有待确定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822960">
                <a:tc vMerge="1"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dk1"/>
                          </a:solidFill>
                        </a:rPr>
                        <a:t>AXI</a:t>
                      </a:r>
                      <a:endParaRPr lang="en-US" altLang="zh-CN" sz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工控机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codesys</a:t>
                      </a:r>
                      <a:endParaRPr lang="zh-CN" altLang="en-US" sz="1200"/>
                    </a:p>
                  </a:txBody>
                  <a:tcPr anchor="ctr"/>
                </a:tc>
                <a:tc vMerge="1"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可行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olidFill>
                            <a:srgbClr val="FF0000"/>
                          </a:solidFill>
                        </a:rPr>
                        <a:t>不导入</a:t>
                      </a:r>
                      <a:r>
                        <a:rPr lang="zh-CN" altLang="en-US" sz="1200"/>
                        <a:t>（</a:t>
                      </a:r>
                      <a:r>
                        <a:rPr lang="en-US" altLang="zh-CN" sz="1200"/>
                        <a:t>PLC</a:t>
                      </a:r>
                      <a:r>
                        <a:rPr lang="zh-CN" altLang="en-US" sz="1200"/>
                        <a:t>部分功能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比较少</a:t>
                      </a:r>
                      <a:r>
                        <a:rPr lang="zh-CN" altLang="en-US" sz="1200"/>
                        <a:t>）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适配接口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不同业务的开发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  <a:tr h="64008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第三阶段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403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工控机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codesys</a:t>
                      </a:r>
                      <a:endParaRPr lang="en-US" altLang="zh-CN" sz="1200"/>
                    </a:p>
                  </a:txBody>
                  <a:tcPr anchor="ctr"/>
                </a:tc>
                <a:tc vMerge="1"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可行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适配接口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不同业务的开发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  <a:tr h="640080">
                <a:tc vMerge="1"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631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工控机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codesys</a:t>
                      </a:r>
                      <a:endParaRPr lang="en-US" altLang="zh-CN" sz="1200"/>
                    </a:p>
                  </a:txBody>
                  <a:tcPr anchor="ctr"/>
                </a:tc>
                <a:tc vMerge="1"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可行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适配接口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不同业务的开发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  <a:tr h="29146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codesys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可行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639997"/>
            <a:ext cx="12192000" cy="1578006"/>
          </a:xfrm>
          <a:prstGeom prst="rect">
            <a:avLst/>
          </a:prstGeom>
          <a:solidFill>
            <a:srgbClr val="172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rgbClr val="FFFFFF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en-US" sz="4400">
                <a:sym typeface="+mn-ea"/>
              </a:rPr>
              <a:t>可行性分析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技术可行性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70560" y="945515"/>
          <a:ext cx="10858500" cy="480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270"/>
                <a:gridCol w="2818130"/>
                <a:gridCol w="877570"/>
                <a:gridCol w="640715"/>
                <a:gridCol w="4996815"/>
              </a:tblGrid>
              <a:tr h="2298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负责人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可行性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参考是否可靠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文档：是否有文档参考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发展：是否是新标准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现况：市场使用情况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刘宽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可行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https://www.omac.org/packml  有免费的文档参考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2000</a:t>
                      </a:r>
                      <a:r>
                        <a:rPr lang="zh-CN" altLang="en-US" sz="1000"/>
                        <a:t>年前就已经建立，发展到</a:t>
                      </a:r>
                      <a:r>
                        <a:rPr lang="en-US" altLang="zh-CN" sz="1000"/>
                        <a:t>2008</a:t>
                      </a:r>
                      <a:r>
                        <a:rPr lang="zh-CN" altLang="en-US" sz="1000"/>
                        <a:t>年时，</a:t>
                      </a:r>
                      <a:r>
                        <a:rPr lang="en-US" altLang="zh-CN" sz="1000"/>
                        <a:t>ISA</a:t>
                      </a:r>
                      <a:r>
                        <a:rPr lang="zh-CN" altLang="en-US" sz="1000"/>
                        <a:t>组织将</a:t>
                      </a:r>
                      <a:r>
                        <a:rPr lang="en-US" altLang="zh-CN" sz="1000"/>
                        <a:t>PackML</a:t>
                      </a:r>
                      <a:r>
                        <a:rPr lang="zh-CN" altLang="en-US" sz="1000"/>
                        <a:t>标准纳入</a:t>
                      </a:r>
                      <a:r>
                        <a:rPr lang="en-US" altLang="zh-CN" sz="1000"/>
                        <a:t>TR88.00.02-2008</a:t>
                      </a:r>
                      <a:endParaRPr lang="en-US" altLang="zh-CN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在各行各业应用广泛，基本每一款主流</a:t>
                      </a:r>
                      <a:r>
                        <a:rPr lang="en-US" altLang="zh-CN" sz="1000"/>
                        <a:t>PLC</a:t>
                      </a:r>
                      <a:r>
                        <a:rPr lang="zh-CN" altLang="en-US" sz="1000"/>
                        <a:t>都有基于</a:t>
                      </a:r>
                      <a:r>
                        <a:rPr lang="en-US" altLang="zh-CN" sz="1000"/>
                        <a:t>PackML</a:t>
                      </a:r>
                      <a:r>
                        <a:rPr lang="zh-CN" altLang="en-US" sz="1000"/>
                        <a:t>的开发模型</a:t>
                      </a:r>
                      <a:endParaRPr lang="zh-CN" altLang="en-US" sz="1000"/>
                    </a:p>
                  </a:txBody>
                  <a:tcPr/>
                </a:tc>
              </a:tr>
              <a:tr h="396240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开发需要的能力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IEC61131-3编程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刘宽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可行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现有</a:t>
                      </a:r>
                      <a:r>
                        <a:rPr lang="zh-CN" altLang="en-US" sz="1000">
                          <a:cs typeface="Arial" panose="020B0604020202020204" pitchFamily="34" charset="0"/>
                        </a:rPr>
                        <a:t>团体已具备此能力</a:t>
                      </a:r>
                      <a:endParaRPr lang="zh-CN" altLang="en-US" sz="1000"/>
                    </a:p>
                  </a:txBody>
                  <a:tcPr/>
                </a:tc>
              </a:tr>
              <a:tr h="39624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面向对象编程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刘宽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可行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dk1"/>
                          </a:solidFill>
                          <a:cs typeface="Arial" panose="020B0604020202020204" pitchFamily="34" charset="0"/>
                        </a:rPr>
                        <a:t>主要是接口与继承的使用，可在开发过程中加深这块的了解</a:t>
                      </a:r>
                      <a:endParaRPr lang="zh-CN" altLang="en-US" sz="1000">
                        <a:solidFill>
                          <a:schemeClr val="dk1"/>
                        </a:solidFill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9624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文档理解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刘宽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可行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dk1"/>
                          </a:solidFill>
                          <a:cs typeface="Arial" panose="020B0604020202020204" pitchFamily="34" charset="0"/>
                        </a:rPr>
                        <a:t>部分文档有中文版本</a:t>
                      </a:r>
                      <a:endParaRPr lang="zh-CN" altLang="en-US" sz="1000">
                        <a:solidFill>
                          <a:schemeClr val="dk1"/>
                        </a:solidFill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chemeClr val="dk1"/>
                          </a:solidFill>
                          <a:cs typeface="Arial" panose="020B0604020202020204" pitchFamily="34" charset="0"/>
                        </a:rPr>
                        <a:t>通过培训交流加深了解</a:t>
                      </a:r>
                      <a:endParaRPr lang="zh-CN" altLang="en-US" sz="1000">
                        <a:solidFill>
                          <a:schemeClr val="dk1"/>
                        </a:solidFill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4384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测试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离线模拟demo测试PackML新框架功能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刘宽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可行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已测试通过</a:t>
                      </a:r>
                      <a:endParaRPr lang="zh-CN" altLang="en-US" sz="1000"/>
                    </a:p>
                  </a:txBody>
                  <a:tcPr/>
                </a:tc>
              </a:tr>
              <a:tr h="3048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基于硬件的demo</a:t>
                      </a:r>
                      <a:r>
                        <a:rPr lang="zh-CN" altLang="en-US" sz="1000">
                          <a:sym typeface="+mn-ea"/>
                        </a:rPr>
                        <a:t>测试PackML新框架功能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刘宽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可行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已测试通过</a:t>
                      </a:r>
                      <a:endParaRPr lang="zh-CN" altLang="en-US" sz="1000"/>
                    </a:p>
                  </a:txBody>
                  <a:tcPr/>
                </a:tc>
              </a:tr>
              <a:tr h="24384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人力资源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系统搭建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刘宽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可行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专人搭建</a:t>
                      </a:r>
                      <a:endParaRPr lang="zh-CN" altLang="en-US" sz="1000"/>
                    </a:p>
                  </a:txBody>
                  <a:tcPr/>
                </a:tc>
              </a:tr>
              <a:tr h="54864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业务开发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刘宽，杨志岳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可行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参照以往的开发经验，移植部分代码，比重新开发快一些</a:t>
                      </a:r>
                      <a:endParaRPr lang="zh-CN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专利风险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冯秋丽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可行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不能对外宣传是PackML或者</a:t>
                      </a:r>
                      <a:r>
                        <a:rPr lang="en-US" altLang="zh-CN" sz="1000"/>
                        <a:t>ISA-</a:t>
                      </a:r>
                      <a:r>
                        <a:rPr lang="zh-CN" altLang="en-US" sz="1000"/>
                        <a:t>TR88标准的设备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en-US" altLang="zh-CN" sz="1000"/>
                        <a:t>OMAC</a:t>
                      </a:r>
                      <a:r>
                        <a:rPr lang="zh-CN" altLang="en-US" sz="1000"/>
                        <a:t>未提供源码，无开源合规问题，使用规则较为简单，专利侵权风险也较小</a:t>
                      </a:r>
                      <a:endParaRPr lang="zh-CN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时间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刘宽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可行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估计2025年5月 开发测试完成</a:t>
                      </a:r>
                      <a:endParaRPr lang="zh-CN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总体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资源投入是否可控（人力，硬件）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1115354" y="1186593"/>
          <a:ext cx="957326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0210"/>
                <a:gridCol w="2143760"/>
                <a:gridCol w="1892300"/>
                <a:gridCol w="2586990"/>
              </a:tblGrid>
              <a:tr h="30353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/>
                        <a:t>预计投入人力</a:t>
                      </a:r>
                      <a:endParaRPr lang="zh-CN" altLang="en-US" sz="1200" b="1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 hMerge="1"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303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/>
                        <a:t>一级活动</a:t>
                      </a:r>
                      <a:endParaRPr lang="zh-CN" altLang="en-US" sz="1200" b="1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/>
                        <a:t>二级活动</a:t>
                      </a:r>
                      <a:endParaRPr lang="zh-CN" altLang="en-US" sz="1200" b="1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/>
                        <a:t>负责人</a:t>
                      </a:r>
                      <a:endParaRPr lang="zh-CN" altLang="en-US" sz="1200" b="1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/>
                        <a:t>耗时（月）</a:t>
                      </a:r>
                      <a:endParaRPr lang="zh-CN" altLang="en-US" sz="1200" b="1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EEBF7">
                        <a:alpha val="100000"/>
                      </a:srgbClr>
                    </a:solidFill>
                  </a:tcPr>
                </a:tc>
              </a:tr>
              <a:tr h="30353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开发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立项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刘宽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0.5</a:t>
                      </a:r>
                      <a:r>
                        <a:rPr lang="zh-CN" altLang="en-US" sz="1200"/>
                        <a:t>个月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3530">
                <a:tc vMerge="1"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搭框架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刘宽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个月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3530">
                <a:tc vMerge="1"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业务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开发</a:t>
                      </a:r>
                      <a:endParaRPr lang="zh-CN" altLang="en-US" sz="1200">
                        <a:cs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>
                          <a:cs typeface="Arial" panose="020B0604020202020204" pitchFamily="34" charset="0"/>
                        </a:rPr>
                        <a:t>（并行）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刘宽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个月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3530">
                <a:tc vMerge="1"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杨志岳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个月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项目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过程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管控</a:t>
                      </a:r>
                      <a:endParaRPr lang="zh-CN" altLang="en-US" sz="1200">
                        <a:cs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>
                          <a:cs typeface="Arial" panose="020B0604020202020204" pitchFamily="34" charset="0"/>
                        </a:rPr>
                        <a:t>（并行）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曹哲淇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0.8</a:t>
                      </a:r>
                      <a:r>
                        <a:rPr lang="zh-CN" altLang="en-US" sz="1200"/>
                        <a:t>个月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353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研发自测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功能自测 + </a:t>
                      </a:r>
                      <a:r>
                        <a:rPr lang="en-US" altLang="zh-CN" sz="1200"/>
                        <a:t>Debug</a:t>
                      </a:r>
                      <a:endParaRPr lang="en-US" altLang="zh-CN" sz="1200"/>
                    </a:p>
                    <a:p>
                      <a:pPr algn="ctr">
                        <a:buNone/>
                      </a:pPr>
                      <a:r>
                        <a:rPr lang="zh-CN" altLang="en-US" sz="1200"/>
                        <a:t>（并行）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刘宽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个月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3530">
                <a:tc vMerge="1"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杨志岳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200"/>
                        <a:t>个月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3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整机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测试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测试用例、整机功能测试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吕士龙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0.5</a:t>
                      </a:r>
                      <a:r>
                        <a:rPr lang="zh-CN" altLang="en-US" sz="1200"/>
                        <a:t>个月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353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测试回归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Debug</a:t>
                      </a:r>
                      <a:endParaRPr lang="en-US" altLang="zh-CN" sz="1200"/>
                    </a:p>
                    <a:p>
                      <a:pPr algn="ctr">
                        <a:buNone/>
                      </a:pPr>
                      <a:r>
                        <a:rPr lang="zh-CN" altLang="en-US" sz="1200"/>
                        <a:t>（并行）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刘宽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个月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3530">
                <a:tc vMerge="1">
                  <a:tcPr/>
                </a:tc>
                <a:tc vMerge="1"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志岳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个月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03530">
                <a:tc vMerge="1"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测试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回归发布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吕士龙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0.2</a:t>
                      </a:r>
                      <a:r>
                        <a:rPr lang="zh-CN" altLang="en-US" sz="1200"/>
                        <a:t>个月</a:t>
                      </a:r>
                      <a:endParaRPr lang="zh-CN" altLang="en-US" sz="12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周期可控</a:t>
            </a:r>
            <a:endParaRPr lang="zh-CN" altLang="en-US"/>
          </a:p>
        </p:txBody>
      </p:sp>
      <p:pic>
        <p:nvPicPr>
          <p:cNvPr id="4" name="图片 3" descr="upload_post_object_v2_6163505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50" y="2145724"/>
            <a:ext cx="11933611" cy="25665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2">
                    <a:lumMod val="25000"/>
                  </a:schemeClr>
                </a:solidFill>
              </a:rPr>
              <a:t>项目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属性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1531938" y="1670050"/>
          <a:ext cx="8691245" cy="3566795"/>
        </p:xfrm>
        <a:graphic>
          <a:graphicData uri="http://schemas.openxmlformats.org/drawingml/2006/table">
            <a:tbl>
              <a:tblPr/>
              <a:tblGrid>
                <a:gridCol w="1510665"/>
                <a:gridCol w="3369945"/>
                <a:gridCol w="3810635"/>
              </a:tblGrid>
              <a:tr h="3403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</a:rPr>
                        <a:t>维度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7DA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</a:rPr>
                        <a:t>评定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7DA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600" b="1">
                          <a:solidFill>
                            <a:srgbClr val="FFFFFF"/>
                          </a:solidFill>
                        </a:rPr>
                        <a:t>备注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7DA"/>
                    </a:solidFill>
                  </a:tcPr>
                </a:tc>
              </a:tr>
              <a:tr h="584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>
                          <a:solidFill>
                            <a:srgbClr val="262626"/>
                          </a:solidFill>
                        </a:rPr>
                        <a:t>项目开发类型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200">
                          <a:solidFill>
                            <a:srgbClr val="262626"/>
                          </a:solidFill>
                        </a:rPr>
                        <a:t>□</a:t>
                      </a:r>
                      <a:r>
                        <a:rPr lang="zh-CN" sz="1200">
                          <a:solidFill>
                            <a:srgbClr val="262626"/>
                          </a:solidFill>
                        </a:rPr>
                        <a:t>技术预研</a:t>
                      </a:r>
                      <a:r>
                        <a:rPr lang="zh-CN" sz="1200">
                          <a:solidFill>
                            <a:srgbClr val="262626"/>
                          </a:solidFill>
                          <a:ea typeface="微软雅黑" panose="020B0503020204020204" pitchFamily="34" charset="-122"/>
                        </a:rPr>
                        <a:t>□工艺</a:t>
                      </a:r>
                      <a:r>
                        <a:rPr lang="zh-CN" sz="1200">
                          <a:solidFill>
                            <a:srgbClr val="262626"/>
                          </a:solidFill>
                        </a:rPr>
                        <a:t>预研</a:t>
                      </a:r>
                      <a:r>
                        <a:rPr lang="en-US" sz="120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</a:rPr>
                        <a:t>□</a:t>
                      </a:r>
                      <a:r>
                        <a:rPr lang="zh-CN" sz="1200">
                          <a:solidFill>
                            <a:srgbClr val="262626"/>
                          </a:solidFill>
                        </a:rPr>
                        <a:t>产品预研</a:t>
                      </a:r>
                      <a:endParaRPr lang="zh-CN" sz="1200">
                        <a:solidFill>
                          <a:srgbClr val="262626"/>
                        </a:solidFill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en-US" sz="1200">
                          <a:solidFill>
                            <a:srgbClr val="262626"/>
                          </a:solidFill>
                        </a:rPr>
                        <a:t>■</a:t>
                      </a:r>
                      <a:r>
                        <a:rPr lang="zh-CN" sz="1200">
                          <a:solidFill>
                            <a:srgbClr val="262626"/>
                          </a:solidFill>
                        </a:rPr>
                        <a:t>技术开发</a:t>
                      </a:r>
                      <a:r>
                        <a:rPr lang="zh-CN" sz="1200">
                          <a:solidFill>
                            <a:srgbClr val="262626"/>
                          </a:solidFill>
                          <a:ea typeface="微软雅黑" panose="020B0503020204020204" pitchFamily="34" charset="-122"/>
                        </a:rPr>
                        <a:t>□工艺</a:t>
                      </a:r>
                      <a:r>
                        <a:rPr lang="zh-CN" sz="1200">
                          <a:solidFill>
                            <a:srgbClr val="262626"/>
                          </a:solidFill>
                        </a:rPr>
                        <a:t>开发</a:t>
                      </a:r>
                      <a:r>
                        <a:rPr lang="en-US" sz="1200">
                          <a:solidFill>
                            <a:srgbClr val="262626"/>
                          </a:solidFill>
                          <a:latin typeface="微软雅黑" panose="020B0503020204020204" pitchFamily="34" charset="-122"/>
                        </a:rPr>
                        <a:t>□</a:t>
                      </a:r>
                      <a:r>
                        <a:rPr lang="zh-CN" sz="1200">
                          <a:solidFill>
                            <a:srgbClr val="262626"/>
                          </a:solidFill>
                        </a:rPr>
                        <a:t>产品开发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1"/>
                    </a:solidFill>
                  </a:tcPr>
                </a:tc>
              </a:tr>
              <a:tr h="663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/>
                        <a:t>项目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等级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/>
                        <a:t>S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：战略项目，极为重要，必须调集资源确保达成目标</a:t>
                      </a:r>
                      <a:br>
                        <a:rPr lang="zh-CN" altLang="en-US">
                          <a:cs typeface="Arial" panose="020B0604020202020204" pitchFamily="34" charset="0"/>
                        </a:rPr>
                      </a:br>
                      <a:r>
                        <a:rPr lang="en-US" altLang="zh-CN">
                          <a:cs typeface="Arial" panose="020B0604020202020204" pitchFamily="34" charset="0"/>
                        </a:rPr>
                        <a:t>A</a:t>
                      </a:r>
                      <a:r>
                        <a:rPr lang="zh-CN" altLang="en-US">
                          <a:cs typeface="Arial" panose="020B0604020202020204" pitchFamily="34" charset="0"/>
                        </a:rPr>
                        <a:t>：重要项目，必须保障按时达成目标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8"/>
                    </a:solidFill>
                  </a:tcPr>
                </a:tc>
              </a:tr>
              <a:tr h="7118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>
                          <a:solidFill>
                            <a:srgbClr val="262626"/>
                          </a:solidFill>
                        </a:rPr>
                        <a:t>技术点价值等级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>
                          <a:solidFill>
                            <a:srgbClr val="262626"/>
                          </a:solidFill>
                        </a:rPr>
                        <a:t>A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>
                          <a:solidFill>
                            <a:srgbClr val="262626"/>
                          </a:solidFill>
                        </a:rPr>
                        <a:t>A</a:t>
                      </a:r>
                      <a:r>
                        <a:rPr lang="zh-CN" sz="1000">
                          <a:solidFill>
                            <a:srgbClr val="262626"/>
                          </a:solidFill>
                        </a:rPr>
                        <a:t>：技术竞争力</a:t>
                      </a:r>
                      <a:r>
                        <a:rPr lang="en-US" sz="1000">
                          <a:solidFill>
                            <a:srgbClr val="262626"/>
                          </a:solidFill>
                        </a:rPr>
                        <a:t>/</a:t>
                      </a:r>
                      <a:r>
                        <a:rPr lang="zh-CN" sz="1000">
                          <a:solidFill>
                            <a:srgbClr val="262626"/>
                          </a:solidFill>
                        </a:rPr>
                        <a:t>用户体验给产品带来重大突破</a:t>
                      </a:r>
                      <a:endParaRPr lang="zh-CN" sz="1000">
                        <a:solidFill>
                          <a:srgbClr val="262626"/>
                        </a:solidFill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>
                          <a:solidFill>
                            <a:srgbClr val="262626"/>
                          </a:solidFill>
                        </a:rPr>
                        <a:t>B</a:t>
                      </a:r>
                      <a:r>
                        <a:rPr lang="zh-CN" sz="1000">
                          <a:solidFill>
                            <a:srgbClr val="262626"/>
                          </a:solidFill>
                        </a:rPr>
                        <a:t>：有一定的新颖性，能够带来明显功能</a:t>
                      </a:r>
                      <a:r>
                        <a:rPr lang="en-US" sz="1000">
                          <a:solidFill>
                            <a:srgbClr val="262626"/>
                          </a:solidFill>
                        </a:rPr>
                        <a:t>/</a:t>
                      </a:r>
                      <a:r>
                        <a:rPr lang="zh-CN" sz="1000">
                          <a:solidFill>
                            <a:srgbClr val="262626"/>
                          </a:solidFill>
                        </a:rPr>
                        <a:t>性能提升</a:t>
                      </a:r>
                      <a:endParaRPr lang="zh-CN" sz="1000">
                        <a:solidFill>
                          <a:srgbClr val="262626"/>
                        </a:solidFill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>
                          <a:solidFill>
                            <a:srgbClr val="262626"/>
                          </a:solidFill>
                        </a:rPr>
                        <a:t>C</a:t>
                      </a:r>
                      <a:r>
                        <a:rPr lang="zh-CN" sz="1000">
                          <a:solidFill>
                            <a:srgbClr val="262626"/>
                          </a:solidFill>
                        </a:rPr>
                        <a:t>：较小幅度的纯降本或优化（技术含量有限），以及</a:t>
                      </a:r>
                      <a:r>
                        <a:rPr lang="en-US" sz="1000">
                          <a:solidFill>
                            <a:srgbClr val="262626"/>
                          </a:solidFill>
                        </a:rPr>
                        <a:t>1</a:t>
                      </a:r>
                      <a:r>
                        <a:rPr lang="zh-CN" sz="1000">
                          <a:solidFill>
                            <a:srgbClr val="262626"/>
                          </a:solidFill>
                        </a:rPr>
                        <a:t>至</a:t>
                      </a:r>
                      <a:r>
                        <a:rPr lang="en-US" sz="1000">
                          <a:solidFill>
                            <a:srgbClr val="262626"/>
                          </a:solidFill>
                        </a:rPr>
                        <a:t>2</a:t>
                      </a:r>
                      <a:r>
                        <a:rPr lang="zh-CN" sz="1000">
                          <a:solidFill>
                            <a:srgbClr val="262626"/>
                          </a:solidFill>
                        </a:rPr>
                        <a:t>年内纯外秀技术（不具备量产性）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8"/>
                    </a:solidFill>
                  </a:tcPr>
                </a:tc>
              </a:tr>
              <a:tr h="307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>
                          <a:solidFill>
                            <a:srgbClr val="262626"/>
                          </a:solidFill>
                        </a:rPr>
                        <a:t>技术特性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>
                          <a:solidFill>
                            <a:srgbClr val="262626"/>
                          </a:solidFill>
                        </a:rPr>
                        <a:t>降本</a:t>
                      </a:r>
                      <a:r>
                        <a:rPr lang="en-US" sz="1200">
                          <a:solidFill>
                            <a:srgbClr val="262626"/>
                          </a:solidFill>
                        </a:rPr>
                        <a:t>/</a:t>
                      </a:r>
                      <a:r>
                        <a:rPr lang="zh-CN" sz="1200">
                          <a:solidFill>
                            <a:srgbClr val="262626"/>
                          </a:solidFill>
                        </a:rPr>
                        <a:t>功能提升</a:t>
                      </a:r>
                      <a:r>
                        <a:rPr lang="en-US" sz="1200">
                          <a:solidFill>
                            <a:srgbClr val="262626"/>
                          </a:solidFill>
                        </a:rPr>
                        <a:t>/</a:t>
                      </a:r>
                      <a:r>
                        <a:rPr lang="zh-CN" sz="1200">
                          <a:solidFill>
                            <a:srgbClr val="262626"/>
                          </a:solidFill>
                        </a:rPr>
                        <a:t>性能提升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>
                          <a:solidFill>
                            <a:srgbClr val="262626"/>
                          </a:solidFill>
                        </a:rPr>
                        <a:t>可选择多项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1F1"/>
                    </a:solidFill>
                  </a:tcPr>
                </a:tc>
              </a:tr>
              <a:tr h="5568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>
                          <a:solidFill>
                            <a:srgbClr val="262626"/>
                          </a:solidFill>
                        </a:rPr>
                        <a:t>技术属性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>
                          <a:solidFill>
                            <a:srgbClr val="262626"/>
                          </a:solidFill>
                        </a:rPr>
                        <a:t>自主技术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>
                          <a:solidFill>
                            <a:srgbClr val="262626"/>
                          </a:solidFill>
                        </a:rPr>
                        <a:t>行业技术：行业本身发展的技术趋势或核心技术掌握在供应商端，开发出来后竞争对手可以共用</a:t>
                      </a:r>
                      <a:endParaRPr lang="zh-CN" sz="1000">
                        <a:solidFill>
                          <a:srgbClr val="262626"/>
                        </a:solidFill>
                      </a:endParaRPr>
                    </a:p>
                    <a:p>
                      <a:pPr indent="0">
                        <a:buNone/>
                      </a:pPr>
                      <a:r>
                        <a:rPr lang="zh-CN" sz="1000">
                          <a:solidFill>
                            <a:srgbClr val="262626"/>
                          </a:solidFill>
                        </a:rPr>
                        <a:t>自主技术：创新融合或者是技术核心在内部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8"/>
                    </a:solidFill>
                  </a:tcPr>
                </a:tc>
              </a:tr>
              <a:tr h="4025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>
                          <a:solidFill>
                            <a:srgbClr val="262626"/>
                          </a:solidFill>
                        </a:rPr>
                        <a:t>需求来源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>
                          <a:solidFill>
                            <a:srgbClr val="262626"/>
                          </a:solidFill>
                        </a:rPr>
                        <a:t>技术驱动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>
                          <a:solidFill>
                            <a:srgbClr val="262626"/>
                          </a:solidFill>
                        </a:rPr>
                        <a:t>技术驱动：部门内部自发</a:t>
                      </a:r>
                      <a:endParaRPr lang="zh-CN" sz="1000">
                        <a:solidFill>
                          <a:srgbClr val="262626"/>
                        </a:solidFill>
                      </a:endParaRPr>
                    </a:p>
                    <a:p>
                      <a:pPr indent="0">
                        <a:buNone/>
                      </a:pPr>
                      <a:r>
                        <a:rPr lang="zh-CN" sz="1000">
                          <a:solidFill>
                            <a:srgbClr val="262626"/>
                          </a:solidFill>
                        </a:rPr>
                        <a:t>产品需求：产品线提出的明确诉求</a:t>
                      </a:r>
                      <a:endParaRPr lang="zh-CN" altLang="en-US"/>
                    </a:p>
                  </a:txBody>
                  <a:tcPr vert="horz" anchor="ctr" anchorCtr="0">
                    <a:lnL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1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风险可控</a:t>
            </a:r>
            <a:endParaRPr lang="zh-CN" altLang="en-US"/>
          </a:p>
        </p:txBody>
      </p:sp>
      <p:graphicFrame>
        <p:nvGraphicFramePr>
          <p:cNvPr id="23" name="表格 22"/>
          <p:cNvGraphicFramePr/>
          <p:nvPr>
            <p:custDataLst>
              <p:tags r:id="rId1"/>
            </p:custDataLst>
          </p:nvPr>
        </p:nvGraphicFramePr>
        <p:xfrm>
          <a:off x="803687" y="1339850"/>
          <a:ext cx="10670540" cy="4500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372"/>
                <a:gridCol w="6871168"/>
              </a:tblGrid>
              <a:tr h="5022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/>
                        <a:t>具体风险描述</a:t>
                      </a:r>
                      <a:endParaRPr 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/>
                        <a:t>对策</a:t>
                      </a:r>
                      <a:endParaRPr lang="zh-CN" sz="1200"/>
                    </a:p>
                  </a:txBody>
                  <a:tcPr anchor="ctr" anchorCtr="0"/>
                </a:tc>
              </a:tr>
              <a:tr h="822960">
                <a:tc>
                  <a:txBody>
                    <a:bodyPr/>
                    <a:p>
                      <a:r>
                        <a:rPr lang="zh-CN" altLang="en-US" sz="1200">
                          <a:sym typeface="+mn-ea"/>
                        </a:rPr>
                        <a:t>理解</a:t>
                      </a:r>
                      <a:r>
                        <a:rPr lang="en-US" altLang="zh-CN" sz="1200"/>
                        <a:t>PackML</a:t>
                      </a:r>
                      <a:r>
                        <a:rPr lang="zh-CN" altLang="en-US" sz="1200"/>
                        <a:t>标准的能够更好地理解程序的设计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228600" indent="-228600" algn="l">
                        <a:buAutoNum type="arabicPeriod"/>
                      </a:pPr>
                      <a:r>
                        <a:rPr 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收集各工程师的需求进行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PackML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资料的收集与解答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根据收集的信息进行培训讲解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框架设计让业务开发只需关注业务开发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参与业务逻辑的编写，实操加深了解标准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67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PackML HMI</a:t>
                      </a:r>
                      <a:r>
                        <a:rPr lang="zh-CN" altLang="en-US" sz="1200"/>
                        <a:t>部分的开发资料需要成为会员才能查看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参照现有的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PackML HMI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资料进行开发，能满足现阶段以及以后的开发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电气开发人员资源欠缺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主开发：刘宽 5个月*80%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辅助开发：杨志岳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 3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个月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*60%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216852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用于调试的设备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提前规划时间，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借用一台测试样机431双轨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移植到其他的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codesys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228600" indent="-228600" algn="l">
                        <a:buAutoNum type="arabicPeriod"/>
                      </a:pPr>
                      <a:r>
                        <a:rPr 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提前确认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PackML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</a:t>
                      </a:r>
                      <a:r>
                        <a:rPr 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用到的功能</a:t>
                      </a:r>
                      <a:endParaRPr 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确认其他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codesys</a:t>
                      </a:r>
                      <a:r>
                        <a:rPr 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平台上替换的可行性</a:t>
                      </a:r>
                      <a:endParaRPr 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263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报警以及日志写到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JSON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文档需要时间了解与测试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框架搭建后如果不够时间实现，可以放到业务开发时同步开发</a:t>
                      </a:r>
                      <a:endParaRPr 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4572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JSON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功能受限（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IIOT library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付费）</a:t>
                      </a:r>
                      <a:endParaRPr 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CODESYS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解析不了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JSON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格式文件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写入用通过写文档的方式写入（固定格式）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可以用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YAML(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写文档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append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模式下更适合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257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PLC handler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功能受限（付费）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sharememory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的方式实现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2639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硬PLC性能不如工控机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根据硬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PLC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的硬件性能限制对内存进行管理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对相关方的影响是否可控</a:t>
            </a:r>
            <a:endParaRPr lang="zh-CN" altLang="en-US"/>
          </a:p>
        </p:txBody>
      </p: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623887" y="1209040"/>
          <a:ext cx="10699115" cy="382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55"/>
                <a:gridCol w="2788920"/>
                <a:gridCol w="3016250"/>
                <a:gridCol w="3933190"/>
              </a:tblGrid>
              <a:tr h="612775"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zh-CN" altLang="en-US" sz="1600"/>
                        <a:t>相关方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zh-CN" altLang="en-US" sz="1600"/>
                        <a:t>差异性描述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zh-CN" altLang="en-US" sz="1600" b="1">
                          <a:solidFill>
                            <a:schemeClr val="lt1"/>
                          </a:solidFill>
                        </a:rPr>
                        <a:t>影响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zh-CN" altLang="en-US" sz="1600"/>
                        <a:t>对策</a:t>
                      </a:r>
                      <a:endParaRPr lang="zh-CN" altLang="en-US" sz="1600"/>
                    </a:p>
                  </a:txBody>
                  <a:tcPr anchor="ctr"/>
                </a:tc>
              </a:tr>
              <a:tr h="955675"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zh-CN" altLang="en-US" sz="1400"/>
                        <a:t>软件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zh-CN" altLang="en-US" sz="1400">
                          <a:solidFill>
                            <a:schemeClr val="dk1"/>
                          </a:solidFill>
                          <a:cs typeface="Arial" panose="020B0604020202020204" pitchFamily="34" charset="0"/>
                        </a:rPr>
                        <a:t>增加手动控制，参数调整，方便排查问题</a:t>
                      </a:r>
                      <a:endParaRPr lang="zh-CN" altLang="en-US" sz="1200"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en-US" altLang="zh-CN" sz="1400"/>
                        <a:t>PLC</a:t>
                      </a:r>
                      <a:r>
                        <a:rPr lang="zh-CN" altLang="en-US" sz="1400"/>
                        <a:t>只响应生产模式下的软件请求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>
                      <a:spAutoFit/>
                    </a:bodyPr>
                    <a:p>
                      <a:pPr indent="0">
                        <a:buNone/>
                      </a:pPr>
                      <a:r>
                        <a:rPr lang="zh-CN" altLang="en-US" sz="1400">
                          <a:solidFill>
                            <a:schemeClr val="dk1"/>
                          </a:solidFill>
                          <a:hlinkClick r:id="rId2" action="ppaction://hlinksldjump"/>
                        </a:rPr>
                        <a:t>软件对接对策</a:t>
                      </a:r>
                      <a:endParaRPr lang="zh-CN" altLang="en-US" sz="1400">
                        <a:solidFill>
                          <a:schemeClr val="dk1"/>
                        </a:solidFill>
                        <a:hlinkClick r:id="rId2" action="ppaction://hlinksldjump"/>
                      </a:endParaRPr>
                    </a:p>
                    <a:p>
                      <a:pPr indent="0">
                        <a:buNone/>
                      </a:pPr>
                      <a:endParaRPr lang="zh-CN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</a:tr>
              <a:tr h="508635"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dk1"/>
                          </a:solidFill>
                        </a:rPr>
                        <a:t>测试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en-US" altLang="zh-CN" sz="1400"/>
                        <a:t>/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zh-CN" altLang="en-US" sz="1400"/>
                        <a:t>新的</a:t>
                      </a:r>
                      <a:r>
                        <a:rPr lang="zh-CN" altLang="en-US" sz="1400">
                          <a:cs typeface="Arial" panose="020B0604020202020204" pitchFamily="34" charset="0"/>
                        </a:rPr>
                        <a:t>测试需求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zh-CN" altLang="en-US" sz="1400"/>
                        <a:t>根据</a:t>
                      </a:r>
                      <a:r>
                        <a:rPr lang="en-US" altLang="zh-CN" sz="1400"/>
                        <a:t>TRD</a:t>
                      </a:r>
                      <a:r>
                        <a:rPr lang="zh-CN" altLang="en-US" sz="1400"/>
                        <a:t>提前准备测试项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563880"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dk1"/>
                          </a:solidFill>
                        </a:rPr>
                        <a:t>NPI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en-US" altLang="zh-CN" sz="1400"/>
                        <a:t>/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en-US" altLang="zh-CN" sz="1400"/>
                        <a:t>PLC</a:t>
                      </a:r>
                      <a:r>
                        <a:rPr lang="zh-CN" altLang="en-US" sz="1400"/>
                        <a:t>用户</a:t>
                      </a:r>
                      <a:r>
                        <a:rPr lang="zh-CN" altLang="en-US" sz="1400">
                          <a:cs typeface="Arial" panose="020B0604020202020204" pitchFamily="34" charset="0"/>
                        </a:rPr>
                        <a:t>界面需要重新熟悉（排布不一样）</a:t>
                      </a:r>
                      <a:endParaRPr lang="zh-CN" altLang="en-US" sz="1400"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cs typeface="Arial" panose="020B0604020202020204" pitchFamily="34" charset="0"/>
                        </a:rPr>
                        <a:t>新功能的熟悉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zh-CN" altLang="en-US" sz="1400"/>
                        <a:t>测试会输出相应的</a:t>
                      </a:r>
                      <a:r>
                        <a:rPr lang="en-US" altLang="zh-CN" sz="1400"/>
                        <a:t>SOP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提取参与</a:t>
                      </a:r>
                      <a:r>
                        <a:rPr lang="en-US" altLang="zh-CN" sz="1400"/>
                        <a:t>PLC</a:t>
                      </a:r>
                      <a:r>
                        <a:rPr lang="zh-CN" altLang="en-US" sz="1400"/>
                        <a:t>功能的调试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548640"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en-US" altLang="zh-CN" sz="1400"/>
                        <a:t>FAE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en-US" altLang="zh-CN" sz="1400"/>
                        <a:t>/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en-US" altLang="zh-CN" sz="1200"/>
                        <a:t>PLC</a:t>
                      </a:r>
                      <a:r>
                        <a:rPr lang="zh-CN" altLang="en-US" sz="1200"/>
                        <a:t>用户界面需要重新熟悉（排布不一样）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新功能的熟悉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>
                      <a:spAutoFit/>
                    </a:bodyPr>
                    <a:p>
                      <a:pPr>
                        <a:buNone/>
                      </a:pPr>
                      <a:r>
                        <a:rPr lang="zh-CN" altLang="en-US" sz="1400"/>
                        <a:t>提供</a:t>
                      </a:r>
                      <a:r>
                        <a:rPr lang="zh-CN" altLang="en-US" sz="1400">
                          <a:cs typeface="Arial" panose="020B0604020202020204" pitchFamily="34" charset="0"/>
                        </a:rPr>
                        <a:t>文档</a:t>
                      </a:r>
                      <a:endParaRPr lang="zh-CN" altLang="en-US" sz="1400"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提前培训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法律法规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PackML</a:t>
                      </a:r>
                      <a:r>
                        <a:rPr lang="zh-CN" altLang="en-US" sz="1200"/>
                        <a:t>标准可否直接使用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合规与侵权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不能对外宣传是PackML或者ISA-TR88标准的设备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OMAC未提供源码，无开源合规问题，使用规则较为简单，专利侵权风险也较小</a:t>
                      </a:r>
                      <a:endParaRPr lang="zh-CN" altLang="en-US" sz="12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639997"/>
            <a:ext cx="12192000" cy="1578006"/>
          </a:xfrm>
          <a:prstGeom prst="rect">
            <a:avLst/>
          </a:prstGeom>
          <a:solidFill>
            <a:srgbClr val="172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rgbClr val="FFFFFF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en-US" sz="4400">
                <a:sym typeface="+mn-ea"/>
              </a:rPr>
              <a:t>项目目标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项目目标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81728" y="1262221"/>
          <a:ext cx="10657205" cy="36842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9795"/>
                <a:gridCol w="8487410"/>
              </a:tblGrid>
              <a:tr h="40259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项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目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名称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82295" marR="82295" marT="41147" marB="41147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基于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PackML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CodeSys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重构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82295" marR="82295" marT="41147" marB="41147"/>
                </a:tc>
              </a:tr>
              <a:tr h="35687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项目投资和周期</a:t>
                      </a:r>
                      <a:endParaRPr lang="zh-CN" altLang="en-US" sz="12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5" marR="82295" marT="41147" marB="41147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系列开发周期</a:t>
                      </a: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5</a:t>
                      </a: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个月，总投资：</a:t>
                      </a: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10</a:t>
                      </a: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人月（电气人员：</a:t>
                      </a: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</a:t>
                      </a: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人，测试人员：</a:t>
                      </a: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人，项目经理：</a:t>
                      </a: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zh-CN" altLang="en-US" sz="12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人）</a:t>
                      </a:r>
                      <a:endParaRPr lang="zh-CN" altLang="en-US" sz="12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82295" marR="82295" marT="41147" marB="41147"/>
                </a:tc>
              </a:tr>
              <a:tr h="35687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业务目标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5" marR="82295" marT="41147" marB="41147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解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决 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PLC 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编码和业务混在一起，导致难维护、低效开发的问题</a:t>
                      </a:r>
                      <a:endParaRPr lang="en-US" altLang="zh-CN" sz="1200" b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82295" marR="82295" marT="41147" marB="41147"/>
                </a:tc>
              </a:tr>
              <a:tr h="35687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目标落地平台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82295" marR="82295" marT="41147" marB="41147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基于</a:t>
                      </a:r>
                      <a:r>
                        <a:rPr lang="zh-CN" altLang="en-US" sz="1200" b="0">
                          <a:solidFill>
                            <a:schemeClr val="dk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工控机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 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CodeSys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平台，交付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431 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-可灰度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PLC 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版本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82295" marR="82295" marT="41147" marB="41147"/>
                </a:tc>
              </a:tr>
              <a:tr h="35687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客户价值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5" marR="82295" marT="41147" marB="41147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供可维性更强，更安全，更可靠的产品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5" marR="82295" marT="41147" marB="41147"/>
                </a:tc>
              </a:tr>
              <a:tr h="35687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公司价值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5" marR="82295" marT="41147" marB="41147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高 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PLC 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开发和维护效率，提高售后问题排查分析效率，不影响物料，可无感升级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5" marR="82295" marT="41147" marB="41147"/>
                </a:tc>
              </a:tr>
              <a:tr h="35687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营销策略和品牌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5" marR="82295" marT="41147" marB="41147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影响现有产品推广，不影响客户标书标案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5" marR="82295" marT="41147" marB="41147"/>
                </a:tc>
              </a:tr>
              <a:tr h="42672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财务目标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5" marR="82295" marT="41147" marB="41147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达成成本目标：</a:t>
                      </a:r>
                      <a:r>
                        <a:rPr lang="zh-CN" altLang="en-US" sz="1200" b="0">
                          <a:solidFill>
                            <a:schemeClr val="dk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  <a:hlinkClick r:id="rId2" action="ppaction://hlinksldjump"/>
                        </a:rPr>
                        <a:t>开发效率</a:t>
                      </a:r>
                      <a:endParaRPr lang="zh-CN" altLang="en-US" sz="1200" b="0">
                        <a:solidFill>
                          <a:schemeClr val="dk1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</a:txBody>
                  <a:tcPr marL="82295" marR="82295" marT="41147" marB="41147"/>
                </a:tc>
              </a:tr>
              <a:tr h="35687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竞争力目标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5" marR="82295" marT="41147" marB="41147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提高下位机软件的可读性和可维护性，降低不可感知的问题带来的恐惧心理 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 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增加 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HMI 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界面</a:t>
                      </a: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82295" marR="82295" marT="41147" marB="41147"/>
                </a:tc>
              </a:tr>
              <a:tr h="356870"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产品生命周期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295" marR="82295" marT="41147" marB="41147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&gt;5</a:t>
                      </a:r>
                      <a:r>
                        <a:rPr lang="zh-CN" altLang="en-US" sz="12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年（）</a:t>
                      </a:r>
                      <a:endParaRPr lang="zh-CN" altLang="en-US" sz="12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82295" marR="82295" marT="41147" marB="41147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</a:t>
            </a:r>
            <a:r>
              <a:rPr lang="zh-CN" altLang="en-US">
                <a:cs typeface="Arial" panose="020B0604020202020204" pitchFamily="34" charset="0"/>
              </a:rPr>
              <a:t>效率</a:t>
            </a:r>
            <a:endParaRPr lang="zh-CN" altLang="en-US"/>
          </a:p>
        </p:txBody>
      </p: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723663" y="1033842"/>
          <a:ext cx="10977880" cy="4712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445"/>
                <a:gridCol w="2720975"/>
                <a:gridCol w="3571875"/>
                <a:gridCol w="869315"/>
                <a:gridCol w="2922270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olidFill>
                            <a:schemeClr val="lt1"/>
                          </a:solidFill>
                        </a:rPr>
                        <a:t>开发</a:t>
                      </a:r>
                      <a:r>
                        <a:rPr lang="zh-CN" altLang="en-US" sz="1200" b="1">
                          <a:solidFill>
                            <a:schemeClr val="lt1"/>
                          </a:solidFill>
                          <a:cs typeface="Arial" panose="020B0604020202020204" pitchFamily="34" charset="0"/>
                        </a:rPr>
                        <a:t>步骤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olidFill>
                            <a:schemeClr val="lt1"/>
                          </a:solidFill>
                        </a:rPr>
                        <a:t>现有</a:t>
                      </a:r>
                      <a:r>
                        <a:rPr lang="zh-CN" altLang="en-US" sz="1200" b="1">
                          <a:solidFill>
                            <a:schemeClr val="lt1"/>
                          </a:solidFill>
                          <a:cs typeface="Arial" panose="020B0604020202020204" pitchFamily="34" charset="0"/>
                        </a:rPr>
                        <a:t>架构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olidFill>
                            <a:schemeClr val="lt1"/>
                          </a:solidFill>
                        </a:rPr>
                        <a:t>新架构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olidFill>
                            <a:schemeClr val="lt1"/>
                          </a:solidFill>
                        </a:rPr>
                        <a:t>场景</a:t>
                      </a:r>
                      <a:r>
                        <a:rPr lang="zh-CN" altLang="en-US" sz="1200" b="1">
                          <a:solidFill>
                            <a:schemeClr val="lt1"/>
                          </a:solidFill>
                          <a:cs typeface="Arial" panose="020B0604020202020204" pitchFamily="34" charset="0"/>
                        </a:rPr>
                        <a:t>举例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耗时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dk1"/>
                          </a:solidFill>
                        </a:rPr>
                        <a:t>需求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  <a:cs typeface="Arial" panose="020B0604020202020204" pitchFamily="34" charset="0"/>
                        </a:rPr>
                        <a:t>分析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/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cs typeface="Arial" panose="020B0604020202020204" pitchFamily="34" charset="0"/>
                        </a:rPr>
                        <a:t>/</a:t>
                      </a:r>
                      <a:endParaRPr lang="zh-CN" altLang="en-US" sz="1200"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dk1"/>
                          </a:solidFill>
                          <a:sym typeface="+mn-ea"/>
                        </a:rPr>
                        <a:t>设计</a:t>
                      </a:r>
                      <a:endParaRPr lang="en-US" altLang="zh-CN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solidFill>
                          <a:schemeClr val="dk1"/>
                        </a:solidFill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cs typeface="Arial" panose="020B0604020202020204" pitchFamily="34" charset="0"/>
                        </a:rPr>
                        <a:t>没有输出</a:t>
                      </a:r>
                      <a:r>
                        <a:rPr lang="en-US" altLang="zh-CN" sz="1200">
                          <a:cs typeface="Arial" panose="020B0604020202020204" pitchFamily="34" charset="0"/>
                        </a:rPr>
                        <a:t>TRD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耦合简单，</a:t>
                      </a:r>
                      <a:r>
                        <a:rPr lang="en-US" altLang="zh-CN" sz="1200"/>
                        <a:t>TRD</a:t>
                      </a:r>
                      <a:r>
                        <a:rPr lang="zh-CN" altLang="en-US" sz="1200"/>
                        <a:t>容易输出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进出板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现有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架构</a:t>
                      </a:r>
                      <a:r>
                        <a:rPr lang="zh-CN" altLang="en-US" sz="1200"/>
                        <a:t>并没有</a:t>
                      </a:r>
                      <a:r>
                        <a:rPr lang="en-US" altLang="zh-CN" sz="1200"/>
                        <a:t>TRD</a:t>
                      </a:r>
                      <a:r>
                        <a:rPr lang="zh-CN" altLang="en-US" sz="1200"/>
                        <a:t>输出，但后面</a:t>
                      </a:r>
                      <a:r>
                        <a:rPr lang="en-US" altLang="zh-CN" sz="1200"/>
                        <a:t>Debug</a:t>
                      </a:r>
                      <a:r>
                        <a:rPr lang="zh-CN" altLang="en-US" sz="1200"/>
                        <a:t>可能花费更多时间</a:t>
                      </a:r>
                      <a:endParaRPr lang="zh-CN" altLang="en-US" sz="1200"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cs typeface="Arial" panose="020B0604020202020204" pitchFamily="34" charset="0"/>
                        </a:rPr>
                        <a:t>新架构输出条理清晰的</a:t>
                      </a:r>
                      <a:r>
                        <a:rPr lang="en-US" altLang="zh-CN" sz="1200">
                          <a:cs typeface="Arial" panose="020B0604020202020204" pitchFamily="34" charset="0"/>
                        </a:rPr>
                        <a:t>TRD:8H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8089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dk1"/>
                          </a:solidFill>
                          <a:sym typeface="+mn-ea"/>
                        </a:rPr>
                        <a:t>评审</a:t>
                      </a:r>
                      <a:endParaRPr lang="en-US" altLang="zh-CN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  <a:cs typeface="Arial" panose="020B0604020202020204" pitchFamily="34" charset="0"/>
                        </a:rPr>
                        <a:t>、对现有代码的耦合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  <a:cs typeface="Arial" panose="020B0604020202020204" pitchFamily="34" charset="0"/>
                        </a:rPr>
                        <a:t>关系进行梳理</a:t>
                      </a:r>
                      <a:endParaRPr lang="zh-CN" altLang="en-US" sz="1200">
                        <a:solidFill>
                          <a:schemeClr val="dk1"/>
                        </a:solidFill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dk1"/>
                          </a:solidFill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  <a:cs typeface="Arial" panose="020B0604020202020204" pitchFamily="34" charset="0"/>
                        </a:rPr>
                        <a:t>、业务部分的评审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业务部分的评审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p>
                      <a:pPr marL="0" indent="0" algn="l" defTabSz="457200" rtl="0" eaLnBrk="1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进出板</a:t>
                      </a:r>
                      <a:endParaRPr lang="zh-CN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程序可靠性增加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降低理解的难度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省却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理解耦合关系的耗时：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4小时</a:t>
                      </a:r>
                      <a:endParaRPr lang="zh-CN" altLang="en-US"/>
                    </a:p>
                  </a:txBody>
                  <a:tcPr anchor="ctr"/>
                </a:tc>
              </a:tr>
              <a:tr h="8083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实现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、实现耦合关系的逻辑</a:t>
                      </a:r>
                      <a:endParaRPr lang="zh-CN" altLang="en-US" sz="1200"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、接口实现</a:t>
                      </a:r>
                      <a:endParaRPr lang="zh-CN" altLang="en-US" sz="1200"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dk1"/>
                          </a:solidFill>
                          <a:cs typeface="Arial" panose="020B0604020202020204" pitchFamily="34" charset="0"/>
                        </a:rPr>
                        <a:t>3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、</a:t>
                      </a:r>
                      <a:r>
                        <a:rPr lang="zh-CN" altLang="en-US" sz="1200"/>
                        <a:t>没</a:t>
                      </a:r>
                      <a:r>
                        <a:rPr lang="en-US" altLang="zh-CN" sz="1200"/>
                        <a:t>TRD</a:t>
                      </a:r>
                      <a:r>
                        <a:rPr lang="zh-CN" altLang="en-US" sz="1200"/>
                        <a:t>遵循，实际业务逻辑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  <a:cs typeface="Arial" panose="020B0604020202020204" pitchFamily="34" charset="0"/>
                        </a:rPr>
                        <a:t>、接口实现</a:t>
                      </a:r>
                      <a:endParaRPr lang="zh-CN" altLang="en-US" sz="120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、根据</a:t>
                      </a:r>
                      <a:r>
                        <a:rPr lang="en-US" altLang="zh-CN" sz="1200">
                          <a:solidFill>
                            <a:schemeClr val="dk1"/>
                          </a:solidFill>
                        </a:rPr>
                        <a:t>TRD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编写实际业务逻辑</a:t>
                      </a:r>
                      <a:endParaRPr lang="zh-CN" altLang="en-US" sz="120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进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出板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程序可靠性增加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降低理解的难度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省却实现耦合关系的耗时：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zh-CN" altLang="en-US" sz="1200"/>
                        <a:t>小时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8089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dk1"/>
                          </a:solidFill>
                          <a:sym typeface="+mn-ea"/>
                        </a:rPr>
                        <a:t>测试</a:t>
                      </a:r>
                      <a:endParaRPr lang="en-US" altLang="zh-CN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、理清各耦合关系</a:t>
                      </a:r>
                      <a:endParaRPr lang="zh-CN" altLang="en-US" sz="1200"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、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  <a:cs typeface="Arial" panose="020B0604020202020204" pitchFamily="34" charset="0"/>
                        </a:rPr>
                        <a:t>通过耦合的变量进行接口测试</a:t>
                      </a:r>
                      <a:endParaRPr lang="zh-CN" altLang="en-US" sz="1200"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cs typeface="Arial" panose="020B0604020202020204" pitchFamily="34" charset="0"/>
                        </a:rPr>
                        <a:t>3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、测试程序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、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  <a:cs typeface="Arial" panose="020B0604020202020204" pitchFamily="34" charset="0"/>
                        </a:rPr>
                        <a:t>根据接口进行测试</a:t>
                      </a:r>
                      <a:endParaRPr lang="zh-CN" altLang="en-US" sz="1200"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、</a:t>
                      </a:r>
                      <a:r>
                        <a:rPr lang="zh-CN" altLang="en-US" sz="1200"/>
                        <a:t>只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测进出板模块的程序，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  <a:cs typeface="Arial" panose="020B0604020202020204" pitchFamily="34" charset="0"/>
                        </a:rPr>
                        <a:t>其他模块可以不启用</a:t>
                      </a:r>
                      <a:endParaRPr lang="zh-CN" altLang="en-US"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进出板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程序可靠性增加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降低理解的难度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省却分析耦合关系的耗时：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zh-CN" altLang="en-US" sz="1200"/>
                        <a:t>小时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dk1"/>
                          </a:solidFill>
                        </a:rPr>
                        <a:t>灰度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、测试新模块的影响</a:t>
                      </a:r>
                      <a:endParaRPr lang="zh-CN" altLang="en-US" sz="1200"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、测试耦合关系的影响</a:t>
                      </a:r>
                      <a:endParaRPr lang="zh-CN" altLang="en-US" sz="1200"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cs typeface="Arial" panose="020B0604020202020204" pitchFamily="34" charset="0"/>
                        </a:rPr>
                        <a:t>3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、进行灰度测试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、</a:t>
                      </a:r>
                      <a:r>
                        <a:rPr lang="zh-CN" altLang="en-US" sz="1200"/>
                        <a:t>只需对新加模块进行灰度测试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进出板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省却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测试</a:t>
                      </a:r>
                      <a:r>
                        <a:rPr lang="zh-CN" altLang="en-US" sz="1200"/>
                        <a:t>耦合关系的耗时：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zh-CN" altLang="en-US" sz="1200"/>
                        <a:t>小时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售后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  <a:cs typeface="Arial" panose="020B0604020202020204" pitchFamily="34" charset="0"/>
                        </a:rPr>
                        <a:t>、</a:t>
                      </a:r>
                      <a:r>
                        <a:rPr lang="zh-CN" altLang="en-US" sz="1200"/>
                        <a:t>报警缺失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、报警没显示具体原因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流程类报警自动生成并有具体原因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进出板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传感器异常报警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PLC</a:t>
                      </a:r>
                      <a:r>
                        <a:rPr lang="zh-CN" altLang="en-US" sz="1200"/>
                        <a:t>流程类的异常排查从</a:t>
                      </a:r>
                      <a:r>
                        <a:rPr lang="en-US" altLang="zh-CN" sz="1200"/>
                        <a:t>30</a:t>
                      </a:r>
                      <a:r>
                        <a:rPr lang="zh-CN" altLang="en-US" sz="1200"/>
                        <a:t>分钟降低到</a:t>
                      </a:r>
                      <a:r>
                        <a:rPr lang="en-US" altLang="zh-CN" sz="1200"/>
                        <a:t>5</a:t>
                      </a:r>
                      <a:r>
                        <a:rPr lang="zh-CN" altLang="en-US" sz="1200"/>
                        <a:t>分钟</a:t>
                      </a:r>
                      <a:endParaRPr lang="zh-CN" altLang="en-US" sz="12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639997"/>
            <a:ext cx="12192000" cy="1578006"/>
          </a:xfrm>
          <a:prstGeom prst="rect">
            <a:avLst/>
          </a:prstGeom>
          <a:solidFill>
            <a:srgbClr val="172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rgbClr val="FFFFFF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</a:rPr>
              <a:t>、立项决策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立项</a:t>
            </a:r>
            <a:r>
              <a:rPr lang="zh-CN" altLang="en-US">
                <a:cs typeface="Arial" panose="020B0604020202020204" pitchFamily="34" charset="0"/>
              </a:rPr>
              <a:t>总结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2151063" y="1254125"/>
            <a:ext cx="586232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基于对现有问题和反馈的方向，对</a:t>
            </a:r>
            <a:r>
              <a:rPr lang="en-US" altLang="zh-CN"/>
              <a:t>PLC</a:t>
            </a:r>
            <a:r>
              <a:rPr lang="zh-CN" altLang="en-US"/>
              <a:t>代码重构是必要的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183527" y="3524250"/>
            <a:ext cx="8412480" cy="64516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通过对技术可行性，资源投入，周期可控，风险可控，对相关方的影响进行分析，</a:t>
            </a:r>
            <a:endParaRPr lang="zh-CN" altLang="en-US"/>
          </a:p>
          <a:p>
            <a:pPr algn="l"/>
            <a:r>
              <a:rPr lang="zh-CN" altLang="en-US"/>
              <a:t>基于</a:t>
            </a:r>
            <a:r>
              <a:rPr lang="en-US" altLang="zh-CN"/>
              <a:t>packml</a:t>
            </a:r>
            <a:r>
              <a:rPr lang="zh-CN" altLang="en-US"/>
              <a:t>对代码进行重构是可行的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183527" y="4841875"/>
            <a:ext cx="782447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基于项目目标进行分析，基于</a:t>
            </a:r>
            <a:r>
              <a:rPr lang="en-US" altLang="zh-CN"/>
              <a:t>packml</a:t>
            </a:r>
            <a:r>
              <a:rPr lang="zh-CN" altLang="en-US"/>
              <a:t>对代码进行重构的</a:t>
            </a:r>
            <a:r>
              <a:rPr lang="en-US" altLang="zh-CN"/>
              <a:t>PLC</a:t>
            </a:r>
            <a:r>
              <a:rPr lang="zh-CN" altLang="en-US"/>
              <a:t>程序是有价值的</a:t>
            </a:r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2183554" y="2349500"/>
            <a:ext cx="582676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通过技术方案选择对比，选择</a:t>
            </a:r>
            <a:r>
              <a:rPr lang="en-US" altLang="zh-CN"/>
              <a:t>PackML</a:t>
            </a:r>
            <a:r>
              <a:rPr lang="zh-CN" altLang="en-US"/>
              <a:t>进行开发时最优的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7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立项</a:t>
            </a:r>
            <a:r>
              <a:rPr lang="zh-CN" altLang="en-US">
                <a:cs typeface="Arial" panose="020B0604020202020204" pitchFamily="34" charset="0"/>
              </a:rPr>
              <a:t>决策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85800" y="1111250"/>
          <a:ext cx="10821035" cy="496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945"/>
                <a:gridCol w="4468495"/>
                <a:gridCol w="1326515"/>
                <a:gridCol w="3434080"/>
              </a:tblGrid>
              <a:tr h="348615">
                <a:tc gridSpan="4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PLC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</a:rPr>
                        <a:t>程序新架构</a:t>
                      </a:r>
                      <a:r>
                        <a:rPr lang="en-US" altLang="zh-CN" sz="180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zh-CN" altLang="en-US" sz="1800">
                          <a:solidFill>
                            <a:schemeClr val="bg1"/>
                          </a:solidFill>
                        </a:rPr>
                        <a:t>立项申请评审记录表</a:t>
                      </a:r>
                      <a:endParaRPr lang="zh-CN" altLang="en-US" sz="18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381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C1854"/>
                    </a:solidFill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381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381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381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项目名称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381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75C9A"/>
                    </a:solidFill>
                  </a:tcPr>
                </a:tc>
                <a:tc>
                  <a:txBody>
                    <a:bodyPr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endParaRPr lang="zh-CN" altLang="en-US" sz="1600" b="0" i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381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评审时间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381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75C9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  <a:sym typeface="+mn-ea"/>
                        </a:rPr>
                        <a:t>5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-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  <a:sym typeface="+mn-ea"/>
                        </a:rPr>
                        <a:t>0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  <a:sym typeface="+mn-ea"/>
                        </a:rPr>
                        <a:t>1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-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  <a:sym typeface="+mn-ea"/>
                        </a:rPr>
                        <a:t>10</a:t>
                      </a:r>
                      <a:endParaRPr lang="en-US" altLang="zh-CN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381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2192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评审人员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75C9A"/>
                    </a:solidFill>
                  </a:tcPr>
                </a:tc>
                <a:tc gridSpan="3">
                  <a:txBody>
                    <a:bodyPr/>
                    <a:p>
                      <a:pPr indent="0" algn="l">
                        <a:buNone/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总工（陈健）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：同意</a:t>
                      </a:r>
                      <a:endParaRPr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l">
                        <a:buNone/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商务/售后代表（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陈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新宇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）：未参与</a:t>
                      </a:r>
                      <a:endParaRPr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l"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制造代表（刘云龙）：同意</a:t>
                      </a:r>
                      <a:endParaRPr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l">
                        <a:buNone/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产品线代表（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张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伟杰）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：未参与</a:t>
                      </a:r>
                      <a:endParaRPr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l">
                        <a:buNone/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技术代表（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张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创烁）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：同意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l"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质量（跃华）：同意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微软雅黑" charset="0"/>
                      </a:endParaRPr>
                    </a:p>
                    <a:p>
                      <a:pPr indent="0" algn="l"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</a:rPr>
                        <a:t>专业性内部：同意</a:t>
                      </a:r>
                      <a:br>
                        <a:rPr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</a:br>
                      <a:r>
                        <a:rPr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其它相关方：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同意</a:t>
                      </a:r>
                      <a:endParaRPr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635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评审项目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75C9A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内容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75C9A"/>
                    </a:solidFill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168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立项决策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3">
                  <a:txBody>
                    <a:bodyPr/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600" i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同意立项，进入概念阶段；</a:t>
                      </a:r>
                      <a:endParaRPr lang="zh-CN" altLang="en-US" sz="1600" i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600" i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同意开发节奏，里程碑，同意流程裁剪建议；</a:t>
                      </a:r>
                      <a:endParaRPr lang="zh-CN" altLang="en-US" sz="1600" i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600" i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同意项目资源申请；</a:t>
                      </a:r>
                      <a:endParaRPr lang="zh-CN" altLang="en-US" sz="1600" i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342900" indent="-342900" algn="l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600" i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同意</a:t>
                      </a:r>
                      <a:r>
                        <a:rPr lang="en-US" altLang="zh-CN" sz="1600" i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PDT</a:t>
                      </a:r>
                      <a:r>
                        <a:rPr lang="zh-CN" altLang="en-US" sz="1600" i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成员名单；</a:t>
                      </a:r>
                      <a:endParaRPr lang="zh-CN" altLang="en-US" sz="1600" b="0" i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30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决策结论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全体通过 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556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待办项目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3">
                  <a:txBody>
                    <a:bodyPr/>
                    <a:p>
                      <a:pPr indent="0" algn="l">
                        <a:buNone/>
                      </a:pP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880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评审建议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3">
                  <a:txBody>
                    <a:bodyPr/>
                    <a:p>
                      <a:pPr indent="0" algn="l">
                        <a:buNone/>
                      </a:pP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0" marB="0"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07689" y="2663301"/>
            <a:ext cx="6356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FFFFFF"/>
                </a:solidFill>
              </a:rPr>
              <a:t>谢   谢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软件</a:t>
            </a:r>
            <a:r>
              <a:rPr lang="zh-CN" altLang="en-US">
                <a:cs typeface="Arial" panose="020B0604020202020204" pitchFamily="34" charset="0"/>
              </a:rPr>
              <a:t>影响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3889" y="1044749"/>
            <a:ext cx="10653710" cy="4071745"/>
          </a:xfrm>
          <a:prstGeom prst="rect">
            <a:avLst/>
          </a:prstGeom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方案一：软件不做任何改变，</a:t>
            </a:r>
            <a:r>
              <a:rPr lang="en-US" altLang="zh-CN"/>
              <a:t>PackML</a:t>
            </a:r>
            <a:r>
              <a:rPr lang="zh-CN" altLang="en-US"/>
              <a:t>的模式切换通过以下方式实现：</a:t>
            </a:r>
            <a:endParaRPr lang="zh-CN" altLang="en-US"/>
          </a:p>
          <a:p>
            <a:pPr lvl="1" indent="0">
              <a:buNone/>
            </a:pPr>
            <a:r>
              <a:rPr lang="zh-CN" altLang="en-US"/>
              <a:t>   	只在</a:t>
            </a:r>
            <a:r>
              <a:rPr lang="en-US" altLang="zh-CN"/>
              <a:t>PLC</a:t>
            </a:r>
            <a:r>
              <a:rPr lang="zh-CN" altLang="en-US"/>
              <a:t>上进行模式切换，</a:t>
            </a:r>
            <a:r>
              <a:rPr lang="en-US" altLang="zh-CN"/>
              <a:t>PLC</a:t>
            </a:r>
            <a:r>
              <a:rPr lang="zh-CN" altLang="en-US"/>
              <a:t>只在生产模式下响应软件请求</a:t>
            </a:r>
            <a:endParaRPr lang="zh-CN" altLang="en-US"/>
          </a:p>
          <a:p>
            <a:pPr lvl="2" indent="0">
              <a:buNone/>
            </a:pPr>
            <a:r>
              <a:rPr lang="zh-CN" altLang="en-US"/>
              <a:t>如果</a:t>
            </a:r>
            <a:r>
              <a:rPr lang="en-US" altLang="zh-CN"/>
              <a:t>PLC</a:t>
            </a:r>
            <a:r>
              <a:rPr lang="zh-CN" altLang="en-US"/>
              <a:t>不在生产模式，软件对</a:t>
            </a:r>
            <a:r>
              <a:rPr lang="en-US" altLang="zh-CN"/>
              <a:t>PLC</a:t>
            </a:r>
            <a:r>
              <a:rPr lang="zh-CN" altLang="en-US"/>
              <a:t>进行操作</a:t>
            </a:r>
            <a:r>
              <a:rPr lang="en-US" altLang="zh-CN"/>
              <a:t>-&gt;</a:t>
            </a:r>
            <a:r>
              <a:rPr lang="zh-CN" altLang="en-US"/>
              <a:t>软件</a:t>
            </a:r>
            <a:r>
              <a:rPr lang="zh-CN" altLang="en-US">
                <a:solidFill>
                  <a:schemeClr val="tx1"/>
                </a:solidFill>
              </a:rPr>
              <a:t>的控制请求不响应-</a:t>
            </a:r>
            <a:r>
              <a:rPr lang="en-US" altLang="zh-CN">
                <a:solidFill>
                  <a:schemeClr val="tx1"/>
                </a:solidFill>
              </a:rPr>
              <a:t>&gt;</a:t>
            </a:r>
            <a:r>
              <a:rPr lang="zh-CN" altLang="en-US">
                <a:solidFill>
                  <a:schemeClr val="tx1"/>
                </a:solidFill>
              </a:rPr>
              <a:t>软件报错误-</a:t>
            </a:r>
            <a:r>
              <a:rPr lang="en-US" altLang="zh-CN">
                <a:solidFill>
                  <a:schemeClr val="tx1"/>
                </a:solidFill>
              </a:rPr>
              <a:t>&gt;</a:t>
            </a:r>
            <a:r>
              <a:rPr lang="zh-CN" altLang="en-US">
                <a:solidFill>
                  <a:schemeClr val="tx1"/>
                </a:solidFill>
              </a:rPr>
              <a:t>进入</a:t>
            </a:r>
            <a:r>
              <a:rPr lang="en-US" altLang="zh-CN">
                <a:solidFill>
                  <a:schemeClr val="tx1"/>
                </a:solidFill>
              </a:rPr>
              <a:t>HMI</a:t>
            </a:r>
            <a:r>
              <a:rPr lang="zh-CN" altLang="en-US">
                <a:solidFill>
                  <a:schemeClr val="tx1"/>
                </a:solidFill>
              </a:rPr>
              <a:t>查看原因--核对报错机制</a:t>
            </a:r>
            <a:endParaRPr lang="zh-CN" altLang="en-US">
              <a:solidFill>
                <a:schemeClr val="tx1"/>
              </a:solidFill>
            </a:endParaRPr>
          </a:p>
          <a:p>
            <a:pPr lvl="2" indent="0">
              <a:buNone/>
            </a:pPr>
            <a:r>
              <a:rPr lang="zh-CN" altLang="en-US">
                <a:solidFill>
                  <a:srgbClr val="FF0000"/>
                </a:solidFill>
              </a:rPr>
              <a:t>风险：上位机与下位机不能双向交互，造成上位机对下位机的不可控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 algn="l" defTabSz="0" rtl="0" eaLnBrk="1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方案二：软件不做任何改变，</a:t>
            </a:r>
            <a:r>
              <a:rPr lang="en-US" altLang="zh-CN">
                <a:solidFill>
                  <a:schemeClr val="tx1"/>
                </a:solidFill>
              </a:rPr>
              <a:t>PackML</a:t>
            </a:r>
            <a:r>
              <a:rPr lang="zh-CN" altLang="en-US">
                <a:solidFill>
                  <a:schemeClr val="tx1"/>
                </a:solidFill>
              </a:rPr>
              <a:t>的模式切换通过以下方式实现：</a:t>
            </a:r>
            <a:endParaRPr lang="zh-CN" altLang="en-US"/>
          </a:p>
          <a:p>
            <a:pPr lvl="1" indent="0">
              <a:buNone/>
            </a:pPr>
            <a:r>
              <a:rPr lang="zh-CN" altLang="en-US"/>
              <a:t>   	用内存监控现在运行的是什么软件，</a:t>
            </a:r>
            <a:r>
              <a:rPr lang="en-US" altLang="zh-CN"/>
              <a:t>PLC</a:t>
            </a:r>
            <a:r>
              <a:rPr lang="zh-CN" altLang="en-US"/>
              <a:t>根据软件状态进行模式切换：</a:t>
            </a:r>
            <a:endParaRPr lang="zh-CN" altLang="en-US"/>
          </a:p>
          <a:p>
            <a:pPr marL="1257300" lvl="2" indent="-342900">
              <a:buAutoNum type="arabicPeriod"/>
            </a:pPr>
            <a:r>
              <a:rPr lang="en-US" altLang="zh-CN">
                <a:solidFill>
                  <a:srgbClr val="030420"/>
                </a:solidFill>
              </a:rPr>
              <a:t>PLC</a:t>
            </a:r>
            <a:r>
              <a:rPr lang="zh-CN" altLang="en-US">
                <a:solidFill>
                  <a:srgbClr val="030420"/>
                </a:solidFill>
              </a:rPr>
              <a:t>发现软件切换，首先进入</a:t>
            </a:r>
            <a:r>
              <a:rPr lang="en-US" altLang="zh-CN">
                <a:solidFill>
                  <a:srgbClr val="030420"/>
                </a:solidFill>
              </a:rPr>
              <a:t>aborted</a:t>
            </a:r>
            <a:r>
              <a:rPr lang="zh-CN" altLang="en-US">
                <a:solidFill>
                  <a:srgbClr val="030420"/>
                </a:solidFill>
              </a:rPr>
              <a:t>状态（</a:t>
            </a:r>
            <a:r>
              <a:rPr lang="en-US" altLang="zh-CN">
                <a:solidFill>
                  <a:srgbClr val="030420"/>
                </a:solidFill>
              </a:rPr>
              <a:t>PLC</a:t>
            </a:r>
            <a:r>
              <a:rPr lang="zh-CN" altLang="en-US">
                <a:solidFill>
                  <a:srgbClr val="030420"/>
                </a:solidFill>
              </a:rPr>
              <a:t>可切换模式的状态）</a:t>
            </a:r>
            <a:endParaRPr lang="zh-CN" altLang="en-US">
              <a:solidFill>
                <a:srgbClr val="030420"/>
              </a:solidFill>
            </a:endParaRPr>
          </a:p>
          <a:p>
            <a:pPr marL="1257300" lvl="2" indent="-342900">
              <a:buAutoNum type="arabicPeriod"/>
            </a:pPr>
            <a:r>
              <a:rPr lang="zh-CN" altLang="en-US">
                <a:solidFill>
                  <a:srgbClr val="030420"/>
                </a:solidFill>
              </a:rPr>
              <a:t>切换到相应的模式</a:t>
            </a:r>
            <a:endParaRPr lang="zh-CN" altLang="en-US">
              <a:solidFill>
                <a:srgbClr val="030420"/>
              </a:solidFill>
            </a:endParaRPr>
          </a:p>
          <a:p>
            <a:pPr marL="1257300" lvl="2" indent="-342900">
              <a:buAutoNum type="arabicPeriod"/>
            </a:pPr>
            <a:r>
              <a:rPr lang="zh-CN" altLang="en-US">
                <a:solidFill>
                  <a:srgbClr val="030420"/>
                </a:solidFill>
              </a:rPr>
              <a:t>进入方案一（如果在</a:t>
            </a:r>
            <a:r>
              <a:rPr lang="en-US" altLang="zh-CN">
                <a:solidFill>
                  <a:srgbClr val="030420"/>
                </a:solidFill>
              </a:rPr>
              <a:t>PLC</a:t>
            </a:r>
            <a:r>
              <a:rPr lang="zh-CN" altLang="en-US">
                <a:solidFill>
                  <a:srgbClr val="030420"/>
                </a:solidFill>
              </a:rPr>
              <a:t>端进行了模式切换）</a:t>
            </a:r>
            <a:endParaRPr lang="zh-CN" altLang="en-US">
              <a:solidFill>
                <a:srgbClr val="030420"/>
              </a:solidFill>
            </a:endParaRPr>
          </a:p>
          <a:p>
            <a:pPr lvl="2" indent="0">
              <a:buNone/>
            </a:pPr>
            <a:r>
              <a:rPr lang="zh-CN" altLang="en-US">
                <a:solidFill>
                  <a:srgbClr val="FF0000"/>
                </a:solidFill>
              </a:rPr>
              <a:t>风险：上位机与下位机不能双向交互，造成上位机对下位机的不可控</a:t>
            </a:r>
            <a:endParaRPr lang="zh-CN" alt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方案</a:t>
            </a:r>
            <a:r>
              <a:rPr lang="zh-CN" altLang="en-US">
                <a:solidFill>
                  <a:schemeClr val="tx1"/>
                </a:solidFill>
              </a:rPr>
              <a:t>三</a:t>
            </a:r>
            <a:r>
              <a:rPr lang="zh-CN" altLang="en-US"/>
              <a:t>：软件根据</a:t>
            </a:r>
            <a:r>
              <a:rPr lang="en-US" altLang="zh-CN"/>
              <a:t>PackML</a:t>
            </a:r>
            <a:r>
              <a:rPr lang="zh-CN" altLang="en-US"/>
              <a:t>标准进行定义接口实现（</a:t>
            </a:r>
            <a:r>
              <a:rPr lang="en-US" altLang="zh-CN"/>
              <a:t>mode cmd,mode status,state cmd,state)</a:t>
            </a:r>
            <a:r>
              <a:rPr lang="zh-CN" altLang="en-US"/>
              <a:t>--上位机改动稍大，暂不选择</a:t>
            </a:r>
            <a:endParaRPr lang="zh-CN" altLang="en-US"/>
          </a:p>
          <a:p>
            <a:pPr lvl="2" indent="0">
              <a:buNone/>
            </a:pPr>
            <a:r>
              <a:rPr lang="zh-CN" altLang="en-US">
                <a:solidFill>
                  <a:srgbClr val="FF0000"/>
                </a:solidFill>
              </a:rPr>
              <a:t>问题：需要上位机投较多资源进行相应的开发，对产品的使用场景与使用习惯影响比较大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右箭头 3">
            <a:hlinkClick r:id="rId1" action="ppaction://hlinksldjump"/>
          </p:cNvPr>
          <p:cNvSpPr/>
          <p:nvPr userDrawn="1"/>
        </p:nvSpPr>
        <p:spPr>
          <a:xfrm>
            <a:off x="10045670" y="5470523"/>
            <a:ext cx="1192755" cy="660275"/>
          </a:xfrm>
          <a:prstGeom prst="rightArrow">
            <a:avLst/>
          </a:prstGeom>
          <a:solidFill>
            <a:srgbClr val="E2E6ED">
              <a:alpha val="100000"/>
            </a:srgbClr>
          </a:solidFill>
          <a:ln w="25400" cap="flat" cmpd="sng" algn="ctr">
            <a:solidFill>
              <a:srgbClr val="AEB5C0">
                <a:alpha val="100000"/>
              </a:srgb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011199" y="5518112"/>
            <a:ext cx="7397110" cy="612654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/>
              <a:t>结论：</a:t>
            </a:r>
            <a:r>
              <a:rPr lang="en-US" altLang="zh-CN"/>
              <a:t>25</a:t>
            </a:r>
            <a:r>
              <a:rPr lang="zh-CN" altLang="en-US"/>
              <a:t>年暂不开放手动模式，下位机预留功能架构，</a:t>
            </a:r>
            <a:r>
              <a:rPr lang="zh-CN" altLang="en-US" b="1"/>
              <a:t>对软件无影响</a:t>
            </a:r>
            <a:endParaRPr lang="zh-CN" altLang="en-US" b="1"/>
          </a:p>
          <a:p>
            <a:r>
              <a:rPr lang="zh-CN" altLang="en-US" b="1"/>
              <a:t>此次下位机架构重构，与上位机的通讯接口不变，对上位机不产生影响</a:t>
            </a:r>
            <a:endParaRPr lang="zh-C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7690" y="942340"/>
            <a:ext cx="11191875" cy="5696984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00100" lvl="1" indent="-342900">
              <a:buAutoNum type="arabicPeriod"/>
            </a:pPr>
            <a:r>
              <a:rPr lang="zh-CN" altLang="en-US"/>
              <a:t>调查背景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背景研究</a:t>
            </a:r>
            <a:endParaRPr lang="zh-CN" altLang="en-US"/>
          </a:p>
          <a:p>
            <a:pPr marL="1257300" lvl="2" indent="-342900">
              <a:buFont typeface="+mj-lt"/>
              <a:buAutoNum type="alphaLcParenR"/>
            </a:pPr>
            <a:r>
              <a:rPr lang="zh-CN" altLang="en-US"/>
              <a:t>项目目标</a:t>
            </a:r>
            <a:endParaRPr lang="zh-CN" altLang="en-US"/>
          </a:p>
          <a:p>
            <a:pPr marL="1257300" lvl="2" indent="-342900">
              <a:buFont typeface="+mj-lt"/>
              <a:buAutoNum type="alphaLcParenR"/>
            </a:pPr>
            <a:r>
              <a:rPr lang="zh-CN" altLang="en-US">
                <a:solidFill>
                  <a:schemeClr val="tx1"/>
                </a:solidFill>
              </a:rPr>
              <a:t>现状概述</a:t>
            </a:r>
            <a:endParaRPr lang="zh-CN" altLang="en-US">
              <a:highlight>
                <a:srgbClr val="FFFF00"/>
              </a:highlight>
            </a:endParaRPr>
          </a:p>
          <a:p>
            <a:pPr marL="1257300" lvl="2" indent="-342900">
              <a:buFont typeface="+mj-lt"/>
              <a:buAutoNum type="alphaLcParenR"/>
            </a:pPr>
            <a:r>
              <a:rPr lang="zh-CN" altLang="en-US"/>
              <a:t>重构的必要性</a:t>
            </a:r>
            <a:endParaRPr lang="zh-CN" altLang="en-US"/>
          </a:p>
          <a:p>
            <a:pPr marL="1257300" lvl="2" indent="-342900">
              <a:buFont typeface="+mj-lt"/>
              <a:buAutoNum type="alphaLcParenR"/>
            </a:pPr>
            <a:r>
              <a:rPr lang="zh-CN" altLang="en-US"/>
              <a:t>系统架构设计</a:t>
            </a:r>
            <a:endParaRPr lang="zh-CN" altLang="en-US">
              <a:highlight>
                <a:srgbClr val="FFFF00"/>
              </a:highlight>
            </a:endParaRPr>
          </a:p>
          <a:p>
            <a:pPr marL="1257300" lvl="2" indent="-342900">
              <a:buFont typeface="+mj-lt"/>
              <a:buAutoNum type="alphaLcParenR"/>
            </a:pPr>
            <a:r>
              <a:rPr lang="zh-CN" altLang="en-US"/>
              <a:t>技术方案选择对比</a:t>
            </a:r>
            <a:endParaRPr lang="zh-CN" altLang="en-US"/>
          </a:p>
          <a:p>
            <a:pPr marL="1714500" lvl="3" indent="-342900">
              <a:buFont typeface="+mj-lt"/>
              <a:buAutoNum type="arabicPeriod"/>
            </a:pPr>
            <a:r>
              <a:rPr lang="zh-CN" altLang="en-US"/>
              <a:t>技术趋势</a:t>
            </a:r>
            <a:endParaRPr lang="zh-CN" altLang="en-US">
              <a:highlight>
                <a:srgbClr val="FFFF00"/>
              </a:highlight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altLang="zh-CN">
                <a:sym typeface="+mn-ea"/>
              </a:rPr>
              <a:t>PackML</a:t>
            </a:r>
            <a:r>
              <a:rPr lang="zh-CN" altLang="en-US">
                <a:sym typeface="+mn-ea"/>
              </a:rPr>
              <a:t>介绍</a:t>
            </a:r>
            <a:endParaRPr lang="zh-CN" altLang="en-US">
              <a:sym typeface="+mn-ea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altLang="zh-CN"/>
              <a:t>PackML</a:t>
            </a:r>
            <a:r>
              <a:rPr lang="zh-CN" altLang="en-US"/>
              <a:t>标准与代码重构的关系</a:t>
            </a:r>
            <a:endParaRPr lang="zh-CN" altLang="en-US"/>
          </a:p>
          <a:p>
            <a:pPr marL="1714500" lvl="3" indent="-342900">
              <a:buFont typeface="+mj-lt"/>
              <a:buAutoNum type="arabicPeriod"/>
            </a:pPr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PackML</a:t>
            </a:r>
            <a:r>
              <a:rPr lang="zh-CN" altLang="en-US">
                <a:sym typeface="+mn-ea"/>
              </a:rPr>
              <a:t>进行</a:t>
            </a:r>
            <a:r>
              <a:rPr lang="en-US" altLang="zh-CN">
                <a:sym typeface="+mn-ea"/>
              </a:rPr>
              <a:t>PLC</a:t>
            </a:r>
            <a:r>
              <a:rPr lang="zh-CN" altLang="en-US">
                <a:sym typeface="+mn-ea"/>
              </a:rPr>
              <a:t>代码重构的价值</a:t>
            </a:r>
            <a:endParaRPr lang="zh-CN" altLang="en-US">
              <a:sym typeface="+mn-ea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zh-CN" altLang="en-US"/>
              <a:t>实施计划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基于</a:t>
            </a:r>
            <a:r>
              <a:rPr lang="en-US" altLang="zh-CN"/>
              <a:t>PackML</a:t>
            </a:r>
            <a:r>
              <a:rPr lang="zh-CN" altLang="en-US"/>
              <a:t>进行</a:t>
            </a:r>
            <a:r>
              <a:rPr lang="en-US" altLang="zh-CN"/>
              <a:t>PLC</a:t>
            </a:r>
            <a:r>
              <a:rPr lang="zh-CN" altLang="en-US"/>
              <a:t>代码重构可行性分析</a:t>
            </a:r>
            <a:endParaRPr lang="zh-CN" altLang="en-US"/>
          </a:p>
          <a:p>
            <a:pPr marL="1257300" lvl="2" indent="-342900">
              <a:buFont typeface="+mj-lt"/>
              <a:buAutoNum type="alphaLcParenR"/>
            </a:pPr>
            <a:r>
              <a:rPr lang="zh-CN" altLang="en-US"/>
              <a:t>技术可行性</a:t>
            </a:r>
            <a:endParaRPr lang="zh-CN" altLang="en-US"/>
          </a:p>
          <a:p>
            <a:pPr marL="1257300" lvl="2" indent="-342900">
              <a:buFont typeface="+mj-lt"/>
              <a:buAutoNum type="alphaLcParenR"/>
            </a:pPr>
            <a:r>
              <a:rPr lang="zh-CN" altLang="en-US"/>
              <a:t>资源可行性-投入是否可控（人力，硬件）</a:t>
            </a:r>
            <a:endParaRPr lang="zh-CN" altLang="en-US"/>
          </a:p>
          <a:p>
            <a:pPr marL="1257300" lvl="2" indent="-342900">
              <a:buFont typeface="+mj-lt"/>
              <a:buAutoNum type="alphaLcParenR"/>
            </a:pPr>
            <a:r>
              <a:rPr lang="zh-CN" altLang="en-US"/>
              <a:t>周期可控</a:t>
            </a:r>
            <a:endParaRPr lang="zh-CN" altLang="en-US"/>
          </a:p>
          <a:p>
            <a:pPr marL="1257300" lvl="2" indent="-342900">
              <a:buFont typeface="+mj-lt"/>
              <a:buAutoNum type="alphaLcParenR"/>
            </a:pPr>
            <a:r>
              <a:rPr lang="zh-CN" altLang="en-US"/>
              <a:t>风险可控</a:t>
            </a:r>
            <a:endParaRPr lang="zh-CN" altLang="en-US"/>
          </a:p>
          <a:p>
            <a:pPr marL="1257300" lvl="2" indent="-342900">
              <a:buFont typeface="+mj-lt"/>
              <a:buAutoNum type="alphaLcParenR"/>
            </a:pPr>
            <a:r>
              <a:rPr lang="zh-CN" altLang="en-US"/>
              <a:t>对相关方的影响是否可控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项目目标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立项结论</a:t>
            </a:r>
            <a:endParaRPr lang="zh-CN" altLang="en-US"/>
          </a:p>
          <a:p>
            <a:pPr lvl="2" indent="0">
              <a:buNone/>
            </a:pPr>
            <a:endParaRPr lang="zh-CN" altLang="en-US"/>
          </a:p>
          <a:p>
            <a:pPr lvl="2" indent="0">
              <a:buNone/>
            </a:pPr>
            <a:endParaRPr lang="zh-CN" altLang="en-US"/>
          </a:p>
          <a:p>
            <a:pPr marL="800100" lvl="1" indent="-342900">
              <a:buAutoNum type="arabicPeriod"/>
            </a:pP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待办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923939" y="1305860"/>
            <a:ext cx="10009505" cy="4310143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评审待办分下类：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en-US">
                <a:solidFill>
                  <a:srgbClr val="FF0000"/>
                </a:solidFill>
              </a:rPr>
              <a:t>①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影响立项决策的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以下待办要完成）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</a:t>
            </a:r>
            <a:r>
              <a:rPr lang="en-US" altLang="en-US">
                <a:solidFill>
                  <a:srgbClr val="FF0000"/>
                </a:solidFill>
              </a:rPr>
              <a:t>■</a:t>
            </a:r>
            <a:r>
              <a:rPr lang="en-US" altLang="zh-CN">
                <a:solidFill>
                  <a:srgbClr val="FF0000"/>
                </a:solidFill>
              </a:rPr>
              <a:t> 5.</a:t>
            </a:r>
            <a:r>
              <a:rPr lang="zh-CN" altLang="en-US">
                <a:solidFill>
                  <a:srgbClr val="FF0000"/>
                </a:solidFill>
              </a:rPr>
              <a:t>补充：</a:t>
            </a:r>
            <a:r>
              <a:rPr lang="zh-CN" altLang="en-US">
                <a:solidFill>
                  <a:srgbClr val="FF0000"/>
                </a:solidFill>
                <a:hlinkClick r:id="rId1" action="ppaction://hlinksldjump"/>
              </a:rPr>
              <a:t>其他标准</a:t>
            </a:r>
            <a:r>
              <a:rPr lang="zh-CN" altLang="en-US">
                <a:solidFill>
                  <a:srgbClr val="FF0000"/>
                </a:solidFill>
              </a:rPr>
              <a:t>与</a:t>
            </a:r>
            <a:r>
              <a:rPr lang="en-US" altLang="zh-CN">
                <a:solidFill>
                  <a:srgbClr val="FF0000"/>
                </a:solidFill>
              </a:rPr>
              <a:t>Pack ML</a:t>
            </a:r>
            <a:r>
              <a:rPr lang="zh-CN" altLang="en-US">
                <a:solidFill>
                  <a:srgbClr val="FF0000"/>
                </a:solidFill>
              </a:rPr>
              <a:t>的对比（为什么选择</a:t>
            </a:r>
            <a:r>
              <a:rPr lang="en-US" altLang="zh-CN">
                <a:solidFill>
                  <a:srgbClr val="FF0000"/>
                </a:solidFill>
              </a:rPr>
              <a:t>Pack ML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</a:t>
            </a:r>
            <a:r>
              <a:rPr lang="en-US" altLang="en-US">
                <a:solidFill>
                  <a:srgbClr val="FF0000"/>
                </a:solidFill>
              </a:rPr>
              <a:t>■</a:t>
            </a:r>
            <a:r>
              <a:rPr lang="en-US" altLang="zh-CN">
                <a:solidFill>
                  <a:srgbClr val="FF0000"/>
                </a:solidFill>
              </a:rPr>
              <a:t> 8</a:t>
            </a:r>
            <a:r>
              <a:rPr lang="zh-CN" altLang="en-US">
                <a:solidFill>
                  <a:srgbClr val="FF0000"/>
                </a:solidFill>
              </a:rPr>
              <a:t>、引入</a:t>
            </a:r>
            <a:r>
              <a:rPr lang="en-US" altLang="zh-CN">
                <a:solidFill>
                  <a:srgbClr val="FF0000"/>
                </a:solidFill>
              </a:rPr>
              <a:t>Pack ML</a:t>
            </a:r>
            <a:r>
              <a:rPr lang="zh-CN" altLang="en-US">
                <a:solidFill>
                  <a:srgbClr val="FF0000"/>
                </a:solidFill>
              </a:rPr>
              <a:t>后，</a:t>
            </a:r>
            <a:r>
              <a:rPr lang="zh-CN" altLang="en-US">
                <a:solidFill>
                  <a:srgbClr val="FF0000"/>
                </a:solidFill>
                <a:hlinkClick r:id="rId2" action="ppaction://hlinksldjump"/>
              </a:rPr>
              <a:t>开发效率</a:t>
            </a:r>
            <a:r>
              <a:rPr lang="zh-CN" altLang="en-US">
                <a:solidFill>
                  <a:srgbClr val="FF0000"/>
                </a:solidFill>
              </a:rPr>
              <a:t>的提升要量化（举一个具体案例）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</a:t>
            </a:r>
            <a:r>
              <a:rPr lang="en-US" altLang="en-US">
                <a:solidFill>
                  <a:srgbClr val="FF0000"/>
                </a:solidFill>
              </a:rPr>
              <a:t>■</a:t>
            </a:r>
            <a:r>
              <a:rPr lang="en-US" altLang="zh-CN">
                <a:solidFill>
                  <a:srgbClr val="FF0000"/>
                </a:solidFill>
              </a:rPr>
              <a:t> 9</a:t>
            </a:r>
            <a:r>
              <a:rPr lang="zh-CN" altLang="en-US">
                <a:solidFill>
                  <a:srgbClr val="FF0000"/>
                </a:solidFill>
              </a:rPr>
              <a:t>、关于系统稳定性的部分，引入</a:t>
            </a:r>
            <a:r>
              <a:rPr lang="en-US" altLang="zh-CN">
                <a:solidFill>
                  <a:srgbClr val="FF0000"/>
                </a:solidFill>
              </a:rPr>
              <a:t>Pack ML</a:t>
            </a:r>
            <a:r>
              <a:rPr lang="zh-CN" altLang="en-US">
                <a:solidFill>
                  <a:srgbClr val="FF0000"/>
                </a:solidFill>
              </a:rPr>
              <a:t>后，</a:t>
            </a:r>
            <a:r>
              <a:rPr lang="zh-CN" altLang="en-US">
                <a:solidFill>
                  <a:srgbClr val="FF0000"/>
                </a:solidFill>
                <a:hlinkClick r:id="rId2" action="ppaction://hlinksldjump"/>
              </a:rPr>
              <a:t>排查问题的能提升多少效率</a:t>
            </a:r>
            <a:r>
              <a:rPr lang="zh-CN" altLang="en-US">
                <a:solidFill>
                  <a:srgbClr val="FF0000"/>
                </a:solidFill>
              </a:rPr>
              <a:t>，量化，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</a:t>
            </a:r>
            <a:r>
              <a:rPr lang="en-US" altLang="en-US">
                <a:solidFill>
                  <a:srgbClr val="FF0000"/>
                </a:solidFill>
              </a:rPr>
              <a:t>■</a:t>
            </a:r>
            <a:r>
              <a:rPr lang="en-US" altLang="zh-CN">
                <a:solidFill>
                  <a:srgbClr val="FF0000"/>
                </a:solidFill>
              </a:rPr>
              <a:t> 10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  <a:hlinkClick r:id="rId3" action="ppaction://hlinksldjump"/>
              </a:rPr>
              <a:t>P</a:t>
            </a:r>
            <a:r>
              <a:rPr lang="zh-CN" altLang="en-US">
                <a:solidFill>
                  <a:srgbClr val="FF0000"/>
                </a:solidFill>
                <a:hlinkClick r:id="rId3" action="ppaction://hlinksldjump"/>
              </a:rPr>
              <a:t>项目是否导入</a:t>
            </a:r>
            <a:r>
              <a:rPr lang="zh-CN" altLang="en-US">
                <a:solidFill>
                  <a:srgbClr val="FF0000"/>
                </a:solidFill>
              </a:rPr>
              <a:t>的结论需要明确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en-US">
                <a:solidFill>
                  <a:srgbClr val="FF0000"/>
                </a:solidFill>
              </a:rPr>
              <a:t>②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不影响但需要在项目里明确待办关闭阶段的（以下待办要给出计划）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</a:t>
            </a:r>
            <a:r>
              <a:rPr lang="en-US" altLang="en-US">
                <a:solidFill>
                  <a:srgbClr val="FF0000"/>
                </a:solidFill>
              </a:rPr>
              <a:t>■</a:t>
            </a:r>
            <a:r>
              <a:rPr lang="en-US" altLang="zh-CN">
                <a:solidFill>
                  <a:srgbClr val="FF0000"/>
                </a:solidFill>
              </a:rPr>
              <a:t> 1</a:t>
            </a:r>
            <a:r>
              <a:rPr lang="zh-CN" altLang="en-US">
                <a:solidFill>
                  <a:srgbClr val="FF0000"/>
                </a:solidFill>
              </a:rPr>
              <a:t>、下位机重构后的版本迭代的</a:t>
            </a:r>
            <a:r>
              <a:rPr lang="en-US" altLang="zh-CN">
                <a:solidFill>
                  <a:srgbClr val="FF0000"/>
                </a:solidFill>
              </a:rPr>
              <a:t>“</a:t>
            </a:r>
            <a:r>
              <a:rPr lang="zh-CN" altLang="en-US">
                <a:solidFill>
                  <a:srgbClr val="FF0000"/>
                </a:solidFill>
              </a:rPr>
              <a:t>版本管理</a:t>
            </a:r>
            <a:r>
              <a:rPr lang="en-US" altLang="zh-CN">
                <a:solidFill>
                  <a:srgbClr val="FF0000"/>
                </a:solidFill>
              </a:rPr>
              <a:t>”</a:t>
            </a:r>
            <a:r>
              <a:rPr lang="zh-CN" altLang="en-US">
                <a:solidFill>
                  <a:srgbClr val="FF0000"/>
                </a:solidFill>
              </a:rPr>
              <a:t>方式要明确，避免变成版本失控的现象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</a:t>
            </a:r>
            <a:r>
              <a:rPr lang="en-US" altLang="en-US">
                <a:solidFill>
                  <a:srgbClr val="FF0000"/>
                </a:solidFill>
              </a:rPr>
              <a:t>■</a:t>
            </a:r>
            <a:r>
              <a:rPr lang="en-US" altLang="zh-CN">
                <a:solidFill>
                  <a:srgbClr val="FF0000"/>
                </a:solidFill>
              </a:rPr>
              <a:t> 2</a:t>
            </a:r>
            <a:r>
              <a:rPr lang="zh-CN" altLang="en-US">
                <a:solidFill>
                  <a:srgbClr val="FF0000"/>
                </a:solidFill>
              </a:rPr>
              <a:t>、引入</a:t>
            </a:r>
            <a:r>
              <a:rPr lang="en-US" altLang="zh-CN">
                <a:solidFill>
                  <a:srgbClr val="FF0000"/>
                </a:solidFill>
              </a:rPr>
              <a:t>Pack ML</a:t>
            </a:r>
            <a:r>
              <a:rPr lang="zh-CN" altLang="en-US">
                <a:solidFill>
                  <a:srgbClr val="FF0000"/>
                </a:solidFill>
              </a:rPr>
              <a:t>后，对原来的运行效率，硬件性能</a:t>
            </a:r>
            <a:r>
              <a:rPr lang="zh-CN" altLang="en-US">
                <a:solidFill>
                  <a:srgbClr val="FF0000"/>
                </a:solidFill>
                <a:hlinkClick r:id="rId4" action="ppaction://hlinksldjump"/>
              </a:rPr>
              <a:t>是否会遇到瓶颈和问题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</a:t>
            </a:r>
            <a:r>
              <a:rPr lang="en-US" altLang="en-US">
                <a:solidFill>
                  <a:srgbClr val="FF0000"/>
                </a:solidFill>
              </a:rPr>
              <a:t>■</a:t>
            </a:r>
            <a:r>
              <a:rPr lang="en-US" altLang="zh-CN">
                <a:solidFill>
                  <a:srgbClr val="FF0000"/>
                </a:solidFill>
              </a:rPr>
              <a:t> 3</a:t>
            </a:r>
            <a:r>
              <a:rPr lang="zh-CN" altLang="en-US">
                <a:solidFill>
                  <a:srgbClr val="FF0000"/>
                </a:solidFill>
              </a:rPr>
              <a:t>、系统架构内的左侧命名重新考量</a:t>
            </a:r>
            <a:r>
              <a:rPr lang="zh-CN" altLang="en-US">
                <a:solidFill>
                  <a:srgbClr val="000000"/>
                </a:solidFill>
              </a:rPr>
              <a:t>--</a:t>
            </a:r>
            <a:r>
              <a:rPr lang="zh-CN" altLang="en-US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已与陈健与跃华对过系统层级图</a:t>
            </a:r>
            <a:endParaRPr lang="zh-CN" altLang="en-US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</a:t>
            </a:r>
            <a:r>
              <a:rPr lang="en-US" altLang="en-US">
                <a:solidFill>
                  <a:srgbClr val="FF0000"/>
                </a:solidFill>
              </a:rPr>
              <a:t>■</a:t>
            </a:r>
            <a:r>
              <a:rPr lang="en-US" altLang="zh-CN">
                <a:solidFill>
                  <a:srgbClr val="FF0000"/>
                </a:solidFill>
              </a:rPr>
              <a:t> 4</a:t>
            </a:r>
            <a:r>
              <a:rPr lang="zh-CN" altLang="en-US">
                <a:solidFill>
                  <a:srgbClr val="FF0000"/>
                </a:solidFill>
              </a:rPr>
              <a:t>、各个模块之间的逻辑需要细化补齐</a:t>
            </a:r>
            <a:r>
              <a:rPr lang="zh-CN" altLang="en-US">
                <a:solidFill>
                  <a:srgbClr val="000000"/>
                </a:solidFill>
              </a:rPr>
              <a:t>--已与跃华对过U</a:t>
            </a:r>
            <a:r>
              <a:rPr lang="en-US" altLang="zh-CN">
                <a:solidFill>
                  <a:srgbClr val="000000"/>
                </a:solidFill>
              </a:rPr>
              <a:t>ML</a:t>
            </a:r>
            <a:r>
              <a:rPr lang="zh-CN" altLang="en-US">
                <a:solidFill>
                  <a:srgbClr val="000000"/>
                </a:solidFill>
              </a:rPr>
              <a:t>图</a:t>
            </a:r>
            <a:endParaRPr lang="zh-CN" altLang="en-US">
              <a:solidFill>
                <a:srgbClr val="00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</a:t>
            </a:r>
            <a:r>
              <a:rPr lang="en-US" altLang="en-US">
                <a:solidFill>
                  <a:srgbClr val="FF0000"/>
                </a:solidFill>
              </a:rPr>
              <a:t>■</a:t>
            </a:r>
            <a:r>
              <a:rPr lang="en-US" altLang="zh-CN">
                <a:solidFill>
                  <a:srgbClr val="FF0000"/>
                </a:solidFill>
              </a:rPr>
              <a:t> 6</a:t>
            </a:r>
            <a:r>
              <a:rPr lang="zh-CN" altLang="en-US">
                <a:solidFill>
                  <a:srgbClr val="FF0000"/>
                </a:solidFill>
              </a:rPr>
              <a:t>、导入</a:t>
            </a:r>
            <a:r>
              <a:rPr lang="en-US" altLang="zh-CN">
                <a:solidFill>
                  <a:srgbClr val="FF0000"/>
                </a:solidFill>
              </a:rPr>
              <a:t>431</a:t>
            </a:r>
            <a:r>
              <a:rPr lang="zh-CN" altLang="en-US">
                <a:solidFill>
                  <a:srgbClr val="FF0000"/>
                </a:solidFill>
              </a:rPr>
              <a:t>的灰度计划在项目计划内明确（工厂端、客户端的升级和验证）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</a:t>
            </a:r>
            <a:r>
              <a:rPr lang="en-US" altLang="en-US">
                <a:solidFill>
                  <a:srgbClr val="FF0000"/>
                </a:solidFill>
              </a:rPr>
              <a:t>■</a:t>
            </a:r>
            <a:r>
              <a:rPr lang="en-US" altLang="zh-CN">
                <a:solidFill>
                  <a:srgbClr val="FF0000"/>
                </a:solidFill>
              </a:rPr>
              <a:t> 7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>
                <a:solidFill>
                  <a:srgbClr val="FF0000"/>
                </a:solidFill>
                <a:hlinkClick r:id="rId4" action="ppaction://hlinksldjump"/>
              </a:rPr>
              <a:t>评估耗时、内存占用的具体瓶颈和问题</a:t>
            </a:r>
            <a:r>
              <a:rPr lang="zh-CN" altLang="en-US">
                <a:solidFill>
                  <a:srgbClr val="FF0000"/>
                </a:solidFill>
              </a:rPr>
              <a:t>，给出明确结论，</a:t>
            </a:r>
            <a:r>
              <a:rPr lang="en-US" altLang="zh-CN">
                <a:solidFill>
                  <a:srgbClr val="FF0000"/>
                </a:solidFill>
              </a:rPr>
              <a:t>Codesys</a:t>
            </a:r>
            <a:r>
              <a:rPr lang="zh-CN" altLang="en-US">
                <a:solidFill>
                  <a:srgbClr val="FF0000"/>
                </a:solidFill>
              </a:rPr>
              <a:t>以及硬</a:t>
            </a:r>
            <a:r>
              <a:rPr lang="en-US" altLang="zh-CN">
                <a:solidFill>
                  <a:srgbClr val="FF0000"/>
                </a:solidFill>
              </a:rPr>
              <a:t>PLC         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</a:t>
            </a:r>
            <a:r>
              <a:rPr lang="en-US" altLang="en-US">
                <a:solidFill>
                  <a:srgbClr val="FF0000"/>
                </a:solidFill>
              </a:rPr>
              <a:t>■</a:t>
            </a:r>
            <a:r>
              <a:rPr lang="en-US" altLang="zh-CN">
                <a:solidFill>
                  <a:srgbClr val="FF0000"/>
                </a:solidFill>
              </a:rPr>
              <a:t> 11</a:t>
            </a:r>
            <a:r>
              <a:rPr lang="zh-CN" altLang="en-US">
                <a:solidFill>
                  <a:srgbClr val="FF0000"/>
                </a:solidFill>
              </a:rPr>
              <a:t>、系统架构图要展示</a:t>
            </a:r>
            <a:r>
              <a:rPr lang="en-US" altLang="zh-CN">
                <a:solidFill>
                  <a:srgbClr val="FF0000"/>
                </a:solidFill>
              </a:rPr>
              <a:t>Pack ML</a:t>
            </a:r>
            <a:r>
              <a:rPr lang="zh-CN" altLang="en-US">
                <a:solidFill>
                  <a:srgbClr val="FF0000"/>
                </a:solidFill>
              </a:rPr>
              <a:t>的关联关系</a:t>
            </a:r>
            <a:r>
              <a:rPr lang="en-US" altLang="zh-CN">
                <a:solidFill>
                  <a:srgbClr val="000000"/>
                </a:solidFill>
              </a:rPr>
              <a:t>--</a:t>
            </a:r>
            <a:r>
              <a:rPr lang="zh-CN" altLang="en-US">
                <a:solidFill>
                  <a:srgbClr val="000000"/>
                </a:solidFill>
              </a:rPr>
              <a:t>已与跃华对过</a:t>
            </a:r>
            <a:r>
              <a:rPr lang="en-US" altLang="zh-CN">
                <a:solidFill>
                  <a:srgbClr val="000000"/>
                </a:solidFill>
              </a:rPr>
              <a:t>UML</a:t>
            </a:r>
            <a:r>
              <a:rPr lang="zh-CN" altLang="en-US">
                <a:solidFill>
                  <a:srgbClr val="000000"/>
                </a:solidFill>
              </a:rPr>
              <a:t>图</a:t>
            </a:r>
            <a:endParaRPr lang="zh-CN" altLang="en-US">
              <a:solidFill>
                <a:srgbClr val="00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        </a:t>
            </a:r>
            <a:r>
              <a:rPr lang="en-US" altLang="en-US">
                <a:solidFill>
                  <a:srgbClr val="FF0000"/>
                </a:solidFill>
              </a:rPr>
              <a:t>■</a:t>
            </a:r>
            <a:r>
              <a:rPr lang="en-US" altLang="zh-CN">
                <a:solidFill>
                  <a:srgbClr val="FF0000"/>
                </a:solidFill>
              </a:rPr>
              <a:t>12</a:t>
            </a:r>
            <a:r>
              <a:rPr lang="zh-CN" altLang="en-US">
                <a:solidFill>
                  <a:srgbClr val="FF0000"/>
                </a:solidFill>
              </a:rPr>
              <a:t>、项目资料放</a:t>
            </a:r>
            <a:r>
              <a:rPr lang="en-US" altLang="zh-CN">
                <a:solidFill>
                  <a:srgbClr val="FF0000"/>
                </a:solidFill>
              </a:rPr>
              <a:t>CPLM</a:t>
            </a:r>
            <a:r>
              <a:rPr lang="zh-CN" altLang="en-US">
                <a:solidFill>
                  <a:srgbClr val="FF0000"/>
                </a:solidFill>
              </a:rPr>
              <a:t>，成果放</a:t>
            </a:r>
            <a:r>
              <a:rPr lang="en-US" altLang="zh-CN">
                <a:solidFill>
                  <a:srgbClr val="FF0000"/>
                </a:solidFill>
              </a:rPr>
              <a:t>KB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337820"/>
            <a:ext cx="1456902" cy="604520"/>
          </a:xfrm>
        </p:spPr>
        <p:txBody>
          <a:bodyPr/>
          <a:p>
            <a:r>
              <a:rPr lang="zh-CN" altLang="en-US"/>
              <a:t>性能分析</a:t>
            </a:r>
            <a:endParaRPr lang="zh-CN" altLang="en-US"/>
          </a:p>
        </p:txBody>
      </p: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533400" y="1494155"/>
          <a:ext cx="10909935" cy="3557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445"/>
                <a:gridCol w="1545590"/>
                <a:gridCol w="1117600"/>
                <a:gridCol w="2063115"/>
                <a:gridCol w="1186180"/>
                <a:gridCol w="1073150"/>
                <a:gridCol w="2522855"/>
              </a:tblGrid>
              <a:tr h="5930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硬件架构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软件平台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PLC</a:t>
                      </a:r>
                      <a:r>
                        <a:rPr lang="zh-CN" altLang="en-US" sz="1200"/>
                        <a:t>内存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CPU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导入风险项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是否能运行</a:t>
                      </a:r>
                      <a:r>
                        <a:rPr lang="en-US" altLang="zh-CN" sz="1200"/>
                        <a:t>PackML</a:t>
                      </a:r>
                      <a:r>
                        <a:rPr lang="zh-CN" altLang="en-US" sz="1200"/>
                        <a:t>的新框架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640080">
                <a:tc rowSpan="5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现有的控制器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汇川</a:t>
                      </a:r>
                      <a:r>
                        <a:rPr lang="en-US" altLang="zh-CN" sz="1200"/>
                        <a:t>PLC AM401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codesys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cs typeface="Arial" panose="020B0604020202020204" pitchFamily="34" charset="0"/>
                        </a:rPr>
                        <a:t>程序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CN" sz="1200">
                          <a:cs typeface="Arial" panose="020B0604020202020204" pitchFamily="34" charset="0"/>
                        </a:rPr>
                        <a:t>0M,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数据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altLang="zh-CN" sz="1200">
                          <a:cs typeface="Arial" panose="020B0604020202020204" pitchFamily="34" charset="0"/>
                        </a:rPr>
                        <a:t>0M</a:t>
                      </a:r>
                      <a:endParaRPr lang="en-US" altLang="zh-CN" sz="1200"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cs typeface="Arial" panose="020B0604020202020204" pitchFamily="34" charset="0"/>
                        </a:rPr>
                        <a:t>程序容量使用</a:t>
                      </a:r>
                      <a:r>
                        <a:rPr lang="en-US" altLang="zh-CN" sz="1200">
                          <a:cs typeface="Arial" panose="020B0604020202020204" pitchFamily="34" charset="0"/>
                        </a:rPr>
                        <a:t>25%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，数据使用</a:t>
                      </a:r>
                      <a:r>
                        <a:rPr lang="en-US" altLang="zh-CN" sz="1200">
                          <a:cs typeface="Arial" panose="020B0604020202020204" pitchFamily="34" charset="0"/>
                        </a:rPr>
                        <a:t>2.</a:t>
                      </a:r>
                      <a:r>
                        <a:rPr lang="en-US" altLang="zh-CN" sz="1200">
                          <a:solidFill>
                            <a:schemeClr val="dk1"/>
                          </a:solidFill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altLang="zh-CN" sz="1200">
                          <a:cs typeface="Arial" panose="020B0604020202020204" pitchFamily="34" charset="0"/>
                        </a:rPr>
                        <a:t>%</a:t>
                      </a:r>
                      <a:endParaRPr lang="zh-CN" altLang="en-US" sz="1200"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80%</a:t>
                      </a:r>
                      <a:r>
                        <a:rPr lang="zh-CN" altLang="en-US" sz="1200"/>
                        <a:t>-</a:t>
                      </a:r>
                      <a:r>
                        <a:rPr lang="en-US" altLang="zh-CN" sz="1200"/>
                        <a:t>90%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CPU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负载率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内存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  <a:cs typeface="Arial" panose="020B0604020202020204" pitchFamily="34" charset="0"/>
                        </a:rPr>
                        <a:t>不够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支持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640080">
                <a:tc vMerge="1"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汇川</a:t>
                      </a:r>
                      <a:r>
                        <a:rPr lang="en-US" altLang="zh-CN" sz="1200">
                          <a:sym typeface="+mn-ea"/>
                        </a:rPr>
                        <a:t>PLC AM</a:t>
                      </a:r>
                      <a:r>
                        <a:rPr lang="en-US" altLang="zh-CN" sz="1200">
                          <a:solidFill>
                            <a:schemeClr val="dk1"/>
                          </a:solidFill>
                          <a:sym typeface="+mn-ea"/>
                        </a:rPr>
                        <a:t>521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codesys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程序</a:t>
                      </a:r>
                      <a:r>
                        <a:rPr lang="en-US" altLang="zh-CN" sz="1200"/>
                        <a:t>10M,</a:t>
                      </a:r>
                      <a:r>
                        <a:rPr lang="zh-CN" altLang="en-US" sz="1200"/>
                        <a:t>数据</a:t>
                      </a:r>
                      <a:r>
                        <a:rPr lang="en-US" altLang="zh-CN" sz="1200"/>
                        <a:t>20M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程序容量使用</a:t>
                      </a:r>
                      <a:r>
                        <a:rPr lang="en-US" altLang="zh-CN" sz="1200"/>
                        <a:t>22%</a:t>
                      </a:r>
                      <a:r>
                        <a:rPr lang="zh-CN" altLang="en-US" sz="1200"/>
                        <a:t>，数据使用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altLang="zh-CN" sz="1200"/>
                        <a:t>.</a:t>
                      </a:r>
                      <a:r>
                        <a:rPr lang="en-US" altLang="zh-CN" sz="12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en-US" altLang="zh-CN" sz="1200"/>
                        <a:t>%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30%</a:t>
                      </a:r>
                      <a:r>
                        <a:rPr lang="zh-CN" altLang="en-US" sz="1200"/>
                        <a:t>-</a:t>
                      </a:r>
                      <a:r>
                        <a:rPr lang="en-US" altLang="zh-CN" sz="1200"/>
                        <a:t>50%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内存不够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支持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50292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汇川</a:t>
                      </a:r>
                      <a:r>
                        <a:rPr lang="en-US" altLang="zh-CN" sz="1200">
                          <a:sym typeface="+mn-ea"/>
                        </a:rPr>
                        <a:t>PLC AM522</a:t>
                      </a:r>
                      <a:br>
                        <a:rPr lang="en-US" altLang="zh-CN" sz="1200">
                          <a:sym typeface="+mn-ea"/>
                        </a:rPr>
                      </a:br>
                      <a:r>
                        <a:rPr lang="en-US" altLang="zh-CN" sz="1200">
                          <a:sym typeface="+mn-ea"/>
                        </a:rPr>
                        <a:t>(P</a:t>
                      </a:r>
                      <a:r>
                        <a:rPr lang="zh-CN" altLang="en-US" sz="1200">
                          <a:sym typeface="+mn-ea"/>
                        </a:rPr>
                        <a:t>项目现状）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codesys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程序</a:t>
                      </a:r>
                      <a:r>
                        <a:rPr lang="en-US" altLang="zh-CN" sz="1200"/>
                        <a:t>10M,</a:t>
                      </a:r>
                      <a:r>
                        <a:rPr lang="zh-CN" altLang="en-US" sz="1200"/>
                        <a:t>数据</a:t>
                      </a:r>
                      <a:r>
                        <a:rPr lang="en-US" altLang="zh-CN" sz="1200"/>
                        <a:t>20M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程序容量使用</a:t>
                      </a:r>
                      <a:r>
                        <a:rPr lang="en-US" altLang="zh-CN" sz="1200"/>
                        <a:t>22%</a:t>
                      </a:r>
                      <a:r>
                        <a:rPr lang="zh-CN" altLang="en-US" sz="1200"/>
                        <a:t>，数据使用</a:t>
                      </a: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 altLang="zh-CN" sz="1200"/>
                        <a:t>.</a:t>
                      </a:r>
                      <a:r>
                        <a:rPr lang="en-US" altLang="zh-CN" sz="120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en-US" altLang="zh-CN" sz="1200"/>
                        <a:t>%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30%</a:t>
                      </a:r>
                      <a:r>
                        <a:rPr lang="zh-CN" altLang="en-US" sz="1200"/>
                        <a:t>-</a:t>
                      </a:r>
                      <a:r>
                        <a:rPr lang="en-US" altLang="zh-CN" sz="1200"/>
                        <a:t>50%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内存不够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支持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413385">
                <a:tc vMerge="1"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三菱</a:t>
                      </a:r>
                      <a:r>
                        <a:rPr lang="en-US" altLang="zh-CN" sz="1200"/>
                        <a:t>PLC 5U</a:t>
                      </a:r>
                      <a:r>
                        <a:rPr lang="zh-CN" altLang="en-US" sz="1200"/>
                        <a:t>系列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G</a:t>
                      </a:r>
                      <a:r>
                        <a:rPr lang="en-US" altLang="zh-CN" sz="1200">
                          <a:solidFill>
                            <a:schemeClr val="dk1"/>
                          </a:solidFill>
                          <a:cs typeface="Arial" panose="020B0604020202020204" pitchFamily="34" charset="0"/>
                        </a:rPr>
                        <a:t>X Work3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不支持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413385">
                <a:tc vMerge="1"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dk1"/>
                          </a:solidFill>
                          <a:sym typeface="+mn-ea"/>
                        </a:rPr>
                        <a:t>工控机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codesys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灵活且可分配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dk1"/>
                          </a:solidFill>
                        </a:rPr>
                        <a:t>/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/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支持</a:t>
                      </a:r>
                      <a:endParaRPr lang="zh-CN" altLang="en-US" sz="1200"/>
                    </a:p>
                  </a:txBody>
                  <a:tcPr anchor="ctr"/>
                </a:tc>
              </a:tr>
              <a:tr h="3549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未来的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控制器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dk1"/>
                          </a:solidFill>
                        </a:rPr>
                        <a:t>松下</a:t>
                      </a:r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codesys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dk1"/>
                          </a:solidFill>
                          <a:cs typeface="Arial" panose="020B0604020202020204" pitchFamily="34" charset="0"/>
                        </a:rPr>
                        <a:t>程序</a:t>
                      </a:r>
                      <a:r>
                        <a:rPr lang="en-US" altLang="zh-CN" sz="1200">
                          <a:cs typeface="Arial" panose="020B0604020202020204" pitchFamily="34" charset="0"/>
                        </a:rPr>
                        <a:t>20M,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数据</a:t>
                      </a:r>
                      <a:r>
                        <a:rPr lang="en-US" altLang="zh-CN" sz="1200">
                          <a:cs typeface="Arial" panose="020B0604020202020204" pitchFamily="34" charset="0"/>
                        </a:rPr>
                        <a:t>20M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与</a:t>
                      </a:r>
                      <a:r>
                        <a:rPr lang="en-US" altLang="zh-CN" sz="1200"/>
                        <a:t>AM</a:t>
                      </a:r>
                      <a:r>
                        <a:rPr lang="en-US" altLang="zh-CN" sz="1200">
                          <a:cs typeface="Arial" panose="020B0604020202020204" pitchFamily="34" charset="0"/>
                        </a:rPr>
                        <a:t>521</a:t>
                      </a:r>
                      <a:r>
                        <a:rPr lang="zh-CN" altLang="en-US" sz="1200">
                          <a:cs typeface="Arial" panose="020B0604020202020204" pitchFamily="34" charset="0"/>
                        </a:rPr>
                        <a:t>类似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内存不够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支持</a:t>
                      </a:r>
                      <a:endParaRPr lang="zh-CN" altLang="en-US" sz="12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 userDrawn="1"/>
        </p:nvSpPr>
        <p:spPr>
          <a:xfrm>
            <a:off x="533372" y="5922768"/>
            <a:ext cx="9397465" cy="542942"/>
          </a:xfrm>
          <a:prstGeom prst="rect">
            <a:avLst/>
          </a:prstGeom>
        </p:spPr>
        <p:txBody>
          <a:bodyPr wrap="none" rtlCol="0">
            <a:noAutofit/>
          </a:bodyPr>
          <a:p>
            <a:pPr marL="342900" indent="-342900">
              <a:buAutoNum type="arabicPeriod"/>
            </a:pPr>
            <a:r>
              <a:rPr lang="zh-CN" altLang="en-US" sz="1600"/>
              <a:t>对于</a:t>
            </a:r>
            <a:r>
              <a:rPr lang="zh-CN" altLang="en-US" sz="1600">
                <a:solidFill>
                  <a:schemeClr val="tx1"/>
                </a:solidFill>
              </a:rPr>
              <a:t>现</a:t>
            </a:r>
            <a:r>
              <a:rPr lang="zh-CN" altLang="en-US" sz="1600"/>
              <a:t>运动控制的</a:t>
            </a:r>
            <a:r>
              <a:rPr lang="en-US" altLang="zh-CN" sz="1600"/>
              <a:t>PLC</a:t>
            </a:r>
            <a:r>
              <a:rPr lang="zh-CN" altLang="en-US" sz="1600"/>
              <a:t>，主要的</a:t>
            </a:r>
            <a:r>
              <a:rPr lang="en-US" altLang="zh-CN" sz="1600"/>
              <a:t>CPU</a:t>
            </a:r>
            <a:r>
              <a:rPr lang="zh-CN" altLang="en-US" sz="1600"/>
              <a:t>算力损耗在运动控制部分。新的框架不会比旧框架多占用算力。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>
                <a:solidFill>
                  <a:schemeClr val="tx1"/>
                </a:solidFill>
              </a:rPr>
              <a:t>新开发的</a:t>
            </a:r>
            <a:r>
              <a:rPr lang="en-US" altLang="zh-CN" sz="1600">
                <a:solidFill>
                  <a:schemeClr val="tx1"/>
                </a:solidFill>
              </a:rPr>
              <a:t>PackML</a:t>
            </a:r>
            <a:r>
              <a:rPr lang="zh-CN" altLang="en-US" sz="1600">
                <a:solidFill>
                  <a:schemeClr val="tx1"/>
                </a:solidFill>
              </a:rPr>
              <a:t>框架会比硬</a:t>
            </a:r>
            <a:r>
              <a:rPr lang="en-US" altLang="zh-CN" sz="1600">
                <a:solidFill>
                  <a:schemeClr val="tx1"/>
                </a:solidFill>
              </a:rPr>
              <a:t>PLC</a:t>
            </a:r>
            <a:r>
              <a:rPr lang="zh-CN" altLang="en-US" sz="1600">
                <a:solidFill>
                  <a:schemeClr val="tx1"/>
                </a:solidFill>
              </a:rPr>
              <a:t>的程序占用更多地内存，但通过内存管理，可以移植到硬</a:t>
            </a:r>
            <a:r>
              <a:rPr lang="en-US" altLang="zh-CN" sz="1600">
                <a:solidFill>
                  <a:schemeClr val="tx1"/>
                </a:solidFill>
              </a:rPr>
              <a:t>PLC</a:t>
            </a:r>
            <a:r>
              <a:rPr lang="zh-CN" altLang="en-US" sz="1600">
                <a:solidFill>
                  <a:schemeClr val="tx1"/>
                </a:solidFill>
              </a:rPr>
              <a:t>上。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639997"/>
            <a:ext cx="12192000" cy="1578006"/>
          </a:xfrm>
          <a:prstGeom prst="rect">
            <a:avLst/>
          </a:prstGeom>
          <a:solidFill>
            <a:srgbClr val="172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rgbClr val="FFFFFF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</a:rPr>
              <a:t>、项目背景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项目背景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908050" y="2002511"/>
          <a:ext cx="10168890" cy="4114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560"/>
                <a:gridCol w="1708150"/>
                <a:gridCol w="4440555"/>
                <a:gridCol w="2333625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现有程序问题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j</a:t>
                      </a:r>
                      <a:r>
                        <a:rPr lang="en-US" altLang="zh-CN" sz="1200"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altLang="zh-CN" sz="1200"/>
                        <a:t>ra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描述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原因</a:t>
                      </a:r>
                      <a:endParaRPr lang="zh-CN" altLang="en-US" sz="12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程序设计不可靠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稳定性不可靠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ATAOI_2019-18195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直通模式下，在轨道运行时打开安全门，轨道不会停止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原逻辑在打开安全门时，未正常跳出流程，导致存在BUG</a:t>
                      </a:r>
                      <a:endParaRPr lang="zh-CN" altLang="en-US" sz="1200"/>
                    </a:p>
                  </a:txBody>
                  <a:tcPr/>
                </a:tc>
              </a:tr>
              <a:tr h="639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功能的不完整，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现场排查问题不便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ATAOI 2019-12195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轨道进板后，</a:t>
                      </a:r>
                      <a:r>
                        <a:rPr lang="en-US" altLang="zh-CN" sz="1200">
                          <a:sym typeface="+mn-ea"/>
                        </a:rPr>
                        <a:t>PCB</a:t>
                      </a:r>
                      <a:r>
                        <a:rPr lang="zh-CN" altLang="en-US" sz="1200">
                          <a:sym typeface="+mn-ea"/>
                        </a:rPr>
                        <a:t>掉下去，设备无报警，相机运行，导致产品报废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设备没对现在的运行状态做报警监控</a:t>
                      </a:r>
                      <a:endParaRPr lang="zh-CN" altLang="en-US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现场问题排查的不便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ATAOI_2019-22072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设备多次报警轨道1清板超时，多次处理无效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传感器异常或者电机异常</a:t>
                      </a:r>
                      <a:endParaRPr lang="en-US" altLang="zh-CN" sz="12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程序可扩展性差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ATAOI 2019-17090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热拔插电机线，设备复位，初始化流程停在清板流程，初始化异常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PLC程序没有针对三段式轨道的启动、停止信号左异常情况复位导致程序卡死</a:t>
                      </a:r>
                      <a:endParaRPr lang="zh-CN" altLang="en-US" sz="1200"/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开发便利性差，可维护性低，扩展新功能不方便，开发效率低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新人学习时：上手难度大，对工程师要求高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新工程师加入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PCB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进出板程序：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提前花费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周熟悉代码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然后再花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天编写逻辑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调试这部分代码不方便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/>
                        <a:t>程序耦合程度高，需要工程师抽丝剥茧理清程序框架才能进行新业务的开发</a:t>
                      </a:r>
                      <a:endParaRPr lang="zh-CN" sz="12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可读性差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可扩展性差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程序编程语言不统一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现在的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AM401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,AM402PLC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上的程序是梯形图与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ST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混用，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AM521,Codesys</a:t>
                      </a:r>
                      <a:r>
                        <a:rPr lang="zh-CN" altLang="en-US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上的程序是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ST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程序设计时没考虑程序的可扩展性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04609" y="942340"/>
            <a:ext cx="10375773" cy="816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经过对</a:t>
            </a:r>
            <a:r>
              <a:rPr lang="en-US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codesys</a:t>
            </a: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上的问题和反馈进行深入分析以及代码审查后，我们发现现有程序存在功能遗漏和不可靠性。多次修改后，程序的可读性和稳定性受到了影响，导致维护和扩展变得困难。随着设备品种和数量的增加，系统的维护面临着越来越大的挑战。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639997"/>
            <a:ext cx="12192000" cy="1578006"/>
          </a:xfrm>
          <a:prstGeom prst="rect">
            <a:avLst/>
          </a:prstGeom>
          <a:solidFill>
            <a:srgbClr val="172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</a:rPr>
              <a:t>背景研究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项目目标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01065" y="1052195"/>
            <a:ext cx="10217785" cy="401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2"/>
            <a:r>
              <a:rPr lang="zh-CN" altLang="en-US" sz="1600">
                <a:sym typeface="+mn-ea"/>
              </a:rPr>
              <a:t>基于现有的问题以及对未来的挑战，我们需要一款高质量的PLC程序。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1631315" y="2159635"/>
            <a:ext cx="2211070" cy="1225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提升代码的可读性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提升代码可维护性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增加程序可扩展性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提升开发效率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57985" y="3894455"/>
            <a:ext cx="2858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增加程序排查问题的能力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>
                <a:sym typeface="+mn-ea"/>
              </a:rPr>
              <a:t>降低排查问题的难度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24295" y="2333625"/>
            <a:ext cx="2987040" cy="690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ym typeface="+mn-ea"/>
              </a:rPr>
              <a:t>释放电气工程师的资源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为公司创造更多价值</a:t>
            </a:r>
            <a:endParaRPr lang="zh-CN" altLang="en-US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24295" y="3698875"/>
            <a:ext cx="2776855" cy="925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降低</a:t>
            </a:r>
            <a:r>
              <a:rPr lang="en-US" altLang="zh-CN">
                <a:sym typeface="+mn-ea"/>
              </a:rPr>
              <a:t>FAE</a:t>
            </a:r>
            <a:r>
              <a:rPr lang="zh-CN" altLang="en-US">
                <a:sym typeface="+mn-ea"/>
              </a:rPr>
              <a:t>排查问题的难度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减少</a:t>
            </a:r>
            <a:r>
              <a:rPr lang="en-US" altLang="zh-CN">
                <a:sym typeface="+mn-ea"/>
              </a:rPr>
              <a:t>FAE</a:t>
            </a:r>
            <a:r>
              <a:rPr lang="zh-CN" altLang="en-US">
                <a:sym typeface="+mn-ea"/>
              </a:rPr>
              <a:t>排查问题的时间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减少</a:t>
            </a:r>
            <a:r>
              <a:rPr lang="en-US" altLang="zh-CN">
                <a:sym typeface="+mn-ea"/>
              </a:rPr>
              <a:t>FAE</a:t>
            </a:r>
            <a:r>
              <a:rPr lang="zh-CN" altLang="en-US">
                <a:sym typeface="+mn-ea"/>
              </a:rPr>
              <a:t>反馈问题的数量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631315" y="5163185"/>
            <a:ext cx="1725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标准化设计</a:t>
            </a:r>
            <a:endParaRPr lang="zh-CN" altLang="en-US"/>
          </a:p>
          <a:p>
            <a:r>
              <a:rPr lang="zh-CN" altLang="en-US"/>
              <a:t>模块化设计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475095" y="5213985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适用于各种机型</a:t>
            </a: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415155" y="2551430"/>
            <a:ext cx="1887855" cy="25463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415155" y="4034155"/>
            <a:ext cx="1887855" cy="25463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415155" y="5270500"/>
            <a:ext cx="1887855" cy="25463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5" grpId="0" animBg="1"/>
      <p:bldP spid="10" grpId="0"/>
      <p:bldP spid="16" grpId="0" animBg="1"/>
      <p:bldP spid="12" grpId="0"/>
      <p:bldP spid="13" grpId="0"/>
      <p:bldP spid="17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现状</a:t>
            </a:r>
            <a:r>
              <a:rPr lang="zh-CN" altLang="en-US">
                <a:cs typeface="Arial" panose="020B0604020202020204" pitchFamily="34" charset="0"/>
              </a:rPr>
              <a:t>概括</a:t>
            </a:r>
            <a:endParaRPr lang="zh-CN" altLang="en-US"/>
          </a:p>
        </p:txBody>
      </p:sp>
      <p:pic>
        <p:nvPicPr>
          <p:cNvPr id="3" name="图片 2" descr="upload_post_object_v2_26581858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0693" y="942404"/>
            <a:ext cx="4530725" cy="552341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85258" y="1341438"/>
            <a:ext cx="5965402" cy="1180042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>
                <a:cs typeface="Arial" panose="020B0604020202020204" pitchFamily="34" charset="0"/>
              </a:rPr>
              <a:t>我们通过现场反馈和需求收集，不断地进行升级迭代，增加新功能。目前，这些改进能够暂时解决现场的问题，客户反馈的问题数量也在逐渐减少，</a:t>
            </a:r>
            <a:r>
              <a:rPr lang="en-US" altLang="zh-CN">
                <a:cs typeface="Arial" panose="020B0604020202020204" pitchFamily="34" charset="0"/>
              </a:rPr>
              <a:t>JIRA</a:t>
            </a:r>
            <a:r>
              <a:rPr lang="zh-CN" altLang="en-US">
                <a:cs typeface="Arial" panose="020B0604020202020204" pitchFamily="34" charset="0"/>
              </a:rPr>
              <a:t>上的问题数量也在逐步减少</a:t>
            </a: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519943" y="3735917"/>
            <a:ext cx="6096032" cy="930487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r>
              <a:rPr lang="zh-CN" altLang="en-US"/>
              <a:t>通过对代码的审查和对现有问题根因的深入思考，以及对未来挑战的预判，我们发现现有代码需要进行重构，才能从根本上系统地解决当前的风险和未来的挑战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重构的必要性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923925" y="1122680"/>
          <a:ext cx="10506710" cy="366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545"/>
                <a:gridCol w="4706620"/>
                <a:gridCol w="4614545"/>
              </a:tblGrid>
              <a:tr h="274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200"/>
                        <a:t>必要性维度</a:t>
                      </a:r>
                      <a:endParaRPr 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不重构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重构</a:t>
                      </a:r>
                      <a:endParaRPr lang="zh-CN" altLang="en-US" sz="1200"/>
                    </a:p>
                  </a:txBody>
                  <a:tcPr/>
                </a:tc>
              </a:tr>
              <a:tr h="58102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解决现有问题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marL="228600" indent="-228600">
                        <a:buAutoNum type="arabicPeriod"/>
                      </a:pPr>
                      <a:r>
                        <a:rPr lang="en-US" altLang="zh-CN" sz="1200">
                          <a:sym typeface="+mn-ea"/>
                        </a:rPr>
                        <a:t>代码质量参差不齐，难以统一编码规范，导致可读性和一致性差；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n-US" altLang="zh-CN" sz="1200">
                          <a:sym typeface="+mn-ea"/>
                        </a:rPr>
                        <a:t>功能遗漏和错误难以系统地发现并修复，只能通过临时补丁应对，增加系统复杂度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28600" indent="-228600">
                        <a:buAutoNum type="arabicPeriod"/>
                      </a:pPr>
                      <a:r>
                        <a:rPr lang="zh-CN" altLang="en-US" sz="1200">
                          <a:sym typeface="+mn-ea"/>
                        </a:rPr>
                        <a:t>统一编码规范，提高代码的可读性和一致性；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200">
                          <a:sym typeface="+mn-ea"/>
                        </a:rPr>
                        <a:t>系统地发现并修复缺陷，彻底解决现有问题，简化系统结构。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84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维护性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marL="228600" indent="-228600">
                        <a:buAutoNum type="arabicPeriod"/>
                      </a:pPr>
                      <a:r>
                        <a:rPr lang="zh-CN" altLang="en-US" sz="1200"/>
                        <a:t>代码结构混乱，逻辑不清晰，调试和维护困难且耗时</a:t>
                      </a:r>
                      <a:endParaRPr lang="zh-CN" altLang="en-US" sz="1200"/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200"/>
                        <a:t>技术债务继续增加，未来的维护难度越来越大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marL="228600" indent="-228600">
                        <a:buAutoNum type="arabicPeriod"/>
                      </a:pPr>
                      <a:r>
                        <a:rPr lang="zh-CN" altLang="en-US" sz="1200"/>
                        <a:t>代码结构清晰、逻辑合理，使得调试和维护更加简单高效；</a:t>
                      </a:r>
                      <a:endParaRPr lang="zh-CN" altLang="en-US" sz="1200"/>
                    </a:p>
                    <a:p>
                      <a:pPr marL="228600" indent="-228600">
                        <a:buAutoNum type="arabicPeriod"/>
                      </a:pPr>
                      <a:r>
                        <a:rPr lang="zh-CN" altLang="en-US" sz="1200"/>
                        <a:t>有效减少技术债务，降低未来的维护成本。</a:t>
                      </a:r>
                      <a:endParaRPr lang="zh-CN" altLang="en-US" sz="1200"/>
                    </a:p>
                  </a:txBody>
                  <a:tcPr/>
                </a:tc>
              </a:tr>
              <a:tr h="274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扩展新功能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架构僵化，缺乏模块化设计和标准化接口，难以添加新功能或集成新的模块或设备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设计出更灵活的架构，通过模块化设计和标准化接口，使得添加新功能变得更加方便快捷，提高系统的扩展能力</a:t>
                      </a:r>
                      <a:endParaRPr lang="zh-CN" altLang="en-US" sz="1200"/>
                    </a:p>
                  </a:txBody>
                  <a:tcPr/>
                </a:tc>
              </a:tr>
              <a:tr h="2990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效率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协作效率低下，加快项目进度困难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统一编码规范和标准化流程，提高开发团队的协作效率，加快项目进度</a:t>
                      </a:r>
                      <a:endParaRPr lang="zh-CN" altLang="en-US" sz="1200"/>
                    </a:p>
                  </a:txBody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符合行业标准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无法确保符合行业最佳实践，不利于提升系统的一致性、互操作性及可靠性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采用行业标准（如PackML），确保符合行业最佳实践，提高系统的一致性、互操作性及可靠性</a:t>
                      </a:r>
                      <a:endParaRPr lang="zh-CN" altLang="en-US" sz="1200"/>
                    </a:p>
                  </a:txBody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设备数量增加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随着设备数量不断增加，无标准编写的程序将变得越来越难以管理和维护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通过标准化编写，可以更好地管理和维护不断增加的设备，实现高效运作</a:t>
                      </a:r>
                      <a:endParaRPr lang="zh-CN" altLang="en-US" sz="1200"/>
                    </a:p>
                  </a:txBody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长远利益考虑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虽然短期内节省时间和资源，但长期来看会增加维护成本、降低系统稳定性，并阻碍未来的发展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虽然需要投入时间和资源，但从长远来看能够显著降低维护成本、提高系统稳定性，并为未来的发展打下坚实基础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50265" y="5163820"/>
            <a:ext cx="106368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综上所述，如果不进行重构，现有的问题将很难通过简单的修改增加彻底解决，并且会阻碍新功能的添加以及整体性能的提升。特别是随着设备数量不断增加，无标准编写的程序将变得越来越难以管理。因此，重构是非常必要且有益的。它不仅能够解决当前存在的问题，还能为未来的发展提供更好的支持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TABLE_ENDDRAG_ORIGIN_RECT" val="823*348"/>
  <p:tag name="TABLE_ENDDRAG_RECT" val="74*139*823*348"/>
</p:tagLst>
</file>

<file path=ppt/tags/tag10.xml><?xml version="1.0" encoding="utf-8"?>
<p:tagLst xmlns:p="http://schemas.openxmlformats.org/presentationml/2006/main">
  <p:tag name="TABLE_ENDDRAG_ORIGIN_RECT" val="831*124"/>
  <p:tag name="TABLE_ENDDRAG_RECT" val="72*333*831*124"/>
</p:tagLst>
</file>

<file path=ppt/tags/tag11.xml><?xml version="1.0" encoding="utf-8"?>
<p:tagLst xmlns:p="http://schemas.openxmlformats.org/presentationml/2006/main">
  <p:tag name="KSO_WM_UNIT_TABLE_BEAUTIFY" val="smartTable{ebc4fb10-9bb9-4edf-bce6-948c9931620f}"/>
  <p:tag name="TABLE_ENDDRAG_ORIGIN_RECT" val="852*414"/>
  <p:tag name="TABLE_ENDDRAG_RECT" val="56*84*852*414"/>
</p:tagLst>
</file>

<file path=ppt/tags/tag12.xml><?xml version="1.0" encoding="utf-8"?>
<p:tagLst xmlns:p="http://schemas.openxmlformats.org/presentationml/2006/main">
  <p:tag name="TABLE_ENDDRAG_ORIGIN_RECT" val="831*124"/>
  <p:tag name="TABLE_ENDDRAG_RECT" val="72*333*831*124"/>
</p:tagLst>
</file>

<file path=ppt/tags/tag13.xml><?xml version="1.0" encoding="utf-8"?>
<p:tagLst xmlns:p="http://schemas.openxmlformats.org/presentationml/2006/main">
  <p:tag name="KSO_WPP_MARK_KEY" val="87c5dafa-bbc9-409e-b8a2-e378890f9cc9"/>
  <p:tag name="COMMONDATA" val="eyJoZGlkIjoiODdjNTZjY2UwNDBkZDZkMzhhMDc0YzFlNWM0NTliOGQifQ=="/>
  <p:tag name="commondata" val="eyJoZGlkIjoiMjgwYmEyM2RmMTQzYzNhYTlmMGQ1MTc4YWM3ODk2OTkifQ=="/>
</p:tagLst>
</file>

<file path=ppt/tags/tag2.xml><?xml version="1.0" encoding="utf-8"?>
<p:tagLst xmlns:p="http://schemas.openxmlformats.org/presentationml/2006/main">
  <p:tag name="TABLE_ENDDRAG_ORIGIN_RECT" val="827*252"/>
  <p:tag name="TABLE_ENDDRAG_RECT" val="66*155*827*252"/>
</p:tagLst>
</file>

<file path=ppt/tags/tag3.xml><?xml version="1.0" encoding="utf-8"?>
<p:tagLst xmlns:p="http://schemas.openxmlformats.org/presentationml/2006/main">
  <p:tag name="TABLE_ENDDRAG_ORIGIN_RECT" val="754*208"/>
  <p:tag name="TABLE_ENDDRAG_RECT" val="97*113*754*208"/>
</p:tagLst>
</file>

<file path=ppt/tags/tag4.xml><?xml version="1.0" encoding="utf-8"?>
<p:tagLst xmlns:p="http://schemas.openxmlformats.org/presentationml/2006/main">
  <p:tag name="TABLE_ENDDRAG_ORIGIN_RECT" val="822*373"/>
  <p:tag name="TABLE_ENDDRAG_RECT" val="72*113*822*373"/>
</p:tagLst>
</file>

<file path=ppt/tags/tag5.xml><?xml version="1.0" encoding="utf-8"?>
<p:tagLst xmlns:p="http://schemas.openxmlformats.org/presentationml/2006/main">
  <p:tag name="TABLE_ENDDRAG_ORIGIN_RECT" val="828*240"/>
  <p:tag name="TABLE_ENDDRAG_RECT" val="74*110*828*240"/>
</p:tagLst>
</file>

<file path=ppt/tags/tag6.xml><?xml version="1.0" encoding="utf-8"?>
<p:tagLst xmlns:p="http://schemas.openxmlformats.org/presentationml/2006/main">
  <p:tag name="TABLE_ENDDRAG_ORIGIN_RECT" val="855*435"/>
  <p:tag name="TABLE_ENDDRAG_RECT" val="52*74*855*435"/>
</p:tagLst>
</file>

<file path=ppt/tags/tag7.xml><?xml version="1.0" encoding="utf-8"?>
<p:tagLst xmlns:p="http://schemas.openxmlformats.org/presentationml/2006/main">
  <p:tag name="KSO_WM_UNIT_TABLE_BEAUTIFY" val="smartTable{a896e506-5082-4922-968d-da2c1942f408}"/>
  <p:tag name="TABLE_ENDDRAG_ORIGIN_RECT" val="817*276"/>
  <p:tag name="TABLE_ENDDRAG_RECT" val="72*96*817*276"/>
</p:tagLst>
</file>

<file path=ppt/tags/tag8.xml><?xml version="1.0" encoding="utf-8"?>
<p:tagLst xmlns:p="http://schemas.openxmlformats.org/presentationml/2006/main">
  <p:tag name="TABLE_ENDDRAG_ORIGIN_RECT" val="866*359"/>
  <p:tag name="TABLE_ENDDRAG_RECT" val="49*83*866*359"/>
</p:tagLst>
</file>

<file path=ppt/tags/tag9.xml><?xml version="1.0" encoding="utf-8"?>
<p:tagLst xmlns:p="http://schemas.openxmlformats.org/presentationml/2006/main">
  <p:tag name="KSO_WM_UNIT_TABLE_BEAUTIFY" val="smartTable{9e31d3e0-2f40-43cb-b059-8be63d70be48}"/>
  <p:tag name="TABLE_ENDDRAG_ORIGIN_RECT" val="588*272"/>
  <p:tag name="TABLE_ENDDRAG_RECT" val="50*64*588*27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noFill/>
        <a:noFill/>
        <a:no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9825</Words>
  <Application>WPS Office WWO_wpscloud_20250206155222-5ccb823cdd</Application>
  <PresentationFormat>宽屏</PresentationFormat>
  <Paragraphs>1307</Paragraphs>
  <Slides>31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汉仪旗黑KW 55S</vt:lpstr>
      <vt:lpstr>微软雅黑</vt:lpstr>
      <vt:lpstr>汉仪书宋二KW</vt:lpstr>
      <vt:lpstr>Kingsoft Confetti</vt:lpstr>
      <vt:lpstr>Verdana</vt:lpstr>
      <vt:lpstr>Office Theme</vt:lpstr>
      <vt:lpstr>自定义设计方案</vt:lpstr>
      <vt:lpstr>PowerPoint 演示文稿</vt:lpstr>
      <vt:lpstr>项目属性</vt:lpstr>
      <vt:lpstr>目录</vt:lpstr>
      <vt:lpstr>PowerPoint 演示文稿</vt:lpstr>
      <vt:lpstr>项目背景</vt:lpstr>
      <vt:lpstr>PowerPoint 演示文稿</vt:lpstr>
      <vt:lpstr>项目目标</vt:lpstr>
      <vt:lpstr>现状概括</vt:lpstr>
      <vt:lpstr>重构的必要性</vt:lpstr>
      <vt:lpstr>系统架构设计</vt:lpstr>
      <vt:lpstr>技术方案选择对比</vt:lpstr>
      <vt:lpstr>PackML介绍</vt:lpstr>
      <vt:lpstr>PackML标准与代码重构的关系</vt:lpstr>
      <vt:lpstr>基于PackML进行PLC代码重构的价值</vt:lpstr>
      <vt:lpstr>实施计划</vt:lpstr>
      <vt:lpstr>PowerPoint 演示文稿</vt:lpstr>
      <vt:lpstr>技术可行性</vt:lpstr>
      <vt:lpstr>资源投入是否可控（人力，硬件）</vt:lpstr>
      <vt:lpstr>周期可控</vt:lpstr>
      <vt:lpstr>风险可控</vt:lpstr>
      <vt:lpstr>对相关方的影响是否可控</vt:lpstr>
      <vt:lpstr>PowerPoint 演示文稿</vt:lpstr>
      <vt:lpstr>项目目标</vt:lpstr>
      <vt:lpstr>开发效率</vt:lpstr>
      <vt:lpstr>PowerPoint 演示文稿</vt:lpstr>
      <vt:lpstr>立项总结</vt:lpstr>
      <vt:lpstr>立项决策</vt:lpstr>
      <vt:lpstr>PowerPoint 演示文稿</vt:lpstr>
      <vt:lpstr>软件影响</vt:lpstr>
      <vt:lpstr>待办</vt:lpstr>
      <vt:lpstr>性能分析</vt:lpstr>
    </vt:vector>
  </TitlesOfParts>
  <Company>稿定设计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creator>稿定设计</dc:creator>
  <dc:subject>www.gaoding.com</dc:subject>
  <cp:lastModifiedBy>刘宽</cp:lastModifiedBy>
  <dcterms:created xsi:type="dcterms:W3CDTF">2025-02-13T13:11:23Z</dcterms:created>
  <dcterms:modified xsi:type="dcterms:W3CDTF">2025-02-13T13:11:23Z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2052-12.9.0.20271</vt:lpwstr>
  </property>
  <property fmtid="{D5CDD505-2E9C-101B-9397-08002B2CF9AE}" pid="3" name="ICV">
    <vt:lpwstr>6A291DD89CED4480A81E94130829F707_13</vt:lpwstr>
  </property>
</Properties>
</file>