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inun  Leetanaporn (กิตตินันท์ ลีธนาภรณ์)" userId="a7a691ef-6f62-4e3b-9b52-1c324ffc9fd8" providerId="ADAL" clId="{2E809A4F-160E-4D34-B382-B37555675560}"/>
    <pc:docChg chg="custSel modSld">
      <pc:chgData name="Kittinun  Leetanaporn (กิตตินันท์ ลีธนาภรณ์)" userId="a7a691ef-6f62-4e3b-9b52-1c324ffc9fd8" providerId="ADAL" clId="{2E809A4F-160E-4D34-B382-B37555675560}" dt="2023-02-23T05:22:30.988" v="1" actId="27636"/>
      <pc:docMkLst>
        <pc:docMk/>
      </pc:docMkLst>
      <pc:sldChg chg="modSp mod">
        <pc:chgData name="Kittinun  Leetanaporn (กิตตินันท์ ลีธนาภรณ์)" userId="a7a691ef-6f62-4e3b-9b52-1c324ffc9fd8" providerId="ADAL" clId="{2E809A4F-160E-4D34-B382-B37555675560}" dt="2023-02-23T05:22:30.988" v="1" actId="27636"/>
        <pc:sldMkLst>
          <pc:docMk/>
          <pc:sldMk cId="0" sldId="258"/>
        </pc:sldMkLst>
        <pc:spChg chg="mod">
          <ac:chgData name="Kittinun  Leetanaporn (กิตตินันท์ ลีธนาภรณ์)" userId="a7a691ef-6f62-4e3b-9b52-1c324ffc9fd8" providerId="ADAL" clId="{2E809A4F-160E-4D34-B382-B37555675560}" dt="2023-02-23T05:22:30.988" v="1" actId="27636"/>
          <ac:spMkLst>
            <pc:docMk/>
            <pc:sldMk cId="0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" TargetMode="External"/><Relationship Id="rId2" Type="http://schemas.openxmlformats.org/officeDocument/2006/relationships/hyperlink" Target="https://www.datacamp.com/tutorial/machine-learning-in-r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Tidyverse</a:t>
            </a:r>
          </a:p>
        </p:txBody>
      </p:sp>
      <p:pic>
        <p:nvPicPr>
          <p:cNvPr id="3" name="Picture 1" descr="./Picture/tidyvers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1193800"/>
            <a:ext cx="2578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Tidyverse</a:t>
            </a:r>
            <a:r>
              <a:rPr dirty="0"/>
              <a:t> </a:t>
            </a:r>
            <a:r>
              <a:rPr dirty="0" err="1"/>
              <a:t>เป็น</a:t>
            </a:r>
            <a:r>
              <a:rPr dirty="0"/>
              <a:t> package </a:t>
            </a:r>
            <a:r>
              <a:rPr dirty="0" err="1"/>
              <a:t>ซึ่งนิพนธ์โดย</a:t>
            </a:r>
            <a:r>
              <a:rPr dirty="0"/>
              <a:t> Haley Wickham </a:t>
            </a:r>
            <a:r>
              <a:rPr dirty="0" err="1"/>
              <a:t>และคณะ</a:t>
            </a:r>
            <a:r>
              <a:rPr dirty="0"/>
              <a:t> </a:t>
            </a:r>
            <a:r>
              <a:rPr dirty="0" err="1"/>
              <a:t>โดย</a:t>
            </a:r>
            <a:r>
              <a:rPr dirty="0"/>
              <a:t> function </a:t>
            </a:r>
            <a:r>
              <a:rPr dirty="0" err="1"/>
              <a:t>ส่วนใหญ่ใน</a:t>
            </a:r>
            <a:r>
              <a:rPr dirty="0"/>
              <a:t> </a:t>
            </a:r>
            <a:r>
              <a:rPr dirty="0" err="1"/>
              <a:t>tidyverse</a:t>
            </a:r>
            <a:r>
              <a:rPr dirty="0"/>
              <a:t> </a:t>
            </a:r>
            <a:r>
              <a:rPr dirty="0" err="1"/>
              <a:t>นั้นเกี่ยวข้องกับการปรับแต่งข้อมูลจาก</a:t>
            </a:r>
            <a:r>
              <a:rPr dirty="0"/>
              <a:t> </a:t>
            </a:r>
            <a:r>
              <a:rPr dirty="0" err="1"/>
              <a:t>dataframe</a:t>
            </a:r>
            <a:r>
              <a:rPr dirty="0"/>
              <a:t> </a:t>
            </a:r>
            <a:r>
              <a:rPr dirty="0" err="1"/>
              <a:t>ซึ่งจะอำนวยความสะดวกให้เราสามารถทำงานได้มากขึ้นกว่าการใช้</a:t>
            </a:r>
            <a:r>
              <a:rPr dirty="0"/>
              <a:t> base R </a:t>
            </a:r>
            <a:r>
              <a:rPr dirty="0" err="1"/>
              <a:t>ข้อเสียของ</a:t>
            </a:r>
            <a:r>
              <a:rPr dirty="0"/>
              <a:t> </a:t>
            </a:r>
            <a:r>
              <a:rPr dirty="0" err="1"/>
              <a:t>tidyverse</a:t>
            </a:r>
            <a:r>
              <a:rPr dirty="0"/>
              <a:t> </a:t>
            </a:r>
            <a:r>
              <a:rPr dirty="0" err="1"/>
              <a:t>นั้น</a:t>
            </a:r>
            <a:r>
              <a:rPr dirty="0"/>
              <a:t> </a:t>
            </a:r>
            <a:r>
              <a:rPr dirty="0" err="1"/>
              <a:t>อาจจะทำให้</a:t>
            </a:r>
            <a:r>
              <a:rPr dirty="0"/>
              <a:t> run </a:t>
            </a:r>
            <a:r>
              <a:rPr dirty="0" err="1"/>
              <a:t>ช้ากว่า</a:t>
            </a:r>
            <a:r>
              <a:rPr dirty="0"/>
              <a:t> </a:t>
            </a:r>
            <a:r>
              <a:rPr dirty="0" err="1"/>
              <a:t>และมีปรับแต่งให้ตรงกับการใช้งานจำเพาะได้ยากกว่า</a:t>
            </a:r>
            <a:r>
              <a:rPr dirty="0"/>
              <a:t> </a:t>
            </a:r>
            <a:r>
              <a:rPr dirty="0" err="1"/>
              <a:t>แต่สำหรับผู้ที่ไม่ใช่</a:t>
            </a:r>
            <a:r>
              <a:rPr dirty="0"/>
              <a:t> R hardcore </a:t>
            </a:r>
            <a:r>
              <a:rPr dirty="0" err="1"/>
              <a:t>นั้น</a:t>
            </a:r>
            <a:r>
              <a:rPr dirty="0"/>
              <a:t> </a:t>
            </a:r>
            <a:r>
              <a:rPr dirty="0" err="1"/>
              <a:t>tidyverse</a:t>
            </a:r>
            <a:r>
              <a:rPr dirty="0"/>
              <a:t> </a:t>
            </a:r>
            <a:r>
              <a:rPr dirty="0" err="1"/>
              <a:t>ถือว่าเป็น</a:t>
            </a:r>
            <a:r>
              <a:rPr dirty="0"/>
              <a:t> package </a:t>
            </a:r>
            <a:r>
              <a:rPr dirty="0" err="1"/>
              <a:t>ที่อำนวยความสะดวกได้อย่างดีเยี่ยม</a:t>
            </a:r>
            <a:endParaRPr dirty="0"/>
          </a:p>
          <a:p>
            <a:pPr marL="0" lvl="0" indent="0">
              <a:buNone/>
            </a:pPr>
            <a:r>
              <a:rPr dirty="0" err="1"/>
              <a:t>โดย</a:t>
            </a:r>
            <a:r>
              <a:rPr dirty="0"/>
              <a:t> </a:t>
            </a:r>
            <a:r>
              <a:rPr dirty="0" err="1"/>
              <a:t>tidyverse</a:t>
            </a:r>
            <a:r>
              <a:rPr dirty="0"/>
              <a:t> </a:t>
            </a:r>
            <a:r>
              <a:rPr dirty="0" err="1"/>
              <a:t>นั้นจะเป็น</a:t>
            </a:r>
            <a:r>
              <a:rPr dirty="0"/>
              <a:t> package </a:t>
            </a:r>
            <a:r>
              <a:rPr dirty="0" err="1"/>
              <a:t>ใหญ่</a:t>
            </a:r>
            <a:r>
              <a:rPr dirty="0"/>
              <a:t> </a:t>
            </a:r>
            <a:r>
              <a:rPr dirty="0" err="1"/>
              <a:t>และจะแบ่งเป็นหลาย</a:t>
            </a:r>
            <a:r>
              <a:rPr dirty="0"/>
              <a:t> package </a:t>
            </a:r>
            <a:r>
              <a:rPr dirty="0" err="1"/>
              <a:t>ย่อยๆ</a:t>
            </a:r>
            <a:r>
              <a:rPr dirty="0"/>
              <a:t> </a:t>
            </a:r>
            <a:r>
              <a:rPr dirty="0" err="1"/>
              <a:t>ได้อีก</a:t>
            </a:r>
            <a:r>
              <a:rPr dirty="0"/>
              <a:t> </a:t>
            </a:r>
            <a:r>
              <a:rPr dirty="0" err="1"/>
              <a:t>โดยเราสามารถเรียกใช้</a:t>
            </a:r>
            <a:r>
              <a:rPr dirty="0"/>
              <a:t> </a:t>
            </a:r>
            <a:r>
              <a:rPr dirty="0" err="1"/>
              <a:t>ทั้งหมดได้</a:t>
            </a:r>
            <a:r>
              <a:rPr dirty="0"/>
              <a:t> </a:t>
            </a:r>
            <a:r>
              <a:rPr dirty="0" err="1"/>
              <a:t>หรือ</a:t>
            </a:r>
            <a:r>
              <a:rPr dirty="0"/>
              <a:t> </a:t>
            </a:r>
            <a:r>
              <a:rPr dirty="0" err="1"/>
              <a:t>เรียกใช้แค่</a:t>
            </a:r>
            <a:r>
              <a:rPr dirty="0"/>
              <a:t> package </a:t>
            </a:r>
            <a:r>
              <a:rPr dirty="0" err="1"/>
              <a:t>ย่อย</a:t>
            </a: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dplyr</a:t>
            </a:r>
            <a:endParaRPr b="1" dirty="0"/>
          </a:p>
          <a:p>
            <a:pPr marL="0" lvl="0" indent="0">
              <a:buNone/>
            </a:pPr>
            <a:r>
              <a:rPr dirty="0" err="1"/>
              <a:t>dplyr</a:t>
            </a:r>
            <a:r>
              <a:rPr dirty="0"/>
              <a:t> </a:t>
            </a:r>
            <a:r>
              <a:rPr dirty="0" err="1"/>
              <a:t>คือ</a:t>
            </a:r>
            <a:r>
              <a:rPr dirty="0"/>
              <a:t> package </a:t>
            </a:r>
            <a:r>
              <a:rPr dirty="0" err="1"/>
              <a:t>ย่อยของ</a:t>
            </a:r>
            <a:r>
              <a:rPr dirty="0"/>
              <a:t> </a:t>
            </a:r>
            <a:r>
              <a:rPr dirty="0" err="1"/>
              <a:t>tidyverse</a:t>
            </a:r>
            <a:r>
              <a:rPr dirty="0"/>
              <a:t> </a:t>
            </a:r>
            <a:r>
              <a:rPr dirty="0" err="1"/>
              <a:t>ซึ่งทำหน้าที่ในส่วน</a:t>
            </a:r>
            <a:r>
              <a:rPr dirty="0"/>
              <a:t> </a:t>
            </a:r>
            <a:r>
              <a:rPr dirty="0" err="1"/>
              <a:t>dataframe</a:t>
            </a:r>
            <a:r>
              <a:rPr dirty="0"/>
              <a:t> manipulation </a:t>
            </a:r>
            <a:r>
              <a:rPr dirty="0" err="1"/>
              <a:t>ทำให้เราสามารถดึงตารางออกมาได้อย่างอิสระ</a:t>
            </a:r>
            <a:endParaRPr dirty="0"/>
          </a:p>
          <a:p>
            <a:pPr marL="0" lvl="0" indent="0">
              <a:buNone/>
            </a:pPr>
            <a:r>
              <a:rPr dirty="0" err="1"/>
              <a:t>การใช้งาน</a:t>
            </a:r>
            <a:r>
              <a:rPr dirty="0"/>
              <a:t> package </a:t>
            </a:r>
            <a:r>
              <a:rPr dirty="0" err="1"/>
              <a:t>ข้างนอกนั้นจะต้อง</a:t>
            </a:r>
            <a:r>
              <a:rPr dirty="0"/>
              <a:t> install </a:t>
            </a:r>
            <a:r>
              <a:rPr dirty="0" err="1"/>
              <a:t>ก่อน</a:t>
            </a:r>
            <a:r>
              <a:rPr dirty="0"/>
              <a:t> </a:t>
            </a:r>
            <a:r>
              <a:rPr dirty="0" err="1"/>
              <a:t>และเมื่อใช้งาน</a:t>
            </a:r>
            <a:r>
              <a:rPr dirty="0"/>
              <a:t> </a:t>
            </a:r>
            <a:r>
              <a:rPr dirty="0" err="1"/>
              <a:t>จะต้องใช้คำสั่ง</a:t>
            </a:r>
            <a:r>
              <a:rPr dirty="0"/>
              <a:t> library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tidyverse</a:t>
            </a:r>
            <a:r>
              <a:rPr i="1" dirty="0">
                <a:solidFill>
                  <a:srgbClr val="60A0B0"/>
                </a:solidFill>
                <a:latin typeface="Courier"/>
              </a:rPr>
              <a:t>")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รันคำสั่งนี้ก่อนถ้ายังไม่เคย</a:t>
            </a:r>
            <a:r>
              <a:rPr i="1" dirty="0">
                <a:solidFill>
                  <a:srgbClr val="60A0B0"/>
                </a:solidFill>
                <a:latin typeface="Courier"/>
              </a:rPr>
              <a:t> install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dplyr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ต้อง</a:t>
            </a:r>
            <a:r>
              <a:rPr i="1" dirty="0">
                <a:solidFill>
                  <a:srgbClr val="60A0B0"/>
                </a:solidFill>
                <a:latin typeface="Courier"/>
              </a:rPr>
              <a:t> run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ทุกครั้งที่จะใช้งาน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r>
              <a:rPr dirty="0" err="1"/>
              <a:t>ในกรณีนี้จะใช้ข้อมูลตัวอย่าง</a:t>
            </a:r>
            <a:r>
              <a:rPr dirty="0"/>
              <a:t> iris </a:t>
            </a:r>
            <a:r>
              <a:rPr dirty="0" err="1"/>
              <a:t>เพื่อสาธิตการใช้</a:t>
            </a:r>
            <a:r>
              <a:rPr dirty="0"/>
              <a:t> </a:t>
            </a:r>
            <a:r>
              <a:rPr dirty="0" err="1"/>
              <a:t>dplyr</a:t>
            </a:r>
            <a:r>
              <a:rPr dirty="0"/>
              <a:t> </a:t>
            </a:r>
            <a:r>
              <a:rPr dirty="0" err="1"/>
              <a:t>โดย</a:t>
            </a:r>
            <a:r>
              <a:rPr dirty="0"/>
              <a:t> iris </a:t>
            </a:r>
            <a:r>
              <a:rPr dirty="0" err="1"/>
              <a:t>เป็นข้อมูลของความยาวกลีบของพันธุ์ดอกไม้ต่างๆ</a:t>
            </a:r>
            <a:endParaRPr dirty="0"/>
          </a:p>
        </p:txBody>
      </p:sp>
      <p:pic>
        <p:nvPicPr>
          <p:cNvPr id="2" name="Picture 1" descr="Picture/iri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387" y="216170"/>
            <a:ext cx="3008313" cy="3518297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รูปจาก</a:t>
            </a:r>
            <a:r>
              <a:rPr dirty="0"/>
              <a:t>: </a:t>
            </a:r>
            <a:r>
              <a:rPr dirty="0">
                <a:hlinkClick r:id="rId2"/>
              </a:rPr>
              <a:t>https://www.datacamp.com/tutorial/machine-learning-in-r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iris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โหลด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dataframe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ตัวอย่างที่ติดมากับ</a:t>
            </a:r>
            <a:r>
              <a:rPr i="1" dirty="0">
                <a:solidFill>
                  <a:srgbClr val="60A0B0"/>
                </a:solidFill>
                <a:latin typeface="Courier"/>
              </a:rPr>
              <a:t> base R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Petal.Width</a:t>
            </a:r>
            <a:r>
              <a:rPr dirty="0">
                <a:latin typeface="Courier"/>
              </a:rPr>
              <a:t> Species
## 1          5.1         3.5          1.4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2          4.9         3.0          1.4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3          4.7         3.2          1.3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4          4.6         3.1          1.5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5          5.0         3.6          1.4         0.2  </a:t>
            </a:r>
            <a:r>
              <a:rPr dirty="0" err="1">
                <a:latin typeface="Courier"/>
              </a:rPr>
              <a:t>setosa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dirty="0"/>
              <a:t>function </a:t>
            </a:r>
            <a:r>
              <a:rPr dirty="0" err="1"/>
              <a:t>หลักๆ</a:t>
            </a:r>
            <a:r>
              <a:rPr dirty="0"/>
              <a:t> </a:t>
            </a:r>
            <a:r>
              <a:rPr dirty="0" err="1"/>
              <a:t>ของ</a:t>
            </a:r>
            <a:r>
              <a:rPr dirty="0"/>
              <a:t> </a:t>
            </a:r>
            <a:r>
              <a:rPr dirty="0" err="1"/>
              <a:t>dplyr</a:t>
            </a:r>
            <a:r>
              <a:rPr dirty="0"/>
              <a:t> </a:t>
            </a:r>
            <a:r>
              <a:rPr dirty="0" err="1"/>
              <a:t>จะเกี่ยวข้องกับ</a:t>
            </a:r>
            <a:r>
              <a:rPr dirty="0"/>
              <a:t> data manipulation </a:t>
            </a:r>
            <a:r>
              <a:rPr dirty="0" err="1"/>
              <a:t>เป็นส่วนใหญ่</a:t>
            </a:r>
            <a:r>
              <a:rPr dirty="0"/>
              <a:t> </a:t>
            </a:r>
            <a:r>
              <a:rPr dirty="0" err="1"/>
              <a:t>ในที่นี้จะแนะนำที่จำเป็นต้องใช้ในบทอื่น</a:t>
            </a:r>
            <a:endParaRPr dirty="0"/>
          </a:p>
          <a:p>
            <a:pPr lvl="0"/>
            <a:r>
              <a:rPr dirty="0"/>
              <a:t>glimpse() </a:t>
            </a:r>
            <a:r>
              <a:rPr dirty="0" err="1"/>
              <a:t>มีไว้ดูภาพรวมข้อมูล</a:t>
            </a:r>
            <a:endParaRPr dirty="0"/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glimpse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Rows: 150
## Columns: 5
## $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5.1, 4.9, 4.7, 4.6, 5.0, 5.4, 4.6, 5.0, 4.4, 4.9, 5.4, 4.…
## $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3.5, 3.0, 3.2, 3.1, 3.6, 3.9, 3.4, 3.4, 2.9, 3.1, 3.7, 3.…
## $ </a:t>
            </a:r>
            <a:r>
              <a:rPr dirty="0" err="1">
                <a:latin typeface="Courier"/>
              </a:rPr>
              <a:t>Petal.Length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1.4, 1.4, 1.3, 1.5, 1.4, 1.7, 1.4, 1.5, 1.4, 1.5, 1.5, 1.…
## $ </a:t>
            </a:r>
            <a:r>
              <a:rPr dirty="0" err="1">
                <a:latin typeface="Courier"/>
              </a:rPr>
              <a:t>Petal.Width</a:t>
            </a:r>
            <a:r>
              <a:rPr dirty="0">
                <a:latin typeface="Courier"/>
              </a:rPr>
              <a:t>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0.2, 0.2, 0.2, 0.2, 0.2, 0.4, 0.3, 0.2, 0.2, 0.1, 0.2, 0.…
## $ Species      &lt;</a:t>
            </a:r>
            <a:r>
              <a:rPr dirty="0" err="1">
                <a:latin typeface="Courier"/>
              </a:rPr>
              <a:t>fct</a:t>
            </a:r>
            <a:r>
              <a:rPr dirty="0">
                <a:latin typeface="Courier"/>
              </a:rPr>
              <a:t>&gt;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, s…</a:t>
            </a:r>
          </a:p>
          <a:p>
            <a:pPr lvl="0"/>
            <a:r>
              <a:rPr dirty="0"/>
              <a:t>select() </a:t>
            </a:r>
            <a:r>
              <a:rPr dirty="0" err="1"/>
              <a:t>เลือก</a:t>
            </a:r>
            <a:r>
              <a:rPr dirty="0"/>
              <a:t> column </a:t>
            </a:r>
            <a:r>
              <a:rPr dirty="0" err="1"/>
              <a:t>ที่ต้องการโดยใช้ตำแหน่งหรือชื่อ</a:t>
            </a:r>
            <a:r>
              <a:rPr dirty="0"/>
              <a:t> column </a:t>
            </a:r>
            <a:r>
              <a:rPr dirty="0" err="1"/>
              <a:t>ก็ได้</a:t>
            </a:r>
            <a:endParaRPr dirty="0"/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(Species)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เลือก</a:t>
            </a:r>
            <a:r>
              <a:rPr i="1" dirty="0">
                <a:solidFill>
                  <a:srgbClr val="60A0B0"/>
                </a:solidFill>
                <a:latin typeface="Courier"/>
              </a:rPr>
              <a:t> column "Species"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Species
## 1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3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4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5  </a:t>
            </a:r>
            <a:r>
              <a:rPr dirty="0" err="1">
                <a:latin typeface="Courier"/>
              </a:rPr>
              <a:t>setosa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เลือก</a:t>
            </a:r>
            <a:r>
              <a:rPr i="1" dirty="0">
                <a:solidFill>
                  <a:srgbClr val="60A0B0"/>
                </a:solidFill>
                <a:latin typeface="Courier"/>
              </a:rPr>
              <a:t> column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ที่</a:t>
            </a:r>
            <a:r>
              <a:rPr i="1" dirty="0">
                <a:solidFill>
                  <a:srgbClr val="60A0B0"/>
                </a:solidFill>
                <a:latin typeface="Courier"/>
              </a:rPr>
              <a:t> 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
## 1         3.5
## 2         3.0
## 3         3.2
## 4         3.1
## 5         3.6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เลือก</a:t>
            </a:r>
            <a:r>
              <a:rPr i="1" dirty="0">
                <a:solidFill>
                  <a:srgbClr val="60A0B0"/>
                </a:solidFill>
                <a:latin typeface="Courier"/>
              </a:rPr>
              <a:t> 2 column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
## 1          5.1         3.5
## 2          4.9         3.0
## 3          4.7         3.2
## 4          4.6         3.1
## 5          5.0         3.6</a:t>
            </a:r>
          </a:p>
          <a:p>
            <a:pPr lvl="0"/>
            <a:r>
              <a:rPr dirty="0"/>
              <a:t>filter() </a:t>
            </a:r>
            <a:r>
              <a:rPr dirty="0" err="1"/>
              <a:t>กรองแถว</a:t>
            </a:r>
            <a:r>
              <a:rPr dirty="0"/>
              <a:t> (row) </a:t>
            </a:r>
            <a:r>
              <a:rPr dirty="0" err="1"/>
              <a:t>ที่ต้องการ</a:t>
            </a:r>
            <a:r>
              <a:rPr dirty="0"/>
              <a:t> </a:t>
            </a:r>
            <a:r>
              <a:rPr dirty="0" err="1"/>
              <a:t>โดยต้องระบุ</a:t>
            </a:r>
            <a:r>
              <a:rPr dirty="0"/>
              <a:t> </a:t>
            </a:r>
            <a:r>
              <a:rPr dirty="0" err="1"/>
              <a:t>ว่าต้องการข้อมูล</a:t>
            </a:r>
            <a:r>
              <a:rPr dirty="0"/>
              <a:t> </a:t>
            </a:r>
            <a:r>
              <a:rPr dirty="0" err="1"/>
              <a:t>ที่</a:t>
            </a:r>
            <a:r>
              <a:rPr dirty="0"/>
              <a:t> column </a:t>
            </a:r>
            <a:r>
              <a:rPr dirty="0" err="1"/>
              <a:t>ไหน</a:t>
            </a:r>
            <a:r>
              <a:rPr dirty="0"/>
              <a:t> </a:t>
            </a:r>
            <a:r>
              <a:rPr dirty="0" err="1"/>
              <a:t>และต้องการกรองค่าที่เท่าไร</a:t>
            </a:r>
            <a:endParaRPr dirty="0"/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เลือกแถวที่</a:t>
            </a:r>
            <a:r>
              <a:rPr i="1" dirty="0">
                <a:solidFill>
                  <a:srgbClr val="60A0B0"/>
                </a:solidFill>
                <a:latin typeface="Courier"/>
              </a:rPr>
              <a:t> Species == virginica</a:t>
            </a:r>
            <a:br>
              <a:rPr dirty="0"/>
            </a:b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(Species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"virginica"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Petal.Width</a:t>
            </a:r>
            <a:r>
              <a:rPr dirty="0">
                <a:latin typeface="Courier"/>
              </a:rPr>
              <a:t>   Species
## 1          6.3         3.3          6.0         2.5 virginica
## 2          5.8         2.7          5.1         1.9 virginica
## 3          7.1         3.0          5.9         2.1 virginica
## 4          6.3         2.9          5.6         1.8 virginica
## 5          6.5         3.0          5.8         2.2 virginica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เลือกแถวที่</a:t>
            </a:r>
            <a:r>
              <a:rPr i="1" dirty="0">
                <a:solidFill>
                  <a:srgbClr val="60A0B0"/>
                </a:solidFill>
                <a:latin typeface="Courier"/>
              </a:rPr>
              <a:t> Species =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setosa</a:t>
            </a:r>
            <a:r>
              <a:rPr i="1" dirty="0">
                <a:solidFill>
                  <a:srgbClr val="60A0B0"/>
                </a:solidFill>
                <a:latin typeface="Courier"/>
              </a:rPr>
              <a:t>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Sepal.Length</a:t>
            </a:r>
            <a:r>
              <a:rPr i="1" dirty="0">
                <a:solidFill>
                  <a:srgbClr val="60A0B0"/>
                </a:solidFill>
                <a:latin typeface="Courier"/>
              </a:rPr>
              <a:t> = 5.4</a:t>
            </a:r>
            <a:br>
              <a:rPr dirty="0"/>
            </a:b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(Species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setosa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&amp;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5.4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Petal.Width</a:t>
            </a:r>
            <a:r>
              <a:rPr dirty="0">
                <a:latin typeface="Courier"/>
              </a:rPr>
              <a:t> Species
## 1          5.4         3.9          1.7         0.4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2          5.4         3.7          1.5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3          5.4         3.9          1.3         0.4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4          5.4         3.4          1.7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5          5.4         3.4          1.5         0.4  </a:t>
            </a:r>
            <a:r>
              <a:rPr dirty="0" err="1">
                <a:latin typeface="Courier"/>
              </a:rPr>
              <a:t>setosa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เลือกแถวที่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Sepal.Lenght</a:t>
            </a:r>
            <a:r>
              <a:rPr i="1" dirty="0">
                <a:solidFill>
                  <a:srgbClr val="60A0B0"/>
                </a:solidFill>
                <a:latin typeface="Courier"/>
              </a:rPr>
              <a:t> = 5.1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หรือ</a:t>
            </a:r>
            <a:r>
              <a:rPr i="1" dirty="0">
                <a:solidFill>
                  <a:srgbClr val="60A0B0"/>
                </a:solidFill>
                <a:latin typeface="Courier"/>
              </a:rPr>
              <a:t> 4.9</a:t>
            </a:r>
            <a:br>
              <a:rPr dirty="0"/>
            </a:b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5.1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4.9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Petal.Width</a:t>
            </a:r>
            <a:r>
              <a:rPr dirty="0">
                <a:latin typeface="Courier"/>
              </a:rPr>
              <a:t> Species
## 1           5.1         3.5          1.4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2           4.9         3.0          1.4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3           4.9         3.1          1.5         0.1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4           5.1         3.5          1.4         0.3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5           5.1         3.8          1.5         0.3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6           5.1         3.7          1.5         0.4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7           5.1         3.3          1.7         0.5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8           4.9         3.1          1.5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9           4.9         3.6          1.4         0.1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10          5.1         3.4          1.5         0.2  </a:t>
            </a:r>
            <a:r>
              <a:rPr dirty="0" err="1">
                <a:latin typeface="Courier"/>
              </a:rPr>
              <a:t>setosa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dirty="0" err="1"/>
              <a:t>สังเกตว่าจะเห็นเครื่องหมาย</a:t>
            </a:r>
            <a:r>
              <a:rPr dirty="0"/>
              <a:t> </a:t>
            </a:r>
            <a:r>
              <a:rPr dirty="0">
                <a:latin typeface="Courier"/>
              </a:rPr>
              <a:t>%&gt;%</a:t>
            </a:r>
            <a:r>
              <a:rPr dirty="0"/>
              <a:t> </a:t>
            </a:r>
            <a:r>
              <a:rPr dirty="0" err="1"/>
              <a:t>ซึ่งใน</a:t>
            </a:r>
            <a:r>
              <a:rPr dirty="0"/>
              <a:t> R </a:t>
            </a:r>
            <a:r>
              <a:rPr dirty="0" err="1"/>
              <a:t>เราจะเรียกว่า</a:t>
            </a:r>
            <a:r>
              <a:rPr dirty="0"/>
              <a:t> “pipe operator” </a:t>
            </a:r>
            <a:r>
              <a:rPr dirty="0" err="1"/>
              <a:t>เป็นสิ่งที่เป็นเอกลักษณ์ใน</a:t>
            </a:r>
            <a:r>
              <a:rPr dirty="0"/>
              <a:t> R </a:t>
            </a:r>
            <a:r>
              <a:rPr dirty="0" err="1"/>
              <a:t>ซึ่งส่งผลให้สามารถ</a:t>
            </a:r>
            <a:r>
              <a:rPr dirty="0"/>
              <a:t> run operation </a:t>
            </a:r>
            <a:r>
              <a:rPr dirty="0" err="1"/>
              <a:t>ได้ต่อๆ</a:t>
            </a:r>
            <a:r>
              <a:rPr dirty="0"/>
              <a:t> </a:t>
            </a:r>
            <a:r>
              <a:rPr dirty="0" err="1"/>
              <a:t>กัน</a:t>
            </a:r>
            <a:r>
              <a:rPr dirty="0"/>
              <a:t> </a:t>
            </a:r>
            <a:r>
              <a:rPr dirty="0" err="1"/>
              <a:t>เพื่อให้อ่านได้ง่าย</a:t>
            </a:r>
            <a:endParaRPr dirty="0"/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เลือกแถวที่</a:t>
            </a:r>
            <a:r>
              <a:rPr i="1" dirty="0">
                <a:solidFill>
                  <a:srgbClr val="60A0B0"/>
                </a:solidFill>
                <a:latin typeface="Courier"/>
              </a:rPr>
              <a:t> Species =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setosa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คอลัมน์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Sepal.Length</a:t>
            </a:r>
            <a:br>
              <a:rPr dirty="0"/>
            </a:b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(Species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setosa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
## 1          5.1
## 2          4.9
## 3          4.7
## 4          4.6
## 5          5.0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เหมือนกับข้างบน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แต่ไม่ใช้</a:t>
            </a:r>
            <a:r>
              <a:rPr i="1" dirty="0">
                <a:solidFill>
                  <a:srgbClr val="60A0B0"/>
                </a:solidFill>
                <a:latin typeface="Courier"/>
              </a:rPr>
              <a:t> pipe operator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จะทำความเข้าใจได้ยากกว่า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, Species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setosa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),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
## 1          5.1
## 2          4.9
## 3          4.7
## 4          4.6
## 5          5.0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ใช้แค่</a:t>
            </a:r>
            <a:r>
              <a:rPr i="1" dirty="0">
                <a:solidFill>
                  <a:srgbClr val="60A0B0"/>
                </a:solidFill>
                <a:latin typeface="Courier"/>
              </a:rPr>
              <a:t> base R solution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จะไม่สามารถดึงออกมาเป็น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dataframe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ได้</a:t>
            </a:r>
            <a:br>
              <a:rPr dirty="0"/>
            </a:b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70A0"/>
                </a:solidFill>
                <a:latin typeface="Courier"/>
              </a:rPr>
              <a:t>"Species"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setosa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Sepal.Length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[1] 5.1 4.9 4.7 4.6 5.0 5.4 4.6 5.0 4.4 4.9 5.4 4.8 4.8 4.3 5.8 5.7 5.4 5.1 5.7
## [20] 5.1 5.4 5.1 4.6 5.1 4.8 5.0 5.0 5.2 5.2 4.7 4.8 5.4 5.2 5.5 4.9 5.0 5.5 4.9
## [39] 4.4 5.1 5.0 4.5 4.4 5.0 5.1 4.8 5.1 4.6 5.3 5.0</a:t>
            </a:r>
          </a:p>
          <a:p>
            <a:pPr marL="0" lvl="0" indent="0">
              <a:buNone/>
            </a:pPr>
            <a:r>
              <a:rPr dirty="0" err="1"/>
              <a:t>บรรทัดสุดท้าย</a:t>
            </a:r>
            <a:r>
              <a:rPr dirty="0"/>
              <a:t> </a:t>
            </a:r>
            <a:r>
              <a:rPr dirty="0" err="1"/>
              <a:t>สำหรับ</a:t>
            </a:r>
            <a:r>
              <a:rPr dirty="0"/>
              <a:t> </a:t>
            </a:r>
            <a:r>
              <a:rPr dirty="0" err="1"/>
              <a:t>dataframe</a:t>
            </a:r>
            <a:r>
              <a:rPr dirty="0"/>
              <a:t> </a:t>
            </a:r>
            <a:r>
              <a:rPr dirty="0" err="1"/>
              <a:t>จะไม่สามารถดึงมาทั้ง</a:t>
            </a:r>
            <a:r>
              <a:rPr dirty="0"/>
              <a:t> column </a:t>
            </a:r>
            <a:r>
              <a:rPr dirty="0" err="1"/>
              <a:t>ได้</a:t>
            </a:r>
            <a:r>
              <a:rPr dirty="0"/>
              <a:t> </a:t>
            </a:r>
            <a:r>
              <a:rPr dirty="0" err="1"/>
              <a:t>ซึ่งจะต้องใช้ข้อมูลอีกแบบ</a:t>
            </a:r>
            <a:r>
              <a:rPr dirty="0"/>
              <a:t> (</a:t>
            </a:r>
            <a:r>
              <a:rPr dirty="0" err="1"/>
              <a:t>tibble</a:t>
            </a:r>
            <a:r>
              <a:rPr dirty="0"/>
              <a:t>) </a:t>
            </a:r>
            <a:r>
              <a:rPr dirty="0" err="1"/>
              <a:t>แต่จะไม่พูดถึง</a:t>
            </a:r>
            <a:r>
              <a:rPr dirty="0"/>
              <a:t> ณ </a:t>
            </a:r>
            <a:r>
              <a:rPr dirty="0" err="1"/>
              <a:t>ที่นี่</a:t>
            </a:r>
            <a:endParaRPr dirty="0"/>
          </a:p>
          <a:p>
            <a:pPr marL="0" lvl="0" indent="0">
              <a:buNone/>
            </a:pPr>
            <a:r>
              <a:rPr b="1" dirty="0"/>
              <a:t>Note:</a:t>
            </a:r>
            <a:r>
              <a:rPr dirty="0"/>
              <a:t> </a:t>
            </a:r>
            <a:r>
              <a:rPr dirty="0" err="1"/>
              <a:t>การ</a:t>
            </a:r>
            <a:r>
              <a:rPr dirty="0"/>
              <a:t> subset </a:t>
            </a:r>
            <a:r>
              <a:rPr dirty="0" err="1"/>
              <a:t>โดย</a:t>
            </a:r>
            <a:r>
              <a:rPr dirty="0"/>
              <a:t> </a:t>
            </a:r>
            <a:r>
              <a:rPr dirty="0" err="1"/>
              <a:t>dplyr</a:t>
            </a:r>
            <a:r>
              <a:rPr dirty="0"/>
              <a:t> </a:t>
            </a:r>
            <a:r>
              <a:rPr dirty="0" err="1"/>
              <a:t>นั้นสามารถทำใน</a:t>
            </a:r>
            <a:r>
              <a:rPr dirty="0"/>
              <a:t> </a:t>
            </a:r>
            <a:r>
              <a:rPr dirty="0" err="1"/>
              <a:t>dataframe</a:t>
            </a:r>
            <a:r>
              <a:rPr dirty="0"/>
              <a:t>/</a:t>
            </a:r>
            <a:r>
              <a:rPr dirty="0" err="1"/>
              <a:t>tibble</a:t>
            </a:r>
            <a:r>
              <a:rPr dirty="0"/>
              <a:t> </a:t>
            </a:r>
            <a:r>
              <a:rPr dirty="0" err="1"/>
              <a:t>เท่านั้น</a:t>
            </a:r>
            <a:r>
              <a:rPr dirty="0"/>
              <a:t> </a:t>
            </a:r>
            <a:r>
              <a:rPr dirty="0" err="1"/>
              <a:t>ไม่สามารถทำใน</a:t>
            </a:r>
            <a:r>
              <a:rPr dirty="0"/>
              <a:t> matrix </a:t>
            </a:r>
            <a:r>
              <a:rPr dirty="0" err="1"/>
              <a:t>ได้</a:t>
            </a:r>
            <a:r>
              <a:rPr dirty="0"/>
              <a:t> (</a:t>
            </a:r>
            <a:r>
              <a:rPr dirty="0" err="1"/>
              <a:t>ต้องใช้วิธีของ</a:t>
            </a:r>
            <a:r>
              <a:rPr dirty="0"/>
              <a:t> base R)</a:t>
            </a:r>
          </a:p>
          <a:p>
            <a:pPr lvl="0"/>
            <a:r>
              <a:rPr dirty="0" err="1"/>
              <a:t>ในส่วนการเรียงข้อมูลนั้นจะใช้</a:t>
            </a:r>
            <a:r>
              <a:rPr dirty="0"/>
              <a:t> function arrange()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เรียง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Sepal.Length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จากน้อยไปมาก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Petal.Width</a:t>
            </a:r>
            <a:r>
              <a:rPr dirty="0">
                <a:latin typeface="Courier"/>
              </a:rPr>
              <a:t> Species
## 1          4.3         3.0          1.1         0.1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2          4.4         2.9          1.4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3          4.4         3.0          1.3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4          4.4         3.2          1.3         0.2 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
## 5          4.5         2.3          1.3         0.3  </a:t>
            </a:r>
            <a:r>
              <a:rPr dirty="0" err="1">
                <a:latin typeface="Courier"/>
              </a:rPr>
              <a:t>setosa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desc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เรียง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Sepal.Length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จากมากไปน้อย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Petal.Width</a:t>
            </a:r>
            <a:r>
              <a:rPr dirty="0">
                <a:latin typeface="Courier"/>
              </a:rPr>
              <a:t>   Species
## 1          7.9         3.8          6.4         2.0 virginica
## 2          7.7         3.8          6.7         2.2 virginica
## 3          7.7         2.6          6.9         2.3 virginica
## 4          7.7         2.8          6.7         2.0 virginica
## 5          7.7         3.0          6.1         2.3 virginica</a:t>
            </a:r>
          </a:p>
          <a:p>
            <a:pPr lvl="0"/>
            <a:r>
              <a:rPr dirty="0" err="1"/>
              <a:t>เราสามารถจัดกลุ่มตัวแปรได้โดยใช้</a:t>
            </a:r>
            <a:r>
              <a:rPr dirty="0"/>
              <a:t> </a:t>
            </a:r>
            <a:r>
              <a:rPr dirty="0" err="1"/>
              <a:t>group_by</a:t>
            </a:r>
            <a:r>
              <a:rPr dirty="0"/>
              <a:t>() </a:t>
            </a:r>
            <a:r>
              <a:rPr dirty="0" err="1"/>
              <a:t>โดยมักจะใช้คู่กับ</a:t>
            </a:r>
            <a:r>
              <a:rPr dirty="0"/>
              <a:t> summarize()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(Species)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#จัดกลุ่มตาม Species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summarize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Sepal.Length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7D9029"/>
                </a:solidFill>
                <a:latin typeface="Courier"/>
              </a:rPr>
              <a:t>Sepal.Width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)) </a:t>
            </a:r>
            <a:r>
              <a:rPr i="1" dirty="0">
                <a:solidFill>
                  <a:srgbClr val="60A0B0"/>
                </a:solidFill>
                <a:latin typeface="Courier"/>
              </a:rPr>
              <a:t>#รวมความยาวทั้งหมด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3 × 3
##   Species   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
##   &lt;</a:t>
            </a:r>
            <a:r>
              <a:rPr dirty="0" err="1">
                <a:latin typeface="Courier"/>
              </a:rPr>
              <a:t>fct</a:t>
            </a:r>
            <a:r>
              <a:rPr dirty="0">
                <a:latin typeface="Courier"/>
              </a:rPr>
              <a:t>&gt;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1 </a:t>
            </a:r>
            <a:r>
              <a:rPr dirty="0" err="1">
                <a:latin typeface="Courier"/>
              </a:rPr>
              <a:t>setosa</a:t>
            </a:r>
            <a:r>
              <a:rPr dirty="0">
                <a:latin typeface="Courier"/>
              </a:rPr>
              <a:t>             250.        171.
## 2 versicolor         297.        138.
## 3 virginica          329.        149.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ggplot2</a:t>
            </a:r>
          </a:p>
          <a:p>
            <a:pPr marL="0" lvl="0" indent="0">
              <a:buNone/>
            </a:pPr>
            <a:r>
              <a:rPr dirty="0"/>
              <a:t>ggplot2 </a:t>
            </a:r>
            <a:r>
              <a:rPr dirty="0" err="1"/>
              <a:t>คือ</a:t>
            </a:r>
            <a:r>
              <a:rPr dirty="0"/>
              <a:t> package </a:t>
            </a:r>
            <a:r>
              <a:rPr dirty="0" err="1"/>
              <a:t>ย่อยอีกตัวของ</a:t>
            </a:r>
            <a:r>
              <a:rPr dirty="0"/>
              <a:t> tidyverse </a:t>
            </a:r>
            <a:r>
              <a:rPr dirty="0" err="1"/>
              <a:t>ซึ่งใช้สำหรับการ</a:t>
            </a:r>
            <a:r>
              <a:rPr dirty="0"/>
              <a:t> plot graph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Anatomy of </a:t>
            </a:r>
            <a:r>
              <a:rPr b="1" dirty="0" err="1"/>
              <a:t>ggplot</a:t>
            </a:r>
            <a:endParaRPr b="1" dirty="0"/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data,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x,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y, </a:t>
            </a:r>
            <a:r>
              <a:rPr dirty="0">
                <a:solidFill>
                  <a:srgbClr val="7D9029"/>
                </a:solidFill>
                <a:latin typeface="Courier"/>
              </a:rPr>
              <a:t>col =</a:t>
            </a:r>
            <a:r>
              <a:rPr dirty="0">
                <a:latin typeface="Courier"/>
              </a:rPr>
              <a:t> col, </a:t>
            </a:r>
            <a:r>
              <a:rPr dirty="0">
                <a:solidFill>
                  <a:srgbClr val="7D9029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fill))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geom_xxx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theme_xxx</a:t>
            </a:r>
            <a:r>
              <a:rPr dirty="0">
                <a:latin typeface="Courier"/>
              </a:rPr>
              <a:t>() </a:t>
            </a:r>
          </a:p>
          <a:p>
            <a:pPr lvl="0"/>
            <a:r>
              <a:rPr dirty="0" err="1"/>
              <a:t>aes</a:t>
            </a:r>
            <a:r>
              <a:rPr dirty="0"/>
              <a:t> </a:t>
            </a:r>
            <a:r>
              <a:rPr dirty="0" err="1"/>
              <a:t>คือ</a:t>
            </a:r>
            <a:r>
              <a:rPr dirty="0"/>
              <a:t> aesthetic </a:t>
            </a:r>
            <a:r>
              <a:rPr dirty="0" err="1"/>
              <a:t>ซึ่งหมายถึงการ</a:t>
            </a:r>
            <a:r>
              <a:rPr dirty="0"/>
              <a:t> map </a:t>
            </a:r>
            <a:r>
              <a:rPr dirty="0" err="1"/>
              <a:t>ข้อมูลของเราเข้ากับตำแหน่งของกราฟ</a:t>
            </a:r>
            <a:endParaRPr dirty="0"/>
          </a:p>
          <a:p>
            <a:pPr lvl="1"/>
            <a:r>
              <a:rPr dirty="0"/>
              <a:t>x = </a:t>
            </a:r>
            <a:r>
              <a:rPr dirty="0" err="1"/>
              <a:t>แกน</a:t>
            </a:r>
            <a:r>
              <a:rPr dirty="0"/>
              <a:t> x, y = </a:t>
            </a:r>
            <a:r>
              <a:rPr dirty="0" err="1"/>
              <a:t>แกน</a:t>
            </a:r>
            <a:r>
              <a:rPr dirty="0"/>
              <a:t> y</a:t>
            </a:r>
          </a:p>
          <a:p>
            <a:pPr lvl="1"/>
            <a:r>
              <a:rPr dirty="0"/>
              <a:t>col = </a:t>
            </a:r>
            <a:r>
              <a:rPr dirty="0" err="1"/>
              <a:t>สี</a:t>
            </a:r>
            <a:r>
              <a:rPr dirty="0"/>
              <a:t>, fill = </a:t>
            </a:r>
            <a:r>
              <a:rPr dirty="0" err="1"/>
              <a:t>สีพื้นหลัง</a:t>
            </a:r>
            <a:endParaRPr dirty="0"/>
          </a:p>
          <a:p>
            <a:pPr lvl="0"/>
            <a:r>
              <a:rPr dirty="0" err="1"/>
              <a:t>geom_xxx</a:t>
            </a:r>
            <a:r>
              <a:rPr dirty="0"/>
              <a:t>() </a:t>
            </a:r>
            <a:r>
              <a:rPr dirty="0" err="1"/>
              <a:t>คือ</a:t>
            </a:r>
            <a:r>
              <a:rPr dirty="0"/>
              <a:t> </a:t>
            </a:r>
            <a:r>
              <a:rPr dirty="0" err="1"/>
              <a:t>การกำหนดว่าเราต้องการที่จะ</a:t>
            </a:r>
            <a:r>
              <a:rPr dirty="0"/>
              <a:t> plot </a:t>
            </a:r>
            <a:r>
              <a:rPr dirty="0" err="1"/>
              <a:t>กราฟอะไร</a:t>
            </a:r>
            <a:endParaRPr dirty="0"/>
          </a:p>
          <a:p>
            <a:pPr lvl="1"/>
            <a:r>
              <a:rPr dirty="0" err="1"/>
              <a:t>geom_point</a:t>
            </a:r>
            <a:r>
              <a:rPr dirty="0"/>
              <a:t>() = scatterplot</a:t>
            </a:r>
          </a:p>
          <a:p>
            <a:pPr lvl="1"/>
            <a:r>
              <a:rPr dirty="0" err="1"/>
              <a:t>geom_line</a:t>
            </a:r>
            <a:r>
              <a:rPr dirty="0"/>
              <a:t>() = </a:t>
            </a:r>
            <a:r>
              <a:rPr dirty="0" err="1"/>
              <a:t>lineplot</a:t>
            </a:r>
            <a:endParaRPr dirty="0"/>
          </a:p>
          <a:p>
            <a:pPr lvl="1"/>
            <a:r>
              <a:rPr dirty="0" err="1"/>
              <a:t>geom_boxplot</a:t>
            </a:r>
            <a:r>
              <a:rPr dirty="0"/>
              <a:t>() = boxplot</a:t>
            </a:r>
          </a:p>
          <a:p>
            <a:pPr lvl="0"/>
            <a:r>
              <a:rPr dirty="0" err="1"/>
              <a:t>theme_xxx</a:t>
            </a:r>
            <a:r>
              <a:rPr dirty="0"/>
              <a:t>() </a:t>
            </a:r>
            <a:r>
              <a:rPr dirty="0" err="1"/>
              <a:t>คือ</a:t>
            </a:r>
            <a:r>
              <a:rPr dirty="0"/>
              <a:t> </a:t>
            </a:r>
            <a:r>
              <a:rPr dirty="0" err="1"/>
              <a:t>การกำหนด</a:t>
            </a:r>
            <a:r>
              <a:rPr dirty="0"/>
              <a:t> theme </a:t>
            </a:r>
            <a:r>
              <a:rPr dirty="0" err="1"/>
              <a:t>ของกราฟ</a:t>
            </a:r>
            <a:r>
              <a:rPr dirty="0"/>
              <a:t> </a:t>
            </a:r>
            <a:r>
              <a:rPr dirty="0" err="1"/>
              <a:t>เช่น</a:t>
            </a:r>
            <a:r>
              <a:rPr dirty="0"/>
              <a:t> </a:t>
            </a:r>
            <a:r>
              <a:rPr dirty="0" err="1"/>
              <a:t>theme_bw</a:t>
            </a:r>
            <a:r>
              <a:rPr dirty="0"/>
              <a:t>(), </a:t>
            </a:r>
            <a:r>
              <a:rPr dirty="0" err="1"/>
              <a:t>theme_classic</a:t>
            </a:r>
            <a:r>
              <a:rPr dirty="0"/>
              <a:t>()</a:t>
            </a:r>
          </a:p>
          <a:p>
            <a:pPr lvl="0"/>
            <a:r>
              <a:rPr dirty="0" err="1"/>
              <a:t>และยังมีการปรับแต่งอื่นๆ</a:t>
            </a:r>
            <a:r>
              <a:rPr dirty="0"/>
              <a:t> </a:t>
            </a:r>
            <a:r>
              <a:rPr dirty="0" err="1"/>
              <a:t>ได้อีกมาก</a:t>
            </a:r>
            <a:r>
              <a:rPr dirty="0"/>
              <a:t> </a:t>
            </a:r>
            <a:r>
              <a:rPr dirty="0" err="1"/>
              <a:t>สามารถศึกษาได้ที่</a:t>
            </a:r>
            <a:r>
              <a:rPr dirty="0"/>
              <a:t> </a:t>
            </a:r>
            <a:r>
              <a:rPr dirty="0">
                <a:hlinkClick r:id="rId3"/>
              </a:rPr>
              <a:t>https://ggplot2.tidyverse.org/reference/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Scatterplot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install.packages("tidyverse")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รันคำสั่งนี้ก่อนถ้ายังไม่เคย</a:t>
            </a:r>
            <a:r>
              <a:rPr i="1" dirty="0">
                <a:solidFill>
                  <a:srgbClr val="60A0B0"/>
                </a:solidFill>
                <a:latin typeface="Courier"/>
              </a:rPr>
              <a:t> install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(ggplot2) </a:t>
            </a:r>
            <a:br>
              <a:rPr dirty="0"/>
            </a:b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Sepal.Width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Sepal.Length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col =</a:t>
            </a:r>
            <a:r>
              <a:rPr dirty="0">
                <a:latin typeface="Courier"/>
              </a:rPr>
              <a:t> Species))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2" name="Picture 1" descr="03-Tidyverse_files/figure-pptx/scatterplot-1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Barchart</a:t>
            </a:r>
          </a:p>
          <a:p>
            <a:pPr marL="0" lvl="0" indent="0">
              <a:buNone/>
            </a:pPr>
            <a:r>
              <a:t>ใช้สำหรับนับจำนวนของ column นั้น ไม่มีค่า y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 </a:t>
            </a:r>
            <a:r>
              <a:rPr i="1">
                <a:solidFill>
                  <a:srgbClr val="60A0B0"/>
                </a:solidFill>
                <a:latin typeface="Courier"/>
              </a:rPr>
              <a:t># fill ไว้สำหรับแบ่งสีใน barchart</a:t>
            </a:r>
          </a:p>
        </p:txBody>
      </p:sp>
      <p:pic>
        <p:nvPicPr>
          <p:cNvPr id="2" name="Picture 1" descr="03-Tidyverse_files/figure-pptx/bar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ส่วน geom_col() จะรับค่า y ด้วย โดยข้อมูล x ที่ซ้ำกันจะถูกนำมารวมกัน (สามารถปรับแต่งได้เพิ่มเติม)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Sepal.Width,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fill ไว้สำหรับแบ่งสีใน barchart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() </a:t>
            </a:r>
          </a:p>
        </p:txBody>
      </p:sp>
      <p:pic>
        <p:nvPicPr>
          <p:cNvPr id="2" name="Picture 1" descr="03-Tidyverse_files/figure-pptx/col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Boxplot</a:t>
            </a:r>
          </a:p>
          <a:p>
            <a:pPr marL="0" lvl="0" indent="0">
              <a:buNone/>
            </a:pPr>
            <a:r>
              <a:t>ทำการสร้าง box plot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Sepal.Width,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 </a:t>
            </a:r>
          </a:p>
        </p:txBody>
      </p:sp>
      <p:pic>
        <p:nvPicPr>
          <p:cNvPr id="2" name="Picture 1" descr="03-Tidyverse_files/figure-pptx/box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Microsoft Office PowerPoint</Application>
  <PresentationFormat>On-screen Show (16:9)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Tidyverse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</dc:title>
  <dc:creator/>
  <cp:keywords/>
  <cp:lastModifiedBy>Kittinun  Leetanaporn (กิตตินันท์ ลีธนาภรณ์)</cp:lastModifiedBy>
  <cp:revision>1</cp:revision>
  <dcterms:created xsi:type="dcterms:W3CDTF">2023-02-22T04:17:01Z</dcterms:created>
  <dcterms:modified xsi:type="dcterms:W3CDTF">2023-02-23T05:22:39Z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