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8" r:id="rId5"/>
    <p:sldId id="310" r:id="rId6"/>
    <p:sldId id="311" r:id="rId7"/>
    <p:sldId id="314" r:id="rId8"/>
    <p:sldId id="315" r:id="rId9"/>
    <p:sldId id="318" r:id="rId10"/>
    <p:sldId id="319" r:id="rId11"/>
    <p:sldId id="312" r:id="rId12"/>
    <p:sldId id="31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61948C-FCC7-462B-84AE-6B901C5EADD0}" v="11" dt="2020-04-25T00:46:40.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8" autoAdjust="0"/>
    <p:restoredTop sz="94619" autoAdjust="0"/>
  </p:normalViewPr>
  <p:slideViewPr>
    <p:cSldViewPr snapToGrid="0">
      <p:cViewPr varScale="1">
        <p:scale>
          <a:sx n="67" d="100"/>
          <a:sy n="67" d="100"/>
        </p:scale>
        <p:origin x="9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6600" dirty="0"/>
              <a:t>Battle of Neighborhoods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Lauryn Kopack</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sz="4800" dirty="0"/>
              <a:t>Battle of Neighborhoods</a:t>
            </a:r>
            <a:endParaRPr lang="en-US" dirty="0"/>
          </a:p>
        </p:txBody>
      </p:sp>
      <p:sp>
        <p:nvSpPr>
          <p:cNvPr id="4" name="Content Placeholder 3">
            <a:extLst>
              <a:ext uri="{FF2B5EF4-FFF2-40B4-BE49-F238E27FC236}">
                <a16:creationId xmlns:a16="http://schemas.microsoft.com/office/drawing/2014/main" id="{566062B7-9F4F-4E85-AE46-9D1DB8161D30}"/>
              </a:ext>
            </a:extLst>
          </p:cNvPr>
          <p:cNvSpPr>
            <a:spLocks noGrp="1"/>
          </p:cNvSpPr>
          <p:nvPr>
            <p:ph idx="1"/>
          </p:nvPr>
        </p:nvSpPr>
        <p:spPr/>
        <p:txBody>
          <a:bodyPr/>
          <a:lstStyle/>
          <a:p>
            <a:r>
              <a:rPr lang="en-US" b="1" dirty="0"/>
              <a:t>Business Problem </a:t>
            </a:r>
          </a:p>
          <a:p>
            <a:r>
              <a:rPr lang="en-US" dirty="0"/>
              <a:t>Clearly define a problem or an idea of your choice, where you would need to leverage the Foursquare location data to solve or execute. Remember that data science problems always target an audience and are meant to help a group of stakeholders solve a problem, so make sure that you explicitly describe your audience and why they would care about your problem.</a:t>
            </a:r>
          </a:p>
          <a:p>
            <a:r>
              <a:rPr lang="en-US" dirty="0"/>
              <a:t>I will be approaching this assignment from a restaurant business perspective. I'll need to use Foursquare to pull existing data on food establishments around the city of Bronx, New York and identify what variety of establishments there are in certain neighborhoods.</a:t>
            </a:r>
          </a:p>
          <a:p>
            <a:endParaRPr lang="en-US" dirty="0"/>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12C698-4A28-4E06-8C42-40E2E2295559}"/>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dirty="0">
                <a:solidFill>
                  <a:srgbClr val="FFFFFF"/>
                </a:solidFill>
              </a:rPr>
              <a:t>Data </a:t>
            </a:r>
            <a:br>
              <a:rPr lang="en-US" sz="4000" dirty="0">
                <a:solidFill>
                  <a:srgbClr val="FFFFFF"/>
                </a:solidFill>
              </a:rPr>
            </a:br>
            <a:r>
              <a:rPr lang="en-US" sz="4000" dirty="0">
                <a:solidFill>
                  <a:srgbClr val="FFFFFF"/>
                </a:solidFill>
              </a:rPr>
              <a:t>Used</a:t>
            </a:r>
          </a:p>
        </p:txBody>
      </p:sp>
      <p:cxnSp>
        <p:nvCxnSpPr>
          <p:cNvPr id="19" name="Straight Connector 1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Content Placeholder 3">
            <a:extLst>
              <a:ext uri="{FF2B5EF4-FFF2-40B4-BE49-F238E27FC236}">
                <a16:creationId xmlns:a16="http://schemas.microsoft.com/office/drawing/2014/main" id="{26BC921F-C3E2-4899-B8D3-DC2DBE67B7D8}"/>
              </a:ext>
            </a:extLst>
          </p:cNvPr>
          <p:cNvSpPr txBox="1">
            <a:spLocks/>
          </p:cNvSpPr>
          <p:nvPr/>
        </p:nvSpPr>
        <p:spPr>
          <a:xfrm>
            <a:off x="571752" y="2799654"/>
            <a:ext cx="3005462" cy="3189665"/>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800">
                <a:solidFill>
                  <a:srgbClr val="FFFFFF"/>
                </a:solidFill>
              </a:rPr>
              <a:t>The initial data pull provided the following venues in the Wakefield neighborhood, Bronx, New York.</a:t>
            </a:r>
          </a:p>
          <a:p>
            <a:pPr>
              <a:lnSpc>
                <a:spcPct val="100000"/>
              </a:lnSpc>
            </a:pPr>
            <a:endParaRPr lang="en-US" sz="1800">
              <a:solidFill>
                <a:srgbClr val="FFFFFF"/>
              </a:solidFill>
            </a:endParaRPr>
          </a:p>
        </p:txBody>
      </p:sp>
      <p:pic>
        <p:nvPicPr>
          <p:cNvPr id="4" name="Content Placeholder 3">
            <a:extLst>
              <a:ext uri="{FF2B5EF4-FFF2-40B4-BE49-F238E27FC236}">
                <a16:creationId xmlns:a16="http://schemas.microsoft.com/office/drawing/2014/main" id="{B3CC0D31-1DAC-4029-81CA-3C396379C858}"/>
              </a:ext>
            </a:extLst>
          </p:cNvPr>
          <p:cNvPicPr>
            <a:picLocks noGrp="1" noChangeAspect="1"/>
          </p:cNvPicPr>
          <p:nvPr>
            <p:ph idx="1"/>
          </p:nvPr>
        </p:nvPicPr>
        <p:blipFill>
          <a:blip r:embed="rId2"/>
          <a:stretch>
            <a:fillRect/>
          </a:stretch>
        </p:blipFill>
        <p:spPr>
          <a:xfrm>
            <a:off x="4742017" y="2366042"/>
            <a:ext cx="6798082" cy="2125916"/>
          </a:xfrm>
          <a:prstGeom prst="rect">
            <a:avLst/>
          </a:prstGeom>
        </p:spPr>
      </p:pic>
    </p:spTree>
    <p:extLst>
      <p:ext uri="{BB962C8B-B14F-4D97-AF65-F5344CB8AC3E}">
        <p14:creationId xmlns:p14="http://schemas.microsoft.com/office/powerpoint/2010/main" val="111193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12C698-4A28-4E06-8C42-40E2E2295559}"/>
              </a:ext>
            </a:extLst>
          </p:cNvPr>
          <p:cNvSpPr>
            <a:spLocks noGrp="1"/>
          </p:cNvSpPr>
          <p:nvPr>
            <p:ph type="title"/>
          </p:nvPr>
        </p:nvSpPr>
        <p:spPr>
          <a:xfrm>
            <a:off x="492370" y="516836"/>
            <a:ext cx="3084844" cy="1961086"/>
          </a:xfrm>
        </p:spPr>
        <p:txBody>
          <a:bodyPr>
            <a:normAutofit/>
          </a:bodyPr>
          <a:lstStyle/>
          <a:p>
            <a:r>
              <a:rPr lang="en-US" sz="4000" dirty="0">
                <a:solidFill>
                  <a:srgbClr val="FFFFFF"/>
                </a:solidFill>
              </a:rPr>
              <a:t>Data </a:t>
            </a:r>
            <a:br>
              <a:rPr lang="en-US" sz="4000" dirty="0">
                <a:solidFill>
                  <a:srgbClr val="FFFFFF"/>
                </a:solidFill>
              </a:rPr>
            </a:br>
            <a:r>
              <a:rPr lang="en-US" sz="4000" dirty="0">
                <a:solidFill>
                  <a:srgbClr val="FFFFFF"/>
                </a:solidFill>
              </a:rPr>
              <a:t>Used</a:t>
            </a:r>
          </a:p>
        </p:txBody>
      </p:sp>
      <p:cxnSp>
        <p:nvCxnSpPr>
          <p:cNvPr id="28" name="Straight Connector 2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DF77774-6430-4AF5-975D-D2C3B573413A}"/>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Additional data provided the following percentiles of food establishment varieties in a variety of neighborhoods in Bronx, New York.</a:t>
            </a:r>
          </a:p>
        </p:txBody>
      </p:sp>
      <p:pic>
        <p:nvPicPr>
          <p:cNvPr id="5" name="Picture 4">
            <a:extLst>
              <a:ext uri="{FF2B5EF4-FFF2-40B4-BE49-F238E27FC236}">
                <a16:creationId xmlns:a16="http://schemas.microsoft.com/office/drawing/2014/main" id="{9588BD33-8374-4300-BA74-E990D18C4569}"/>
              </a:ext>
            </a:extLst>
          </p:cNvPr>
          <p:cNvPicPr>
            <a:picLocks noChangeAspect="1"/>
          </p:cNvPicPr>
          <p:nvPr/>
        </p:nvPicPr>
        <p:blipFill>
          <a:blip r:embed="rId2"/>
          <a:stretch>
            <a:fillRect/>
          </a:stretch>
        </p:blipFill>
        <p:spPr>
          <a:xfrm>
            <a:off x="4742017" y="1691431"/>
            <a:ext cx="6798082" cy="3475138"/>
          </a:xfrm>
          <a:prstGeom prst="rect">
            <a:avLst/>
          </a:prstGeom>
        </p:spPr>
      </p:pic>
    </p:spTree>
    <p:extLst>
      <p:ext uri="{BB962C8B-B14F-4D97-AF65-F5344CB8AC3E}">
        <p14:creationId xmlns:p14="http://schemas.microsoft.com/office/powerpoint/2010/main" val="361465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12C698-4A28-4E06-8C42-40E2E2295559}"/>
              </a:ext>
            </a:extLst>
          </p:cNvPr>
          <p:cNvSpPr>
            <a:spLocks noGrp="1"/>
          </p:cNvSpPr>
          <p:nvPr>
            <p:ph type="title"/>
          </p:nvPr>
        </p:nvSpPr>
        <p:spPr>
          <a:xfrm>
            <a:off x="643467" y="516835"/>
            <a:ext cx="3448259" cy="1666501"/>
          </a:xfrm>
        </p:spPr>
        <p:txBody>
          <a:bodyPr>
            <a:normAutofit/>
          </a:bodyPr>
          <a:lstStyle/>
          <a:p>
            <a:r>
              <a:rPr lang="en-US" sz="4000" dirty="0">
                <a:solidFill>
                  <a:srgbClr val="FFFFFF"/>
                </a:solidFill>
              </a:rPr>
              <a:t>Data Visualization</a:t>
            </a:r>
          </a:p>
        </p:txBody>
      </p:sp>
      <p:cxnSp>
        <p:nvCxnSpPr>
          <p:cNvPr id="13" name="Straight Connector 1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DF77774-6430-4AF5-975D-D2C3B573413A}"/>
              </a:ext>
            </a:extLst>
          </p:cNvPr>
          <p:cNvSpPr>
            <a:spLocks noGrp="1"/>
          </p:cNvSpPr>
          <p:nvPr>
            <p:ph idx="1"/>
          </p:nvPr>
        </p:nvSpPr>
        <p:spPr>
          <a:xfrm>
            <a:off x="643467" y="2546224"/>
            <a:ext cx="3448259" cy="3342747"/>
          </a:xfrm>
        </p:spPr>
        <p:txBody>
          <a:bodyPr>
            <a:normAutofit/>
          </a:bodyPr>
          <a:lstStyle/>
          <a:p>
            <a:r>
              <a:rPr lang="en-US" sz="1800" dirty="0">
                <a:solidFill>
                  <a:srgbClr val="FFFFFF"/>
                </a:solidFill>
              </a:rPr>
              <a:t>The initial data pull provided the locations of different neighborhoods in The Bronx, New York .</a:t>
            </a:r>
          </a:p>
        </p:txBody>
      </p:sp>
      <p:pic>
        <p:nvPicPr>
          <p:cNvPr id="3" name="Picture 2">
            <a:extLst>
              <a:ext uri="{FF2B5EF4-FFF2-40B4-BE49-F238E27FC236}">
                <a16:creationId xmlns:a16="http://schemas.microsoft.com/office/drawing/2014/main" id="{8CA94111-BDD6-4B06-8520-2D9D6C8A365C}"/>
              </a:ext>
            </a:extLst>
          </p:cNvPr>
          <p:cNvPicPr>
            <a:picLocks noChangeAspect="1"/>
          </p:cNvPicPr>
          <p:nvPr/>
        </p:nvPicPr>
        <p:blipFill rotWithShape="1">
          <a:blip r:embed="rId2"/>
          <a:srcRect l="14252" r="26671" b="1"/>
          <a:stretch/>
        </p:blipFill>
        <p:spPr>
          <a:xfrm>
            <a:off x="4654296" y="10"/>
            <a:ext cx="7537703" cy="6857990"/>
          </a:xfrm>
          <a:prstGeom prst="rect">
            <a:avLst/>
          </a:prstGeom>
        </p:spPr>
      </p:pic>
    </p:spTree>
    <p:extLst>
      <p:ext uri="{BB962C8B-B14F-4D97-AF65-F5344CB8AC3E}">
        <p14:creationId xmlns:p14="http://schemas.microsoft.com/office/powerpoint/2010/main" val="131623617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12C698-4A28-4E06-8C42-40E2E2295559}"/>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dirty="0">
                <a:solidFill>
                  <a:srgbClr val="FFFFFF"/>
                </a:solidFill>
              </a:rPr>
              <a:t>Data </a:t>
            </a:r>
            <a:br>
              <a:rPr lang="en-US" sz="4000" dirty="0">
                <a:solidFill>
                  <a:srgbClr val="FFFFFF"/>
                </a:solidFill>
              </a:rPr>
            </a:br>
            <a:r>
              <a:rPr lang="en-US" sz="4000" dirty="0">
                <a:solidFill>
                  <a:srgbClr val="FFFFFF"/>
                </a:solidFill>
              </a:rPr>
              <a:t>Collected</a:t>
            </a:r>
          </a:p>
        </p:txBody>
      </p:sp>
      <p:cxnSp>
        <p:nvCxnSpPr>
          <p:cNvPr id="19" name="Straight Connector 1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Content Placeholder 3">
            <a:extLst>
              <a:ext uri="{FF2B5EF4-FFF2-40B4-BE49-F238E27FC236}">
                <a16:creationId xmlns:a16="http://schemas.microsoft.com/office/drawing/2014/main" id="{26BC921F-C3E2-4899-B8D3-DC2DBE67B7D8}"/>
              </a:ext>
            </a:extLst>
          </p:cNvPr>
          <p:cNvSpPr txBox="1">
            <a:spLocks/>
          </p:cNvSpPr>
          <p:nvPr/>
        </p:nvSpPr>
        <p:spPr>
          <a:xfrm>
            <a:off x="571752" y="2799654"/>
            <a:ext cx="3005462" cy="3189665"/>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800" dirty="0">
                <a:solidFill>
                  <a:srgbClr val="FFFFFF"/>
                </a:solidFill>
              </a:rPr>
              <a:t>The data pull from Foursquare provided the following information detailing the locations of five restaurants in The Bronx, New York with corresponding latitude and longitudes for further analysis.</a:t>
            </a:r>
          </a:p>
          <a:p>
            <a:pPr>
              <a:lnSpc>
                <a:spcPct val="100000"/>
              </a:lnSpc>
            </a:pPr>
            <a:endParaRPr lang="en-US" sz="1800" dirty="0">
              <a:solidFill>
                <a:srgbClr val="FFFFFF"/>
              </a:solidFill>
            </a:endParaRPr>
          </a:p>
        </p:txBody>
      </p:sp>
      <p:pic>
        <p:nvPicPr>
          <p:cNvPr id="7" name="Content Placeholder 6">
            <a:extLst>
              <a:ext uri="{FF2B5EF4-FFF2-40B4-BE49-F238E27FC236}">
                <a16:creationId xmlns:a16="http://schemas.microsoft.com/office/drawing/2014/main" id="{23D0F2E8-5AFC-4E09-BC0C-EF15B04F6CEF}"/>
              </a:ext>
            </a:extLst>
          </p:cNvPr>
          <p:cNvPicPr>
            <a:picLocks noGrp="1" noChangeAspect="1"/>
          </p:cNvPicPr>
          <p:nvPr>
            <p:ph idx="1"/>
          </p:nvPr>
        </p:nvPicPr>
        <p:blipFill>
          <a:blip r:embed="rId2"/>
          <a:stretch>
            <a:fillRect/>
          </a:stretch>
        </p:blipFill>
        <p:spPr>
          <a:xfrm>
            <a:off x="4144155" y="2184808"/>
            <a:ext cx="8053514" cy="3036071"/>
          </a:xfrm>
          <a:prstGeom prst="rect">
            <a:avLst/>
          </a:prstGeom>
        </p:spPr>
      </p:pic>
    </p:spTree>
    <p:extLst>
      <p:ext uri="{BB962C8B-B14F-4D97-AF65-F5344CB8AC3E}">
        <p14:creationId xmlns:p14="http://schemas.microsoft.com/office/powerpoint/2010/main" val="93179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12C698-4A28-4E06-8C42-40E2E2295559}"/>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dirty="0">
                <a:solidFill>
                  <a:srgbClr val="FFFFFF"/>
                </a:solidFill>
              </a:rPr>
              <a:t>Data </a:t>
            </a:r>
            <a:br>
              <a:rPr lang="en-US" sz="4000" dirty="0">
                <a:solidFill>
                  <a:srgbClr val="FFFFFF"/>
                </a:solidFill>
              </a:rPr>
            </a:br>
            <a:r>
              <a:rPr lang="en-US" sz="4000" dirty="0">
                <a:solidFill>
                  <a:srgbClr val="FFFFFF"/>
                </a:solidFill>
              </a:rPr>
              <a:t>Obtained</a:t>
            </a:r>
          </a:p>
        </p:txBody>
      </p:sp>
      <p:cxnSp>
        <p:nvCxnSpPr>
          <p:cNvPr id="19" name="Straight Connector 1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Content Placeholder 3">
            <a:extLst>
              <a:ext uri="{FF2B5EF4-FFF2-40B4-BE49-F238E27FC236}">
                <a16:creationId xmlns:a16="http://schemas.microsoft.com/office/drawing/2014/main" id="{26BC921F-C3E2-4899-B8D3-DC2DBE67B7D8}"/>
              </a:ext>
            </a:extLst>
          </p:cNvPr>
          <p:cNvSpPr txBox="1">
            <a:spLocks/>
          </p:cNvSpPr>
          <p:nvPr/>
        </p:nvSpPr>
        <p:spPr>
          <a:xfrm>
            <a:off x="571752" y="2799654"/>
            <a:ext cx="3005462" cy="3189665"/>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800" dirty="0">
                <a:solidFill>
                  <a:srgbClr val="FFFFFF"/>
                </a:solidFill>
              </a:rPr>
              <a:t>After running the processes so cluster neighborhoods and pull venues from Foursquare, the scripting was able to produce the top five most common venues.</a:t>
            </a:r>
          </a:p>
          <a:p>
            <a:pPr>
              <a:lnSpc>
                <a:spcPct val="100000"/>
              </a:lnSpc>
            </a:pPr>
            <a:endParaRPr lang="en-US" sz="1800" dirty="0">
              <a:solidFill>
                <a:srgbClr val="FFFFFF"/>
              </a:solidFill>
            </a:endParaRPr>
          </a:p>
        </p:txBody>
      </p:sp>
      <p:pic>
        <p:nvPicPr>
          <p:cNvPr id="5" name="Content Placeholder 4">
            <a:extLst>
              <a:ext uri="{FF2B5EF4-FFF2-40B4-BE49-F238E27FC236}">
                <a16:creationId xmlns:a16="http://schemas.microsoft.com/office/drawing/2014/main" id="{3F88A226-8B47-4A1B-95C5-70BDD66E54AF}"/>
              </a:ext>
            </a:extLst>
          </p:cNvPr>
          <p:cNvPicPr>
            <a:picLocks noGrp="1" noChangeAspect="1"/>
          </p:cNvPicPr>
          <p:nvPr>
            <p:ph idx="1"/>
          </p:nvPr>
        </p:nvPicPr>
        <p:blipFill rotWithShape="1">
          <a:blip r:embed="rId2"/>
          <a:srcRect r="26977"/>
          <a:stretch/>
        </p:blipFill>
        <p:spPr>
          <a:xfrm>
            <a:off x="4132511" y="1748548"/>
            <a:ext cx="8053804" cy="3109201"/>
          </a:xfrm>
          <a:prstGeom prst="rect">
            <a:avLst/>
          </a:prstGeom>
        </p:spPr>
      </p:pic>
    </p:spTree>
    <p:extLst>
      <p:ext uri="{BB962C8B-B14F-4D97-AF65-F5344CB8AC3E}">
        <p14:creationId xmlns:p14="http://schemas.microsoft.com/office/powerpoint/2010/main" val="59326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C698-4A28-4E06-8C42-40E2E2295559}"/>
              </a:ext>
            </a:extLst>
          </p:cNvPr>
          <p:cNvSpPr>
            <a:spLocks noGrp="1"/>
          </p:cNvSpPr>
          <p:nvPr>
            <p:ph type="title"/>
          </p:nvPr>
        </p:nvSpPr>
        <p:spPr/>
        <p:txBody>
          <a:bodyPr/>
          <a:lstStyle/>
          <a:p>
            <a:r>
              <a:rPr lang="en-US" dirty="0"/>
              <a:t>Results</a:t>
            </a:r>
          </a:p>
        </p:txBody>
      </p:sp>
      <p:sp>
        <p:nvSpPr>
          <p:cNvPr id="7" name="Content Placeholder 3">
            <a:extLst>
              <a:ext uri="{FF2B5EF4-FFF2-40B4-BE49-F238E27FC236}">
                <a16:creationId xmlns:a16="http://schemas.microsoft.com/office/drawing/2014/main" id="{E0889888-974E-482A-952E-52B9046F132B}"/>
              </a:ext>
            </a:extLst>
          </p:cNvPr>
          <p:cNvSpPr>
            <a:spLocks noGrp="1"/>
          </p:cNvSpPr>
          <p:nvPr>
            <p:ph idx="1"/>
          </p:nvPr>
        </p:nvSpPr>
        <p:spPr>
          <a:xfrm>
            <a:off x="1097280" y="2108201"/>
            <a:ext cx="10058400" cy="3760891"/>
          </a:xfrm>
        </p:spPr>
        <p:txBody>
          <a:bodyPr/>
          <a:lstStyle/>
          <a:p>
            <a:r>
              <a:rPr lang="en-US" b="1" dirty="0"/>
              <a:t>Results/Discussion: </a:t>
            </a:r>
          </a:p>
          <a:p>
            <a:r>
              <a:rPr lang="en-US" dirty="0"/>
              <a:t>The top three results that were provided for the city of Bronx, NY, were pizza place, delis, and Chinese restaurants. Outcome is dependent of the type of business venture, whether it be opening a competitive food establishment to compete in the top three results or to establish a new food establishment that may not have a strong presence in the borough or neighborhood sought out to open in.</a:t>
            </a:r>
          </a:p>
        </p:txBody>
      </p:sp>
    </p:spTree>
    <p:extLst>
      <p:ext uri="{BB962C8B-B14F-4D97-AF65-F5344CB8AC3E}">
        <p14:creationId xmlns:p14="http://schemas.microsoft.com/office/powerpoint/2010/main" val="368975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C698-4A28-4E06-8C42-40E2E2295559}"/>
              </a:ext>
            </a:extLst>
          </p:cNvPr>
          <p:cNvSpPr>
            <a:spLocks noGrp="1"/>
          </p:cNvSpPr>
          <p:nvPr>
            <p:ph type="title"/>
          </p:nvPr>
        </p:nvSpPr>
        <p:spPr/>
        <p:txBody>
          <a:bodyPr/>
          <a:lstStyle/>
          <a:p>
            <a:r>
              <a:rPr lang="en-US"/>
              <a:t>Conclusion</a:t>
            </a:r>
            <a:endParaRPr lang="en-US" dirty="0"/>
          </a:p>
        </p:txBody>
      </p:sp>
      <p:sp>
        <p:nvSpPr>
          <p:cNvPr id="7" name="Content Placeholder 3">
            <a:extLst>
              <a:ext uri="{FF2B5EF4-FFF2-40B4-BE49-F238E27FC236}">
                <a16:creationId xmlns:a16="http://schemas.microsoft.com/office/drawing/2014/main" id="{E0889888-974E-482A-952E-52B9046F132B}"/>
              </a:ext>
            </a:extLst>
          </p:cNvPr>
          <p:cNvSpPr>
            <a:spLocks noGrp="1"/>
          </p:cNvSpPr>
          <p:nvPr>
            <p:ph idx="1"/>
          </p:nvPr>
        </p:nvSpPr>
        <p:spPr>
          <a:xfrm>
            <a:off x="1097280" y="2108201"/>
            <a:ext cx="10058400" cy="3760891"/>
          </a:xfrm>
        </p:spPr>
        <p:txBody>
          <a:bodyPr/>
          <a:lstStyle/>
          <a:p>
            <a:r>
              <a:rPr lang="en-US" b="1" dirty="0"/>
              <a:t>Conclusion: </a:t>
            </a:r>
          </a:p>
          <a:p>
            <a:r>
              <a:rPr lang="en-US" dirty="0"/>
              <a:t>In conclusion, any sort of business venture comes with risks, in the mind set of deciding an area to open an establishment, whether it be new, existing and opening more locations, or a competing variety in an area with a dense culture of fewer varieties, it is good to look at the overall demographics of the area. These methods are developed and used in order to process a lot of information in a smaller amount of time than it would take to read all the documents. And having the ability to call out to data providing websites to provide locations and types of venues, but also have the ability to collect trending data as well, can help lower some of the risk of deciding to open in certain neighborhoods by providing a lot of information at once.</a:t>
            </a:r>
          </a:p>
        </p:txBody>
      </p:sp>
    </p:spTree>
    <p:extLst>
      <p:ext uri="{BB962C8B-B14F-4D97-AF65-F5344CB8AC3E}">
        <p14:creationId xmlns:p14="http://schemas.microsoft.com/office/powerpoint/2010/main" val="402789598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477</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Bookman Old Style</vt:lpstr>
      <vt:lpstr>Calibri</vt:lpstr>
      <vt:lpstr>Franklin Gothic Book</vt:lpstr>
      <vt:lpstr>1_RetrospectVTI</vt:lpstr>
      <vt:lpstr>Battle of Neighborhoods</vt:lpstr>
      <vt:lpstr>Battle of Neighborhoods</vt:lpstr>
      <vt:lpstr>Data  Used</vt:lpstr>
      <vt:lpstr>Data  Used</vt:lpstr>
      <vt:lpstr>Data Visualization</vt:lpstr>
      <vt:lpstr>Data  Collected</vt:lpstr>
      <vt:lpstr>Data  Obtained</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2020-04-25T00:34:28Z</dcterms:created>
  <dcterms:modified xsi:type="dcterms:W3CDTF">2020-04-25T00:49:17Z</dcterms:modified>
</cp:coreProperties>
</file>