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74" r:id="rId4"/>
    <p:sldId id="257" r:id="rId5"/>
    <p:sldId id="269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68" r:id="rId18"/>
    <p:sldId id="275" r:id="rId19"/>
    <p:sldId id="276" r:id="rId20"/>
    <p:sldId id="283" r:id="rId21"/>
    <p:sldId id="278" r:id="rId22"/>
    <p:sldId id="280" r:id="rId23"/>
    <p:sldId id="281" r:id="rId24"/>
    <p:sldId id="282" r:id="rId25"/>
    <p:sldId id="279" r:id="rId26"/>
    <p:sldId id="270" r:id="rId27"/>
    <p:sldId id="285" r:id="rId28"/>
    <p:sldId id="286" r:id="rId29"/>
    <p:sldId id="271" r:id="rId30"/>
    <p:sldId id="273" r:id="rId31"/>
    <p:sldId id="284" r:id="rId32"/>
  </p:sldIdLst>
  <p:sldSz cx="8785225" cy="5145088"/>
  <p:notesSz cx="6858000" cy="9144000"/>
  <p:defaultTextStyle>
    <a:defPPr>
      <a:defRPr lang="pl-PL"/>
    </a:defPPr>
    <a:lvl1pPr marL="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8" y="132"/>
      </p:cViewPr>
      <p:guideLst>
        <p:guide orient="horz" pos="1621"/>
        <p:guide pos="27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35BBA-4857-4B97-8AE5-BF49A8BADCF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685800"/>
            <a:ext cx="585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78DA-11B0-4157-8BF2-31130E0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799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5985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9397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91970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89963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87956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85948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83941" algn="l" defTabSz="795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8892" y="1598313"/>
            <a:ext cx="7467441" cy="110285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17784" y="2915550"/>
            <a:ext cx="6149658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7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369288" y="206042"/>
            <a:ext cx="1976676" cy="438999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39261" y="206042"/>
            <a:ext cx="5783606" cy="438999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972" y="3306196"/>
            <a:ext cx="7467441" cy="102187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93972" y="2180708"/>
            <a:ext cx="7467441" cy="11254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79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5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39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1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99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79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59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3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39261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65823" y="1200521"/>
            <a:ext cx="3880141" cy="33955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151690"/>
            <a:ext cx="3881667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39261" y="1631660"/>
            <a:ext cx="3881667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462773" y="1151690"/>
            <a:ext cx="3883191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993" indent="0">
              <a:buNone/>
              <a:defRPr sz="1700" b="1"/>
            </a:lvl2pPr>
            <a:lvl3pPr marL="795985" indent="0">
              <a:buNone/>
              <a:defRPr sz="1600" b="1"/>
            </a:lvl3pPr>
            <a:lvl4pPr marL="1193978" indent="0">
              <a:buNone/>
              <a:defRPr sz="1400" b="1"/>
            </a:lvl4pPr>
            <a:lvl5pPr marL="1591970" indent="0">
              <a:buNone/>
              <a:defRPr sz="1400" b="1"/>
            </a:lvl5pPr>
            <a:lvl6pPr marL="1989963" indent="0">
              <a:buNone/>
              <a:defRPr sz="1400" b="1"/>
            </a:lvl6pPr>
            <a:lvl7pPr marL="2387956" indent="0">
              <a:buNone/>
              <a:defRPr sz="1400" b="1"/>
            </a:lvl7pPr>
            <a:lvl8pPr marL="2785948" indent="0">
              <a:buNone/>
              <a:defRPr sz="1400" b="1"/>
            </a:lvl8pPr>
            <a:lvl9pPr marL="3183941" indent="0">
              <a:buNone/>
              <a:defRPr sz="14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462773" y="1631660"/>
            <a:ext cx="3883191" cy="296438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9262" y="204851"/>
            <a:ext cx="2890278" cy="87180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34779" y="204851"/>
            <a:ext cx="4911185" cy="43911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39262" y="1076658"/>
            <a:ext cx="2890278" cy="351938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21966" y="3601561"/>
            <a:ext cx="5271135" cy="4251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21966" y="459723"/>
            <a:ext cx="5271135" cy="3087053"/>
          </a:xfrm>
        </p:spPr>
        <p:txBody>
          <a:bodyPr/>
          <a:lstStyle>
            <a:lvl1pPr marL="0" indent="0">
              <a:buNone/>
              <a:defRPr sz="2800"/>
            </a:lvl1pPr>
            <a:lvl2pPr marL="397993" indent="0">
              <a:buNone/>
              <a:defRPr sz="2400"/>
            </a:lvl2pPr>
            <a:lvl3pPr marL="795985" indent="0">
              <a:buNone/>
              <a:defRPr sz="2100"/>
            </a:lvl3pPr>
            <a:lvl4pPr marL="1193978" indent="0">
              <a:buNone/>
              <a:defRPr sz="1700"/>
            </a:lvl4pPr>
            <a:lvl5pPr marL="1591970" indent="0">
              <a:buNone/>
              <a:defRPr sz="1700"/>
            </a:lvl5pPr>
            <a:lvl6pPr marL="1989963" indent="0">
              <a:buNone/>
              <a:defRPr sz="1700"/>
            </a:lvl6pPr>
            <a:lvl7pPr marL="2387956" indent="0">
              <a:buNone/>
              <a:defRPr sz="1700"/>
            </a:lvl7pPr>
            <a:lvl8pPr marL="2785948" indent="0">
              <a:buNone/>
              <a:defRPr sz="1700"/>
            </a:lvl8pPr>
            <a:lvl9pPr marL="3183941" indent="0">
              <a:buNone/>
              <a:defRPr sz="17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21966" y="4026746"/>
            <a:ext cx="5271135" cy="603833"/>
          </a:xfrm>
        </p:spPr>
        <p:txBody>
          <a:bodyPr/>
          <a:lstStyle>
            <a:lvl1pPr marL="0" indent="0">
              <a:buNone/>
              <a:defRPr sz="1200"/>
            </a:lvl1pPr>
            <a:lvl2pPr marL="397993" indent="0">
              <a:buNone/>
              <a:defRPr sz="1000"/>
            </a:lvl2pPr>
            <a:lvl3pPr marL="795985" indent="0">
              <a:buNone/>
              <a:defRPr sz="900"/>
            </a:lvl3pPr>
            <a:lvl4pPr marL="1193978" indent="0">
              <a:buNone/>
              <a:defRPr sz="800"/>
            </a:lvl4pPr>
            <a:lvl5pPr marL="1591970" indent="0">
              <a:buNone/>
              <a:defRPr sz="800"/>
            </a:lvl5pPr>
            <a:lvl6pPr marL="1989963" indent="0">
              <a:buNone/>
              <a:defRPr sz="800"/>
            </a:lvl6pPr>
            <a:lvl7pPr marL="2387956" indent="0">
              <a:buNone/>
              <a:defRPr sz="800"/>
            </a:lvl7pPr>
            <a:lvl8pPr marL="2785948" indent="0">
              <a:buNone/>
              <a:defRPr sz="800"/>
            </a:lvl8pPr>
            <a:lvl9pPr marL="3183941" indent="0">
              <a:buNone/>
              <a:defRPr sz="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39261" y="206042"/>
            <a:ext cx="7906703" cy="857515"/>
          </a:xfrm>
          <a:prstGeom prst="rect">
            <a:avLst/>
          </a:prstGeom>
        </p:spPr>
        <p:txBody>
          <a:bodyPr vert="horz" lIns="79599" tIns="39799" rIns="79599" bIns="39799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39261" y="1200521"/>
            <a:ext cx="7906703" cy="3395520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39261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2016-12-04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01619" y="4768735"/>
            <a:ext cx="2781988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296078" y="4768735"/>
            <a:ext cx="2049886" cy="273928"/>
          </a:xfrm>
          <a:prstGeom prst="rect">
            <a:avLst/>
          </a:prstGeom>
        </p:spPr>
        <p:txBody>
          <a:bodyPr vert="horz" lIns="79599" tIns="39799" rIns="79599" bIns="3979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598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494" indent="-298494" algn="l" defTabSz="79598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6738" indent="-248745" algn="l" defTabSz="79598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498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2974" indent="-198996" algn="l" defTabSz="7959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967" indent="-198996" algn="l" defTabSz="7959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8959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6952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4945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937" indent="-198996" algn="l" defTabSz="7959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99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985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397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1970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9963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7956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5948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3941" algn="l" defTabSz="7959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coverhiddenprofits.com/wp-content/uploads/2014/07/PROCEDURES-Flow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1779686"/>
            <a:ext cx="5057037" cy="336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20404" y="340296"/>
            <a:ext cx="5923839" cy="1102859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Wstęp do projektowania badań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neuronaukowych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320604" y="1708448"/>
            <a:ext cx="4311235" cy="1102859"/>
          </a:xfrm>
          <a:prstGeom prst="rect">
            <a:avLst/>
          </a:prstGeom>
        </p:spPr>
        <p:txBody>
          <a:bodyPr vert="horz" lIns="79599" tIns="39799" rIns="79599" bIns="39799" rtlCol="0" anchor="ctr">
            <a:normAutofit fontScale="97500"/>
          </a:bodyPr>
          <a:lstStyle>
            <a:lvl1pPr algn="ctr" defTabSz="795985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 smtClean="0">
                <a:solidFill>
                  <a:schemeClr val="accent5">
                    <a:lumMod val="50000"/>
                  </a:schemeClr>
                </a:solidFill>
              </a:rPr>
              <a:t>S01E03</a:t>
            </a:r>
          </a:p>
          <a:p>
            <a:r>
              <a:rPr lang="pl-PL" sz="2800" b="1" dirty="0" smtClean="0">
                <a:solidFill>
                  <a:schemeClr val="accent5">
                    <a:lumMod val="50000"/>
                  </a:schemeClr>
                </a:solidFill>
              </a:rPr>
              <a:t>PROCEDURA </a:t>
            </a:r>
            <a:r>
              <a:rPr lang="pl-PL" sz="2800" b="1" dirty="0" err="1" smtClean="0">
                <a:solidFill>
                  <a:schemeClr val="accent5">
                    <a:lumMod val="50000"/>
                  </a:schemeClr>
                </a:solidFill>
              </a:rPr>
              <a:t>STROOP’a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ŻÓŁTY</a:t>
            </a:r>
            <a:endParaRPr lang="pl-PL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rgbClr val="92D050"/>
                </a:solidFill>
              </a:rPr>
              <a:t>CZERWONY</a:t>
            </a:r>
            <a:endParaRPr lang="pl-PL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rgbClr val="FF0000"/>
                </a:solidFill>
              </a:rPr>
              <a:t>ZIELONY</a:t>
            </a:r>
            <a:endParaRPr lang="pl-PL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rgbClr val="FFFF00"/>
                </a:solidFill>
              </a:rPr>
              <a:t>NIEBIESKI</a:t>
            </a:r>
            <a:endParaRPr lang="pl-PL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rgbClr val="FF0000"/>
                </a:solidFill>
              </a:rPr>
              <a:t>ŻÓŁTY</a:t>
            </a:r>
            <a:endParaRPr lang="pl-PL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" y="916360"/>
            <a:ext cx="800504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4300" y="1924472"/>
            <a:ext cx="5969575" cy="857515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Do tej pory powstało wiele wariantów tej procedury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2172" y="1276400"/>
            <a:ext cx="7906703" cy="857515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Wasze pomysły na modyfikacje</a:t>
            </a:r>
            <a:b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Czym możemy manipulować w tej procedurze?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8196" y="3220616"/>
            <a:ext cx="7906703" cy="2311528"/>
          </a:xfrm>
        </p:spPr>
        <p:txBody>
          <a:bodyPr/>
          <a:lstStyle/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Instrukcjami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Rodzajami bodźców </a:t>
            </a:r>
          </a:p>
          <a:p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Czasem wyświetlania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8" y="556320"/>
            <a:ext cx="8311083" cy="40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>
            <a:off x="792212" y="1616751"/>
            <a:ext cx="6840760" cy="2520280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1836328" y="1455832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423173" y="2006635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INSTRUKCJE</a:t>
            </a:r>
            <a:endParaRPr lang="pl-PL" b="1" dirty="0"/>
          </a:p>
        </p:txBody>
      </p:sp>
      <p:sp>
        <p:nvSpPr>
          <p:cNvPr id="8" name="Prostokąt 7"/>
          <p:cNvSpPr/>
          <p:nvPr/>
        </p:nvSpPr>
        <p:spPr>
          <a:xfrm>
            <a:off x="2736428" y="1983939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3589464" y="2538337"/>
            <a:ext cx="715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ŻÓŁTY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877496" y="2439966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4308959" y="2990769"/>
            <a:ext cx="166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PODZIĘKOWANIA</a:t>
            </a:r>
            <a:endParaRPr lang="pl-PL" b="1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V="1">
            <a:off x="1008236" y="2538337"/>
            <a:ext cx="1152128" cy="1454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479236" y="4057157"/>
            <a:ext cx="344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 smtClean="0"/>
              <a:t>Przejście dalej dowolnym klawiszem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Czas trwania – „nieskończoność”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Czarne litery</a:t>
            </a:r>
            <a:endParaRPr lang="pl-PL" sz="1400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4201810" y="1348408"/>
            <a:ext cx="1065059" cy="9145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4462694" y="74855"/>
            <a:ext cx="4178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200" dirty="0" smtClean="0"/>
              <a:t>Napisy</a:t>
            </a:r>
            <a:r>
              <a:rPr lang="pl-PL" sz="1200" dirty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Kolory</a:t>
            </a:r>
            <a:r>
              <a:rPr lang="pl-PL" sz="1200" dirty="0" smtClean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Czas trwania: </a:t>
            </a:r>
            <a:r>
              <a:rPr lang="pl-PL" sz="1200" dirty="0" smtClean="0"/>
              <a:t>1 sekunda</a:t>
            </a:r>
            <a:endParaRPr lang="pl-PL" sz="1200" dirty="0" smtClean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Wyświetlanie </a:t>
            </a:r>
            <a:r>
              <a:rPr lang="pl-PL" sz="1200" dirty="0" smtClean="0"/>
              <a:t>losowe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Wielkość tekstu: 0.3</a:t>
            </a:r>
            <a:endParaRPr lang="pl-PL" sz="1200" dirty="0"/>
          </a:p>
        </p:txBody>
      </p:sp>
      <p:cxnSp>
        <p:nvCxnSpPr>
          <p:cNvPr id="18" name="Łącznik prosty ze strzałką 17"/>
          <p:cNvCxnSpPr/>
          <p:nvPr/>
        </p:nvCxnSpPr>
        <p:spPr>
          <a:xfrm flipV="1">
            <a:off x="3589464" y="3602841"/>
            <a:ext cx="1722662" cy="7273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0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36628" y="2049013"/>
            <a:ext cx="3305279" cy="857515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Lista </a:t>
            </a:r>
            <a:b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obecności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bonjourmabanque.com/wp-content/uploads/2016/02/lis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16" y="700336"/>
            <a:ext cx="6021818" cy="3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68" y="844352"/>
            <a:ext cx="5514975" cy="417195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480788" y="935767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08236" y="1321258"/>
            <a:ext cx="1307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DANE OSOBY</a:t>
            </a:r>
          </a:p>
          <a:p>
            <a:pPr algn="ctr"/>
            <a:r>
              <a:rPr lang="pl-PL" b="1" dirty="0" smtClean="0"/>
              <a:t>BADANEJ</a:t>
            </a:r>
            <a:endParaRPr lang="pl-PL" b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92" y="2744108"/>
            <a:ext cx="1137494" cy="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>
            <a:off x="288156" y="1339326"/>
            <a:ext cx="8208912" cy="3193006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80788" y="935767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1187229" y="1321258"/>
            <a:ext cx="9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Nr osoby</a:t>
            </a:r>
          </a:p>
          <a:p>
            <a:pPr algn="ctr"/>
            <a:r>
              <a:rPr lang="pl-PL" b="1" dirty="0" smtClean="0"/>
              <a:t>Wiek</a:t>
            </a:r>
          </a:p>
          <a:p>
            <a:pPr algn="ctr"/>
            <a:r>
              <a:rPr lang="pl-PL" b="1" dirty="0"/>
              <a:t>P</a:t>
            </a:r>
            <a:r>
              <a:rPr lang="pl-PL" b="1" dirty="0" smtClean="0"/>
              <a:t>łeć</a:t>
            </a:r>
            <a:endParaRPr lang="pl-PL" b="1" dirty="0"/>
          </a:p>
        </p:txBody>
      </p:sp>
      <p:sp>
        <p:nvSpPr>
          <p:cNvPr id="6" name="Prostokąt 5"/>
          <p:cNvSpPr/>
          <p:nvPr/>
        </p:nvSpPr>
        <p:spPr>
          <a:xfrm>
            <a:off x="1485117" y="1473818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054665" y="199615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INSTRUKCJE</a:t>
            </a:r>
            <a:endParaRPr lang="pl-PL" b="1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V="1">
            <a:off x="1008236" y="2538337"/>
            <a:ext cx="1152128" cy="1454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2780360" y="190603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209460" y="2552855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5068222" y="3103565"/>
            <a:ext cx="715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ŻÓŁTY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5745562" y="3167725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6182946" y="3718603"/>
            <a:ext cx="166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PODZIĘKOWANIA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79236" y="4057157"/>
            <a:ext cx="344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 smtClean="0"/>
              <a:t>Przejście dalej dowolnym klawiszem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Czas trwania – „nieskończoność”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Czarne litery</a:t>
            </a:r>
            <a:endParaRPr lang="pl-PL" sz="1400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5882320" y="1296662"/>
            <a:ext cx="1606636" cy="139213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686955" y="32173"/>
            <a:ext cx="309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200" dirty="0" smtClean="0"/>
              <a:t>Napisy</a:t>
            </a:r>
            <a:r>
              <a:rPr lang="pl-PL" sz="1200" dirty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Kolory</a:t>
            </a:r>
            <a:r>
              <a:rPr lang="pl-PL" sz="1200" dirty="0" smtClean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Czas trwania: </a:t>
            </a:r>
            <a:r>
              <a:rPr lang="pl-PL" sz="1200" dirty="0" smtClean="0"/>
              <a:t>1 sekunda</a:t>
            </a:r>
            <a:endParaRPr lang="pl-PL" sz="1200" dirty="0" smtClean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Wyświetlanie </a:t>
            </a:r>
            <a:r>
              <a:rPr lang="pl-PL" sz="1200" dirty="0" smtClean="0"/>
              <a:t>losowe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16 </a:t>
            </a:r>
            <a:r>
              <a:rPr lang="pl-PL" sz="1200" dirty="0" err="1" smtClean="0"/>
              <a:t>triali</a:t>
            </a:r>
            <a:r>
              <a:rPr lang="pl-PL" sz="1200" dirty="0" smtClean="0"/>
              <a:t> wyświetlanych losowo</a:t>
            </a:r>
            <a:endParaRPr lang="pl-PL" sz="1200" dirty="0"/>
          </a:p>
        </p:txBody>
      </p:sp>
      <p:cxnSp>
        <p:nvCxnSpPr>
          <p:cNvPr id="18" name="Łącznik prosty ze strzałką 17"/>
          <p:cNvCxnSpPr/>
          <p:nvPr/>
        </p:nvCxnSpPr>
        <p:spPr>
          <a:xfrm>
            <a:off x="3707755" y="4335605"/>
            <a:ext cx="2247523" cy="1030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3828594" y="2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>
                <a:solidFill>
                  <a:schemeClr val="bg1"/>
                </a:solidFill>
              </a:rPr>
              <a:t>+</a:t>
            </a:r>
            <a:endParaRPr lang="pl-PL" sz="2000" b="1" dirty="0">
              <a:solidFill>
                <a:schemeClr val="bg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3108854" y="171538"/>
            <a:ext cx="344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 smtClean="0"/>
              <a:t>Punkt fiksacji – 0,2sek</a:t>
            </a:r>
            <a:endParaRPr lang="pl-PL" sz="1400" dirty="0" smtClean="0"/>
          </a:p>
        </p:txBody>
      </p:sp>
      <p:cxnSp>
        <p:nvCxnSpPr>
          <p:cNvPr id="25" name="Łącznik prosty ze strzałką 24"/>
          <p:cNvCxnSpPr/>
          <p:nvPr/>
        </p:nvCxnSpPr>
        <p:spPr>
          <a:xfrm flipH="1">
            <a:off x="4481377" y="513555"/>
            <a:ext cx="517810" cy="157536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6" grpId="0" animBg="1"/>
      <p:bldP spid="7" grpId="0"/>
      <p:bldP spid="20" grpId="0" animBg="1"/>
      <p:bldP spid="8" grpId="0" animBg="1"/>
      <p:bldP spid="9" grpId="0"/>
      <p:bldP spid="11" grpId="0" animBg="1"/>
      <p:bldP spid="10" grpId="0"/>
      <p:bldP spid="14" grpId="0"/>
      <p:bldP spid="17" grpId="0"/>
      <p:bldP spid="21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44140" y="1363216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Feedback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-71884" y="185246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92D050"/>
                </a:solidFill>
              </a:rPr>
              <a:t>CZERWONY</a:t>
            </a:r>
            <a:endParaRPr lang="pl-PL" sz="2400" b="1" dirty="0">
              <a:solidFill>
                <a:srgbClr val="92D050"/>
              </a:solidFill>
            </a:endParaRPr>
          </a:p>
        </p:txBody>
      </p:sp>
      <p:sp>
        <p:nvSpPr>
          <p:cNvPr id="6" name="Strzałka w prawo 5"/>
          <p:cNvSpPr/>
          <p:nvPr/>
        </p:nvSpPr>
        <p:spPr>
          <a:xfrm>
            <a:off x="2736428" y="1881472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952452" y="17601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ODPOWIEDŹ:</a:t>
            </a:r>
          </a:p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„D” - zielony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trzałka w prawo 8"/>
          <p:cNvSpPr/>
          <p:nvPr/>
        </p:nvSpPr>
        <p:spPr>
          <a:xfrm>
            <a:off x="5356816" y="1896887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181037" y="1363216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5997799" y="194595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Poprawna odpowiedź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144140" y="329262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-71884" y="378187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92D050"/>
                </a:solidFill>
              </a:rPr>
              <a:t>CZERWONY</a:t>
            </a:r>
            <a:endParaRPr lang="pl-PL" sz="2400" b="1" dirty="0">
              <a:solidFill>
                <a:srgbClr val="92D050"/>
              </a:solidFill>
            </a:endParaRPr>
          </a:p>
        </p:txBody>
      </p:sp>
      <p:sp>
        <p:nvSpPr>
          <p:cNvPr id="14" name="Strzałka w prawo 13"/>
          <p:cNvSpPr/>
          <p:nvPr/>
        </p:nvSpPr>
        <p:spPr>
          <a:xfrm>
            <a:off x="2736428" y="3810880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952452" y="36895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ODPOWIEDŹ:</a:t>
            </a:r>
          </a:p>
          <a:p>
            <a:pPr algn="ctr"/>
            <a:r>
              <a:rPr lang="pl-PL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„F” - czerwony</a:t>
            </a:r>
            <a:endParaRPr lang="pl-PL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trzałka w prawo 15"/>
          <p:cNvSpPr/>
          <p:nvPr/>
        </p:nvSpPr>
        <p:spPr>
          <a:xfrm>
            <a:off x="5356816" y="3826295"/>
            <a:ext cx="640983" cy="4172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6181037" y="329262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5997799" y="378187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niepoprawna </a:t>
            </a:r>
          </a:p>
          <a:p>
            <a:pPr algn="ctr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odpowiedź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2" y="628328"/>
            <a:ext cx="6675496" cy="10801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2" y="2428528"/>
            <a:ext cx="6768752" cy="21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0" y="196280"/>
            <a:ext cx="5404644" cy="47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>
            <a:off x="288156" y="1339326"/>
            <a:ext cx="8497069" cy="3194884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80788" y="935767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1008236" y="1321258"/>
            <a:ext cx="1307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DANE OSOBY</a:t>
            </a:r>
          </a:p>
          <a:p>
            <a:pPr algn="ctr"/>
            <a:r>
              <a:rPr lang="pl-PL" b="1" dirty="0" smtClean="0"/>
              <a:t>BADANEJ</a:t>
            </a:r>
            <a:endParaRPr lang="pl-PL" b="1" dirty="0"/>
          </a:p>
        </p:txBody>
      </p:sp>
      <p:sp>
        <p:nvSpPr>
          <p:cNvPr id="6" name="Prostokąt 5"/>
          <p:cNvSpPr/>
          <p:nvPr/>
        </p:nvSpPr>
        <p:spPr>
          <a:xfrm>
            <a:off x="1485117" y="1473818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054665" y="199615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INSTRUKCJE</a:t>
            </a:r>
            <a:endParaRPr lang="pl-PL" b="1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V="1">
            <a:off x="1008236" y="2538337"/>
            <a:ext cx="1152128" cy="1454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2780360" y="190603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060086" y="230771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951881" y="2885185"/>
            <a:ext cx="715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ŻÓŁTY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79236" y="4057157"/>
            <a:ext cx="344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 smtClean="0"/>
              <a:t>Przejście dalej dowolnym klawiszem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Czas trwania – „nieskończoność”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Czarne litery</a:t>
            </a:r>
            <a:endParaRPr lang="pl-PL" sz="1400" dirty="0"/>
          </a:p>
        </p:txBody>
      </p:sp>
      <p:cxnSp>
        <p:nvCxnSpPr>
          <p:cNvPr id="18" name="Łącznik prosty ze strzałką 17"/>
          <p:cNvCxnSpPr/>
          <p:nvPr/>
        </p:nvCxnSpPr>
        <p:spPr>
          <a:xfrm>
            <a:off x="3707755" y="4335605"/>
            <a:ext cx="2247523" cy="1030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3822475" y="23759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>
                <a:solidFill>
                  <a:schemeClr val="bg1"/>
                </a:solidFill>
              </a:rPr>
              <a:t>+</a:t>
            </a:r>
            <a:endParaRPr lang="pl-PL" sz="2000" b="1" dirty="0">
              <a:solidFill>
                <a:schemeClr val="bg1"/>
              </a:solidFill>
            </a:endParaRPr>
          </a:p>
        </p:txBody>
      </p:sp>
      <p:cxnSp>
        <p:nvCxnSpPr>
          <p:cNvPr id="25" name="Łącznik prosty ze strzałką 24"/>
          <p:cNvCxnSpPr/>
          <p:nvPr/>
        </p:nvCxnSpPr>
        <p:spPr>
          <a:xfrm flipH="1">
            <a:off x="4481377" y="513555"/>
            <a:ext cx="517810" cy="157536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5156624" y="272735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5906806" y="3223739"/>
            <a:ext cx="797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Brawo!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164055" y="334619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6541207" y="3887880"/>
            <a:ext cx="166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PODZIĘKOWANIA</a:t>
            </a:r>
            <a:endParaRPr lang="pl-PL" b="1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5882320" y="1296662"/>
            <a:ext cx="1606636" cy="139213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686955" y="32173"/>
            <a:ext cx="309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200" dirty="0" smtClean="0"/>
              <a:t>Napisy</a:t>
            </a:r>
            <a:r>
              <a:rPr lang="pl-PL" sz="1200" dirty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Kolory</a:t>
            </a:r>
            <a:r>
              <a:rPr lang="pl-PL" sz="1200" dirty="0" smtClean="0"/>
              <a:t>: żółty, czerwony, niebieski, zielony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Czas trwania: </a:t>
            </a:r>
            <a:r>
              <a:rPr lang="pl-PL" sz="1200" dirty="0" smtClean="0"/>
              <a:t>1 sekund</a:t>
            </a:r>
            <a:endParaRPr lang="pl-PL" sz="1200" dirty="0" smtClean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Wyświetlanie </a:t>
            </a:r>
            <a:r>
              <a:rPr lang="pl-PL" sz="1200" dirty="0" smtClean="0"/>
              <a:t>losowe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16 </a:t>
            </a:r>
            <a:r>
              <a:rPr lang="pl-PL" sz="1200" dirty="0" err="1" smtClean="0"/>
              <a:t>triali</a:t>
            </a:r>
            <a:r>
              <a:rPr lang="pl-PL" sz="1200" dirty="0" smtClean="0"/>
              <a:t> wyświetlanych losowo</a:t>
            </a:r>
          </a:p>
          <a:p>
            <a:pPr marL="285750" indent="-285750">
              <a:buFontTx/>
              <a:buChar char="-"/>
            </a:pPr>
            <a:r>
              <a:rPr lang="pl-PL" sz="1200" b="1" dirty="0" smtClean="0"/>
              <a:t>Odpowiedzi: D,F,J,K</a:t>
            </a:r>
            <a:endParaRPr lang="pl-PL" sz="12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822474" y="171538"/>
            <a:ext cx="273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Punkt fiksacji – 0,2sek</a:t>
            </a:r>
            <a:endParaRPr lang="pl-PL" sz="14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7237908" y="1838523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Feedback – 2 </a:t>
            </a:r>
            <a:r>
              <a:rPr lang="pl-PL" sz="1400" dirty="0" err="1" smtClean="0"/>
              <a:t>sek</a:t>
            </a:r>
            <a:endParaRPr lang="pl-PL" sz="1400" dirty="0"/>
          </a:p>
        </p:txBody>
      </p:sp>
      <p:cxnSp>
        <p:nvCxnSpPr>
          <p:cNvPr id="26" name="Łącznik prosty ze strzałką 25"/>
          <p:cNvCxnSpPr/>
          <p:nvPr/>
        </p:nvCxnSpPr>
        <p:spPr>
          <a:xfrm flipH="1">
            <a:off x="7046973" y="2176032"/>
            <a:ext cx="1021238" cy="812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6" grpId="0" animBg="1"/>
      <p:bldP spid="7" grpId="0"/>
      <p:bldP spid="20" grpId="0" animBg="1"/>
      <p:bldP spid="8" grpId="0" animBg="1"/>
      <p:bldP spid="9" grpId="0"/>
      <p:bldP spid="14" grpId="0"/>
      <p:bldP spid="21" grpId="0"/>
      <p:bldP spid="22" grpId="0" animBg="1"/>
      <p:bldP spid="23" grpId="0"/>
      <p:bldP spid="11" grpId="0" animBg="1"/>
      <p:bldP spid="10" grpId="0"/>
      <p:bldP spid="17" grpId="0"/>
      <p:bldP spid="24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colourbox.com/preview/8272366-homework-st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0" y="-163760"/>
            <a:ext cx="6624736" cy="45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6768876" y="4229273"/>
            <a:ext cx="1802558" cy="768686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Nr </a:t>
            </a:r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pl-PL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https://www.colourbox.com/preview/8272366-homework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80" y="-99841"/>
            <a:ext cx="2236055" cy="15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rostokąt 24"/>
          <p:cNvSpPr/>
          <p:nvPr/>
        </p:nvSpPr>
        <p:spPr>
          <a:xfrm>
            <a:off x="-1483" y="2200980"/>
            <a:ext cx="8786708" cy="2944108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-1481" y="1276400"/>
            <a:ext cx="964214" cy="93610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-7685" y="1575175"/>
            <a:ext cx="94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INSTRUKCJA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698702" y="1276400"/>
            <a:ext cx="1106053" cy="93610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7647583" y="1590564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PODZIĘKOWANIA</a:t>
            </a:r>
            <a:endParaRPr lang="pl-PL" sz="11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60164" y="2362856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Info – napis: „Zaraz obejrzysz zdjęcie nr 1” (adekwatnie do nr zdjęcia) -&gt; </a:t>
            </a:r>
            <a:r>
              <a:rPr lang="pl-PL" sz="1400" b="1" dirty="0" smtClean="0"/>
              <a:t>6 </a:t>
            </a:r>
            <a:r>
              <a:rPr lang="pl-PL" sz="1400" b="1" dirty="0" err="1" smtClean="0"/>
              <a:t>sek</a:t>
            </a:r>
            <a:r>
              <a:rPr lang="pl-PL" sz="1400" b="1" dirty="0" smtClean="0"/>
              <a:t> </a:t>
            </a:r>
            <a:r>
              <a:rPr lang="pl-PL" sz="1400" dirty="0" smtClean="0"/>
              <a:t>z możliwością pominięcia</a:t>
            </a:r>
          </a:p>
          <a:p>
            <a:endParaRPr lang="pl-PL" sz="1400" dirty="0"/>
          </a:p>
          <a:p>
            <a:r>
              <a:rPr lang="pl-PL" sz="1400" dirty="0" smtClean="0"/>
              <a:t>+ - punkt fiksacji 0,2sek</a:t>
            </a:r>
          </a:p>
          <a:p>
            <a:endParaRPr lang="pl-PL" sz="1400" dirty="0"/>
          </a:p>
          <a:p>
            <a:r>
              <a:rPr lang="pl-PL" sz="1400" dirty="0" smtClean="0"/>
              <a:t>Zdjęcie – wszystkie muszą być tej samej wielkości, czas wyświetlania: </a:t>
            </a:r>
            <a:r>
              <a:rPr lang="pl-PL" sz="1400" b="1" dirty="0" smtClean="0"/>
              <a:t>0,5 </a:t>
            </a:r>
            <a:r>
              <a:rPr lang="pl-PL" sz="1400" b="1" dirty="0" err="1" smtClean="0"/>
              <a:t>sek</a:t>
            </a:r>
            <a:endParaRPr lang="pl-PL" sz="1400" dirty="0"/>
          </a:p>
          <a:p>
            <a:r>
              <a:rPr lang="pl-PL" sz="1400" dirty="0" smtClean="0"/>
              <a:t>Po wyświetleniu zdjęcia pytanie o treść, odpowiedzi: tak (F)/nie(J</a:t>
            </a:r>
            <a:r>
              <a:rPr lang="pl-PL" sz="1400" dirty="0" smtClean="0"/>
              <a:t>)</a:t>
            </a:r>
          </a:p>
          <a:p>
            <a:endParaRPr lang="pl-PL" sz="1400" dirty="0"/>
          </a:p>
          <a:p>
            <a:r>
              <a:rPr lang="pl-PL" sz="1400" dirty="0" smtClean="0"/>
              <a:t>Feedback – 2 </a:t>
            </a:r>
            <a:r>
              <a:rPr lang="pl-PL" sz="1400" dirty="0" err="1" smtClean="0"/>
              <a:t>sek</a:t>
            </a:r>
            <a:endParaRPr lang="pl-PL" sz="1400" dirty="0" smtClean="0"/>
          </a:p>
          <a:p>
            <a:endParaRPr lang="pl-PL" sz="1400" dirty="0"/>
          </a:p>
          <a:p>
            <a:r>
              <a:rPr lang="pl-PL" sz="1400" dirty="0" smtClean="0"/>
              <a:t>Pętla ma powtarzać się 3 razy (w sumie 9 wyświetleń)</a:t>
            </a:r>
            <a:endParaRPr lang="pl-PL" sz="1400" dirty="0" smtClean="0"/>
          </a:p>
          <a:p>
            <a:endParaRPr lang="pl-PL" sz="1400" dirty="0"/>
          </a:p>
          <a:p>
            <a:r>
              <a:rPr lang="pl-PL" sz="1400" b="1" dirty="0" smtClean="0"/>
              <a:t>Procedura musi korzystać z listy!!</a:t>
            </a:r>
            <a:endParaRPr lang="pl-PL" sz="1400" b="1" dirty="0"/>
          </a:p>
        </p:txBody>
      </p:sp>
      <p:sp>
        <p:nvSpPr>
          <p:cNvPr id="34" name="Prostokąt 33"/>
          <p:cNvSpPr/>
          <p:nvPr/>
        </p:nvSpPr>
        <p:spPr>
          <a:xfrm>
            <a:off x="962733" y="1276400"/>
            <a:ext cx="6735969" cy="93648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5544234" y="1562128"/>
            <a:ext cx="50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1153859" y="1562128"/>
            <a:ext cx="50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3411769" y="1562128"/>
            <a:ext cx="50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</a:t>
            </a:r>
            <a:endParaRPr lang="pl-PL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5061682" y="-5899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accent1">
                    <a:lumMod val="75000"/>
                  </a:schemeClr>
                </a:solidFill>
              </a:rPr>
              <a:t>Nr </a:t>
            </a:r>
            <a:r>
              <a:rPr lang="pl-PL" sz="4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pl-P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936228" y="1543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</a:t>
            </a:r>
            <a:endParaRPr lang="pl-PL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3168476" y="15644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</a:t>
            </a:r>
            <a:endParaRPr lang="pl-PL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5328716" y="15621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2448396" y="153343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?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4751878" y="157751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?</a:t>
            </a:r>
          </a:p>
        </p:txBody>
      </p:sp>
      <p:sp>
        <p:nvSpPr>
          <p:cNvPr id="22" name="pole tekstowe 21"/>
          <p:cNvSpPr txBox="1"/>
          <p:nvPr/>
        </p:nvSpPr>
        <p:spPr>
          <a:xfrm>
            <a:off x="6925793" y="155586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?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93" y="1326339"/>
            <a:ext cx="788103" cy="800883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74" y="1344010"/>
            <a:ext cx="788103" cy="800883"/>
          </a:xfrm>
          <a:prstGeom prst="rect">
            <a:avLst/>
          </a:prstGeom>
        </p:spPr>
      </p:pic>
      <p:pic>
        <p:nvPicPr>
          <p:cNvPr id="32" name="Obraz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54" y="1338249"/>
            <a:ext cx="788103" cy="800883"/>
          </a:xfrm>
          <a:prstGeom prst="rect">
            <a:avLst/>
          </a:prstGeom>
        </p:spPr>
      </p:pic>
      <p:sp>
        <p:nvSpPr>
          <p:cNvPr id="23" name="pole tekstowe 22"/>
          <p:cNvSpPr txBox="1"/>
          <p:nvPr/>
        </p:nvSpPr>
        <p:spPr>
          <a:xfrm>
            <a:off x="2736722" y="14890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pl-P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945376" y="151167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pl-P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7211427" y="147160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pl-P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colourbox.com/preview/8272366-homework-st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0" y="-163760"/>
            <a:ext cx="6624736" cy="45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6768876" y="4229273"/>
            <a:ext cx="1802558" cy="768686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***</a:t>
            </a:r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Nr </a:t>
            </a:r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pl-PL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504180" y="340296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536628" y="35270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04180" y="278856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536628" y="278856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992372" y="484312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GÓRA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226740" y="192447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DÓŁ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04180" y="3627403"/>
            <a:ext cx="693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LEWO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344940" y="3627403"/>
            <a:ext cx="84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PRAWO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28588" y="1564432"/>
            <a:ext cx="4160991" cy="61764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le…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http://blogs.acu.edu/johnridleystroop/files/2013/12/jrs-19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48" y="700336"/>
            <a:ext cx="25631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728588" y="955176"/>
            <a:ext cx="4241383" cy="617640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>
            <a:lvl1pPr marL="298494" indent="-298494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738" indent="-248745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98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974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96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8959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695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945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293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J. </a:t>
            </a:r>
            <a:r>
              <a:rPr lang="pl-PL" dirty="0" err="1" smtClean="0">
                <a:solidFill>
                  <a:schemeClr val="accent5">
                    <a:lumMod val="75000"/>
                  </a:schemeClr>
                </a:solidFill>
              </a:rPr>
              <a:t>Riddley</a:t>
            </a: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 Stroop (1935)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648196" y="2140496"/>
            <a:ext cx="4241383" cy="617640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>
            <a:lvl1pPr marL="298494" indent="-298494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738" indent="-248745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98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974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96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8959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695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945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293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Erich Rudolf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Jaensch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1929</a:t>
            </a: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621854" y="3334200"/>
            <a:ext cx="4241383" cy="1275356"/>
          </a:xfrm>
          <a:prstGeom prst="rect">
            <a:avLst/>
          </a:prstGeom>
        </p:spPr>
        <p:txBody>
          <a:bodyPr vert="horz" lIns="79599" tIns="39799" rIns="79599" bIns="39799" rtlCol="0">
            <a:normAutofit fontScale="85000" lnSpcReduction="20000"/>
          </a:bodyPr>
          <a:lstStyle>
            <a:lvl1pPr marL="298494" indent="-298494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738" indent="-248745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98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974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96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8959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695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945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293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Nauczka! Nie tylko trzeba opublikować wyniki, ale również sprawić, aby świat się o nich dowiedział! </a:t>
            </a:r>
            <a:r>
              <a:rPr lang="pl-PL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504180" y="340296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536628" y="35270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04180" y="278856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536628" y="2788568"/>
            <a:ext cx="367240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088356" y="1924472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GÓRA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101764" y="34029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DÓŁ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7515513" y="3662603"/>
            <a:ext cx="693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LEWO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06615" y="3639553"/>
            <a:ext cx="84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PRAWO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>
            <a:off x="288156" y="1339326"/>
            <a:ext cx="8497069" cy="3194884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80788" y="935767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1008236" y="1321258"/>
            <a:ext cx="1307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DANE OSOBY</a:t>
            </a:r>
          </a:p>
          <a:p>
            <a:pPr algn="ctr"/>
            <a:r>
              <a:rPr lang="pl-PL" b="1" dirty="0" smtClean="0"/>
              <a:t>BADANEJ</a:t>
            </a:r>
            <a:endParaRPr lang="pl-PL" b="1" dirty="0"/>
          </a:p>
        </p:txBody>
      </p:sp>
      <p:sp>
        <p:nvSpPr>
          <p:cNvPr id="6" name="Prostokąt 5"/>
          <p:cNvSpPr/>
          <p:nvPr/>
        </p:nvSpPr>
        <p:spPr>
          <a:xfrm>
            <a:off x="1485117" y="1473818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054665" y="199615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INSTRUKCJE</a:t>
            </a:r>
            <a:endParaRPr lang="pl-PL" b="1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V="1">
            <a:off x="1008236" y="2538337"/>
            <a:ext cx="1152128" cy="1454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2780360" y="190603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060086" y="2307714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109208" y="2885185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DÓŁ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79236" y="4057157"/>
            <a:ext cx="344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400" dirty="0" smtClean="0"/>
              <a:t>Przejście dalej dowolnym klawiszem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Czas trwania – „nieskończoność”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400" dirty="0" smtClean="0"/>
              <a:t>Czarne litery</a:t>
            </a:r>
            <a:endParaRPr lang="pl-PL" sz="1400" dirty="0"/>
          </a:p>
        </p:txBody>
      </p:sp>
      <p:cxnSp>
        <p:nvCxnSpPr>
          <p:cNvPr id="18" name="Łącznik prosty ze strzałką 17"/>
          <p:cNvCxnSpPr/>
          <p:nvPr/>
        </p:nvCxnSpPr>
        <p:spPr>
          <a:xfrm>
            <a:off x="3707755" y="4335605"/>
            <a:ext cx="2247523" cy="1030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3822475" y="23759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>
                <a:solidFill>
                  <a:schemeClr val="bg1"/>
                </a:solidFill>
              </a:rPr>
              <a:t>+</a:t>
            </a:r>
            <a:endParaRPr lang="pl-PL" sz="2000" b="1" dirty="0">
              <a:solidFill>
                <a:schemeClr val="bg1"/>
              </a:solidFill>
            </a:endParaRPr>
          </a:p>
        </p:txBody>
      </p:sp>
      <p:cxnSp>
        <p:nvCxnSpPr>
          <p:cNvPr id="25" name="Łącznik prosty ze strzałką 24"/>
          <p:cNvCxnSpPr/>
          <p:nvPr/>
        </p:nvCxnSpPr>
        <p:spPr>
          <a:xfrm flipH="1">
            <a:off x="4481377" y="513555"/>
            <a:ext cx="517810" cy="157536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5156624" y="272735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5906806" y="3223739"/>
            <a:ext cx="797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Brawo!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164055" y="3346193"/>
            <a:ext cx="23762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6541207" y="3887880"/>
            <a:ext cx="166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PODZIĘKOWANIA</a:t>
            </a:r>
            <a:endParaRPr lang="pl-PL" b="1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5882320" y="1296662"/>
            <a:ext cx="1606636" cy="139213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686955" y="32173"/>
            <a:ext cx="309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200" dirty="0" smtClean="0"/>
              <a:t>Napisy</a:t>
            </a:r>
            <a:r>
              <a:rPr lang="pl-PL" sz="1200" dirty="0"/>
              <a:t>: </a:t>
            </a:r>
            <a:r>
              <a:rPr lang="pl-PL" sz="1200" dirty="0" smtClean="0"/>
              <a:t>lewo, prawo, góra, dół</a:t>
            </a:r>
            <a:endParaRPr lang="pl-PL" sz="1200" dirty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Kolory</a:t>
            </a:r>
            <a:r>
              <a:rPr lang="pl-PL" sz="1200" dirty="0" smtClean="0"/>
              <a:t>: </a:t>
            </a:r>
            <a:r>
              <a:rPr lang="pl-PL" sz="1200" dirty="0"/>
              <a:t>lewo, prawo, góra, </a:t>
            </a:r>
            <a:r>
              <a:rPr lang="pl-PL" sz="1200" dirty="0" smtClean="0"/>
              <a:t>dół</a:t>
            </a:r>
            <a:endParaRPr lang="pl-PL" sz="1200" dirty="0" smtClean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Czas trwania: </a:t>
            </a:r>
            <a:r>
              <a:rPr lang="pl-PL" sz="1200" dirty="0" smtClean="0"/>
              <a:t>1 sekunda</a:t>
            </a:r>
            <a:endParaRPr lang="pl-PL" sz="1200" dirty="0" smtClean="0"/>
          </a:p>
          <a:p>
            <a:pPr marL="285750" indent="-285750">
              <a:buFontTx/>
              <a:buChar char="-"/>
            </a:pPr>
            <a:r>
              <a:rPr lang="pl-PL" sz="1200" dirty="0" smtClean="0"/>
              <a:t>Szare tło 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Wyświetlanie </a:t>
            </a:r>
            <a:r>
              <a:rPr lang="pl-PL" sz="1200" dirty="0" smtClean="0"/>
              <a:t>losowe</a:t>
            </a:r>
          </a:p>
          <a:p>
            <a:pPr marL="285750" indent="-285750">
              <a:buFontTx/>
              <a:buChar char="-"/>
            </a:pPr>
            <a:r>
              <a:rPr lang="pl-PL" sz="1200" dirty="0" smtClean="0"/>
              <a:t>16 </a:t>
            </a:r>
            <a:r>
              <a:rPr lang="pl-PL" sz="1200" dirty="0" err="1" smtClean="0"/>
              <a:t>triali</a:t>
            </a:r>
            <a:r>
              <a:rPr lang="pl-PL" sz="1200" dirty="0" smtClean="0"/>
              <a:t> wyświetlanych losowo</a:t>
            </a:r>
          </a:p>
          <a:p>
            <a:pPr marL="285750" indent="-285750">
              <a:buFontTx/>
              <a:buChar char="-"/>
            </a:pPr>
            <a:r>
              <a:rPr lang="pl-PL" sz="1200" b="1" dirty="0" smtClean="0"/>
              <a:t>Odpowiedzi: D,F,J,K</a:t>
            </a:r>
            <a:endParaRPr lang="pl-PL" sz="1200" b="1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822474" y="171538"/>
            <a:ext cx="273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Punkt fiksacji – 0,2sek</a:t>
            </a:r>
            <a:endParaRPr lang="pl-PL" sz="14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6873809" y="1527906"/>
            <a:ext cx="2153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- Feedback – 3 </a:t>
            </a:r>
            <a:r>
              <a:rPr lang="pl-PL" sz="1100" dirty="0" err="1" smtClean="0"/>
              <a:t>sek</a:t>
            </a:r>
            <a:endParaRPr lang="pl-PL" sz="1100" dirty="0" smtClean="0"/>
          </a:p>
          <a:p>
            <a:r>
              <a:rPr lang="pl-PL" sz="1100" dirty="0" smtClean="0"/>
              <a:t>- Gdy poprawna – napis zielony</a:t>
            </a:r>
          </a:p>
          <a:p>
            <a:r>
              <a:rPr lang="pl-PL" sz="1100" dirty="0" smtClean="0"/>
              <a:t>- Gdy niepoprawna - napis czerwony</a:t>
            </a:r>
            <a:endParaRPr lang="pl-PL" sz="1100" dirty="0"/>
          </a:p>
        </p:txBody>
      </p:sp>
      <p:cxnSp>
        <p:nvCxnSpPr>
          <p:cNvPr id="26" name="Łącznik prosty ze strzałką 25"/>
          <p:cNvCxnSpPr/>
          <p:nvPr/>
        </p:nvCxnSpPr>
        <p:spPr>
          <a:xfrm flipH="1">
            <a:off x="7046973" y="2176032"/>
            <a:ext cx="1021238" cy="8126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6" grpId="0" animBg="1"/>
      <p:bldP spid="7" grpId="0"/>
      <p:bldP spid="20" grpId="0" animBg="1"/>
      <p:bldP spid="8" grpId="0" animBg="1"/>
      <p:bldP spid="9" grpId="0"/>
      <p:bldP spid="14" grpId="0"/>
      <p:bldP spid="21" grpId="0"/>
      <p:bldP spid="22" grpId="0" animBg="1"/>
      <p:bldP spid="23" grpId="0"/>
      <p:bldP spid="11" grpId="0" animBg="1"/>
      <p:bldP spid="10" grpId="0"/>
      <p:bldP spid="17" grpId="0"/>
      <p:bldP spid="2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808" y="490893"/>
            <a:ext cx="7906703" cy="857515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Stroop (1935)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41739" y="1931053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Stroop, John Ridley (1935). "Studies of interference in serial verbal reactions". Journal of Experimental Psychology 18: 643–662.</a:t>
            </a: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93836" y="3587237"/>
            <a:ext cx="7906703" cy="857515"/>
          </a:xfrm>
          <a:prstGeom prst="rect">
            <a:avLst/>
          </a:prstGeom>
        </p:spPr>
        <p:txBody>
          <a:bodyPr vert="horz" lIns="79599" tIns="39799" rIns="79599" bIns="39799" rtlCol="0" anchor="ctr">
            <a:normAutofit/>
          </a:bodyPr>
          <a:lstStyle>
            <a:lvl1pPr algn="ctr" defTabSz="795985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Tzw. efekt </a:t>
            </a:r>
            <a:r>
              <a:rPr lang="pl-PL" b="1" dirty="0" err="1" smtClean="0">
                <a:solidFill>
                  <a:schemeClr val="accent5">
                    <a:lumMod val="75000"/>
                  </a:schemeClr>
                </a:solidFill>
              </a:rPr>
              <a:t>Stroop’a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trzałka w górę 4"/>
          <p:cNvSpPr/>
          <p:nvPr/>
        </p:nvSpPr>
        <p:spPr>
          <a:xfrm rot="10800000">
            <a:off x="4032572" y="2638939"/>
            <a:ext cx="720080" cy="1020306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47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ientificamerican.com/sciam/cache/file/680010B6-8BBE-4D1F-B3719CDFC6DC4E42_agenda.jpg?w=600&amp;h=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972" y="0"/>
            <a:ext cx="921508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9261" y="1358170"/>
            <a:ext cx="7906703" cy="857515"/>
          </a:xfrm>
        </p:spPr>
        <p:txBody>
          <a:bodyPr/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INSTRUKCJA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91661" y="2352649"/>
            <a:ext cx="7906703" cy="579935"/>
          </a:xfrm>
          <a:prstGeom prst="rect">
            <a:avLst/>
          </a:prstGeom>
        </p:spPr>
        <p:txBody>
          <a:bodyPr vert="horz" lIns="79599" tIns="39799" rIns="79599" bIns="39799" rtlCol="0">
            <a:normAutofit/>
          </a:bodyPr>
          <a:lstStyle>
            <a:lvl1pPr marL="298494" indent="-298494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738" indent="-248745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98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974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96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8959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6952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945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2937" indent="-198996" algn="l" defTabSz="7959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Przeczytaj nazwę koloru, który zostanie wyświetlony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 rot="20705406">
            <a:off x="1311708" y="850921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 rot="20705406">
            <a:off x="1349052" y="1295975"/>
            <a:ext cx="232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NIEBIESKI</a:t>
            </a:r>
            <a:endParaRPr lang="pl-PL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 rot="1330851">
            <a:off x="2776339" y="1383637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 rot="1330851">
            <a:off x="2808851" y="1813369"/>
            <a:ext cx="226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92D050"/>
                </a:solidFill>
              </a:rPr>
              <a:t>CZERWONY</a:t>
            </a:r>
            <a:endParaRPr lang="pl-PL" sz="3200" b="1" dirty="0">
              <a:solidFill>
                <a:srgbClr val="92D05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 rot="21252743">
            <a:off x="4026462" y="1916354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rot="21252743">
            <a:off x="4255278" y="236131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92D050"/>
                </a:solidFill>
              </a:rPr>
              <a:t>ZIELONY</a:t>
            </a:r>
            <a:endParaRPr lang="pl-PL" sz="3200" b="1" dirty="0">
              <a:solidFill>
                <a:srgbClr val="92D050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 rot="371190">
            <a:off x="4476218" y="799565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 rot="371190">
            <a:off x="4467903" y="1240970"/>
            <a:ext cx="235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FF0000"/>
                </a:solidFill>
              </a:rPr>
              <a:t>ŻÓŁTY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 rot="1388414">
            <a:off x="4713631" y="2752578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 rot="1388414">
            <a:off x="4734640" y="3190161"/>
            <a:ext cx="232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FFFF00"/>
                </a:solidFill>
              </a:rPr>
              <a:t>CZERWONY</a:t>
            </a:r>
            <a:endParaRPr lang="pl-PL" sz="3200" b="1" dirty="0">
              <a:solidFill>
                <a:srgbClr val="FFFF00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 rot="21252743">
            <a:off x="2082608" y="2717186"/>
            <a:ext cx="23762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 rot="21252743">
            <a:off x="2083355" y="3162789"/>
            <a:ext cx="238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FFFF00"/>
                </a:solidFill>
              </a:rPr>
              <a:t>ŻÓŁTY</a:t>
            </a:r>
            <a:endParaRPr lang="pl-P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9261" y="1358170"/>
            <a:ext cx="7906703" cy="857515"/>
          </a:xfrm>
        </p:spPr>
        <p:txBody>
          <a:bodyPr/>
          <a:lstStyle/>
          <a:p>
            <a:r>
              <a:rPr lang="pl-PL" b="1" dirty="0" smtClean="0">
                <a:solidFill>
                  <a:schemeClr val="accent5">
                    <a:lumMod val="75000"/>
                  </a:schemeClr>
                </a:solidFill>
              </a:rPr>
              <a:t>INSTRUKCJA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439261" y="2352649"/>
            <a:ext cx="7906703" cy="579935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>
                <a:solidFill>
                  <a:schemeClr val="accent5">
                    <a:lumMod val="75000"/>
                  </a:schemeClr>
                </a:solidFill>
              </a:rPr>
              <a:t>Nazwij kolor jakim został napisany wyraz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52252" y="1852464"/>
            <a:ext cx="625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NIEBIESKI</a:t>
            </a:r>
            <a:endParaRPr lang="pl-PL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502</Words>
  <Application>Microsoft Office PowerPoint</Application>
  <PresentationFormat>Niestandardowy</PresentationFormat>
  <Paragraphs>154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Motyw pakietu Office</vt:lpstr>
      <vt:lpstr>Wstęp do projektowania badań neuronaukowych</vt:lpstr>
      <vt:lpstr>Lista  obecności</vt:lpstr>
      <vt:lpstr>Prezentacja programu PowerPoint</vt:lpstr>
      <vt:lpstr>Stroop (1935)</vt:lpstr>
      <vt:lpstr>Prezentacja programu PowerPoint</vt:lpstr>
      <vt:lpstr>INSTRUKCJA</vt:lpstr>
      <vt:lpstr>Prezentacja programu PowerPoint</vt:lpstr>
      <vt:lpstr>INSTRUKCJA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 tej pory powstało wiele wariantów tej procedury</vt:lpstr>
      <vt:lpstr>Wasze pomysły na modyfikacje  Czym możemy manipulować w tej procedurze?</vt:lpstr>
      <vt:lpstr>Prezentacja programu PowerPoint</vt:lpstr>
      <vt:lpstr>Prezentacja programu PowerPoint</vt:lpstr>
      <vt:lpstr>Prezentacja programu PowerPoint</vt:lpstr>
      <vt:lpstr>Prezentacja programu PowerPoint</vt:lpstr>
      <vt:lpstr>Feedback</vt:lpstr>
      <vt:lpstr>Prezentacja programu PowerPoint</vt:lpstr>
      <vt:lpstr>Prezentacja programu PowerPoint</vt:lpstr>
      <vt:lpstr>Prezentacja programu PowerPoint</vt:lpstr>
      <vt:lpstr>Nr 3</vt:lpstr>
      <vt:lpstr>Prezentacja programu PowerPoint</vt:lpstr>
      <vt:lpstr>***Nr 3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projektowania badań neuronaukowych</dc:title>
  <dc:creator>Ola</dc:creator>
  <cp:lastModifiedBy>Aleksandra Kołodziej</cp:lastModifiedBy>
  <cp:revision>54</cp:revision>
  <dcterms:created xsi:type="dcterms:W3CDTF">2016-08-18T21:11:25Z</dcterms:created>
  <dcterms:modified xsi:type="dcterms:W3CDTF">2016-12-05T15:52:20Z</dcterms:modified>
</cp:coreProperties>
</file>