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78" y="1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E7BE2-2E1F-4475-BEF8-F7D53E9B5A2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8B5FA20-8D6A-41D3-B663-64097F8AD34D}">
      <dgm:prSet/>
      <dgm:spPr/>
      <dgm:t>
        <a:bodyPr/>
        <a:lstStyle/>
        <a:p>
          <a:r>
            <a:rPr lang="de-CH"/>
            <a:t>Lenin -&gt; Bolschewiki (Mehrheitler)</a:t>
          </a:r>
          <a:endParaRPr lang="en-US"/>
        </a:p>
      </dgm:t>
    </dgm:pt>
    <dgm:pt modelId="{3B2DE91C-24AE-4820-935F-C8E68D185BF9}" type="parTrans" cxnId="{8673B39A-9E0E-4B1B-B52A-610FC6523433}">
      <dgm:prSet/>
      <dgm:spPr/>
      <dgm:t>
        <a:bodyPr/>
        <a:lstStyle/>
        <a:p>
          <a:endParaRPr lang="en-US"/>
        </a:p>
      </dgm:t>
    </dgm:pt>
    <dgm:pt modelId="{12648F64-1736-4B1B-8DC4-BA3EBD79B60E}" type="sibTrans" cxnId="{8673B39A-9E0E-4B1B-B52A-610FC6523433}">
      <dgm:prSet/>
      <dgm:spPr/>
      <dgm:t>
        <a:bodyPr/>
        <a:lstStyle/>
        <a:p>
          <a:endParaRPr lang="en-US"/>
        </a:p>
      </dgm:t>
    </dgm:pt>
    <dgm:pt modelId="{2B51ECA6-38D5-4D25-9CA7-F0690215B8B4}">
      <dgm:prSet/>
      <dgm:spPr/>
      <dgm:t>
        <a:bodyPr/>
        <a:lstStyle/>
        <a:p>
          <a:r>
            <a:rPr lang="de-CH"/>
            <a:t>Martov -&gt; Menschewiki (Minderheitler)</a:t>
          </a:r>
          <a:endParaRPr lang="en-US"/>
        </a:p>
      </dgm:t>
    </dgm:pt>
    <dgm:pt modelId="{E3697CAE-561A-492F-8A86-B6EF78088305}" type="parTrans" cxnId="{595FCCBF-9088-4414-B343-28D5F870850E}">
      <dgm:prSet/>
      <dgm:spPr/>
      <dgm:t>
        <a:bodyPr/>
        <a:lstStyle/>
        <a:p>
          <a:endParaRPr lang="en-US"/>
        </a:p>
      </dgm:t>
    </dgm:pt>
    <dgm:pt modelId="{EAA053BE-1366-4429-9FFB-D7A9254DC420}" type="sibTrans" cxnId="{595FCCBF-9088-4414-B343-28D5F870850E}">
      <dgm:prSet/>
      <dgm:spPr/>
      <dgm:t>
        <a:bodyPr/>
        <a:lstStyle/>
        <a:p>
          <a:endParaRPr lang="en-US"/>
        </a:p>
      </dgm:t>
    </dgm:pt>
    <dgm:pt modelId="{B30BAEE1-C49D-4CA6-A972-855B78472040}" type="pres">
      <dgm:prSet presAssocID="{72EE7BE2-2E1F-4475-BEF8-F7D53E9B5A24}" presName="linear" presStyleCnt="0">
        <dgm:presLayoutVars>
          <dgm:animLvl val="lvl"/>
          <dgm:resizeHandles val="exact"/>
        </dgm:presLayoutVars>
      </dgm:prSet>
      <dgm:spPr/>
    </dgm:pt>
    <dgm:pt modelId="{05CD2EF7-C3B2-4E28-BC99-EF05288BE43F}" type="pres">
      <dgm:prSet presAssocID="{18B5FA20-8D6A-41D3-B663-64097F8AD34D}" presName="parentText" presStyleLbl="node1" presStyleIdx="0" presStyleCnt="2">
        <dgm:presLayoutVars>
          <dgm:chMax val="0"/>
          <dgm:bulletEnabled val="1"/>
        </dgm:presLayoutVars>
      </dgm:prSet>
      <dgm:spPr/>
    </dgm:pt>
    <dgm:pt modelId="{7761DEAD-9725-44CF-AB1E-C45F21456772}" type="pres">
      <dgm:prSet presAssocID="{12648F64-1736-4B1B-8DC4-BA3EBD79B60E}" presName="spacer" presStyleCnt="0"/>
      <dgm:spPr/>
    </dgm:pt>
    <dgm:pt modelId="{74C3873B-2A86-4DA9-9FA4-E4ABA89D9B5A}" type="pres">
      <dgm:prSet presAssocID="{2B51ECA6-38D5-4D25-9CA7-F0690215B8B4}" presName="parentText" presStyleLbl="node1" presStyleIdx="1" presStyleCnt="2">
        <dgm:presLayoutVars>
          <dgm:chMax val="0"/>
          <dgm:bulletEnabled val="1"/>
        </dgm:presLayoutVars>
      </dgm:prSet>
      <dgm:spPr/>
    </dgm:pt>
  </dgm:ptLst>
  <dgm:cxnLst>
    <dgm:cxn modelId="{4CDE6625-55DE-4FD0-ACFE-628064BC9A90}" type="presOf" srcId="{18B5FA20-8D6A-41D3-B663-64097F8AD34D}" destId="{05CD2EF7-C3B2-4E28-BC99-EF05288BE43F}" srcOrd="0" destOrd="0" presId="urn:microsoft.com/office/officeart/2005/8/layout/vList2"/>
    <dgm:cxn modelId="{6B162A95-218C-4B81-A2DC-0F3BD55CB8A5}" type="presOf" srcId="{2B51ECA6-38D5-4D25-9CA7-F0690215B8B4}" destId="{74C3873B-2A86-4DA9-9FA4-E4ABA89D9B5A}" srcOrd="0" destOrd="0" presId="urn:microsoft.com/office/officeart/2005/8/layout/vList2"/>
    <dgm:cxn modelId="{8673B39A-9E0E-4B1B-B52A-610FC6523433}" srcId="{72EE7BE2-2E1F-4475-BEF8-F7D53E9B5A24}" destId="{18B5FA20-8D6A-41D3-B663-64097F8AD34D}" srcOrd="0" destOrd="0" parTransId="{3B2DE91C-24AE-4820-935F-C8E68D185BF9}" sibTransId="{12648F64-1736-4B1B-8DC4-BA3EBD79B60E}"/>
    <dgm:cxn modelId="{595FCCBF-9088-4414-B343-28D5F870850E}" srcId="{72EE7BE2-2E1F-4475-BEF8-F7D53E9B5A24}" destId="{2B51ECA6-38D5-4D25-9CA7-F0690215B8B4}" srcOrd="1" destOrd="0" parTransId="{E3697CAE-561A-492F-8A86-B6EF78088305}" sibTransId="{EAA053BE-1366-4429-9FFB-D7A9254DC420}"/>
    <dgm:cxn modelId="{A73C45D8-A54C-481D-A273-3178531488F6}" type="presOf" srcId="{72EE7BE2-2E1F-4475-BEF8-F7D53E9B5A24}" destId="{B30BAEE1-C49D-4CA6-A972-855B78472040}" srcOrd="0" destOrd="0" presId="urn:microsoft.com/office/officeart/2005/8/layout/vList2"/>
    <dgm:cxn modelId="{9C6C65AA-E2D6-4DC1-B41F-52AD18F4F341}" type="presParOf" srcId="{B30BAEE1-C49D-4CA6-A972-855B78472040}" destId="{05CD2EF7-C3B2-4E28-BC99-EF05288BE43F}" srcOrd="0" destOrd="0" presId="urn:microsoft.com/office/officeart/2005/8/layout/vList2"/>
    <dgm:cxn modelId="{D7A41B27-6173-400D-9578-B5B37CB1F069}" type="presParOf" srcId="{B30BAEE1-C49D-4CA6-A972-855B78472040}" destId="{7761DEAD-9725-44CF-AB1E-C45F21456772}" srcOrd="1" destOrd="0" presId="urn:microsoft.com/office/officeart/2005/8/layout/vList2"/>
    <dgm:cxn modelId="{A35A957C-566F-46F8-956C-3AE2453F5952}" type="presParOf" srcId="{B30BAEE1-C49D-4CA6-A972-855B78472040}" destId="{74C3873B-2A86-4DA9-9FA4-E4ABA89D9B5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D2EF7-C3B2-4E28-BC99-EF05288BE43F}">
      <dsp:nvSpPr>
        <dsp:cNvPr id="0" name=""/>
        <dsp:cNvSpPr/>
      </dsp:nvSpPr>
      <dsp:spPr>
        <a:xfrm>
          <a:off x="0" y="23226"/>
          <a:ext cx="4785521" cy="2728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de-CH" sz="5300" kern="1200"/>
            <a:t>Lenin -&gt; Bolschewiki (Mehrheitler)</a:t>
          </a:r>
          <a:endParaRPr lang="en-US" sz="5300" kern="1200"/>
        </a:p>
      </dsp:txBody>
      <dsp:txXfrm>
        <a:off x="133191" y="156417"/>
        <a:ext cx="4519139" cy="2462058"/>
      </dsp:txXfrm>
    </dsp:sp>
    <dsp:sp modelId="{74C3873B-2A86-4DA9-9FA4-E4ABA89D9B5A}">
      <dsp:nvSpPr>
        <dsp:cNvPr id="0" name=""/>
        <dsp:cNvSpPr/>
      </dsp:nvSpPr>
      <dsp:spPr>
        <a:xfrm>
          <a:off x="0" y="2904306"/>
          <a:ext cx="4785521" cy="2728440"/>
        </a:xfrm>
        <a:prstGeom prst="roundRect">
          <a:avLst/>
        </a:prstGeom>
        <a:solidFill>
          <a:schemeClr val="accent2">
            <a:hueOff val="849899"/>
            <a:satOff val="-16899"/>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de-CH" sz="5300" kern="1200"/>
            <a:t>Martov -&gt; Menschewiki (Minderheitler)</a:t>
          </a:r>
          <a:endParaRPr lang="en-US" sz="5300" kern="1200"/>
        </a:p>
      </dsp:txBody>
      <dsp:txXfrm>
        <a:off x="133191" y="3037497"/>
        <a:ext cx="4519139" cy="24620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7T17:04:15.581"/>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de-DE"/>
              <a:t>Mastertitelformat bearbeiten</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7,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‹Nr.›</a:t>
            </a:fld>
            <a:endParaRPr lang="en-US"/>
          </a:p>
        </p:txBody>
      </p:sp>
    </p:spTree>
    <p:extLst>
      <p:ext uri="{BB962C8B-B14F-4D97-AF65-F5344CB8AC3E}">
        <p14:creationId xmlns:p14="http://schemas.microsoft.com/office/powerpoint/2010/main" val="313276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7,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‹Nr.›</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1526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de-DE"/>
              <a:t>Mastertitelformat bearbeiten</a:t>
            </a:r>
            <a:endParaRPr lang="en-US" dirty="0"/>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7,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‹Nr.›</a:t>
            </a:fld>
            <a:endParaRPr lang="en-US"/>
          </a:p>
        </p:txBody>
      </p:sp>
    </p:spTree>
    <p:extLst>
      <p:ext uri="{BB962C8B-B14F-4D97-AF65-F5344CB8AC3E}">
        <p14:creationId xmlns:p14="http://schemas.microsoft.com/office/powerpoint/2010/main" val="203105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de-DE"/>
              <a:t>Mastertitelformat bearbeiten</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7,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‹Nr.›</a:t>
            </a:fld>
            <a:endParaRPr lang="en-US"/>
          </a:p>
        </p:txBody>
      </p:sp>
    </p:spTree>
    <p:extLst>
      <p:ext uri="{BB962C8B-B14F-4D97-AF65-F5344CB8AC3E}">
        <p14:creationId xmlns:p14="http://schemas.microsoft.com/office/powerpoint/2010/main" val="27511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de-DE"/>
              <a:t>Mastertitelformat bearbeiten</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7,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‹Nr.›</a:t>
            </a:fld>
            <a:endParaRPr lang="en-US"/>
          </a:p>
        </p:txBody>
      </p:sp>
    </p:spTree>
    <p:extLst>
      <p:ext uri="{BB962C8B-B14F-4D97-AF65-F5344CB8AC3E}">
        <p14:creationId xmlns:p14="http://schemas.microsoft.com/office/powerpoint/2010/main" val="15325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de-DE"/>
              <a:t>Mastertitelformat bearbeiten</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7,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‹Nr.›</a:t>
            </a:fld>
            <a:endParaRPr lang="en-US" dirty="0"/>
          </a:p>
        </p:txBody>
      </p:sp>
    </p:spTree>
    <p:extLst>
      <p:ext uri="{BB962C8B-B14F-4D97-AF65-F5344CB8AC3E}">
        <p14:creationId xmlns:p14="http://schemas.microsoft.com/office/powerpoint/2010/main" val="31686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7,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‹Nr.›</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40955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7,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‹Nr.›</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111612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7,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‹Nr.›</a:t>
            </a:fld>
            <a:endParaRPr lang="en-US"/>
          </a:p>
        </p:txBody>
      </p:sp>
    </p:spTree>
    <p:extLst>
      <p:ext uri="{BB962C8B-B14F-4D97-AF65-F5344CB8AC3E}">
        <p14:creationId xmlns:p14="http://schemas.microsoft.com/office/powerpoint/2010/main" val="205940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de-DE"/>
              <a:t>Mastertitelformat bearbeiten</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7,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‹Nr.›</a:t>
            </a:fld>
            <a:endParaRPr lang="en-US"/>
          </a:p>
        </p:txBody>
      </p:sp>
    </p:spTree>
    <p:extLst>
      <p:ext uri="{BB962C8B-B14F-4D97-AF65-F5344CB8AC3E}">
        <p14:creationId xmlns:p14="http://schemas.microsoft.com/office/powerpoint/2010/main" val="6445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de-DE"/>
              <a:t>Mastertitelformat bearbeiten</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7,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‹Nr.›</a:t>
            </a:fld>
            <a:endParaRPr lang="en-US"/>
          </a:p>
        </p:txBody>
      </p:sp>
    </p:spTree>
    <p:extLst>
      <p:ext uri="{BB962C8B-B14F-4D97-AF65-F5344CB8AC3E}">
        <p14:creationId xmlns:p14="http://schemas.microsoft.com/office/powerpoint/2010/main" val="11895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theme/media/image10.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7,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‹Nr.›</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41966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hyperlink" Target="https://www.bpb.de/shop/zeitschriften/izpb/189545/der-sieg-der-bolschewiki/?p=al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8E5B61-F86B-46E8-9005-56E8893464BA}"/>
              </a:ext>
            </a:extLst>
          </p:cNvPr>
          <p:cNvSpPr>
            <a:spLocks noGrp="1"/>
          </p:cNvSpPr>
          <p:nvPr>
            <p:ph type="ctrTitle"/>
          </p:nvPr>
        </p:nvSpPr>
        <p:spPr>
          <a:xfrm>
            <a:off x="1756946" y="2186248"/>
            <a:ext cx="8376514" cy="3120504"/>
          </a:xfrm>
        </p:spPr>
        <p:txBody>
          <a:bodyPr>
            <a:noAutofit/>
          </a:bodyPr>
          <a:lstStyle/>
          <a:p>
            <a:br>
              <a:rPr lang="de-CH" sz="4000" b="0" i="0" u="none" strike="noStrike" baseline="0" dirty="0">
                <a:solidFill>
                  <a:srgbClr val="000000"/>
                </a:solidFill>
                <a:latin typeface="Times New Roman" panose="02020603050405020304" pitchFamily="18" charset="0"/>
              </a:rPr>
            </a:br>
            <a:r>
              <a:rPr lang="de-CH" sz="4400" b="0" i="0" u="none" strike="noStrike" baseline="0" dirty="0">
                <a:solidFill>
                  <a:srgbClr val="000000"/>
                </a:solidFill>
                <a:latin typeface="Times New Roman" panose="02020603050405020304" pitchFamily="18" charset="0"/>
              </a:rPr>
              <a:t>VA-Präsentation</a:t>
            </a:r>
            <a:br>
              <a:rPr lang="de-CH" sz="4400" b="0" i="0" u="none" strike="noStrike" baseline="0" dirty="0">
                <a:solidFill>
                  <a:srgbClr val="000000"/>
                </a:solidFill>
                <a:latin typeface="Times New Roman" panose="02020603050405020304" pitchFamily="18" charset="0"/>
              </a:rPr>
            </a:br>
            <a:br>
              <a:rPr lang="de-CH" sz="4400" b="0" i="0" u="none" strike="noStrike" baseline="0" dirty="0">
                <a:solidFill>
                  <a:srgbClr val="000000"/>
                </a:solidFill>
                <a:latin typeface="Times New Roman" panose="02020603050405020304" pitchFamily="18" charset="0"/>
              </a:rPr>
            </a:br>
            <a:r>
              <a:rPr lang="de-CH" sz="4400" b="0" i="0" u="none" strike="noStrike" baseline="0" dirty="0">
                <a:solidFill>
                  <a:srgbClr val="000000"/>
                </a:solidFill>
                <a:latin typeface="Times New Roman" panose="02020603050405020304" pitchFamily="18" charset="0"/>
              </a:rPr>
              <a:t> </a:t>
            </a:r>
            <a:r>
              <a:rPr lang="de-CH" sz="6000" b="0" i="0" u="none" strike="noStrike" baseline="0" dirty="0">
                <a:solidFill>
                  <a:srgbClr val="000000"/>
                </a:solidFill>
                <a:latin typeface="Times New Roman" panose="02020603050405020304" pitchFamily="18" charset="0"/>
              </a:rPr>
              <a:t>Lenin</a:t>
            </a:r>
            <a:r>
              <a:rPr lang="de-DE" sz="4000" b="0" i="0" u="none" strike="noStrike" baseline="0" dirty="0">
                <a:solidFill>
                  <a:srgbClr val="000000"/>
                </a:solidFill>
                <a:latin typeface="Times New Roman" panose="02020603050405020304" pitchFamily="18" charset="0"/>
              </a:rPr>
              <a:t> </a:t>
            </a:r>
            <a:br>
              <a:rPr lang="de-DE" sz="4000" b="0" i="0" u="none" strike="noStrike" baseline="0" dirty="0">
                <a:solidFill>
                  <a:srgbClr val="000000"/>
                </a:solidFill>
                <a:latin typeface="Times New Roman" panose="02020603050405020304" pitchFamily="18" charset="0"/>
              </a:rPr>
            </a:br>
            <a:r>
              <a:rPr lang="de-DE" sz="4000" b="0" i="0" u="none" strike="noStrike" baseline="0" dirty="0">
                <a:solidFill>
                  <a:srgbClr val="000000"/>
                </a:solidFill>
                <a:latin typeface="Times New Roman" panose="02020603050405020304" pitchFamily="18" charset="0"/>
              </a:rPr>
              <a:t> 	</a:t>
            </a:r>
            <a:br>
              <a:rPr lang="de-DE" sz="4000" b="0" i="0" u="none" strike="noStrike" baseline="0" dirty="0">
                <a:solidFill>
                  <a:srgbClr val="000000"/>
                </a:solidFill>
                <a:latin typeface="Times New Roman" panose="02020603050405020304" pitchFamily="18" charset="0"/>
              </a:rPr>
            </a:br>
            <a:r>
              <a:rPr lang="de-CH" sz="2400" dirty="0"/>
              <a:t>von Laurin </a:t>
            </a:r>
            <a:r>
              <a:rPr lang="de-CH" sz="2400" dirty="0" err="1"/>
              <a:t>KünzleR</a:t>
            </a:r>
            <a:r>
              <a:rPr lang="de-CH" sz="2400" dirty="0"/>
              <a:t>, 08.03.2022</a:t>
            </a:r>
            <a:br>
              <a:rPr lang="de-CH" sz="3200" dirty="0"/>
            </a:br>
            <a:endParaRPr lang="de-CH" sz="4000" dirty="0"/>
          </a:p>
        </p:txBody>
      </p:sp>
      <p:sp>
        <p:nvSpPr>
          <p:cNvPr id="3" name="Untertitel 2">
            <a:extLst>
              <a:ext uri="{FF2B5EF4-FFF2-40B4-BE49-F238E27FC236}">
                <a16:creationId xmlns:a16="http://schemas.microsoft.com/office/drawing/2014/main" id="{895A248E-70A3-4AE8-929E-040D080B80F7}"/>
              </a:ext>
            </a:extLst>
          </p:cNvPr>
          <p:cNvSpPr>
            <a:spLocks noGrp="1"/>
          </p:cNvSpPr>
          <p:nvPr>
            <p:ph type="subTitle" idx="1"/>
          </p:nvPr>
        </p:nvSpPr>
        <p:spPr>
          <a:xfrm>
            <a:off x="2908039" y="5661585"/>
            <a:ext cx="6074328" cy="984023"/>
          </a:xfrm>
        </p:spPr>
        <p:txBody>
          <a:bodyPr>
            <a:noAutofit/>
          </a:bodyPr>
          <a:lstStyle/>
          <a:p>
            <a:r>
              <a:rPr lang="de-DE" sz="1800" dirty="0"/>
              <a:t>TECHNISCHE BERUFSSCHULE ZÜRICH, ABTEILUNG IT, AP18D, MARLÈNE BAERISWYL</a:t>
            </a:r>
            <a:endParaRPr lang="de-CH" sz="1800" dirty="0"/>
          </a:p>
        </p:txBody>
      </p:sp>
    </p:spTree>
    <p:extLst>
      <p:ext uri="{BB962C8B-B14F-4D97-AF65-F5344CB8AC3E}">
        <p14:creationId xmlns:p14="http://schemas.microsoft.com/office/powerpoint/2010/main" val="108032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73" name="Ink 7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73" name="Ink 7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75" name="Rectangle 74">
            <a:extLst>
              <a:ext uri="{FF2B5EF4-FFF2-40B4-BE49-F238E27FC236}">
                <a16:creationId xmlns:a16="http://schemas.microsoft.com/office/drawing/2014/main" id="{D18969DA-E869-40AF-94FC-E40F96D7D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D435456-B82D-4793-85E4-11439BA1C0C8}"/>
              </a:ext>
            </a:extLst>
          </p:cNvPr>
          <p:cNvSpPr>
            <a:spLocks noGrp="1"/>
          </p:cNvSpPr>
          <p:nvPr>
            <p:ph type="title"/>
          </p:nvPr>
        </p:nvSpPr>
        <p:spPr>
          <a:xfrm>
            <a:off x="723900" y="1210024"/>
            <a:ext cx="4926316" cy="2361064"/>
          </a:xfrm>
        </p:spPr>
        <p:txBody>
          <a:bodyPr vert="horz" lIns="91440" tIns="45720" rIns="91440" bIns="45720" rtlCol="0" anchor="b">
            <a:normAutofit/>
          </a:bodyPr>
          <a:lstStyle/>
          <a:p>
            <a:pPr algn="ctr"/>
            <a:r>
              <a:rPr lang="en-US" sz="3200"/>
              <a:t>Fragerunde</a:t>
            </a:r>
          </a:p>
        </p:txBody>
      </p:sp>
      <p:pic>
        <p:nvPicPr>
          <p:cNvPr id="4098" name="Picture 2" descr="Fragen-Antworten – Anja Zimmermann · Coaching">
            <a:extLst>
              <a:ext uri="{FF2B5EF4-FFF2-40B4-BE49-F238E27FC236}">
                <a16:creationId xmlns:a16="http://schemas.microsoft.com/office/drawing/2014/main" id="{81DE2454-BA20-46E6-8857-425782D46B04}"/>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6095999" y="1417242"/>
            <a:ext cx="5378153" cy="3589916"/>
          </a:xfrm>
          <a:prstGeom prst="rect">
            <a:avLst/>
          </a:prstGeom>
          <a:noFill/>
          <a:extLst>
            <a:ext uri="{909E8E84-426E-40DD-AFC4-6F175D3DCCD1}">
              <a14:hiddenFill xmlns:a14="http://schemas.microsoft.com/office/drawing/2010/main">
                <a:solidFill>
                  <a:srgbClr val="FFFFFF"/>
                </a:solidFill>
              </a14:hiddenFill>
            </a:ext>
          </a:extLst>
        </p:spPr>
      </p:pic>
      <p:sp>
        <p:nvSpPr>
          <p:cNvPr id="77" name="Freeform: Shape 76">
            <a:extLst>
              <a:ext uri="{FF2B5EF4-FFF2-40B4-BE49-F238E27FC236}">
                <a16:creationId xmlns:a16="http://schemas.microsoft.com/office/drawing/2014/main" id="{0776B1EE-A7D1-46A3-81E9-19E58E41D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8" y="1"/>
            <a:ext cx="7602071" cy="484093"/>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A0A40C28-B748-4B4A-BF04-30E783CE7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04329"/>
            <a:ext cx="10680562" cy="1353672"/>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30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C6A30-AB17-4369-9EB4-E3B5250F9F13}"/>
              </a:ext>
            </a:extLst>
          </p:cNvPr>
          <p:cNvSpPr>
            <a:spLocks noGrp="1"/>
          </p:cNvSpPr>
          <p:nvPr>
            <p:ph type="title"/>
          </p:nvPr>
        </p:nvSpPr>
        <p:spPr/>
        <p:txBody>
          <a:bodyPr/>
          <a:lstStyle/>
          <a:p>
            <a:r>
              <a:rPr lang="de-CH" dirty="0"/>
              <a:t>Literaturverzeichnis</a:t>
            </a:r>
          </a:p>
        </p:txBody>
      </p:sp>
      <p:sp>
        <p:nvSpPr>
          <p:cNvPr id="3" name="Inhaltsplatzhalter 2">
            <a:extLst>
              <a:ext uri="{FF2B5EF4-FFF2-40B4-BE49-F238E27FC236}">
                <a16:creationId xmlns:a16="http://schemas.microsoft.com/office/drawing/2014/main" id="{23C6C753-56AA-4B58-93B3-72A7DA31397C}"/>
              </a:ext>
            </a:extLst>
          </p:cNvPr>
          <p:cNvSpPr>
            <a:spLocks noGrp="1"/>
          </p:cNvSpPr>
          <p:nvPr>
            <p:ph idx="1"/>
          </p:nvPr>
        </p:nvSpPr>
        <p:spPr/>
        <p:txBody>
          <a:bodyPr/>
          <a:lstStyle/>
          <a:p>
            <a:r>
              <a:rPr lang="de-CH" dirty="0"/>
              <a:t>VA Laurin Künzler</a:t>
            </a:r>
          </a:p>
          <a:p>
            <a:r>
              <a:rPr lang="de-DE" sz="2000" b="0" i="0" u="none" strike="noStrike" baseline="0" dirty="0">
                <a:solidFill>
                  <a:srgbClr val="000000"/>
                </a:solidFill>
              </a:rPr>
              <a:t>Stefan Bollinger, Lenin, Träumer und Realist, 2006 </a:t>
            </a:r>
          </a:p>
          <a:p>
            <a:r>
              <a:rPr lang="de-DE" sz="2000" b="0" i="0" u="none" strike="noStrike" baseline="0" dirty="0">
                <a:solidFill>
                  <a:srgbClr val="000000"/>
                </a:solidFill>
              </a:rPr>
              <a:t>Wolfgang Ruge, Lenin, Vorgänger Stalins, 2010 </a:t>
            </a:r>
          </a:p>
          <a:p>
            <a:r>
              <a:rPr lang="de-DE" dirty="0">
                <a:solidFill>
                  <a:srgbClr val="000000"/>
                </a:solidFill>
              </a:rPr>
              <a:t>Der Sieg der Bolschewiki: </a:t>
            </a:r>
          </a:p>
          <a:p>
            <a:r>
              <a:rPr lang="de-DE" dirty="0">
                <a:solidFill>
                  <a:schemeClr val="tx1"/>
                </a:solidFill>
                <a:hlinkClick r:id="rId2">
                  <a:extLst>
                    <a:ext uri="{A12FA001-AC4F-418D-AE19-62706E023703}">
                      <ahyp:hlinkClr xmlns:ahyp="http://schemas.microsoft.com/office/drawing/2018/hyperlinkcolor" val="tx"/>
                    </a:ext>
                  </a:extLst>
                </a:hlinkClick>
              </a:rPr>
              <a:t>https://www.bpb.de/shop/zeitschriften/izpb/189545/der-sieg-der-bolschewiki/?p=all</a:t>
            </a:r>
            <a:r>
              <a:rPr lang="de-DE" dirty="0">
                <a:solidFill>
                  <a:schemeClr val="tx1"/>
                </a:solidFill>
              </a:rPr>
              <a:t> </a:t>
            </a:r>
          </a:p>
          <a:p>
            <a:r>
              <a:rPr lang="de-DE" sz="2000" b="0" i="0" u="none" strike="noStrike" baseline="0" dirty="0">
                <a:solidFill>
                  <a:srgbClr val="000000"/>
                </a:solidFill>
              </a:rPr>
              <a:t>Die Geburt des Bolschewismus</a:t>
            </a:r>
            <a:r>
              <a:rPr lang="de-DE" dirty="0">
                <a:solidFill>
                  <a:srgbClr val="000000"/>
                </a:solidFill>
              </a:rPr>
              <a:t>: </a:t>
            </a:r>
          </a:p>
          <a:p>
            <a:r>
              <a:rPr lang="de-DE" sz="2000" b="0" i="0" u="sng" strike="noStrike" baseline="0" dirty="0">
                <a:solidFill>
                  <a:srgbClr val="000000"/>
                </a:solidFill>
              </a:rPr>
              <a:t>https://www.sozialismus.info/2013/11/die-geburt-des-bolschewismus/</a:t>
            </a:r>
          </a:p>
          <a:p>
            <a:endParaRPr lang="de-CH" dirty="0"/>
          </a:p>
          <a:p>
            <a:endParaRPr lang="de-CH" dirty="0"/>
          </a:p>
        </p:txBody>
      </p:sp>
    </p:spTree>
    <p:extLst>
      <p:ext uri="{BB962C8B-B14F-4D97-AF65-F5344CB8AC3E}">
        <p14:creationId xmlns:p14="http://schemas.microsoft.com/office/powerpoint/2010/main" val="240163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13F3685-30DF-4C81-BC22-4DE0876B9658}"/>
              </a:ext>
            </a:extLst>
          </p:cNvPr>
          <p:cNvSpPr>
            <a:spLocks noGrp="1"/>
          </p:cNvSpPr>
          <p:nvPr>
            <p:ph type="title"/>
          </p:nvPr>
        </p:nvSpPr>
        <p:spPr>
          <a:xfrm>
            <a:off x="4683761" y="609601"/>
            <a:ext cx="6177722" cy="1216024"/>
          </a:xfrm>
        </p:spPr>
        <p:txBody>
          <a:bodyPr>
            <a:normAutofit/>
          </a:bodyPr>
          <a:lstStyle/>
          <a:p>
            <a:r>
              <a:rPr lang="de-CH" dirty="0"/>
              <a:t>Inhalt</a:t>
            </a:r>
          </a:p>
        </p:txBody>
      </p:sp>
      <p:sp>
        <p:nvSpPr>
          <p:cNvPr id="12" name="Freeform: Shape 11">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ücher">
            <a:extLst>
              <a:ext uri="{FF2B5EF4-FFF2-40B4-BE49-F238E27FC236}">
                <a16:creationId xmlns:a16="http://schemas.microsoft.com/office/drawing/2014/main" id="{7C2546E6-C970-4D57-81C5-7DE6AD25D3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900" y="1935052"/>
            <a:ext cx="3391756" cy="3391756"/>
          </a:xfrm>
          <a:prstGeom prst="rect">
            <a:avLst/>
          </a:prstGeom>
        </p:spPr>
      </p:pic>
      <p:sp>
        <p:nvSpPr>
          <p:cNvPr id="33" name="Inhaltsplatzhalter 2">
            <a:extLst>
              <a:ext uri="{FF2B5EF4-FFF2-40B4-BE49-F238E27FC236}">
                <a16:creationId xmlns:a16="http://schemas.microsoft.com/office/drawing/2014/main" id="{629CE2B9-A61D-4109-B0F2-D6157EFBC587}"/>
              </a:ext>
            </a:extLst>
          </p:cNvPr>
          <p:cNvSpPr>
            <a:spLocks noGrp="1"/>
          </p:cNvSpPr>
          <p:nvPr>
            <p:ph idx="1"/>
          </p:nvPr>
        </p:nvSpPr>
        <p:spPr>
          <a:xfrm>
            <a:off x="4683761" y="2225039"/>
            <a:ext cx="6177722" cy="4029337"/>
          </a:xfrm>
        </p:spPr>
        <p:txBody>
          <a:bodyPr>
            <a:normAutofit/>
          </a:bodyPr>
          <a:lstStyle/>
          <a:p>
            <a:r>
              <a:rPr lang="de-CH" sz="2400" dirty="0"/>
              <a:t>Einleitung (Fragestellung, Themenwahl)</a:t>
            </a:r>
          </a:p>
          <a:p>
            <a:r>
              <a:rPr lang="de-CH" sz="2400" dirty="0"/>
              <a:t>Literatur</a:t>
            </a:r>
          </a:p>
          <a:p>
            <a:r>
              <a:rPr lang="de-CH" sz="2400" dirty="0"/>
              <a:t>Entstehung des Bolschewismus</a:t>
            </a:r>
          </a:p>
          <a:p>
            <a:r>
              <a:rPr lang="de-CH" sz="2400" dirty="0"/>
              <a:t>Arbeitsprozess</a:t>
            </a:r>
          </a:p>
          <a:p>
            <a:pPr marL="0" indent="0">
              <a:buNone/>
            </a:pPr>
            <a:endParaRPr lang="de-CH" sz="2400" dirty="0"/>
          </a:p>
          <a:p>
            <a:endParaRPr lang="de-CH" dirty="0"/>
          </a:p>
          <a:p>
            <a:endParaRPr lang="de-CH" dirty="0"/>
          </a:p>
          <a:p>
            <a:pPr marL="0" indent="0">
              <a:buNone/>
            </a:pPr>
            <a:endParaRPr lang="de-CH" dirty="0"/>
          </a:p>
        </p:txBody>
      </p:sp>
      <p:sp>
        <p:nvSpPr>
          <p:cNvPr id="14" name="Freeform: Shape 13">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39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CF5348E-6206-4CB4-B9D3-237BB4894C8C}"/>
              </a:ext>
            </a:extLst>
          </p:cNvPr>
          <p:cNvSpPr>
            <a:spLocks noGrp="1"/>
          </p:cNvSpPr>
          <p:nvPr>
            <p:ph type="title"/>
          </p:nvPr>
        </p:nvSpPr>
        <p:spPr>
          <a:xfrm>
            <a:off x="4683761" y="609601"/>
            <a:ext cx="6177722" cy="1216024"/>
          </a:xfrm>
        </p:spPr>
        <p:txBody>
          <a:bodyPr>
            <a:normAutofit/>
          </a:bodyPr>
          <a:lstStyle/>
          <a:p>
            <a:r>
              <a:rPr lang="de-CH" dirty="0"/>
              <a:t>Einleitung</a:t>
            </a:r>
          </a:p>
        </p:txBody>
      </p:sp>
      <p:sp>
        <p:nvSpPr>
          <p:cNvPr id="73" name="Freeform: Shape 72">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Lenin and the Swiss non-revolution - SWI swissinfo.ch">
            <a:extLst>
              <a:ext uri="{FF2B5EF4-FFF2-40B4-BE49-F238E27FC236}">
                <a16:creationId xmlns:a16="http://schemas.microsoft.com/office/drawing/2014/main" id="{8B1829AD-B8F6-4F8A-89F6-42BF529094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900" y="2503171"/>
            <a:ext cx="3391756" cy="2255517"/>
          </a:xfrm>
          <a:prstGeom prst="rect">
            <a:avLst/>
          </a:prstGeom>
          <a:noFill/>
          <a:extLst>
            <a:ext uri="{909E8E84-426E-40DD-AFC4-6F175D3DCCD1}">
              <a14:hiddenFill xmlns:a14="http://schemas.microsoft.com/office/drawing/2010/main">
                <a:solidFill>
                  <a:srgbClr val="FFFFFF"/>
                </a:solidFill>
              </a14:hiddenFill>
            </a:ext>
          </a:extLst>
        </p:spPr>
      </p:pic>
      <p:sp>
        <p:nvSpPr>
          <p:cNvPr id="3" name="Inhaltsplatzhalter 2">
            <a:extLst>
              <a:ext uri="{FF2B5EF4-FFF2-40B4-BE49-F238E27FC236}">
                <a16:creationId xmlns:a16="http://schemas.microsoft.com/office/drawing/2014/main" id="{55F041C1-C302-43B5-9A39-97A7235A652D}"/>
              </a:ext>
            </a:extLst>
          </p:cNvPr>
          <p:cNvSpPr>
            <a:spLocks noGrp="1"/>
          </p:cNvSpPr>
          <p:nvPr>
            <p:ph idx="1"/>
          </p:nvPr>
        </p:nvSpPr>
        <p:spPr>
          <a:xfrm>
            <a:off x="4683761" y="2225039"/>
            <a:ext cx="6177722" cy="4029337"/>
          </a:xfrm>
        </p:spPr>
        <p:txBody>
          <a:bodyPr>
            <a:normAutofit/>
          </a:bodyPr>
          <a:lstStyle/>
          <a:p>
            <a:r>
              <a:rPr lang="de-CH" sz="2400" dirty="0"/>
              <a:t>Themenwahl</a:t>
            </a:r>
          </a:p>
          <a:p>
            <a:r>
              <a:rPr lang="de-CH" sz="2400" dirty="0"/>
              <a:t>Fragestellung:</a:t>
            </a:r>
          </a:p>
          <a:p>
            <a:r>
              <a:rPr lang="de-CH" sz="3600" dirty="0"/>
              <a:t>Voraussetzungen</a:t>
            </a:r>
          </a:p>
          <a:p>
            <a:r>
              <a:rPr lang="de-CH" sz="3600" dirty="0"/>
              <a:t>Ideologie </a:t>
            </a:r>
          </a:p>
          <a:p>
            <a:r>
              <a:rPr lang="de-CH" sz="3600" dirty="0"/>
              <a:t>Reformen</a:t>
            </a:r>
          </a:p>
          <a:p>
            <a:pPr marL="0" indent="0">
              <a:buNone/>
            </a:pPr>
            <a:endParaRPr lang="de-CH" sz="2400" dirty="0"/>
          </a:p>
          <a:p>
            <a:pPr marL="0" indent="0">
              <a:buNone/>
            </a:pPr>
            <a:endParaRPr lang="de-CH" dirty="0"/>
          </a:p>
          <a:p>
            <a:endParaRPr lang="de-CH" dirty="0"/>
          </a:p>
          <a:p>
            <a:endParaRPr lang="de-CH" dirty="0"/>
          </a:p>
          <a:p>
            <a:endParaRPr lang="de-CH" dirty="0"/>
          </a:p>
          <a:p>
            <a:endParaRPr lang="de-CH" dirty="0"/>
          </a:p>
        </p:txBody>
      </p:sp>
      <p:sp>
        <p:nvSpPr>
          <p:cNvPr id="1031" name="Freeform: Shape 74">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234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D24F5F-C5DC-410E-8B4C-82DFB51B70D5}"/>
              </a:ext>
            </a:extLst>
          </p:cNvPr>
          <p:cNvSpPr>
            <a:spLocks noGrp="1"/>
          </p:cNvSpPr>
          <p:nvPr>
            <p:ph type="title"/>
          </p:nvPr>
        </p:nvSpPr>
        <p:spPr/>
        <p:txBody>
          <a:bodyPr/>
          <a:lstStyle/>
          <a:p>
            <a:r>
              <a:rPr lang="de-CH" sz="2800" dirty="0"/>
              <a:t>Literatur</a:t>
            </a:r>
            <a:endParaRPr lang="de-CH" dirty="0"/>
          </a:p>
        </p:txBody>
      </p:sp>
      <p:pic>
        <p:nvPicPr>
          <p:cNvPr id="10" name="Inhaltsplatzhalter 9">
            <a:extLst>
              <a:ext uri="{FF2B5EF4-FFF2-40B4-BE49-F238E27FC236}">
                <a16:creationId xmlns:a16="http://schemas.microsoft.com/office/drawing/2014/main" id="{1F8F3819-1766-4063-8BD8-68C37A6930B8}"/>
              </a:ext>
            </a:extLst>
          </p:cNvPr>
          <p:cNvPicPr>
            <a:picLocks noGrp="1" noChangeAspect="1"/>
          </p:cNvPicPr>
          <p:nvPr>
            <p:ph idx="1"/>
          </p:nvPr>
        </p:nvPicPr>
        <p:blipFill>
          <a:blip r:embed="rId2"/>
          <a:stretch>
            <a:fillRect/>
          </a:stretch>
        </p:blipFill>
        <p:spPr bwMode="auto">
          <a:xfrm>
            <a:off x="1208903" y="2492975"/>
            <a:ext cx="2771775" cy="38766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E83C0356-2D99-4886-9396-4D862C89E033}"/>
              </a:ext>
            </a:extLst>
          </p:cNvPr>
          <p:cNvSpPr txBox="1"/>
          <p:nvPr/>
        </p:nvSpPr>
        <p:spPr>
          <a:xfrm>
            <a:off x="1050879" y="1338812"/>
            <a:ext cx="3659494" cy="1107996"/>
          </a:xfrm>
          <a:prstGeom prst="rect">
            <a:avLst/>
          </a:prstGeom>
          <a:noFill/>
        </p:spPr>
        <p:txBody>
          <a:bodyPr wrap="square" rtlCol="0">
            <a:spAutoFit/>
          </a:bodyPr>
          <a:lstStyle/>
          <a:p>
            <a:pPr algn="l"/>
            <a:endParaRPr lang="de-CH" sz="1800" b="0" i="0" u="none" strike="noStrike" baseline="0" dirty="0">
              <a:solidFill>
                <a:srgbClr val="000000"/>
              </a:solidFill>
            </a:endParaRPr>
          </a:p>
          <a:p>
            <a:r>
              <a:rPr lang="de-DE" sz="2400" b="0" i="0" u="none" strike="noStrike" baseline="0" dirty="0">
                <a:solidFill>
                  <a:srgbClr val="000000"/>
                </a:solidFill>
              </a:rPr>
              <a:t>Stefan Bollinger, Lenin, Träumer und Realist, 2006 </a:t>
            </a:r>
          </a:p>
        </p:txBody>
      </p:sp>
      <p:pic>
        <p:nvPicPr>
          <p:cNvPr id="2060" name="Picture 12" descr="Lenin - Verlag Matthes &amp;amp;amp; Seitz Berlin">
            <a:extLst>
              <a:ext uri="{FF2B5EF4-FFF2-40B4-BE49-F238E27FC236}">
                <a16:creationId xmlns:a16="http://schemas.microsoft.com/office/drawing/2014/main" id="{579C47F0-BC8D-4C8C-A7A4-7C97BBA20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885" y="2582684"/>
            <a:ext cx="2339804" cy="37869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BDD29B5B-0304-4B76-9BAA-D9977BC6866B}"/>
              </a:ext>
            </a:extLst>
          </p:cNvPr>
          <p:cNvSpPr txBox="1"/>
          <p:nvPr/>
        </p:nvSpPr>
        <p:spPr>
          <a:xfrm>
            <a:off x="6096000" y="1338812"/>
            <a:ext cx="3361063" cy="1384995"/>
          </a:xfrm>
          <a:prstGeom prst="rect">
            <a:avLst/>
          </a:prstGeom>
          <a:noFill/>
        </p:spPr>
        <p:txBody>
          <a:bodyPr wrap="square" rtlCol="0">
            <a:spAutoFit/>
          </a:bodyPr>
          <a:lstStyle/>
          <a:p>
            <a:pPr algn="l"/>
            <a:endParaRPr lang="de-CH" sz="1800" b="0" i="0" u="none" strike="noStrike" baseline="0" dirty="0">
              <a:solidFill>
                <a:srgbClr val="000000"/>
              </a:solidFill>
            </a:endParaRPr>
          </a:p>
          <a:p>
            <a:r>
              <a:rPr lang="de-DE" sz="2400" b="0" i="0" u="none" strike="noStrike" baseline="0" dirty="0">
                <a:solidFill>
                  <a:srgbClr val="000000"/>
                </a:solidFill>
              </a:rPr>
              <a:t>Wolfgang Ruge, Lenin, Vorgänger Stalins, 2010 </a:t>
            </a:r>
          </a:p>
          <a:p>
            <a:endParaRPr lang="de-CH" dirty="0"/>
          </a:p>
        </p:txBody>
      </p:sp>
    </p:spTree>
    <p:extLst>
      <p:ext uri="{BB962C8B-B14F-4D97-AF65-F5344CB8AC3E}">
        <p14:creationId xmlns:p14="http://schemas.microsoft.com/office/powerpoint/2010/main" val="195000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666E2E-8B50-4C11-A905-1290A64821AE}"/>
              </a:ext>
            </a:extLst>
          </p:cNvPr>
          <p:cNvSpPr>
            <a:spLocks noGrp="1"/>
          </p:cNvSpPr>
          <p:nvPr>
            <p:ph type="title"/>
          </p:nvPr>
        </p:nvSpPr>
        <p:spPr/>
        <p:txBody>
          <a:bodyPr/>
          <a:lstStyle/>
          <a:p>
            <a:r>
              <a:rPr lang="de-CH" sz="2800" dirty="0"/>
              <a:t>Entstehung des Bolschewismus</a:t>
            </a:r>
            <a:endParaRPr lang="de-CH" dirty="0"/>
          </a:p>
        </p:txBody>
      </p:sp>
      <p:sp>
        <p:nvSpPr>
          <p:cNvPr id="3" name="Inhaltsplatzhalter 2">
            <a:extLst>
              <a:ext uri="{FF2B5EF4-FFF2-40B4-BE49-F238E27FC236}">
                <a16:creationId xmlns:a16="http://schemas.microsoft.com/office/drawing/2014/main" id="{5464F895-3E03-49ED-B3C9-B205F91FB36B}"/>
              </a:ext>
            </a:extLst>
          </p:cNvPr>
          <p:cNvSpPr>
            <a:spLocks noGrp="1"/>
          </p:cNvSpPr>
          <p:nvPr>
            <p:ph idx="1"/>
          </p:nvPr>
        </p:nvSpPr>
        <p:spPr/>
        <p:txBody>
          <a:bodyPr/>
          <a:lstStyle/>
          <a:p>
            <a:r>
              <a:rPr lang="de-CH" sz="2400" dirty="0"/>
              <a:t>Beginn 19. Jahrhundert Russland Monarchie</a:t>
            </a:r>
          </a:p>
          <a:p>
            <a:r>
              <a:rPr lang="de-CH" sz="2400" dirty="0"/>
              <a:t>1898 Gründung SDAPR</a:t>
            </a:r>
          </a:p>
          <a:p>
            <a:r>
              <a:rPr lang="de-CH" sz="2400" dirty="0"/>
              <a:t>1903 Parteitag in London</a:t>
            </a:r>
          </a:p>
          <a:p>
            <a:r>
              <a:rPr lang="de-CH" sz="2400" dirty="0"/>
              <a:t>Lenin und Julius </a:t>
            </a:r>
            <a:r>
              <a:rPr lang="de-CH" sz="2400" dirty="0" err="1"/>
              <a:t>Martow</a:t>
            </a:r>
            <a:r>
              <a:rPr lang="de-CH" sz="2400" dirty="0"/>
              <a:t> anwesend</a:t>
            </a:r>
          </a:p>
          <a:p>
            <a:endParaRPr lang="de-CH" dirty="0"/>
          </a:p>
        </p:txBody>
      </p:sp>
      <p:pic>
        <p:nvPicPr>
          <p:cNvPr id="4" name="Grafik 3">
            <a:extLst>
              <a:ext uri="{FF2B5EF4-FFF2-40B4-BE49-F238E27FC236}">
                <a16:creationId xmlns:a16="http://schemas.microsoft.com/office/drawing/2014/main" id="{50894397-AA86-40DE-AEB4-E7E563E24528}"/>
              </a:ext>
            </a:extLst>
          </p:cNvPr>
          <p:cNvPicPr>
            <a:picLocks noChangeAspect="1"/>
          </p:cNvPicPr>
          <p:nvPr/>
        </p:nvPicPr>
        <p:blipFill>
          <a:blip r:embed="rId2"/>
          <a:stretch>
            <a:fillRect/>
          </a:stretch>
        </p:blipFill>
        <p:spPr>
          <a:xfrm>
            <a:off x="7371003" y="1641015"/>
            <a:ext cx="3156560" cy="4797972"/>
          </a:xfrm>
          <a:prstGeom prst="rect">
            <a:avLst/>
          </a:prstGeom>
        </p:spPr>
      </p:pic>
    </p:spTree>
    <p:extLst>
      <p:ext uri="{BB962C8B-B14F-4D97-AF65-F5344CB8AC3E}">
        <p14:creationId xmlns:p14="http://schemas.microsoft.com/office/powerpoint/2010/main" val="218747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96E0E0-9128-4BA9-A9E5-BCDBADBD6BAA}"/>
              </a:ext>
            </a:extLst>
          </p:cNvPr>
          <p:cNvSpPr>
            <a:spLocks noGrp="1"/>
          </p:cNvSpPr>
          <p:nvPr>
            <p:ph type="title"/>
          </p:nvPr>
        </p:nvSpPr>
        <p:spPr/>
        <p:txBody>
          <a:bodyPr/>
          <a:lstStyle/>
          <a:p>
            <a:r>
              <a:rPr lang="de-CH" sz="2800" dirty="0"/>
              <a:t>Spaltung der SDAPR</a:t>
            </a:r>
            <a:endParaRPr lang="de-CH" dirty="0"/>
          </a:p>
        </p:txBody>
      </p:sp>
      <p:pic>
        <p:nvPicPr>
          <p:cNvPr id="3074" name="Picture 2" descr="Menschewiki und Bolschewiki - Geschichte kompakt">
            <a:extLst>
              <a:ext uri="{FF2B5EF4-FFF2-40B4-BE49-F238E27FC236}">
                <a16:creationId xmlns:a16="http://schemas.microsoft.com/office/drawing/2014/main" id="{C19AC8B7-4436-437A-B3BA-A6DDE168DD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1729" y="1825625"/>
            <a:ext cx="4387167" cy="3143688"/>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79B3900A-1D01-4F69-B19A-7F642E39A097}"/>
              </a:ext>
            </a:extLst>
          </p:cNvPr>
          <p:cNvSpPr txBox="1"/>
          <p:nvPr/>
        </p:nvSpPr>
        <p:spPr>
          <a:xfrm>
            <a:off x="1050879" y="1825625"/>
            <a:ext cx="5123498" cy="1938992"/>
          </a:xfrm>
          <a:prstGeom prst="rect">
            <a:avLst/>
          </a:prstGeom>
          <a:noFill/>
        </p:spPr>
        <p:txBody>
          <a:bodyPr wrap="square" rtlCol="0">
            <a:spAutoFit/>
          </a:bodyPr>
          <a:lstStyle/>
          <a:p>
            <a:pPr marL="285750" indent="-285750">
              <a:buFont typeface="Arial" panose="020B0604020202020204" pitchFamily="34" charset="0"/>
              <a:buChar char="•"/>
            </a:pPr>
            <a:r>
              <a:rPr lang="de-CH" sz="2400" dirty="0"/>
              <a:t>Überraschendes Ergebnis</a:t>
            </a:r>
          </a:p>
          <a:p>
            <a:pPr marL="285750" indent="-285750">
              <a:buFont typeface="Arial" panose="020B0604020202020204" pitchFamily="34" charset="0"/>
              <a:buChar char="•"/>
            </a:pPr>
            <a:r>
              <a:rPr lang="de-CH" sz="2400" dirty="0" err="1"/>
              <a:t>Statutsparagraphen</a:t>
            </a:r>
            <a:r>
              <a:rPr lang="de-CH" sz="2400" dirty="0"/>
              <a:t> über die Mitgliedschaft</a:t>
            </a:r>
          </a:p>
          <a:p>
            <a:pPr marL="285750" indent="-285750">
              <a:buFont typeface="Arial" panose="020B0604020202020204" pitchFamily="34" charset="0"/>
              <a:buChar char="•"/>
            </a:pPr>
            <a:r>
              <a:rPr lang="de-CH" sz="2400" dirty="0"/>
              <a:t>Unterschiedliche Vorstellungen von Lenin und </a:t>
            </a:r>
            <a:r>
              <a:rPr lang="de-CH" sz="2400" dirty="0" err="1"/>
              <a:t>Martow</a:t>
            </a:r>
            <a:endParaRPr lang="de-CH" sz="2400" dirty="0"/>
          </a:p>
        </p:txBody>
      </p:sp>
    </p:spTree>
    <p:extLst>
      <p:ext uri="{BB962C8B-B14F-4D97-AF65-F5344CB8AC3E}">
        <p14:creationId xmlns:p14="http://schemas.microsoft.com/office/powerpoint/2010/main" val="2816701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9EEFDF79-7678-4521-8410-88F0773AF2AA}"/>
              </a:ext>
            </a:extLst>
          </p:cNvPr>
          <p:cNvSpPr>
            <a:spLocks noGrp="1"/>
          </p:cNvSpPr>
          <p:nvPr>
            <p:ph idx="1"/>
          </p:nvPr>
        </p:nvSpPr>
        <p:spPr>
          <a:xfrm>
            <a:off x="955084" y="858972"/>
            <a:ext cx="9810604" cy="5411199"/>
          </a:xfrm>
        </p:spPr>
        <p:txBody>
          <a:bodyPr>
            <a:normAutofit lnSpcReduction="10000"/>
          </a:bodyPr>
          <a:lstStyle/>
          <a:p>
            <a:r>
              <a:rPr lang="de-CH" dirty="0"/>
              <a:t>Lenins Vorschlag:</a:t>
            </a:r>
          </a:p>
          <a:p>
            <a:pPr marL="0" indent="0">
              <a:buNone/>
            </a:pPr>
            <a:r>
              <a:rPr lang="de-DE" b="0" i="1" dirty="0">
                <a:solidFill>
                  <a:srgbClr val="404040"/>
                </a:solidFill>
                <a:effectLst/>
                <a:latin typeface="Lato" panose="020F0502020204030203" pitchFamily="34" charset="0"/>
              </a:rPr>
              <a:t>„Als Mitglied der Sozialdemokratischen Arbeiterpartei Russlands gilt jeder, der ihr Programm anerkennt, die Partei in materieller Hinsicht unterstützt und ihr unter Leitung einer ihrer Organisationen regelmäßig persönlichen Beistand leistet.” </a:t>
            </a:r>
          </a:p>
          <a:p>
            <a:pPr marL="0" indent="0">
              <a:buNone/>
            </a:pPr>
            <a:endParaRPr lang="de-DE" i="1" dirty="0">
              <a:solidFill>
                <a:srgbClr val="404040"/>
              </a:solidFill>
              <a:latin typeface="Lato" panose="020F0502020204030203" pitchFamily="34" charset="0"/>
            </a:endParaRPr>
          </a:p>
          <a:p>
            <a:r>
              <a:rPr lang="de-CH" dirty="0" err="1"/>
              <a:t>Martovs</a:t>
            </a:r>
            <a:r>
              <a:rPr lang="de-CH" dirty="0"/>
              <a:t> Vorschlag: </a:t>
            </a:r>
          </a:p>
          <a:p>
            <a:pPr marL="0" indent="0">
              <a:buNone/>
            </a:pPr>
            <a:r>
              <a:rPr lang="de-DE" b="0" i="1" dirty="0">
                <a:solidFill>
                  <a:srgbClr val="404040"/>
                </a:solidFill>
                <a:effectLst/>
                <a:latin typeface="Lato" panose="020F0502020204030203" pitchFamily="34" charset="0"/>
              </a:rPr>
              <a:t>„Als Mitglied der Partei gilt jeder, der ihr Programm anerkennt und die Partei sowohl in materieller Hinsicht als auch durch die persönliche Betätigung in einer der Parteiorganisationen unterstützt.”</a:t>
            </a:r>
          </a:p>
          <a:p>
            <a:r>
              <a:rPr lang="de-CH" dirty="0" err="1"/>
              <a:t>Martov</a:t>
            </a:r>
            <a:r>
              <a:rPr lang="de-CH" dirty="0"/>
              <a:t>:</a:t>
            </a:r>
          </a:p>
          <a:p>
            <a:pPr marL="0" indent="0">
              <a:buNone/>
            </a:pPr>
            <a:r>
              <a:rPr lang="de-DE" i="1" dirty="0">
                <a:solidFill>
                  <a:srgbClr val="404040"/>
                </a:solidFill>
                <a:latin typeface="Lato" panose="020F0502020204030203" pitchFamily="34" charset="0"/>
              </a:rPr>
              <a:t> „Je weiter verbreitet die Mitgliedschaft der Partei, desto besser. Wir können nur froh sein, wenn sich jeder Streikende, jeder Demonstrant, sollte er gefragt werden, als Parteimitglied proklamieren würde. Für mich hat eine konspirative Organisation nur dann eine Bedeutung, wenn sie von einer breiten Sozialdemokratischen Arbeiterpartei umgeben ist.”</a:t>
            </a:r>
          </a:p>
        </p:txBody>
      </p:sp>
    </p:spTree>
    <p:extLst>
      <p:ext uri="{BB962C8B-B14F-4D97-AF65-F5344CB8AC3E}">
        <p14:creationId xmlns:p14="http://schemas.microsoft.com/office/powerpoint/2010/main" val="259516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49728D-AFF4-4FD2-A8CA-12A371ACC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6F13BD0-05D9-4C62-84D1-5B5C8C1EC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27689" cy="6858000"/>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127689" h="6858000">
                <a:moveTo>
                  <a:pt x="0" y="0"/>
                </a:moveTo>
                <a:lnTo>
                  <a:pt x="4965888" y="0"/>
                </a:lnTo>
                <a:lnTo>
                  <a:pt x="4967767" y="7930"/>
                </a:lnTo>
                <a:cubicBezTo>
                  <a:pt x="4971201" y="21562"/>
                  <a:pt x="4974810" y="33728"/>
                  <a:pt x="4979444" y="43921"/>
                </a:cubicBezTo>
                <a:cubicBezTo>
                  <a:pt x="4985485" y="79063"/>
                  <a:pt x="5004752" y="75153"/>
                  <a:pt x="5021173" y="123738"/>
                </a:cubicBezTo>
                <a:cubicBezTo>
                  <a:pt x="5017020" y="148462"/>
                  <a:pt x="5076148" y="247006"/>
                  <a:pt x="5075458" y="264355"/>
                </a:cubicBezTo>
                <a:cubicBezTo>
                  <a:pt x="5080172" y="263373"/>
                  <a:pt x="5084375" y="273006"/>
                  <a:pt x="5081175" y="277448"/>
                </a:cubicBezTo>
                <a:cubicBezTo>
                  <a:pt x="5078869" y="356637"/>
                  <a:pt x="5114661" y="304542"/>
                  <a:pt x="5097011" y="355616"/>
                </a:cubicBezTo>
                <a:cubicBezTo>
                  <a:pt x="5097344" y="387149"/>
                  <a:pt x="5151562" y="375276"/>
                  <a:pt x="5130982" y="412030"/>
                </a:cubicBezTo>
                <a:cubicBezTo>
                  <a:pt x="5137437" y="449579"/>
                  <a:pt x="5161503" y="469367"/>
                  <a:pt x="5153000" y="507134"/>
                </a:cubicBezTo>
                <a:cubicBezTo>
                  <a:pt x="5159130" y="542272"/>
                  <a:pt x="5172528" y="570912"/>
                  <a:pt x="5171282" y="602071"/>
                </a:cubicBezTo>
                <a:cubicBezTo>
                  <a:pt x="5179848" y="612727"/>
                  <a:pt x="5184350" y="623560"/>
                  <a:pt x="5176196" y="636822"/>
                </a:cubicBezTo>
                <a:lnTo>
                  <a:pt x="5189051" y="782518"/>
                </a:lnTo>
                <a:cubicBezTo>
                  <a:pt x="5204031" y="772261"/>
                  <a:pt x="5195913" y="819606"/>
                  <a:pt x="5210428" y="815772"/>
                </a:cubicBezTo>
                <a:cubicBezTo>
                  <a:pt x="5194483" y="838533"/>
                  <a:pt x="5221596" y="837339"/>
                  <a:pt x="5221088" y="860193"/>
                </a:cubicBezTo>
                <a:cubicBezTo>
                  <a:pt x="5224484" y="884457"/>
                  <a:pt x="5234151" y="922215"/>
                  <a:pt x="5230806" y="961354"/>
                </a:cubicBezTo>
                <a:cubicBezTo>
                  <a:pt x="5225751" y="1002829"/>
                  <a:pt x="5227328" y="1047212"/>
                  <a:pt x="5201018" y="1095027"/>
                </a:cubicBezTo>
                <a:cubicBezTo>
                  <a:pt x="5192594" y="1105100"/>
                  <a:pt x="5193101" y="1122201"/>
                  <a:pt x="5202153" y="1133224"/>
                </a:cubicBezTo>
                <a:cubicBezTo>
                  <a:pt x="5203711" y="1135121"/>
                  <a:pt x="5205468" y="1136762"/>
                  <a:pt x="5207370" y="1138097"/>
                </a:cubicBezTo>
                <a:cubicBezTo>
                  <a:pt x="5187666" y="1167974"/>
                  <a:pt x="5203894" y="1178068"/>
                  <a:pt x="5189234" y="1193495"/>
                </a:cubicBezTo>
                <a:cubicBezTo>
                  <a:pt x="5191271" y="1231351"/>
                  <a:pt x="5215468" y="1255324"/>
                  <a:pt x="5202769" y="1269450"/>
                </a:cubicBezTo>
                <a:cubicBezTo>
                  <a:pt x="5208891" y="1296866"/>
                  <a:pt x="5220794" y="1339415"/>
                  <a:pt x="5225968" y="1357994"/>
                </a:cubicBezTo>
                <a:cubicBezTo>
                  <a:pt x="5235560" y="1363307"/>
                  <a:pt x="5232085" y="1372395"/>
                  <a:pt x="5233819" y="1380922"/>
                </a:cubicBezTo>
                <a:cubicBezTo>
                  <a:pt x="5242666" y="1389799"/>
                  <a:pt x="5242140" y="1429309"/>
                  <a:pt x="5237226" y="1441327"/>
                </a:cubicBezTo>
                <a:lnTo>
                  <a:pt x="5255653" y="1524712"/>
                </a:lnTo>
                <a:lnTo>
                  <a:pt x="5263491" y="1642938"/>
                </a:lnTo>
                <a:cubicBezTo>
                  <a:pt x="5233312" y="1645260"/>
                  <a:pt x="5288520" y="1697357"/>
                  <a:pt x="5261314" y="1689177"/>
                </a:cubicBezTo>
                <a:cubicBezTo>
                  <a:pt x="5268201" y="1720862"/>
                  <a:pt x="5229281" y="1738425"/>
                  <a:pt x="5259788" y="1768516"/>
                </a:cubicBezTo>
                <a:cubicBezTo>
                  <a:pt x="5250286" y="1824969"/>
                  <a:pt x="5279958" y="1903508"/>
                  <a:pt x="5255696" y="1953770"/>
                </a:cubicBezTo>
                <a:cubicBezTo>
                  <a:pt x="5254497" y="2018939"/>
                  <a:pt x="5251158" y="2034824"/>
                  <a:pt x="5252592" y="2092210"/>
                </a:cubicBezTo>
                <a:cubicBezTo>
                  <a:pt x="5258568" y="2139817"/>
                  <a:pt x="5240206" y="2181656"/>
                  <a:pt x="5264303" y="2225157"/>
                </a:cubicBezTo>
                <a:cubicBezTo>
                  <a:pt x="5260297" y="2228216"/>
                  <a:pt x="5257274" y="2231958"/>
                  <a:pt x="5254949" y="2236160"/>
                </a:cubicBezTo>
                <a:lnTo>
                  <a:pt x="5250104" y="2249166"/>
                </a:lnTo>
                <a:lnTo>
                  <a:pt x="5251214" y="2250944"/>
                </a:lnTo>
                <a:cubicBezTo>
                  <a:pt x="5253477" y="2258683"/>
                  <a:pt x="5252724" y="2263338"/>
                  <a:pt x="5250644" y="2266619"/>
                </a:cubicBezTo>
                <a:lnTo>
                  <a:pt x="5293877" y="2368649"/>
                </a:lnTo>
                <a:lnTo>
                  <a:pt x="5311338" y="2404034"/>
                </a:lnTo>
                <a:cubicBezTo>
                  <a:pt x="5310997" y="2405674"/>
                  <a:pt x="5338704" y="2463412"/>
                  <a:pt x="5338366" y="2465052"/>
                </a:cubicBezTo>
                <a:cubicBezTo>
                  <a:pt x="5342744" y="2497318"/>
                  <a:pt x="5359740" y="2532873"/>
                  <a:pt x="5371263" y="2586413"/>
                </a:cubicBezTo>
                <a:lnTo>
                  <a:pt x="5407503" y="2786290"/>
                </a:lnTo>
                <a:cubicBezTo>
                  <a:pt x="5407454" y="2786708"/>
                  <a:pt x="5407404" y="2787125"/>
                  <a:pt x="5407356" y="2787545"/>
                </a:cubicBezTo>
                <a:lnTo>
                  <a:pt x="5411130" y="2788640"/>
                </a:lnTo>
                <a:lnTo>
                  <a:pt x="5416439" y="2805666"/>
                </a:lnTo>
                <a:lnTo>
                  <a:pt x="5416589" y="2810822"/>
                </a:lnTo>
                <a:cubicBezTo>
                  <a:pt x="5416997" y="2814266"/>
                  <a:pt x="5417656" y="2816415"/>
                  <a:pt x="5418542" y="2817745"/>
                </a:cubicBezTo>
                <a:lnTo>
                  <a:pt x="5418847" y="2817825"/>
                </a:lnTo>
                <a:lnTo>
                  <a:pt x="5457023" y="2858292"/>
                </a:lnTo>
                <a:cubicBezTo>
                  <a:pt x="5466876" y="2878841"/>
                  <a:pt x="5469564" y="2932280"/>
                  <a:pt x="5479298" y="2947791"/>
                </a:cubicBezTo>
                <a:lnTo>
                  <a:pt x="5481770" y="2951352"/>
                </a:lnTo>
                <a:cubicBezTo>
                  <a:pt x="5482228" y="2957449"/>
                  <a:pt x="5482439" y="2978179"/>
                  <a:pt x="5482045" y="2984371"/>
                </a:cubicBezTo>
                <a:cubicBezTo>
                  <a:pt x="5482168" y="2990940"/>
                  <a:pt x="5482292" y="2997510"/>
                  <a:pt x="5482415" y="3004079"/>
                </a:cubicBezTo>
                <a:cubicBezTo>
                  <a:pt x="5482112" y="3034481"/>
                  <a:pt x="5504247" y="3092933"/>
                  <a:pt x="5503944" y="3123335"/>
                </a:cubicBezTo>
                <a:cubicBezTo>
                  <a:pt x="5512347" y="3181628"/>
                  <a:pt x="5502720" y="3208390"/>
                  <a:pt x="5516007" y="3258473"/>
                </a:cubicBezTo>
                <a:cubicBezTo>
                  <a:pt x="5517209" y="3275473"/>
                  <a:pt x="5557675" y="3358410"/>
                  <a:pt x="5566839" y="3345295"/>
                </a:cubicBezTo>
                <a:cubicBezTo>
                  <a:pt x="5558189" y="3388122"/>
                  <a:pt x="5575932" y="3469179"/>
                  <a:pt x="5589758" y="3506453"/>
                </a:cubicBezTo>
                <a:lnTo>
                  <a:pt x="5596144" y="3534624"/>
                </a:lnTo>
                <a:lnTo>
                  <a:pt x="5597750" y="3534129"/>
                </a:lnTo>
                <a:lnTo>
                  <a:pt x="5599700" y="3547221"/>
                </a:lnTo>
                <a:lnTo>
                  <a:pt x="5615031" y="3557482"/>
                </a:lnTo>
                <a:cubicBezTo>
                  <a:pt x="5622322" y="3565237"/>
                  <a:pt x="5608117" y="3566741"/>
                  <a:pt x="5618377" y="3588431"/>
                </a:cubicBezTo>
                <a:lnTo>
                  <a:pt x="5612155" y="3589869"/>
                </a:lnTo>
                <a:lnTo>
                  <a:pt x="5620843" y="3606745"/>
                </a:lnTo>
                <a:cubicBezTo>
                  <a:pt x="5634271" y="3628477"/>
                  <a:pt x="5649623" y="3650128"/>
                  <a:pt x="5655472" y="3678877"/>
                </a:cubicBezTo>
                <a:cubicBezTo>
                  <a:pt x="5693455" y="3693882"/>
                  <a:pt x="5662980" y="3690858"/>
                  <a:pt x="5680448" y="3717760"/>
                </a:cubicBezTo>
                <a:cubicBezTo>
                  <a:pt x="5653248" y="3721999"/>
                  <a:pt x="5709119" y="3746558"/>
                  <a:pt x="5683015" y="3762025"/>
                </a:cubicBezTo>
                <a:cubicBezTo>
                  <a:pt x="5687021" y="3766429"/>
                  <a:pt x="5691727" y="3770209"/>
                  <a:pt x="5696643" y="3773888"/>
                </a:cubicBezTo>
                <a:lnTo>
                  <a:pt x="5699203" y="3775823"/>
                </a:lnTo>
                <a:lnTo>
                  <a:pt x="5704824" y="3785966"/>
                </a:lnTo>
                <a:lnTo>
                  <a:pt x="5712204" y="3785830"/>
                </a:lnTo>
                <a:lnTo>
                  <a:pt x="5724816" y="3798949"/>
                </a:lnTo>
                <a:cubicBezTo>
                  <a:pt x="5728644" y="3804324"/>
                  <a:pt x="5731713" y="3810654"/>
                  <a:pt x="5733539" y="3818457"/>
                </a:cubicBezTo>
                <a:cubicBezTo>
                  <a:pt x="5729478" y="3849252"/>
                  <a:pt x="5774934" y="3875758"/>
                  <a:pt x="5768491" y="3914399"/>
                </a:cubicBezTo>
                <a:cubicBezTo>
                  <a:pt x="5768399" y="3927909"/>
                  <a:pt x="5782052" y="3965459"/>
                  <a:pt x="5793123" y="3969952"/>
                </a:cubicBezTo>
                <a:cubicBezTo>
                  <a:pt x="5797717" y="3977244"/>
                  <a:pt x="5797864" y="3987352"/>
                  <a:pt x="5808321" y="3988153"/>
                </a:cubicBezTo>
                <a:cubicBezTo>
                  <a:pt x="5821475" y="3990747"/>
                  <a:pt x="5813923" y="4023455"/>
                  <a:pt x="5825621" y="4015525"/>
                </a:cubicBezTo>
                <a:cubicBezTo>
                  <a:pt x="5820685" y="4038617"/>
                  <a:pt x="5849248" y="4046966"/>
                  <a:pt x="5860672" y="4061579"/>
                </a:cubicBezTo>
                <a:cubicBezTo>
                  <a:pt x="5857527" y="4071042"/>
                  <a:pt x="5863500" y="4078774"/>
                  <a:pt x="5872173" y="4088497"/>
                </a:cubicBezTo>
                <a:lnTo>
                  <a:pt x="5883705" y="4101899"/>
                </a:lnTo>
                <a:lnTo>
                  <a:pt x="5885314" y="4108387"/>
                </a:lnTo>
                <a:cubicBezTo>
                  <a:pt x="5888135" y="4116007"/>
                  <a:pt x="5891367" y="4122787"/>
                  <a:pt x="5894095" y="4128857"/>
                </a:cubicBezTo>
                <a:lnTo>
                  <a:pt x="5898339" y="4140800"/>
                </a:lnTo>
                <a:lnTo>
                  <a:pt x="5899734" y="4145632"/>
                </a:lnTo>
                <a:lnTo>
                  <a:pt x="5903513" y="4187661"/>
                </a:lnTo>
                <a:cubicBezTo>
                  <a:pt x="5905616" y="4194701"/>
                  <a:pt x="5914174" y="4205003"/>
                  <a:pt x="5917114" y="4213096"/>
                </a:cubicBezTo>
                <a:cubicBezTo>
                  <a:pt x="5927403" y="4210909"/>
                  <a:pt x="5920305" y="4225649"/>
                  <a:pt x="5921153" y="4236222"/>
                </a:cubicBezTo>
                <a:lnTo>
                  <a:pt x="5924233" y="4242060"/>
                </a:lnTo>
                <a:cubicBezTo>
                  <a:pt x="5925526" y="4252852"/>
                  <a:pt x="5926396" y="4284577"/>
                  <a:pt x="5928910" y="4300973"/>
                </a:cubicBezTo>
                <a:lnTo>
                  <a:pt x="5939320" y="4340435"/>
                </a:lnTo>
                <a:lnTo>
                  <a:pt x="5946705" y="4428051"/>
                </a:lnTo>
                <a:cubicBezTo>
                  <a:pt x="5946117" y="4435885"/>
                  <a:pt x="5947179" y="4442831"/>
                  <a:pt x="5949261" y="4449185"/>
                </a:cubicBezTo>
                <a:lnTo>
                  <a:pt x="5957504" y="4465911"/>
                </a:lnTo>
                <a:lnTo>
                  <a:pt x="5964689" y="4468532"/>
                </a:lnTo>
                <a:lnTo>
                  <a:pt x="5967062" y="4479923"/>
                </a:lnTo>
                <a:lnTo>
                  <a:pt x="5968960" y="4482655"/>
                </a:lnTo>
                <a:cubicBezTo>
                  <a:pt x="5972608" y="4487856"/>
                  <a:pt x="5976020" y="4493074"/>
                  <a:pt x="5978567" y="4498605"/>
                </a:cubicBezTo>
                <a:cubicBezTo>
                  <a:pt x="5980425" y="4515677"/>
                  <a:pt x="5976844" y="4551935"/>
                  <a:pt x="5980106" y="4585087"/>
                </a:cubicBezTo>
                <a:cubicBezTo>
                  <a:pt x="5974057" y="4642154"/>
                  <a:pt x="6019275" y="4645589"/>
                  <a:pt x="5998138" y="4697518"/>
                </a:cubicBezTo>
                <a:cubicBezTo>
                  <a:pt x="6009496" y="4687218"/>
                  <a:pt x="6015186" y="4770003"/>
                  <a:pt x="6013516" y="4786619"/>
                </a:cubicBezTo>
                <a:cubicBezTo>
                  <a:pt x="6058736" y="4748108"/>
                  <a:pt x="5986565" y="4861301"/>
                  <a:pt x="6025404" y="4858148"/>
                </a:cubicBezTo>
                <a:cubicBezTo>
                  <a:pt x="6024437" y="4913684"/>
                  <a:pt x="6011369" y="4918877"/>
                  <a:pt x="6007749" y="4964715"/>
                </a:cubicBezTo>
                <a:cubicBezTo>
                  <a:pt x="6006922" y="5026666"/>
                  <a:pt x="6006096" y="5088616"/>
                  <a:pt x="6005269" y="5150567"/>
                </a:cubicBezTo>
                <a:lnTo>
                  <a:pt x="6001127" y="5164609"/>
                </a:lnTo>
                <a:lnTo>
                  <a:pt x="5996647" y="5185640"/>
                </a:lnTo>
                <a:lnTo>
                  <a:pt x="5998514" y="5189673"/>
                </a:lnTo>
                <a:lnTo>
                  <a:pt x="6018409" y="5227157"/>
                </a:lnTo>
                <a:lnTo>
                  <a:pt x="6036748" y="5322752"/>
                </a:lnTo>
                <a:lnTo>
                  <a:pt x="6036943" y="5329480"/>
                </a:lnTo>
                <a:lnTo>
                  <a:pt x="6037236" y="5329634"/>
                </a:lnTo>
                <a:cubicBezTo>
                  <a:pt x="6037896" y="5331133"/>
                  <a:pt x="6038191" y="5333359"/>
                  <a:pt x="6038019" y="5336764"/>
                </a:cubicBezTo>
                <a:cubicBezTo>
                  <a:pt x="6037779" y="5338427"/>
                  <a:pt x="6037537" y="5340090"/>
                  <a:pt x="6037298" y="5341753"/>
                </a:cubicBezTo>
                <a:cubicBezTo>
                  <a:pt x="6037424" y="5346104"/>
                  <a:pt x="6037551" y="5350456"/>
                  <a:pt x="6037677" y="5354807"/>
                </a:cubicBezTo>
                <a:lnTo>
                  <a:pt x="6039728" y="5359416"/>
                </a:lnTo>
                <a:lnTo>
                  <a:pt x="6043311" y="5361407"/>
                </a:lnTo>
                <a:cubicBezTo>
                  <a:pt x="6043191" y="5361797"/>
                  <a:pt x="6043071" y="5362187"/>
                  <a:pt x="6042954" y="5362576"/>
                </a:cubicBezTo>
                <a:cubicBezTo>
                  <a:pt x="6037098" y="5371071"/>
                  <a:pt x="6028284" y="5372871"/>
                  <a:pt x="6053435" y="5387547"/>
                </a:cubicBezTo>
                <a:cubicBezTo>
                  <a:pt x="6044173" y="5407499"/>
                  <a:pt x="6059388" y="5413428"/>
                  <a:pt x="6065933" y="5443002"/>
                </a:cubicBezTo>
                <a:cubicBezTo>
                  <a:pt x="6056882" y="5453977"/>
                  <a:pt x="6060713" y="5464106"/>
                  <a:pt x="6068640" y="5474503"/>
                </a:cubicBezTo>
                <a:cubicBezTo>
                  <a:pt x="6065387" y="5502156"/>
                  <a:pt x="6077015" y="5529097"/>
                  <a:pt x="6080922" y="5561070"/>
                </a:cubicBezTo>
                <a:cubicBezTo>
                  <a:pt x="6069952" y="5593856"/>
                  <a:pt x="6092872" y="5614018"/>
                  <a:pt x="6096949" y="5648179"/>
                </a:cubicBezTo>
                <a:cubicBezTo>
                  <a:pt x="6076784" y="5674970"/>
                  <a:pt x="6116572" y="5674556"/>
                  <a:pt x="6125703" y="5692894"/>
                </a:cubicBezTo>
                <a:lnTo>
                  <a:pt x="6126670" y="5697882"/>
                </a:lnTo>
                <a:lnTo>
                  <a:pt x="6124061" y="5710294"/>
                </a:lnTo>
                <a:lnTo>
                  <a:pt x="6122213" y="5714762"/>
                </a:lnTo>
                <a:cubicBezTo>
                  <a:pt x="6121263" y="5717913"/>
                  <a:pt x="6121045" y="5720104"/>
                  <a:pt x="6121353" y="5721725"/>
                </a:cubicBezTo>
                <a:lnTo>
                  <a:pt x="6121607" y="5721959"/>
                </a:lnTo>
                <a:lnTo>
                  <a:pt x="6120262" y="5728358"/>
                </a:lnTo>
                <a:cubicBezTo>
                  <a:pt x="6117360" y="5739007"/>
                  <a:pt x="6130768" y="5777279"/>
                  <a:pt x="6127024" y="5786902"/>
                </a:cubicBezTo>
                <a:lnTo>
                  <a:pt x="6127519" y="5865775"/>
                </a:lnTo>
                <a:lnTo>
                  <a:pt x="6119217" y="5888542"/>
                </a:lnTo>
                <a:lnTo>
                  <a:pt x="6102493" y="5928602"/>
                </a:lnTo>
                <a:cubicBezTo>
                  <a:pt x="6099468" y="5932056"/>
                  <a:pt x="6061378" y="5998707"/>
                  <a:pt x="6056863" y="6000643"/>
                </a:cubicBezTo>
                <a:cubicBezTo>
                  <a:pt x="6073585" y="6048403"/>
                  <a:pt x="6047494" y="6077297"/>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96309" y="6543961"/>
                </a:lnTo>
                <a:lnTo>
                  <a:pt x="5996048" y="6555444"/>
                </a:lnTo>
                <a:lnTo>
                  <a:pt x="6002524" y="6560188"/>
                </a:lnTo>
                <a:lnTo>
                  <a:pt x="6006823" y="6578546"/>
                </a:lnTo>
                <a:cubicBezTo>
                  <a:pt x="6007421" y="6585192"/>
                  <a:pt x="6006881" y="6592067"/>
                  <a:pt x="6004510" y="6599256"/>
                </a:cubicBezTo>
                <a:cubicBezTo>
                  <a:pt x="5985364" y="6620213"/>
                  <a:pt x="6011402" y="6670437"/>
                  <a:pt x="5986207" y="6695855"/>
                </a:cubicBezTo>
                <a:cubicBezTo>
                  <a:pt x="5979276" y="6706164"/>
                  <a:pt x="5972094" y="6743953"/>
                  <a:pt x="5979428" y="6754678"/>
                </a:cubicBezTo>
                <a:cubicBezTo>
                  <a:pt x="5979720" y="6763296"/>
                  <a:pt x="5974723" y="6771150"/>
                  <a:pt x="5983398" y="6778641"/>
                </a:cubicBezTo>
                <a:cubicBezTo>
                  <a:pt x="5993510" y="6789282"/>
                  <a:pt x="5970360" y="6809410"/>
                  <a:pt x="5984543" y="6811016"/>
                </a:cubicBezTo>
                <a:cubicBezTo>
                  <a:pt x="5983964" y="6817756"/>
                  <a:pt x="5983001" y="6827304"/>
                  <a:pt x="5981802" y="6838578"/>
                </a:cubicBezTo>
                <a:lnTo>
                  <a:pt x="5979671"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5F8E201B-642A-4C8E-9B20-46B2739B50E0}"/>
              </a:ext>
            </a:extLst>
          </p:cNvPr>
          <p:cNvSpPr>
            <a:spLocks noGrp="1"/>
          </p:cNvSpPr>
          <p:nvPr>
            <p:ph type="title"/>
          </p:nvPr>
        </p:nvSpPr>
        <p:spPr>
          <a:xfrm>
            <a:off x="692726" y="3633694"/>
            <a:ext cx="4966991" cy="2233705"/>
          </a:xfrm>
        </p:spPr>
        <p:txBody>
          <a:bodyPr anchor="b">
            <a:normAutofit/>
          </a:bodyPr>
          <a:lstStyle/>
          <a:p>
            <a:r>
              <a:rPr lang="de-CH" dirty="0"/>
              <a:t>Bolschewiki und Menschewiki	</a:t>
            </a:r>
          </a:p>
        </p:txBody>
      </p:sp>
      <p:graphicFrame>
        <p:nvGraphicFramePr>
          <p:cNvPr id="32" name="Inhaltsplatzhalter 2">
            <a:extLst>
              <a:ext uri="{FF2B5EF4-FFF2-40B4-BE49-F238E27FC236}">
                <a16:creationId xmlns:a16="http://schemas.microsoft.com/office/drawing/2014/main" id="{FB65672A-BA31-4CEB-AFED-E81AE3953CC2}"/>
              </a:ext>
            </a:extLst>
          </p:cNvPr>
          <p:cNvGraphicFramePr>
            <a:graphicFrameLocks noGrp="1"/>
          </p:cNvGraphicFramePr>
          <p:nvPr>
            <p:ph idx="1"/>
            <p:extLst>
              <p:ext uri="{D42A27DB-BD31-4B8C-83A1-F6EECF244321}">
                <p14:modId xmlns:p14="http://schemas.microsoft.com/office/powerpoint/2010/main" val="4236018337"/>
              </p:ext>
            </p:extLst>
          </p:nvPr>
        </p:nvGraphicFramePr>
        <p:xfrm>
          <a:off x="6434919" y="609601"/>
          <a:ext cx="4785521" cy="5655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38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9D7D6D-53F7-4DCD-9566-3A5273527E21}"/>
              </a:ext>
            </a:extLst>
          </p:cNvPr>
          <p:cNvSpPr>
            <a:spLocks noGrp="1"/>
          </p:cNvSpPr>
          <p:nvPr>
            <p:ph type="title"/>
          </p:nvPr>
        </p:nvSpPr>
        <p:spPr/>
        <p:txBody>
          <a:bodyPr/>
          <a:lstStyle/>
          <a:p>
            <a:r>
              <a:rPr lang="de-CH" dirty="0"/>
              <a:t>Arbeitsprozess</a:t>
            </a:r>
          </a:p>
        </p:txBody>
      </p:sp>
      <p:sp>
        <p:nvSpPr>
          <p:cNvPr id="3" name="Inhaltsplatzhalter 2">
            <a:extLst>
              <a:ext uri="{FF2B5EF4-FFF2-40B4-BE49-F238E27FC236}">
                <a16:creationId xmlns:a16="http://schemas.microsoft.com/office/drawing/2014/main" id="{7DB1488B-8C10-4C23-BF44-2450F9CF4C6E}"/>
              </a:ext>
            </a:extLst>
          </p:cNvPr>
          <p:cNvSpPr>
            <a:spLocks noGrp="1"/>
          </p:cNvSpPr>
          <p:nvPr>
            <p:ph idx="1"/>
          </p:nvPr>
        </p:nvSpPr>
        <p:spPr/>
        <p:txBody>
          <a:bodyPr/>
          <a:lstStyle/>
          <a:p>
            <a:r>
              <a:rPr lang="de-CH" sz="2400" dirty="0"/>
              <a:t>Zu breite Fragenstellung</a:t>
            </a:r>
          </a:p>
          <a:p>
            <a:r>
              <a:rPr lang="de-CH" sz="2400" dirty="0"/>
              <a:t>Buch von Stefan Bollinger sehr anspruchsvoll</a:t>
            </a:r>
          </a:p>
          <a:p>
            <a:r>
              <a:rPr lang="de-CH" sz="2400" dirty="0"/>
              <a:t>Langfristige Folgen von Lenins Herrschaft nur schwer feststellbar </a:t>
            </a:r>
          </a:p>
          <a:p>
            <a:r>
              <a:rPr lang="de-CH" sz="2400" dirty="0"/>
              <a:t>Russische Geschichte ist sehr kompliziert </a:t>
            </a:r>
          </a:p>
          <a:p>
            <a:r>
              <a:rPr lang="de-CH" sz="2400" dirty="0"/>
              <a:t>Lenins Geschichte sehr von Stalins Herrschaft geprägt</a:t>
            </a:r>
          </a:p>
          <a:p>
            <a:endParaRPr lang="de-CH" dirty="0"/>
          </a:p>
        </p:txBody>
      </p:sp>
    </p:spTree>
    <p:extLst>
      <p:ext uri="{BB962C8B-B14F-4D97-AF65-F5344CB8AC3E}">
        <p14:creationId xmlns:p14="http://schemas.microsoft.com/office/powerpoint/2010/main" val="3666411141"/>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Archivieren</Template>
  <TotalTime>0</TotalTime>
  <Words>345</Words>
  <Application>Microsoft Office PowerPoint</Application>
  <PresentationFormat>Breitbild</PresentationFormat>
  <Paragraphs>58</Paragraphs>
  <Slides>11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Bembo</vt:lpstr>
      <vt:lpstr>Lato</vt:lpstr>
      <vt:lpstr>Times New Roman</vt:lpstr>
      <vt:lpstr>ArchiveVTI</vt:lpstr>
      <vt:lpstr> VA-Präsentation   Lenin     von Laurin KünzleR, 08.03.2022 </vt:lpstr>
      <vt:lpstr>Inhalt</vt:lpstr>
      <vt:lpstr>Einleitung</vt:lpstr>
      <vt:lpstr>Literatur</vt:lpstr>
      <vt:lpstr>Entstehung des Bolschewismus</vt:lpstr>
      <vt:lpstr>Spaltung der SDAPR</vt:lpstr>
      <vt:lpstr>PowerPoint-Präsentation</vt:lpstr>
      <vt:lpstr>Bolschewiki und Menschewiki </vt:lpstr>
      <vt:lpstr>Arbeitsprozess</vt:lpstr>
      <vt:lpstr>Fragerunde</vt:lpstr>
      <vt:lpstr>Literaturverzeichnis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Das Leben unter Lenin und was uns davon bleibt    Eine Präsentation von Laurin Künzler </dc:title>
  <dc:creator>Laurin Künzler</dc:creator>
  <cp:lastModifiedBy>Laurin Künzler</cp:lastModifiedBy>
  <cp:revision>15</cp:revision>
  <dcterms:created xsi:type="dcterms:W3CDTF">2022-03-07T14:13:54Z</dcterms:created>
  <dcterms:modified xsi:type="dcterms:W3CDTF">2022-03-07T17:48:45Z</dcterms:modified>
</cp:coreProperties>
</file>