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8" r:id="rId2"/>
    <p:sldId id="256" r:id="rId3"/>
    <p:sldId id="260" r:id="rId4"/>
    <p:sldId id="262" r:id="rId5"/>
    <p:sldId id="310" r:id="rId6"/>
    <p:sldId id="328" r:id="rId7"/>
    <p:sldId id="353" r:id="rId8"/>
    <p:sldId id="329" r:id="rId9"/>
    <p:sldId id="355" r:id="rId10"/>
    <p:sldId id="356" r:id="rId11"/>
    <p:sldId id="334" r:id="rId12"/>
    <p:sldId id="357" r:id="rId13"/>
    <p:sldId id="336" r:id="rId14"/>
    <p:sldId id="358" r:id="rId15"/>
    <p:sldId id="359" r:id="rId16"/>
    <p:sldId id="361" r:id="rId17"/>
    <p:sldId id="362" r:id="rId18"/>
    <p:sldId id="363" r:id="rId19"/>
    <p:sldId id="364" r:id="rId20"/>
    <p:sldId id="371" r:id="rId21"/>
    <p:sldId id="365" r:id="rId22"/>
    <p:sldId id="366" r:id="rId23"/>
    <p:sldId id="367" r:id="rId24"/>
    <p:sldId id="368" r:id="rId25"/>
    <p:sldId id="369" r:id="rId26"/>
    <p:sldId id="370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3FA4"/>
    <a:srgbClr val="CC0000"/>
    <a:srgbClr val="009999"/>
    <a:srgbClr val="3D0EE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2020-11-06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title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2020-11-06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Create a method using Function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231" y="1480625"/>
            <a:ext cx="11193462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IsNumeric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d))</a:t>
            </a: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 and Function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In C# you can define methods as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3200" dirty="0"/>
              <a:t> when the method </a:t>
            </a:r>
            <a:r>
              <a:rPr lang="en-US" altLang="en-US" sz="3200" b="1" dirty="0"/>
              <a:t>does NOT return a value</a:t>
            </a: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{data type}</a:t>
            </a:r>
            <a:r>
              <a:rPr lang="en-US" altLang="en-US" sz="3600" dirty="0"/>
              <a:t> </a:t>
            </a:r>
            <a:r>
              <a:rPr lang="en-US" altLang="en-US" sz="3200" dirty="0"/>
              <a:t>when the method does </a:t>
            </a:r>
            <a:r>
              <a:rPr lang="en-US" altLang="en-US" sz="3200" b="1" dirty="0"/>
              <a:t>return</a:t>
            </a:r>
            <a:r>
              <a:rPr lang="en-US" altLang="en-US" sz="3200" dirty="0"/>
              <a:t> </a:t>
            </a:r>
            <a:r>
              <a:rPr lang="en-US" altLang="en-US" sz="3200" b="1" dirty="0"/>
              <a:t>the value</a:t>
            </a:r>
          </a:p>
        </p:txBody>
      </p:sp>
    </p:spTree>
    <p:extLst>
      <p:ext uri="{BB962C8B-B14F-4D97-AF65-F5344CB8AC3E}">
        <p14:creationId xmlns:p14="http://schemas.microsoft.com/office/powerpoint/2010/main" val="112420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Calling a method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You can call a method by specifying its name and parameters in parenthesis (or empty parenthesis):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718584"/>
            <a:ext cx="111934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IsNumeric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tbxInput.Text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valid number"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8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38400" y="2522538"/>
            <a:ext cx="7213599" cy="1314450"/>
          </a:xfrm>
        </p:spPr>
        <p:txBody>
          <a:bodyPr/>
          <a:lstStyle/>
          <a:p>
            <a:r>
              <a:rPr lang="en-US" dirty="0"/>
              <a:t>By value vs. By reference</a:t>
            </a:r>
          </a:p>
        </p:txBody>
      </p:sp>
    </p:spTree>
    <p:extLst>
      <p:ext uri="{BB962C8B-B14F-4D97-AF65-F5344CB8AC3E}">
        <p14:creationId xmlns:p14="http://schemas.microsoft.com/office/powerpoint/2010/main" val="34484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Debug.Write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?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B = B + B;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6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0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parameters by value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The called method creates a </a:t>
            </a:r>
            <a:r>
              <a:rPr lang="en-US" altLang="en-US" sz="3600" b="1" dirty="0"/>
              <a:t>local copy</a:t>
            </a:r>
            <a:r>
              <a:rPr lang="en-US" altLang="en-US" sz="3600" dirty="0"/>
              <a:t> of variable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Any changes to that variable will have </a:t>
            </a:r>
            <a:r>
              <a:rPr lang="en-US" altLang="en-US" sz="3600" b="1" dirty="0"/>
              <a:t>no effect on the original variable</a:t>
            </a: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It is safe to send by value to avoid accidental  change 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186705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0538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sz="3600" dirty="0"/>
              <a:t>The answer is 5. Why?</a:t>
            </a:r>
            <a:endParaRPr lang="en-US" altLang="en-US" sz="36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0562" y="2588940"/>
            <a:ext cx="151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54294"/>
              </p:ext>
            </p:extLst>
          </p:nvPr>
        </p:nvGraphicFramePr>
        <p:xfrm>
          <a:off x="4538456" y="3025920"/>
          <a:ext cx="1420277" cy="2087563"/>
        </p:xfrm>
        <a:graphic>
          <a:graphicData uri="http://schemas.openxmlformats.org/drawingml/2006/table">
            <a:tbl>
              <a:tblPr/>
              <a:tblGrid>
                <a:gridCol w="14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4433681" y="2590528"/>
            <a:ext cx="2633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52708"/>
              </p:ext>
            </p:extLst>
          </p:nvPr>
        </p:nvGraphicFramePr>
        <p:xfrm>
          <a:off x="8667989" y="3024332"/>
          <a:ext cx="1515159" cy="2089151"/>
        </p:xfrm>
        <a:graphic>
          <a:graphicData uri="http://schemas.openxmlformats.org/drawingml/2006/table">
            <a:tbl>
              <a:tblPr/>
              <a:tblGrid>
                <a:gridCol w="151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385954"/>
              </p:ext>
            </p:extLst>
          </p:nvPr>
        </p:nvGraphicFramePr>
        <p:xfrm>
          <a:off x="795338" y="3024332"/>
          <a:ext cx="1420277" cy="2087563"/>
        </p:xfrm>
        <a:graphic>
          <a:graphicData uri="http://schemas.openxmlformats.org/drawingml/2006/table">
            <a:tbl>
              <a:tblPr/>
              <a:tblGrid>
                <a:gridCol w="14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9796" y="4742563"/>
            <a:ext cx="3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6612" y="4742563"/>
            <a:ext cx="11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sz="1200" dirty="0"/>
              <a:t> (copy of A)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43271" y="4742563"/>
            <a:ext cx="33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2419796" y="3558525"/>
            <a:ext cx="1912264" cy="1019175"/>
          </a:xfrm>
          <a:prstGeom prst="rightArrow">
            <a:avLst>
              <a:gd name="adj1" fmla="val 61215"/>
              <a:gd name="adj2" fmla="val 415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Pass value 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to new variable,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6236612" y="3558525"/>
            <a:ext cx="2266504" cy="1019175"/>
          </a:xfrm>
          <a:prstGeom prst="rightArrow">
            <a:avLst>
              <a:gd name="adj1" fmla="val 61215"/>
              <a:gd name="adj2" fmla="val 4158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Change the value of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 remains unchanged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615" y="4333875"/>
            <a:ext cx="204181" cy="4086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58733" y="4276725"/>
            <a:ext cx="277879" cy="465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183148" y="4276725"/>
            <a:ext cx="260123" cy="465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8595374" y="2540586"/>
            <a:ext cx="2633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7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parameters by reference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The called method creates the </a:t>
            </a:r>
            <a:r>
              <a:rPr lang="en-US" altLang="en-US" sz="3600" b="1" dirty="0"/>
              <a:t>reference</a:t>
            </a:r>
            <a:r>
              <a:rPr lang="en-US" altLang="en-US" sz="3600" dirty="0"/>
              <a:t> to 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Changes to variable in the called method </a:t>
            </a:r>
            <a:r>
              <a:rPr lang="en-US" altLang="en-US" sz="3600" b="1" dirty="0"/>
              <a:t>will affect the original variable </a:t>
            </a:r>
            <a:r>
              <a:rPr lang="en-US" altLang="en-US" sz="3600" dirty="0"/>
              <a:t>in the calling method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Used when we need to change the value of the variable in the method</a:t>
            </a:r>
          </a:p>
        </p:txBody>
      </p:sp>
    </p:spTree>
    <p:extLst>
      <p:ext uri="{BB962C8B-B14F-4D97-AF65-F5344CB8AC3E}">
        <p14:creationId xmlns:p14="http://schemas.microsoft.com/office/powerpoint/2010/main" val="2384485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Debug.Write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?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B = B + B;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6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6393" y="4114331"/>
            <a:ext cx="5530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0538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sz="3600" dirty="0"/>
              <a:t>The answer is 10. Why?</a:t>
            </a:r>
            <a:endParaRPr lang="en-US" altLang="en-US" sz="36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856745" y="1955111"/>
            <a:ext cx="151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856745" y="4358305"/>
            <a:ext cx="2664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1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108710"/>
              </p:ext>
            </p:extLst>
          </p:nvPr>
        </p:nvGraphicFramePr>
        <p:xfrm>
          <a:off x="1961521" y="2390503"/>
          <a:ext cx="1420277" cy="1571897"/>
        </p:xfrm>
        <a:graphic>
          <a:graphicData uri="http://schemas.openxmlformats.org/drawingml/2006/table">
            <a:tbl>
              <a:tblPr/>
              <a:tblGrid>
                <a:gridCol w="14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97740" y="2356668"/>
            <a:ext cx="3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6565" y="5037094"/>
            <a:ext cx="127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sz="1200" dirty="0"/>
              <a:t>(reference to A) </a:t>
            </a:r>
          </a:p>
        </p:txBody>
      </p:sp>
      <p:graphicFrame>
        <p:nvGraphicFramePr>
          <p:cNvPr id="22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58894"/>
              </p:ext>
            </p:extLst>
          </p:nvPr>
        </p:nvGraphicFramePr>
        <p:xfrm>
          <a:off x="1967853" y="4793425"/>
          <a:ext cx="1420277" cy="1571897"/>
        </p:xfrm>
        <a:graphic>
          <a:graphicData uri="http://schemas.openxmlformats.org/drawingml/2006/table">
            <a:tbl>
              <a:tblPr/>
              <a:tblGrid>
                <a:gridCol w="14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3381798" y="2700201"/>
            <a:ext cx="315942" cy="4762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61135" y="3377315"/>
            <a:ext cx="25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b="1" dirty="0"/>
              <a:t>B</a:t>
            </a:r>
            <a:r>
              <a:rPr lang="en-US" dirty="0"/>
              <a:t> will be applied to </a:t>
            </a:r>
            <a:r>
              <a:rPr lang="en-US" b="1" dirty="0"/>
              <a:t>A</a:t>
            </a:r>
            <a:r>
              <a:rPr lang="en-US" dirty="0"/>
              <a:t> as well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3368046" y="3280641"/>
            <a:ext cx="1965256" cy="19292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9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8428" y="1870755"/>
            <a:ext cx="885514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800" b="1" dirty="0"/>
              <a:t>Fundamentals</a:t>
            </a:r>
            <a:r>
              <a:rPr lang="en-GB" sz="4400" b="1" dirty="0"/>
              <a:t> of Programming</a:t>
            </a:r>
            <a:endParaRPr lang="en-US" sz="44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68427" y="2843186"/>
            <a:ext cx="8855145" cy="3189596"/>
          </a:xfrm>
        </p:spPr>
        <p:txBody>
          <a:bodyPr anchor="t"/>
          <a:lstStyle/>
          <a:p>
            <a:pPr algn="l">
              <a:spcAft>
                <a:spcPts val="600"/>
              </a:spcAft>
            </a:pPr>
            <a:r>
              <a:rPr lang="en-US" sz="4000" dirty="0"/>
              <a:t>Lecture 7</a:t>
            </a:r>
          </a:p>
          <a:p>
            <a:pPr marL="1257300" lvl="1" indent="-571500"/>
            <a:r>
              <a:rPr lang="en-US" sz="3600" b="0" dirty="0"/>
              <a:t>Methods (functions and subroutines)</a:t>
            </a:r>
          </a:p>
          <a:p>
            <a:pPr marL="1257300" lvl="1" indent="-571500"/>
            <a:r>
              <a:rPr lang="en-US" sz="3600" b="0" dirty="0"/>
              <a:t>Parameter passing</a:t>
            </a:r>
          </a:p>
          <a:p>
            <a:pPr marL="1257300" lvl="1" indent="-571500"/>
            <a:r>
              <a:rPr lang="en-US" sz="3600" b="0" dirty="0"/>
              <a:t>By value vs. by reference</a:t>
            </a:r>
          </a:p>
          <a:p>
            <a:pPr marL="1257300" lvl="1" indent="-571500"/>
            <a:r>
              <a:rPr lang="en-US" sz="3600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parameters by reference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In C# there are two ways to send a parameters by reference: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b="1" dirty="0">
                <a:solidFill>
                  <a:srgbClr val="0000FF"/>
                </a:solidFill>
              </a:rPr>
              <a:t>ref</a:t>
            </a:r>
            <a:r>
              <a:rPr lang="en-US" altLang="en-US" sz="3600" dirty="0">
                <a:solidFill>
                  <a:srgbClr val="0000FF"/>
                </a:solidFill>
              </a:rPr>
              <a:t> </a:t>
            </a:r>
            <a:r>
              <a:rPr lang="en-US" altLang="en-US" sz="3600" dirty="0"/>
              <a:t>– used when the parameter is expected to have some value passed to the function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b="1" dirty="0">
                <a:solidFill>
                  <a:srgbClr val="0000FF"/>
                </a:solidFill>
              </a:rPr>
              <a:t>out</a:t>
            </a:r>
            <a:r>
              <a:rPr lang="en-US" altLang="en-US" sz="3600" dirty="0">
                <a:solidFill>
                  <a:srgbClr val="0000FF"/>
                </a:solidFill>
              </a:rPr>
              <a:t> </a:t>
            </a:r>
            <a:r>
              <a:rPr lang="en-US" altLang="en-US" sz="3600" dirty="0"/>
              <a:t>– used when you are only interested in the output value</a:t>
            </a:r>
          </a:p>
        </p:txBody>
      </p:sp>
    </p:spTree>
    <p:extLst>
      <p:ext uri="{BB962C8B-B14F-4D97-AF65-F5344CB8AC3E}">
        <p14:creationId xmlns:p14="http://schemas.microsoft.com/office/powerpoint/2010/main" val="300522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4047187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Variable scope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You can't define a variable at any spot in the program and use it at any spot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3600" dirty="0"/>
              <a:t>Scope of the variable is a relationship between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3600" dirty="0"/>
              <a:t>where a variable </a:t>
            </a:r>
            <a:r>
              <a:rPr lang="en-US" altLang="en-US" sz="3600" b="1" dirty="0"/>
              <a:t>is defined</a:t>
            </a:r>
            <a:r>
              <a:rPr lang="en-US" altLang="en-US" sz="3600" dirty="0"/>
              <a:t> and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where it </a:t>
            </a:r>
            <a:r>
              <a:rPr lang="en-US" altLang="en-US" sz="3600" b="1" dirty="0"/>
              <a:t>can be used</a:t>
            </a:r>
          </a:p>
        </p:txBody>
      </p:sp>
    </p:spTree>
    <p:extLst>
      <p:ext uri="{BB962C8B-B14F-4D97-AF65-F5344CB8AC3E}">
        <p14:creationId xmlns:p14="http://schemas.microsoft.com/office/powerpoint/2010/main" val="126725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Variable scope – blocks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Block defines a scope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Block begins with an opening bracket ( </a:t>
            </a:r>
            <a:r>
              <a:rPr lang="en-US" altLang="en-US" sz="3200" b="1" dirty="0"/>
              <a:t>{</a:t>
            </a:r>
            <a:r>
              <a:rPr lang="en-US" altLang="en-US" sz="3200" dirty="0"/>
              <a:t> )and ends with a closing one ( </a:t>
            </a:r>
            <a:r>
              <a:rPr lang="en-US" altLang="en-US" sz="3200" b="1" dirty="0"/>
              <a:t>}</a:t>
            </a:r>
            <a:r>
              <a:rPr lang="en-US" altLang="en-US" sz="3200" dirty="0"/>
              <a:t> 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Variable declared inside the outer block will be visible in the inner block, but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4547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Variable scope – example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56;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9; i++)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y = y - 1;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possible - y is visible in the inner block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(y &lt; 3)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9;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8;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impossible - x is defined in the inner block and is not accessible in the outer block </a:t>
            </a:r>
            <a:endParaRPr lang="en-US" altLang="en-US" sz="54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9540" y="1183638"/>
            <a:ext cx="15388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78074" y="2102358"/>
            <a:ext cx="15388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25146" y="3626367"/>
            <a:ext cx="15388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x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3672" y="4532950"/>
            <a:ext cx="15388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7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Variable lifetime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are valid only after their declaration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are destroyed when their scope is finished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declared within a block will be destroyed when their block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77316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Variable lifetime – example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56;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9;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created here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y = y -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destroyed at this point 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(y &lt; 3)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9;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x is created here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x is destroyed at this point </a:t>
            </a:r>
            <a:endParaRPr lang="en-US" altLang="en-US" sz="6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37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Why we need methods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How to write and call methods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How to pass parameters to a method</a:t>
            </a: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By value vs. by reference </a:t>
            </a:r>
            <a:r>
              <a:rPr lang="en-US" altLang="en-US" sz="4000" dirty="0"/>
              <a:t>parameters passing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Scope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What is a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A method is self-contained block of code that performs some operations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Methods break the program up and make it more understandable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Methods promote code reuse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/>
              <a:t>DRY</a:t>
            </a:r>
            <a:r>
              <a:rPr lang="en-US" altLang="en-US" sz="3200" dirty="0"/>
              <a:t> – Don’t Repeat Yourself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6777037" cy="309731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000" dirty="0"/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000" dirty="0"/>
              <a:t>You want to have the same message box titles throughout the application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9" y="1177643"/>
            <a:ext cx="3082834" cy="31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921305" y="1465050"/>
            <a:ext cx="615963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163" y="1143000"/>
            <a:ext cx="1119346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(rbnLess21.Checked)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"Sorry, ..."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(rbn21to35.Checked)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"Lets rock"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"You ..."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1438" y="1988065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7187" y="3264017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1890" y="4548815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330370" y="2203508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167758" y="3509940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760389" y="4764258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10887818" cy="309731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400" dirty="0"/>
              <a:t>But what if you want to change the title of all the message boxes in the application?</a:t>
            </a:r>
          </a:p>
        </p:txBody>
      </p:sp>
    </p:spTree>
    <p:extLst>
      <p:ext uri="{BB962C8B-B14F-4D97-AF65-F5344CB8AC3E}">
        <p14:creationId xmlns:p14="http://schemas.microsoft.com/office/powerpoint/2010/main" val="62957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using Sub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231" y="1480625"/>
            <a:ext cx="11193462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GB" sz="32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10887818" cy="309731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400" dirty="0"/>
              <a:t>And what if you want to get some result out of the method call?</a:t>
            </a:r>
          </a:p>
        </p:txBody>
      </p:sp>
    </p:spTree>
    <p:extLst>
      <p:ext uri="{BB962C8B-B14F-4D97-AF65-F5344CB8AC3E}">
        <p14:creationId xmlns:p14="http://schemas.microsoft.com/office/powerpoint/2010/main" val="225414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933</Words>
  <Application>Microsoft Office PowerPoint</Application>
  <PresentationFormat>Widescreen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853</cp:revision>
  <dcterms:created xsi:type="dcterms:W3CDTF">2015-06-15T09:27:21Z</dcterms:created>
  <dcterms:modified xsi:type="dcterms:W3CDTF">2020-11-06T15:17:28Z</dcterms:modified>
</cp:coreProperties>
</file>