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8" r:id="rId2"/>
    <p:sldId id="256" r:id="rId3"/>
    <p:sldId id="260" r:id="rId4"/>
    <p:sldId id="262" r:id="rId5"/>
    <p:sldId id="310" r:id="rId6"/>
    <p:sldId id="311" r:id="rId7"/>
    <p:sldId id="264" r:id="rId8"/>
    <p:sldId id="300" r:id="rId9"/>
    <p:sldId id="267" r:id="rId10"/>
    <p:sldId id="312" r:id="rId11"/>
    <p:sldId id="313" r:id="rId12"/>
    <p:sldId id="301" r:id="rId13"/>
    <p:sldId id="314" r:id="rId14"/>
    <p:sldId id="315" r:id="rId15"/>
    <p:sldId id="318" r:id="rId16"/>
    <p:sldId id="317" r:id="rId17"/>
    <p:sldId id="316" r:id="rId18"/>
    <p:sldId id="319" r:id="rId19"/>
    <p:sldId id="320" r:id="rId20"/>
    <p:sldId id="324" r:id="rId21"/>
    <p:sldId id="325" r:id="rId22"/>
    <p:sldId id="327" r:id="rId23"/>
    <p:sldId id="32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FA4"/>
    <a:srgbClr val="CC0000"/>
    <a:srgbClr val="3D0EEA"/>
    <a:srgbClr val="0000FF"/>
    <a:srgbClr val="0033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 smtClean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Slide title 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GB" altLang="en-US" dirty="0"/>
              <a:t>Arrays (another definition)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51467"/>
            <a:ext cx="11193462" cy="4996921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3600" dirty="0"/>
              <a:t>An array is a group of contiguous memory locations that all have the same name and the same type.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3600" dirty="0"/>
              <a:t>To refer to a particular location or element in the array, we specify the name of the array and the position number (index)</a:t>
            </a:r>
          </a:p>
        </p:txBody>
      </p:sp>
    </p:spTree>
    <p:extLst>
      <p:ext uri="{BB962C8B-B14F-4D97-AF65-F5344CB8AC3E}">
        <p14:creationId xmlns:p14="http://schemas.microsoft.com/office/powerpoint/2010/main" val="19938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828800"/>
            <a:ext cx="11193462" cy="43195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dirty="0"/>
              <a:t>Each member of the array has its index starting from 0</a:t>
            </a:r>
            <a:r>
              <a:rPr lang="en-US" altLang="en-US" sz="32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r>
              <a:rPr lang="en-US" altLang="en-US" sz="3200" dirty="0"/>
              <a:t>You have to specify the number of elements in the array you want to create (size of an array).</a:t>
            </a:r>
          </a:p>
        </p:txBody>
      </p:sp>
    </p:spTree>
    <p:extLst>
      <p:ext uri="{BB962C8B-B14F-4D97-AF65-F5344CB8AC3E}">
        <p14:creationId xmlns:p14="http://schemas.microsoft.com/office/powerpoint/2010/main" val="12574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Declaring </a:t>
            </a:r>
            <a:r>
              <a:rPr lang="en-GB" alt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sz="2800" dirty="0" smtClean="0"/>
              <a:t>Specify </a:t>
            </a:r>
            <a:r>
              <a:rPr lang="en-US" altLang="en-US" sz="2800" dirty="0"/>
              <a:t>the type of the array elements</a:t>
            </a:r>
          </a:p>
          <a:p>
            <a:r>
              <a:rPr lang="en-US" altLang="en-US" sz="2800" dirty="0"/>
              <a:t>Specify the number of elements in the </a:t>
            </a:r>
            <a:r>
              <a:rPr lang="en-US" altLang="en-US" sz="2800" dirty="0" smtClean="0"/>
              <a:t>array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2732068"/>
            <a:ext cx="10650162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array of 15 strings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[5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GB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array of 100 </a:t>
            </a:r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integers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  <a:endParaRPr lang="en-US" sz="60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143000"/>
            <a:ext cx="1065016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//declare an array,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initialize the 5th element with random number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and then show it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100);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lblResult.Text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"One of the random numbers is: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Resizing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sz="3200" dirty="0"/>
              <a:t>We can change the length of an </a:t>
            </a:r>
            <a:r>
              <a:rPr lang="en-US" altLang="en-US" sz="3200" dirty="0" smtClean="0"/>
              <a:t>array:</a:t>
            </a:r>
            <a:endParaRPr lang="en-US" altLang="en-US" sz="3200" dirty="0"/>
          </a:p>
          <a:p>
            <a:endParaRPr lang="en-US" altLang="en-US" sz="3200" dirty="0" smtClean="0"/>
          </a:p>
          <a:p>
            <a:endParaRPr lang="en-US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752600"/>
            <a:ext cx="10650162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[15];</a:t>
            </a:r>
          </a:p>
          <a:p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Array.Resize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marks, 20);</a:t>
            </a:r>
            <a:endParaRPr lang="en-US" sz="8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6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dirty="0"/>
              <a:t>How would we initialize first 3 elements of an array with random numbers</a:t>
            </a:r>
            <a:r>
              <a:rPr lang="en-US" altLang="en-US" sz="3200" dirty="0" smtClean="0"/>
              <a:t>?</a:t>
            </a:r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endParaRPr lang="en-US" altLang="en-US" sz="3200" dirty="0" smtClean="0"/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r>
              <a:rPr lang="en-US" altLang="en-US" sz="3200" dirty="0" smtClean="0"/>
              <a:t>But </a:t>
            </a:r>
            <a:r>
              <a:rPr lang="en-US" altLang="en-US" sz="3200" dirty="0"/>
              <a:t>what if we need to initialize 250 elements of an array</a:t>
            </a:r>
            <a:r>
              <a:rPr lang="en-US" altLang="en-US" sz="3200" dirty="0" smtClean="0"/>
              <a:t>?</a:t>
            </a:r>
            <a:endParaRPr lang="en-US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463801"/>
            <a:ext cx="10312400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randomList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(1, 100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2400"/>
              </a:spcAft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randomList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(1, 100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2400"/>
              </a:spcAft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randomList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(1, 100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599487" cy="522288"/>
          </a:xfrm>
        </p:spPr>
        <p:txBody>
          <a:bodyPr/>
          <a:lstStyle/>
          <a:p>
            <a:r>
              <a:rPr lang="en-US" altLang="en-US" dirty="0"/>
              <a:t>Initializing N elements of an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617130"/>
            <a:ext cx="1119346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randomList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[15];</a:t>
            </a:r>
          </a:p>
          <a:p>
            <a:r>
              <a:rPr lang="nn-NO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randomList.Length; i++)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randomListp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(1, 100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591020" cy="5222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altLang="en-US" dirty="0"/>
              <a:t>What happens in the memory?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b"/>
          <a:lstStyle/>
          <a:p>
            <a:pPr marL="0" indent="0">
              <a:lnSpc>
                <a:spcPct val="120000"/>
              </a:lnSpc>
              <a:buNone/>
            </a:pPr>
            <a:r>
              <a:rPr lang="en-GB" altLang="en-US" sz="3200" b="1" dirty="0"/>
              <a:t>REMEMBER</a:t>
            </a:r>
            <a:r>
              <a:rPr lang="en-GB" altLang="en-US" sz="3200" b="1" dirty="0" smtClean="0"/>
              <a:t>!! </a:t>
            </a:r>
            <a:r>
              <a:rPr lang="en-GB" altLang="en-US" sz="3200" b="1" dirty="0"/>
              <a:t>The index ALWAYS starts with </a:t>
            </a:r>
            <a:r>
              <a:rPr lang="en-GB" altLang="en-US" sz="3200" b="1" dirty="0" smtClean="0"/>
              <a:t>0</a:t>
            </a:r>
            <a:endParaRPr lang="en-GB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8163" y="1140291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240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endParaRPr lang="en-US" sz="2800" b="1" dirty="0" smtClean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286523"/>
              </p:ext>
            </p:extLst>
          </p:nvPr>
        </p:nvGraphicFramePr>
        <p:xfrm>
          <a:off x="1704447" y="1823974"/>
          <a:ext cx="2170112" cy="3413125"/>
        </p:xfrm>
        <a:graphic>
          <a:graphicData uri="http://schemas.openxmlformats.org/drawingml/2006/table">
            <a:tbl>
              <a:tblPr/>
              <a:tblGrid>
                <a:gridCol w="2170112"/>
              </a:tblGrid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076172" y="1954149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[</a:t>
            </a:r>
            <a:r>
              <a:rPr lang="en-GB" altLang="en-US" sz="2400" b="1" dirty="0" smtClean="0"/>
              <a:t>0]</a:t>
            </a:r>
            <a:endParaRPr lang="en-GB" altLang="en-US" sz="2400" b="1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079347" y="2627249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[1]</a:t>
            </a:r>
            <a:endParaRPr lang="en-GB" altLang="en-US" sz="2400" b="1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079347" y="3300349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[2]</a:t>
            </a:r>
            <a:endParaRPr lang="en-GB" altLang="en-US" sz="2400" b="1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079347" y="3995674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[3]</a:t>
            </a:r>
            <a:endParaRPr lang="en-GB" altLang="en-US" sz="2400" b="1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4093634" y="4668774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[4]</a:t>
            </a:r>
            <a:endParaRPr lang="en-GB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76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591020" cy="5222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altLang="en-US" dirty="0"/>
              <a:t>What happens in the memory?</a:t>
            </a:r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163" y="1140291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240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endParaRPr lang="en-US" sz="2800" b="1" dirty="0" smtClean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07398"/>
              </p:ext>
            </p:extLst>
          </p:nvPr>
        </p:nvGraphicFramePr>
        <p:xfrm>
          <a:off x="1704447" y="1823974"/>
          <a:ext cx="2170112" cy="3413125"/>
        </p:xfrm>
        <a:graphic>
          <a:graphicData uri="http://schemas.openxmlformats.org/drawingml/2006/table">
            <a:tbl>
              <a:tblPr/>
              <a:tblGrid>
                <a:gridCol w="2170112"/>
              </a:tblGrid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076172" y="1954149"/>
            <a:ext cx="2178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[0] = 35;</a:t>
            </a:r>
            <a:endParaRPr lang="en-GB" altLang="en-US" sz="2400" b="1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079347" y="2627249"/>
            <a:ext cx="2178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[1</a:t>
            </a:r>
            <a:r>
              <a:rPr lang="en-GB" altLang="en-US" sz="2400" b="1" dirty="0"/>
              <a:t>]</a:t>
            </a:r>
            <a:r>
              <a:rPr lang="en-GB" altLang="en-US" sz="2400" b="1" dirty="0" smtClean="0"/>
              <a:t> = 49;</a:t>
            </a:r>
            <a:endParaRPr lang="en-GB" altLang="en-US" sz="2400" b="1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079347" y="3300349"/>
            <a:ext cx="2178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[2</a:t>
            </a:r>
            <a:r>
              <a:rPr lang="en-GB" altLang="en-US" sz="2400" b="1" dirty="0"/>
              <a:t>]</a:t>
            </a:r>
            <a:r>
              <a:rPr lang="en-GB" altLang="en-US" sz="2400" b="1" dirty="0" smtClean="0"/>
              <a:t> = 29;</a:t>
            </a:r>
            <a:endParaRPr lang="en-GB" altLang="en-US" sz="2400" b="1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079347" y="3995674"/>
            <a:ext cx="2178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[3] = 57;</a:t>
            </a:r>
            <a:endParaRPr lang="en-GB" altLang="en-US" sz="2400" b="1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4093634" y="4668774"/>
            <a:ext cx="2178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mark </a:t>
            </a:r>
            <a:r>
              <a:rPr lang="en-GB" altLang="en-US" sz="2400" b="1" dirty="0" smtClean="0"/>
              <a:t>[4</a:t>
            </a:r>
            <a:r>
              <a:rPr lang="en-GB" altLang="en-US" sz="2400" b="1" dirty="0"/>
              <a:t>]</a:t>
            </a:r>
            <a:r>
              <a:rPr lang="en-GB" altLang="en-US" sz="2400" b="1" dirty="0" smtClean="0"/>
              <a:t> = 76;</a:t>
            </a:r>
            <a:endParaRPr lang="en-GB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99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Array with known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altLang="en-US" sz="3200" dirty="0"/>
              <a:t>If the elements are known in advance use another way</a:t>
            </a:r>
            <a:r>
              <a:rPr lang="en-GB" altLang="en-US" sz="3200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endParaRPr lang="en-GB" altLang="en-US" sz="3200" dirty="0"/>
          </a:p>
          <a:p>
            <a:pPr marL="0" indent="0">
              <a:lnSpc>
                <a:spcPct val="120000"/>
              </a:lnSpc>
              <a:buNone/>
            </a:pPr>
            <a:endParaRPr lang="en-GB" altLang="en-US" sz="3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altLang="en-US" sz="3200" dirty="0" smtClean="0"/>
              <a:t>It </a:t>
            </a:r>
            <a:r>
              <a:rPr lang="en-GB" altLang="en-US" sz="3200" dirty="0"/>
              <a:t>should be used only when we know values at the time of writing the </a:t>
            </a:r>
            <a:r>
              <a:rPr lang="en-GB" altLang="en-US" sz="3200" dirty="0" smtClean="0"/>
              <a:t>code</a:t>
            </a:r>
            <a:endParaRPr lang="en-GB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2040468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240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{ 35, 56, 67, 0, 48 };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325" y="1962196"/>
            <a:ext cx="9341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dirty="0" smtClean="0"/>
              <a:t>Fundamentals</a:t>
            </a:r>
            <a:r>
              <a:rPr lang="en-GB" sz="4400" b="1" dirty="0" smtClean="0"/>
              <a:t> of Programming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68534" y="2983264"/>
            <a:ext cx="7900400" cy="209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sz="4000" b="1" dirty="0" smtClean="0"/>
              <a:t>Lecture</a:t>
            </a:r>
            <a:r>
              <a:rPr lang="en-US" sz="3600" b="1" dirty="0" smtClean="0"/>
              <a:t> 5.</a:t>
            </a:r>
            <a:r>
              <a:rPr lang="en-US" sz="3600" dirty="0" smtClean="0"/>
              <a:t> </a:t>
            </a:r>
            <a:r>
              <a:rPr lang="en-US" altLang="en-US" sz="3600" dirty="0" smtClean="0"/>
              <a:t>Arrays. Introduction to one-dimensional and two-dimensional arrays</a:t>
            </a:r>
            <a:endParaRPr lang="ru-R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For 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3200" dirty="0" err="1" smtClean="0">
                <a:solidFill>
                  <a:srgbClr val="083FA4"/>
                </a:solidFill>
              </a:rPr>
              <a:t>foreach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loop iterates through all elements of array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040468"/>
            <a:ext cx="1065016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mark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marks)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message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+= mark +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(message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8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For 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800" dirty="0"/>
              <a:t>Also useful for Strings: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1778002"/>
            <a:ext cx="1065016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//calculate number of spaces in string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"Some sample 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noOfSpaces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noOfSpaces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Sorting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endParaRPr lang="en-US" altLang="en-US" sz="3200" dirty="0" smtClean="0"/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endParaRPr lang="en-US" altLang="en-US" sz="3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3200" dirty="0" smtClean="0"/>
              <a:t>Explore </a:t>
            </a:r>
            <a:r>
              <a:rPr lang="en-US" altLang="en-US" sz="3200" dirty="0"/>
              <a:t>other functionality provided by Array class</a:t>
            </a:r>
          </a:p>
          <a:p>
            <a:pPr>
              <a:lnSpc>
                <a:spcPct val="120000"/>
              </a:lnSpc>
            </a:pPr>
            <a:endParaRPr lang="en-US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143000"/>
            <a:ext cx="10650162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marks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[] { 35, 56, 67, 0, 48 };</a:t>
            </a:r>
          </a:p>
          <a:p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(marks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8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dirty="0"/>
              <a:t>Arrays can be multidimensional</a:t>
            </a:r>
          </a:p>
          <a:p>
            <a:pPr>
              <a:lnSpc>
                <a:spcPct val="120000"/>
              </a:lnSpc>
            </a:pPr>
            <a:r>
              <a:rPr lang="en-US" altLang="en-US" sz="3200" dirty="0"/>
              <a:t>Initializing with </a:t>
            </a:r>
            <a:r>
              <a:rPr lang="en-US" altLang="en-US" sz="3200" dirty="0" smtClean="0"/>
              <a:t>commas</a:t>
            </a:r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r>
              <a:rPr lang="en-US" altLang="en-US" sz="3200" dirty="0" smtClean="0"/>
              <a:t>Think </a:t>
            </a:r>
            <a:r>
              <a:rPr lang="en-US" altLang="en-US" sz="3200" dirty="0"/>
              <a:t>of two-dimensional arrays as </a:t>
            </a:r>
            <a:r>
              <a:rPr lang="en-US" altLang="en-US" sz="3200" dirty="0" smtClean="0"/>
              <a:t>of tables </a:t>
            </a:r>
            <a:r>
              <a:rPr lang="en-US" altLang="en-US" sz="3200" dirty="0"/>
              <a:t>with rows and columns</a:t>
            </a:r>
          </a:p>
          <a:p>
            <a:pPr>
              <a:lnSpc>
                <a:spcPct val="120000"/>
              </a:lnSpc>
            </a:pPr>
            <a:r>
              <a:rPr lang="en-US" altLang="en-US" sz="3200" dirty="0"/>
              <a:t>You can have as many </a:t>
            </a:r>
            <a:r>
              <a:rPr lang="en-US" altLang="en-US" sz="3200" dirty="0" smtClean="0"/>
              <a:t>dimensions </a:t>
            </a:r>
            <a:r>
              <a:rPr lang="en-US" altLang="en-US" sz="3200" dirty="0"/>
              <a:t>as you need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531536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240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[3, 4];</a:t>
            </a:r>
            <a:endParaRPr lang="pt-BR" sz="28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083733"/>
            <a:ext cx="11193462" cy="4521201"/>
          </a:xfr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What </a:t>
            </a:r>
            <a:r>
              <a:rPr lang="en-US" altLang="en-US" sz="4000" dirty="0"/>
              <a:t>an array is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How to </a:t>
            </a:r>
            <a:r>
              <a:rPr lang="en-US" altLang="en-US" sz="4000" dirty="0"/>
              <a:t>declare an array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How </a:t>
            </a:r>
            <a:r>
              <a:rPr lang="en-US" altLang="en-US" sz="4000" dirty="0"/>
              <a:t>to </a:t>
            </a:r>
            <a:r>
              <a:rPr lang="en-US" altLang="en-US" sz="4000" dirty="0" err="1"/>
              <a:t>initialise</a:t>
            </a:r>
            <a:r>
              <a:rPr lang="en-US" altLang="en-US" sz="4000" dirty="0"/>
              <a:t> an array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How </a:t>
            </a:r>
            <a:r>
              <a:rPr lang="en-US" altLang="en-US" sz="4000" dirty="0"/>
              <a:t>to store values in an array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How </a:t>
            </a:r>
            <a:r>
              <a:rPr lang="en-US" altLang="en-US" sz="4000" dirty="0"/>
              <a:t>to use arrays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 smtClean="0"/>
              <a:t>During </a:t>
            </a:r>
            <a:r>
              <a:rPr lang="en-US" altLang="en-US" sz="3600" dirty="0"/>
              <a:t>the tutorial we will create a program that calculates statistics for a </a:t>
            </a:r>
            <a:r>
              <a:rPr lang="en-US" altLang="en-US" sz="3600" dirty="0" smtClean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200" dirty="0"/>
              <a:t>User will be </a:t>
            </a:r>
            <a:r>
              <a:rPr lang="en-US" altLang="en-US" sz="3200" dirty="0" smtClean="0"/>
              <a:t>asked </a:t>
            </a:r>
            <a:r>
              <a:rPr lang="en-US" altLang="en-US" sz="3200" dirty="0"/>
              <a:t>to enter </a:t>
            </a:r>
            <a:r>
              <a:rPr lang="en-US" altLang="en-US" sz="3200" dirty="0" smtClean="0"/>
              <a:t>comma-separated list of marks</a:t>
            </a:r>
            <a:endParaRPr lang="en-US" altLang="en-US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GB" altLang="en-US" sz="3200" dirty="0" smtClean="0"/>
              <a:t>The output </a:t>
            </a:r>
            <a:r>
              <a:rPr lang="en-GB" altLang="en-US" sz="3200" dirty="0"/>
              <a:t>of the program should be </a:t>
            </a:r>
            <a:r>
              <a:rPr lang="en-GB" altLang="en-US" sz="3200" dirty="0" smtClean="0"/>
              <a:t>as </a:t>
            </a:r>
            <a:r>
              <a:rPr lang="en-GB" altLang="en-US" sz="3200" dirty="0"/>
              <a:t>following</a:t>
            </a:r>
            <a:r>
              <a:rPr lang="en-GB" altLang="en-US" sz="3200" dirty="0" smtClean="0"/>
              <a:t>:</a:t>
            </a:r>
          </a:p>
          <a:p>
            <a:pPr marL="1770063" indent="0">
              <a:buNone/>
            </a:pPr>
            <a:r>
              <a:rPr lang="en-GB" altLang="en-US" dirty="0" smtClean="0"/>
              <a:t>[</a:t>
            </a:r>
            <a:r>
              <a:rPr lang="en-GB" altLang="en-US" dirty="0"/>
              <a:t>70+)		</a:t>
            </a:r>
            <a:r>
              <a:rPr lang="en-GB" altLang="en-US" dirty="0" smtClean="0"/>
              <a:t>3</a:t>
            </a:r>
            <a:r>
              <a:rPr lang="en-GB" altLang="en-US" dirty="0"/>
              <a:t>	</a:t>
            </a:r>
          </a:p>
          <a:p>
            <a:pPr marL="1770063" indent="0">
              <a:buNone/>
            </a:pPr>
            <a:r>
              <a:rPr lang="en-GB" altLang="en-US" dirty="0"/>
              <a:t>[60-70)		5</a:t>
            </a:r>
          </a:p>
          <a:p>
            <a:pPr marL="1770063" indent="0">
              <a:buNone/>
            </a:pPr>
            <a:r>
              <a:rPr lang="en-GB" altLang="en-US" dirty="0"/>
              <a:t>[50-60)		5	</a:t>
            </a:r>
          </a:p>
          <a:p>
            <a:pPr marL="1770063" indent="0">
              <a:buNone/>
            </a:pPr>
            <a:r>
              <a:rPr lang="en-GB" altLang="en-US" dirty="0"/>
              <a:t>[40-50)		3	</a:t>
            </a:r>
          </a:p>
          <a:p>
            <a:pPr marL="1770063" indent="0">
              <a:buNone/>
            </a:pPr>
            <a:r>
              <a:rPr lang="en-GB" altLang="en-US" dirty="0"/>
              <a:t>[30-40)		0	</a:t>
            </a:r>
          </a:p>
          <a:p>
            <a:pPr marL="1770063" indent="0">
              <a:buNone/>
            </a:pPr>
            <a:r>
              <a:rPr lang="en-GB" altLang="en-US" dirty="0"/>
              <a:t>(&lt;=30)	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378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But, before we do that…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244600"/>
            <a:ext cx="11193462" cy="418253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altLang="en-US" sz="4400" dirty="0"/>
              <a:t>Let’s write a very simple program that </a:t>
            </a:r>
            <a:r>
              <a:rPr lang="en-GB" altLang="en-US" sz="4400" dirty="0" smtClean="0"/>
              <a:t>asks </a:t>
            </a:r>
            <a:r>
              <a:rPr lang="en-GB" altLang="en-US" sz="4400" dirty="0"/>
              <a:t>a user to enter 3 numbers and calculates an average of those 3 numbers.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altLang="en-US" sz="4400" dirty="0" smtClean="0"/>
              <a:t>Assume that you have textboxes to </a:t>
            </a:r>
            <a:r>
              <a:rPr lang="en-GB" altLang="en-US" sz="4400" dirty="0"/>
              <a:t>grab user </a:t>
            </a:r>
            <a:r>
              <a:rPr lang="en-GB" altLang="en-US" sz="4400" dirty="0" smtClean="0"/>
              <a:t>input</a:t>
            </a:r>
            <a:endParaRPr lang="en-GB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491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Average of 3 numbers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altLang="en-US" sz="3200" dirty="0" smtClean="0"/>
              <a:t>Do </a:t>
            </a:r>
            <a:r>
              <a:rPr lang="en-GB" altLang="en-US" sz="3200" dirty="0"/>
              <a:t>the same, but now for 5 numbers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altLang="en-US" sz="3200" dirty="0"/>
              <a:t>What is your observation</a:t>
            </a:r>
            <a:r>
              <a:rPr lang="en-GB" altLang="en-US" sz="3200" dirty="0" smtClean="0"/>
              <a:t>?</a:t>
            </a:r>
            <a:endParaRPr lang="en-GB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299161"/>
            <a:ext cx="1065016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var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number1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Convert.ToDouble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(tbx1.Text);</a:t>
            </a:r>
            <a:endParaRPr lang="en-US" altLang="en-US" sz="24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var 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number2</a:t>
            </a:r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Convert.ToDouble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(tbx2.Text);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var 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number3</a:t>
            </a:r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Convert.ToDouble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(tbx3.Text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 err="1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result</a:t>
            </a:r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(number1 + number2 + number3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 / 3</a:t>
            </a:r>
            <a:endParaRPr lang="en-US" altLang="en-US" sz="24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9242954" cy="522288"/>
          </a:xfrm>
        </p:spPr>
        <p:txBody>
          <a:bodyPr/>
          <a:lstStyle/>
          <a:p>
            <a:r>
              <a:rPr lang="en-US" alt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609600"/>
          </a:xfrm>
        </p:spPr>
        <p:txBody>
          <a:bodyPr/>
          <a:lstStyle/>
          <a:p>
            <a:pPr>
              <a:buNone/>
            </a:pPr>
            <a:r>
              <a:rPr lang="en-US" altLang="en-US" sz="3600" dirty="0"/>
              <a:t>Array is a list of data that have a single data type.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43932" y="2082273"/>
            <a:ext cx="7704137" cy="4464050"/>
            <a:chOff x="1543580" y="1887538"/>
            <a:chExt cx="7704137" cy="4862330"/>
          </a:xfrm>
        </p:grpSpPr>
        <p:graphicFrame>
          <p:nvGraphicFramePr>
            <p:cNvPr id="6" name="Group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34241108"/>
                </p:ext>
              </p:extLst>
            </p:nvPr>
          </p:nvGraphicFramePr>
          <p:xfrm>
            <a:off x="1543580" y="1887538"/>
            <a:ext cx="7704137" cy="4862330"/>
          </p:xfrm>
          <a:graphic>
            <a:graphicData uri="http://schemas.openxmlformats.org/drawingml/2006/table">
              <a:tbl>
                <a:tblPr/>
                <a:tblGrid>
                  <a:gridCol w="3852862"/>
                  <a:gridCol w="3851275"/>
                </a:tblGrid>
                <a:tr h="446405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Simple variable 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083FA4"/>
                            </a:solidFill>
                            <a:effectLst/>
                            <a:latin typeface="Arial" charset="0"/>
                          </a:rPr>
                          <a:t>int</a:t>
                        </a:r>
                        <a:endPara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a:txBody>
                    <a:tcPr horzOverflow="overflow">
                      <a:lnL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Array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0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083FA4"/>
                            </a:solidFill>
                            <a:effectLst/>
                            <a:latin typeface="Arial" charset="0"/>
                          </a:rPr>
                          <a:t>int</a:t>
                        </a:r>
                        <a:r>
                          <a: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[5]</a:t>
                        </a:r>
                        <a:endPara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latin typeface="Arial" charset="0"/>
                        </a:endParaRPr>
                      </a:p>
                    </a:txBody>
                    <a:tcPr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767542" y="3543300"/>
              <a:ext cx="1512888" cy="431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2199747" y="3569229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dirty="0"/>
                <a:t>A</a:t>
              </a:r>
              <a:endParaRPr lang="ru-RU" altLang="en-US" sz="1800" b="1" dirty="0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775605" y="5127625"/>
              <a:ext cx="1368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6655330" y="30861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6655330" y="35179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6655330" y="39497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6655330" y="43815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6655330" y="4813300"/>
              <a:ext cx="1368425" cy="3603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5998104" y="3946524"/>
              <a:ext cx="431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dirty="0"/>
                <a:t>A</a:t>
              </a:r>
              <a:endParaRPr lang="ru-RU" altLang="en-US" sz="1800" b="1" dirty="0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8095192" y="43815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A(3)</a:t>
              </a:r>
              <a:endParaRPr lang="ru-RU" altLang="en-US" sz="1800"/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8095192" y="39497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A(2)</a:t>
              </a:r>
              <a:endParaRPr lang="ru-RU" altLang="en-US" sz="1800"/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8095192" y="35179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A(1)</a:t>
              </a:r>
              <a:endParaRPr lang="ru-RU" altLang="en-US" sz="1800"/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8095192" y="3086100"/>
              <a:ext cx="720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A(0)</a:t>
              </a:r>
              <a:endParaRPr lang="ru-RU" altLang="en-US" sz="1800"/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8095192" y="48133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A(4)</a:t>
              </a:r>
              <a:endParaRPr lang="ru-RU" altLang="en-US" sz="1800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H="1" flipV="1">
              <a:off x="3991505" y="3975100"/>
              <a:ext cx="215900" cy="108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3127905" y="5127625"/>
              <a:ext cx="2087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Memory Cell</a:t>
              </a:r>
              <a:endParaRPr lang="ru-RU" altLang="en-US" sz="1800"/>
            </a:p>
          </p:txBody>
        </p:sp>
        <p:sp>
          <p:nvSpPr>
            <p:cNvPr id="25" name="Left Brace 38"/>
            <p:cNvSpPr>
              <a:spLocks/>
            </p:cNvSpPr>
            <p:nvPr/>
          </p:nvSpPr>
          <p:spPr bwMode="auto">
            <a:xfrm>
              <a:off x="6429904" y="2970213"/>
              <a:ext cx="357188" cy="2361273"/>
            </a:xfrm>
            <a:prstGeom prst="leftBrace">
              <a:avLst>
                <a:gd name="adj1" fmla="val 8336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656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GB" altLang="en-US" dirty="0" smtClean="0"/>
              <a:t>.</a:t>
            </a:r>
            <a:r>
              <a:rPr lang="en-GB" altLang="en-US" dirty="0"/>
              <a:t>NET understanding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557867"/>
            <a:ext cx="11193462" cy="4590521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4000" dirty="0"/>
              <a:t>Arrays are containers which hold a collection of values, usually referred to as elements.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4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4000" dirty="0"/>
              <a:t>All values stored in a given array must be of the same type</a:t>
            </a:r>
            <a:r>
              <a:rPr lang="en-US" altLang="en-US" sz="4000" dirty="0" smtClean="0"/>
              <a:t>.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760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5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760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486</cp:revision>
  <dcterms:created xsi:type="dcterms:W3CDTF">2015-06-15T09:27:21Z</dcterms:created>
  <dcterms:modified xsi:type="dcterms:W3CDTF">2019-09-07T06:45:42Z</dcterms:modified>
</cp:coreProperties>
</file>