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2AB2-CA41-1C48-BDBB-E660AD52E23A}" type="datetimeFigureOut">
              <a:rPr kumimoji="1" lang="zh-CN" altLang="en-US" smtClean="0"/>
              <a:t>15/5/17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0D90B-C69F-FC43-ADE3-EBB561A41C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49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环境层数据流图略，这是第一层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7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如果看前面的表格觉得太混乱，可以看一下这个状态图，这是我们组觉得比较合理的内部操作流程及实现逻辑，（详细解释一番）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0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76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19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6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700" y="2404534"/>
            <a:ext cx="8245303" cy="1646302"/>
          </a:xfrm>
        </p:spPr>
        <p:txBody>
          <a:bodyPr/>
          <a:lstStyle/>
          <a:p>
            <a:r>
              <a:rPr kumimoji="1" lang="en-US" altLang="zh-CN" dirty="0" smtClean="0"/>
              <a:t>System Design of </a:t>
            </a:r>
            <a:r>
              <a:rPr kumimoji="1" lang="en-US" altLang="zh-CN" dirty="0" smtClean="0">
                <a:solidFill>
                  <a:schemeClr val="tx1"/>
                </a:solidFill>
              </a:rPr>
              <a:t>Black</a:t>
            </a:r>
            <a:r>
              <a:rPr kumimoji="1" lang="en-US" altLang="zh-CN" dirty="0" smtClean="0"/>
              <a:t>-1:</a:t>
            </a:r>
            <a:br>
              <a:rPr kumimoji="1" lang="en-US" altLang="zh-CN" dirty="0" smtClean="0"/>
            </a:br>
            <a:r>
              <a:rPr kumimoji="1" lang="en-US" altLang="zh-CN" dirty="0" smtClean="0"/>
              <a:t>Info-Management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董可扬，王儒，安磊，</a:t>
            </a:r>
            <a:r>
              <a:rPr kumimoji="1" lang="zh-CN" altLang="en-US" dirty="0"/>
              <a:t>徐雨豪，秦昇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dirty="0" smtClean="0"/>
              <a:t>3)</a:t>
            </a:r>
            <a:r>
              <a:rPr kumimoji="1" lang="zh-CN" altLang="en-US" dirty="0" smtClean="0"/>
              <a:t> 学生用户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7862" y="1246338"/>
            <a:ext cx="4558546" cy="4553362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Responsibility</a:t>
            </a:r>
          </a:p>
          <a:p>
            <a:pPr lvl="1"/>
            <a:r>
              <a:rPr lang="zh-CN" altLang="en-US" dirty="0"/>
              <a:t>记录学生的基本信息，包括三个部分</a:t>
            </a:r>
          </a:p>
          <a:p>
            <a:pPr lvl="1"/>
            <a:r>
              <a:rPr lang="zh-CN" altLang="en-US" dirty="0"/>
              <a:t>姓名、学号、联系方式、性别基本</a:t>
            </a:r>
            <a:r>
              <a:rPr lang="zh-CN" altLang="en-US" dirty="0" smtClean="0"/>
              <a:t>信息</a:t>
            </a:r>
          </a:p>
          <a:p>
            <a:pPr lvl="1"/>
            <a:r>
              <a:rPr lang="zh-CN" altLang="en-US" dirty="0" smtClean="0"/>
              <a:t>学院</a:t>
            </a:r>
            <a:r>
              <a:rPr lang="zh-CN" altLang="en-US" dirty="0"/>
              <a:t>、专业、年级、成绩、学分学业信息</a:t>
            </a:r>
          </a:p>
          <a:p>
            <a:pPr lvl="1"/>
            <a:r>
              <a:rPr lang="zh-CN" altLang="en-US" dirty="0"/>
              <a:t>课表、成绩单外部结构信息</a:t>
            </a:r>
          </a:p>
          <a:p>
            <a:pPr lvl="1"/>
            <a:r>
              <a:rPr lang="zh-CN" altLang="en-US" dirty="0"/>
              <a:t>通过外部引用记录学生的课表、成绩单信息</a:t>
            </a:r>
          </a:p>
          <a:p>
            <a:pPr lvl="1"/>
            <a:r>
              <a:rPr lang="zh-CN" altLang="en-US" dirty="0"/>
              <a:t>提供对学生个人信息的查询服务</a:t>
            </a:r>
          </a:p>
          <a:p>
            <a:r>
              <a:rPr lang="en-US" altLang="zh-CN" sz="1600" b="1" dirty="0"/>
              <a:t>Collaborator</a:t>
            </a:r>
          </a:p>
          <a:p>
            <a:pPr lvl="1"/>
            <a:r>
              <a:rPr lang="en-US" altLang="zh-CN" b="1" dirty="0"/>
              <a:t>INNER</a:t>
            </a:r>
            <a:r>
              <a:rPr lang="zh-CN" altLang="en-US" dirty="0"/>
              <a:t> 学生用户通过登录接口输入用户</a:t>
            </a:r>
            <a:r>
              <a:rPr lang="en-US" altLang="zh-CN" dirty="0"/>
              <a:t>id</a:t>
            </a:r>
            <a:r>
              <a:rPr lang="zh-CN" altLang="en-US" dirty="0"/>
              <a:t>和加密后的密码，通过验证后登录成功，即创建该学生用户的</a:t>
            </a:r>
            <a:r>
              <a:rPr lang="en-US" altLang="zh-CN" dirty="0"/>
              <a:t>Student</a:t>
            </a:r>
            <a:r>
              <a:rPr lang="zh-CN" altLang="en-US" dirty="0"/>
              <a:t>类实例；由于密码只在登录时用到，因此类内不包含密码属性</a:t>
            </a:r>
          </a:p>
          <a:p>
            <a:pPr lvl="1"/>
            <a:r>
              <a:rPr lang="en-US" altLang="zh-CN" b="1" dirty="0"/>
              <a:t>OUTER</a:t>
            </a:r>
            <a:r>
              <a:rPr lang="en-US" altLang="zh-CN" dirty="0"/>
              <a:t> </a:t>
            </a:r>
            <a:r>
              <a:rPr lang="en-US" altLang="zh-CN" i="1" dirty="0"/>
              <a:t>TODO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3102" y="1930399"/>
            <a:ext cx="4945177" cy="493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Class</a:t>
            </a:r>
          </a:p>
          <a:p>
            <a:pPr lvl="1"/>
            <a:r>
              <a:rPr lang="en-US" altLang="zh-CN" sz="1400" dirty="0" smtClean="0"/>
              <a:t>public class Student extends User {</a:t>
            </a:r>
            <a:endParaRPr lang="zh-CN" altLang="en-US" sz="1400" dirty="0" smtClean="0"/>
          </a:p>
          <a:p>
            <a:pPr lvl="2"/>
            <a:r>
              <a:rPr lang="en-US" altLang="zh-CN" dirty="0" smtClean="0"/>
              <a:t>private College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college;     // Enumeration</a:t>
            </a:r>
          </a:p>
          <a:p>
            <a:pPr lvl="2"/>
            <a:r>
              <a:rPr lang="en-US" altLang="zh-CN" dirty="0" smtClean="0"/>
              <a:t>private Major major;       // </a:t>
            </a:r>
            <a:r>
              <a:rPr lang="en-US" altLang="zh-CN" dirty="0" err="1" smtClean="0"/>
              <a:t>Enmueration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private Grade grade;       // </a:t>
            </a:r>
            <a:r>
              <a:rPr lang="en-US" altLang="zh-CN" dirty="0" err="1" smtClean="0"/>
              <a:t>Enmueration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gpa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credits;</a:t>
            </a:r>
          </a:p>
          <a:p>
            <a:pPr lvl="2"/>
            <a:r>
              <a:rPr lang="en-US" altLang="zh-CN" dirty="0" smtClean="0"/>
              <a:t>private Schedul</a:t>
            </a:r>
            <a:r>
              <a:rPr lang="en-US" altLang="zh-CN" dirty="0" smtClean="0"/>
              <a:t>e</a:t>
            </a:r>
            <a:r>
              <a:rPr lang="en-US" altLang="zh-CN" dirty="0" smtClean="0"/>
              <a:t> schedule;    // Structure Reference</a:t>
            </a:r>
          </a:p>
          <a:p>
            <a:pPr lvl="2"/>
            <a:r>
              <a:rPr lang="en-US" altLang="zh-CN" dirty="0" smtClean="0"/>
              <a:t>private Transcript  transcript;  // Structure Reference</a:t>
            </a:r>
          </a:p>
          <a:p>
            <a:pPr lvl="2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dirty="0"/>
              <a:t>4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教职工用户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7862" y="1246338"/>
            <a:ext cx="4558546" cy="4553362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Responsibility</a:t>
            </a:r>
          </a:p>
          <a:p>
            <a:pPr lvl="1"/>
            <a:r>
              <a:rPr lang="zh-CN" altLang="en-US" dirty="0"/>
              <a:t>记录教职工的基本信息，包括三个部分</a:t>
            </a:r>
          </a:p>
          <a:p>
            <a:pPr lvl="2"/>
            <a:r>
              <a:rPr lang="zh-CN" altLang="en-US" dirty="0"/>
              <a:t>姓名、工号、性别、联系方式基本信息</a:t>
            </a:r>
          </a:p>
          <a:p>
            <a:pPr lvl="2"/>
            <a:r>
              <a:rPr lang="zh-CN" altLang="en-US" dirty="0"/>
              <a:t>学院、专业、学位、职称工作信息</a:t>
            </a:r>
          </a:p>
          <a:p>
            <a:pPr lvl="2"/>
            <a:r>
              <a:rPr lang="zh-CN" altLang="en-US" dirty="0"/>
              <a:t>课表结构信息</a:t>
            </a:r>
          </a:p>
          <a:p>
            <a:pPr lvl="1"/>
            <a:r>
              <a:rPr lang="zh-CN" altLang="en-US" dirty="0"/>
              <a:t>通过外部引用记录课表信息</a:t>
            </a:r>
          </a:p>
          <a:p>
            <a:pPr lvl="1"/>
            <a:r>
              <a:rPr lang="zh-CN" altLang="en-US" dirty="0"/>
              <a:t>提供对教职工个人信息的查询服务</a:t>
            </a:r>
          </a:p>
          <a:p>
            <a:r>
              <a:rPr lang="en-US" altLang="zh-CN" sz="1600" b="1" dirty="0" smtClean="0"/>
              <a:t>Collaborator</a:t>
            </a:r>
            <a:endParaRPr lang="en-US" altLang="zh-CN" sz="1600" b="1" dirty="0"/>
          </a:p>
          <a:p>
            <a:pPr lvl="1"/>
            <a:r>
              <a:rPr lang="en-US" altLang="zh-CN" b="1" dirty="0" smtClean="0"/>
              <a:t>INNER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教职工</a:t>
            </a:r>
            <a:r>
              <a:rPr lang="zh-CN" altLang="en-US" dirty="0"/>
              <a:t>用户通过登录接口输入用户</a:t>
            </a:r>
            <a:r>
              <a:rPr lang="en-US" altLang="zh-CN" dirty="0"/>
              <a:t>id</a:t>
            </a:r>
            <a:r>
              <a:rPr lang="zh-CN" altLang="en-US" dirty="0"/>
              <a:t>和加密后的密码，通过验证后登录成功，即创建该用户的</a:t>
            </a:r>
            <a:r>
              <a:rPr lang="en-US" altLang="zh-CN" dirty="0"/>
              <a:t>Teacher</a:t>
            </a:r>
            <a:r>
              <a:rPr lang="zh-CN" altLang="en-US" dirty="0"/>
              <a:t>类实例；由于密码只在登录时用到，因此类内不包含密码属性</a:t>
            </a:r>
          </a:p>
          <a:p>
            <a:pPr lvl="1"/>
            <a:r>
              <a:rPr lang="en-US" altLang="zh-CN" b="1" dirty="0"/>
              <a:t>OUTER</a:t>
            </a:r>
            <a:r>
              <a:rPr lang="en-US" altLang="zh-CN" dirty="0"/>
              <a:t> </a:t>
            </a:r>
            <a:r>
              <a:rPr lang="en-US" altLang="zh-CN" i="1" dirty="0"/>
              <a:t>TODO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04928" y="1930399"/>
            <a:ext cx="5406732" cy="493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Class</a:t>
            </a:r>
          </a:p>
          <a:p>
            <a:pPr lvl="1"/>
            <a:r>
              <a:rPr lang="en-US" altLang="zh-CN" sz="1400" dirty="0"/>
              <a:t>public class Teacher extends User { </a:t>
            </a:r>
            <a:endParaRPr lang="zh-CN" altLang="en-US" sz="1400" dirty="0" smtClean="0"/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/>
              <a:t>College college; // Enumeration 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/>
              <a:t>Major major; // </a:t>
            </a:r>
            <a:r>
              <a:rPr lang="en-US" altLang="zh-CN" dirty="0" smtClean="0"/>
              <a:t>Enu</a:t>
            </a:r>
            <a:r>
              <a:rPr lang="en-US" altLang="zh-CN" dirty="0" smtClean="0"/>
              <a:t>m</a:t>
            </a:r>
            <a:r>
              <a:rPr lang="en-US" altLang="zh-CN" dirty="0" smtClean="0"/>
              <a:t>eration 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/>
              <a:t>Degree degree; // Enumeration 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/>
              <a:t>Title title; // Enumeration 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/>
              <a:t>Schedule schedule; // Structure Reference 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1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dirty="0"/>
              <a:t>5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管理员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042863" cy="455336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400" b="1" dirty="0" smtClean="0"/>
              <a:t>Class</a:t>
            </a:r>
          </a:p>
          <a:p>
            <a:pPr lvl="1"/>
            <a:r>
              <a:rPr lang="en-US" altLang="zh-CN" sz="2600" dirty="0"/>
              <a:t>p</a:t>
            </a:r>
            <a:r>
              <a:rPr lang="en-US" altLang="zh-CN" sz="2600" dirty="0" smtClean="0"/>
              <a:t>ublic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class Administrator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extends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User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{ </a:t>
            </a:r>
            <a:endParaRPr lang="zh-CN" altLang="en-US" sz="2600" dirty="0" smtClean="0"/>
          </a:p>
          <a:p>
            <a:pPr lvl="2"/>
            <a:r>
              <a:rPr lang="en-US" altLang="zh-CN" sz="2600" dirty="0"/>
              <a:t>p</a:t>
            </a:r>
            <a:r>
              <a:rPr lang="en-US" altLang="zh-CN" sz="2600" dirty="0" smtClean="0"/>
              <a:t>rivate </a:t>
            </a:r>
            <a:r>
              <a:rPr lang="en-US" altLang="zh-CN" sz="2600" dirty="0"/>
              <a:t>R</a:t>
            </a:r>
            <a:r>
              <a:rPr lang="en-US" altLang="zh-CN" sz="2600" dirty="0" smtClean="0"/>
              <a:t>ight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rights;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//Structural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Reference</a:t>
            </a:r>
            <a:endParaRPr lang="zh-CN" altLang="en-US" sz="2600" dirty="0" smtClean="0"/>
          </a:p>
          <a:p>
            <a:pPr marL="914400" lvl="2" indent="0">
              <a:buNone/>
            </a:pPr>
            <a:r>
              <a:rPr lang="en-US" altLang="zh-CN" sz="2600" dirty="0" smtClean="0"/>
              <a:t>}</a:t>
            </a:r>
            <a:endParaRPr lang="zh-CN" altLang="en-US" sz="2600" dirty="0" smtClean="0"/>
          </a:p>
          <a:p>
            <a:r>
              <a:rPr lang="en-US" altLang="zh-CN" sz="3400" b="1" dirty="0" smtClean="0"/>
              <a:t>Responsibility</a:t>
            </a:r>
          </a:p>
          <a:p>
            <a:pPr lvl="1"/>
            <a:r>
              <a:rPr lang="zh-CN" altLang="en-US" sz="2400" dirty="0"/>
              <a:t>记录管理员的基本信息和权限信息</a:t>
            </a:r>
          </a:p>
          <a:p>
            <a:pPr lvl="1"/>
            <a:r>
              <a:rPr lang="zh-CN" altLang="en-US" sz="2400" dirty="0"/>
              <a:t>提供对学生、教职工用户信息的修改服务</a:t>
            </a:r>
          </a:p>
          <a:p>
            <a:pPr lvl="1"/>
            <a:r>
              <a:rPr lang="zh-CN" altLang="en-US" sz="2400" dirty="0"/>
              <a:t>提供对系统信息（课表）等的修改服务</a:t>
            </a:r>
          </a:p>
          <a:p>
            <a:r>
              <a:rPr lang="en-US" altLang="zh-CN" sz="3400" b="1" dirty="0" smtClean="0"/>
              <a:t>Collaborator</a:t>
            </a:r>
            <a:endParaRPr lang="en-US" altLang="zh-CN" sz="3400" b="1" dirty="0"/>
          </a:p>
          <a:p>
            <a:pPr lvl="1"/>
            <a:r>
              <a:rPr lang="en-US" altLang="zh-CN" sz="2600" b="1" dirty="0"/>
              <a:t>INNER</a:t>
            </a:r>
            <a:r>
              <a:rPr lang="zh-CN" altLang="en-US" sz="2600" dirty="0"/>
              <a:t> 提供管理员用户修改系统数据、其他用户数据的服务</a:t>
            </a:r>
          </a:p>
          <a:p>
            <a:pPr lvl="1"/>
            <a:r>
              <a:rPr lang="en-US" altLang="zh-CN" sz="2600" b="1" dirty="0"/>
              <a:t>OUTER</a:t>
            </a:r>
            <a:r>
              <a:rPr lang="zh-CN" altLang="en-US" sz="2600" dirty="0"/>
              <a:t> </a:t>
            </a:r>
            <a:r>
              <a:rPr lang="en-US" altLang="zh-CN" sz="2600" i="1" dirty="0"/>
              <a:t>TODO</a:t>
            </a:r>
            <a:endParaRPr lang="zh-CN" altLang="en-US" sz="2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767" y="196241"/>
            <a:ext cx="8596668" cy="1320800"/>
          </a:xfrm>
        </p:spPr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dirty="0" smtClean="0"/>
              <a:t>6)</a:t>
            </a:r>
            <a:r>
              <a:rPr kumimoji="1" lang="zh-CN" altLang="en-US" dirty="0" smtClean="0"/>
              <a:t> 课程信息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5553" y="389698"/>
            <a:ext cx="8037198" cy="4927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Class</a:t>
            </a:r>
          </a:p>
          <a:p>
            <a:pPr lvl="1"/>
            <a:r>
              <a:rPr lang="en-US" altLang="zh-CN" sz="1400" dirty="0"/>
              <a:t>public class Course {</a:t>
            </a:r>
          </a:p>
          <a:p>
            <a:pPr lvl="2"/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TimeAndRoom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lvl="3"/>
            <a:r>
              <a:rPr lang="en-US" altLang="zh-CN" sz="1400" dirty="0" err="1" smtClean="0"/>
              <a:t>ClassTime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time;</a:t>
            </a:r>
          </a:p>
          <a:p>
            <a:pPr lvl="3"/>
            <a:r>
              <a:rPr lang="en-US" altLang="zh-CN" sz="1400" dirty="0" smtClean="0"/>
              <a:t>Classroom </a:t>
            </a:r>
            <a:r>
              <a:rPr lang="en-US" altLang="zh-CN" sz="1400" dirty="0"/>
              <a:t>room;</a:t>
            </a:r>
          </a:p>
          <a:p>
            <a:pPr lvl="2"/>
            <a:r>
              <a:rPr lang="en-US" altLang="zh-CN" dirty="0" smtClean="0"/>
              <a:t>}</a:t>
            </a:r>
            <a:endParaRPr lang="zh-CN" altLang="en-US" dirty="0"/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/>
              <a:t>char</a:t>
            </a:r>
            <a:r>
              <a:rPr lang="en-US" altLang="zh-CN" dirty="0" smtClean="0"/>
              <a:t>[]</a:t>
            </a:r>
            <a:r>
              <a:rPr lang="zh-CN" altLang="en-US" dirty="0" smtClean="0"/>
              <a:t> </a:t>
            </a:r>
            <a:r>
              <a:rPr lang="en-US" altLang="zh-CN" dirty="0" smtClean="0"/>
              <a:t> id;</a:t>
            </a:r>
          </a:p>
          <a:p>
            <a:pPr lvl="2"/>
            <a:r>
              <a:rPr lang="en-US" altLang="zh-CN" dirty="0" smtClean="0"/>
              <a:t>private String </a:t>
            </a:r>
            <a:r>
              <a:rPr lang="en-US" altLang="zh-CN" dirty="0"/>
              <a:t>name;</a:t>
            </a:r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 err="1" smtClean="0"/>
              <a:t>in</a:t>
            </a:r>
            <a:r>
              <a:rPr lang="en-US" altLang="zh-CN" dirty="0" err="1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credits</a:t>
            </a:r>
            <a:r>
              <a:rPr lang="en-US" altLang="zh-CN" dirty="0"/>
              <a:t>;</a:t>
            </a:r>
          </a:p>
          <a:p>
            <a:endParaRPr lang="en-US" altLang="zh-CN" sz="1400" dirty="0"/>
          </a:p>
          <a:p>
            <a:pPr lvl="2"/>
            <a:r>
              <a:rPr lang="ro-RO" altLang="zh-CN" dirty="0" smtClean="0"/>
              <a:t>private </a:t>
            </a:r>
            <a:r>
              <a:rPr lang="ro-RO" altLang="zh-CN" dirty="0" err="1" smtClean="0"/>
              <a:t>Semest</a:t>
            </a:r>
            <a:r>
              <a:rPr lang="en-US" altLang="zh-CN" dirty="0" err="1" smtClean="0"/>
              <a:t>er</a:t>
            </a:r>
            <a:r>
              <a:rPr lang="zh-CN" altLang="en-US" dirty="0"/>
              <a:t> </a:t>
            </a:r>
            <a:r>
              <a:rPr lang="ro-RO" altLang="zh-CN" dirty="0" err="1" smtClean="0"/>
              <a:t>semester</a:t>
            </a:r>
            <a:r>
              <a:rPr lang="ro-RO" altLang="zh-CN" dirty="0"/>
              <a:t>;      // </a:t>
            </a:r>
            <a:r>
              <a:rPr lang="ro-RO" altLang="zh-CN" dirty="0" err="1"/>
              <a:t>Enumeration</a:t>
            </a:r>
            <a:endParaRPr lang="ro-RO" altLang="zh-CN" dirty="0"/>
          </a:p>
          <a:p>
            <a:pPr lvl="2"/>
            <a:r>
              <a:rPr lang="ro-RO" altLang="zh-CN" dirty="0" smtClean="0"/>
              <a:t>private </a:t>
            </a:r>
            <a:r>
              <a:rPr lang="ro-RO" altLang="zh-CN" dirty="0" err="1"/>
              <a:t>ArrryList</a:t>
            </a:r>
            <a:r>
              <a:rPr lang="ro-RO" altLang="zh-CN" dirty="0"/>
              <a:t>&lt;</a:t>
            </a:r>
            <a:r>
              <a:rPr lang="ro-RO" altLang="zh-CN" dirty="0" err="1"/>
              <a:t>Classroom</a:t>
            </a:r>
            <a:r>
              <a:rPr lang="ro-RO" altLang="zh-CN" dirty="0" smtClean="0"/>
              <a:t>&gt; </a:t>
            </a:r>
            <a:r>
              <a:rPr lang="ro-RO" altLang="zh-CN" dirty="0" err="1"/>
              <a:t>examRoom</a:t>
            </a:r>
            <a:r>
              <a:rPr lang="ro-RO" altLang="zh-CN" dirty="0"/>
              <a:t>;      // </a:t>
            </a:r>
            <a:r>
              <a:rPr lang="ro-RO" altLang="zh-CN" dirty="0" err="1"/>
              <a:t>Structure</a:t>
            </a:r>
            <a:r>
              <a:rPr lang="ro-RO" altLang="zh-CN" dirty="0"/>
              <a:t> </a:t>
            </a:r>
            <a:r>
              <a:rPr lang="ro-RO" altLang="zh-CN" dirty="0" err="1"/>
              <a:t>Reference</a:t>
            </a:r>
            <a:endParaRPr lang="ro-RO" altLang="zh-CN" dirty="0"/>
          </a:p>
          <a:p>
            <a:endParaRPr lang="ro-RO" altLang="zh-CN" sz="1400" dirty="0"/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 err="1"/>
              <a:t>ExamTime</a:t>
            </a:r>
            <a:r>
              <a:rPr lang="en-US" altLang="zh-CN" dirty="0"/>
              <a:t> </a:t>
            </a:r>
            <a:r>
              <a:rPr lang="en-US" altLang="zh-CN" dirty="0" err="1" smtClean="0"/>
              <a:t>examTime</a:t>
            </a:r>
            <a:r>
              <a:rPr lang="en-US" altLang="zh-CN" dirty="0"/>
              <a:t>;      // Structure Reference</a:t>
            </a:r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 err="1"/>
              <a:t>ArrayList</a:t>
            </a:r>
            <a:r>
              <a:rPr lang="en-US" altLang="zh-CN" dirty="0"/>
              <a:t>&lt;Teacher</a:t>
            </a:r>
            <a:r>
              <a:rPr lang="en-US" altLang="zh-CN" dirty="0" smtClean="0"/>
              <a:t>&gt; </a:t>
            </a:r>
            <a:r>
              <a:rPr lang="en-US" altLang="zh-CN" dirty="0"/>
              <a:t>teachers;      // Structure Reference</a:t>
            </a:r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 err="1"/>
              <a:t>ArrayList</a:t>
            </a:r>
            <a:r>
              <a:rPr lang="en-US" altLang="zh-CN" dirty="0"/>
              <a:t>&lt;Course&gt; </a:t>
            </a:r>
            <a:r>
              <a:rPr lang="en-US" altLang="zh-CN" dirty="0" smtClean="0"/>
              <a:t>requirements</a:t>
            </a:r>
            <a:r>
              <a:rPr lang="en-US" altLang="zh-CN" dirty="0"/>
              <a:t>;  // Structure Reference</a:t>
            </a:r>
          </a:p>
          <a:p>
            <a:pPr lvl="2"/>
            <a:r>
              <a:rPr lang="en-US" altLang="zh-CN" dirty="0" smtClean="0"/>
              <a:t>private </a:t>
            </a:r>
            <a:r>
              <a:rPr lang="en-US" altLang="zh-CN" dirty="0" err="1"/>
              <a:t>HashMap</a:t>
            </a:r>
            <a:r>
              <a:rPr lang="en-US" altLang="zh-CN" dirty="0"/>
              <a:t>&lt;Teacher, </a:t>
            </a:r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 err="1"/>
              <a:t>TimeAndRoom</a:t>
            </a:r>
            <a:r>
              <a:rPr lang="en-US" altLang="zh-CN" dirty="0"/>
              <a:t>&gt;&gt;  </a:t>
            </a:r>
            <a:r>
              <a:rPr lang="en-US" altLang="zh-CN" dirty="0" err="1"/>
              <a:t>classTimeAndRooms</a:t>
            </a:r>
            <a:r>
              <a:rPr lang="en-US" altLang="zh-CN" dirty="0"/>
              <a:t>;</a:t>
            </a:r>
          </a:p>
          <a:p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8200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III.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Archetypes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CRC</a:t>
            </a:r>
            <a:r>
              <a:rPr kumimoji="1" lang="zh-CN" altLang="en-US" dirty="0"/>
              <a:t> </a:t>
            </a:r>
            <a:br>
              <a:rPr kumimoji="1" lang="zh-CN" altLang="en-US" dirty="0"/>
            </a:br>
            <a:r>
              <a:rPr kumimoji="1" lang="en-US" altLang="zh-CN" dirty="0"/>
              <a:t>6)</a:t>
            </a:r>
            <a:r>
              <a:rPr kumimoji="1" lang="zh-CN" altLang="en-US" dirty="0"/>
              <a:t> 课程信息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1" dirty="0"/>
              <a:t>Responsibility</a:t>
            </a:r>
          </a:p>
          <a:p>
            <a:pPr lvl="1"/>
            <a:r>
              <a:rPr lang="zh-CN" altLang="en-US" sz="1800" dirty="0"/>
              <a:t>存储课程信息，包括</a:t>
            </a:r>
          </a:p>
          <a:p>
            <a:pPr lvl="1"/>
            <a:r>
              <a:rPr lang="zh-CN" altLang="en-US" sz="1800" dirty="0"/>
              <a:t>课程名、课程编号、学分基本信息</a:t>
            </a:r>
          </a:p>
          <a:p>
            <a:pPr lvl="1"/>
            <a:r>
              <a:rPr lang="zh-CN" altLang="en-US" sz="1800" dirty="0"/>
              <a:t>学期类型、考试教室信息</a:t>
            </a:r>
          </a:p>
          <a:p>
            <a:pPr lvl="1"/>
            <a:r>
              <a:rPr lang="zh-CN" altLang="en-US" sz="1800" dirty="0"/>
              <a:t>考试时间、考试地点、任课老师、上课时间地点信息</a:t>
            </a:r>
          </a:p>
          <a:p>
            <a:pPr lvl="1"/>
            <a:r>
              <a:rPr lang="zh-CN" altLang="en-US" sz="1800" dirty="0"/>
              <a:t>与自动排课子系统进行交互</a:t>
            </a:r>
          </a:p>
          <a:p>
            <a:pPr lvl="1"/>
            <a:r>
              <a:rPr lang="zh-CN" altLang="en-US" sz="1800" dirty="0"/>
              <a:t>发送课程信息至自动排课子系统</a:t>
            </a:r>
          </a:p>
          <a:p>
            <a:pPr lvl="1"/>
            <a:r>
              <a:rPr lang="zh-CN" altLang="en-US" sz="1800" dirty="0"/>
              <a:t>接受来自排课系统的课程信息</a:t>
            </a:r>
          </a:p>
          <a:p>
            <a:r>
              <a:rPr lang="en-US" altLang="zh-CN" b="1" dirty="0"/>
              <a:t>Collaborator</a:t>
            </a:r>
          </a:p>
          <a:p>
            <a:pPr lvl="1"/>
            <a:r>
              <a:rPr lang="en-US" altLang="zh-CN" sz="1800" b="1" dirty="0"/>
              <a:t>INNER</a:t>
            </a:r>
            <a:r>
              <a:rPr lang="zh-CN" altLang="en-US" sz="1800" dirty="0"/>
              <a:t> 提供课程信息的查询服务</a:t>
            </a:r>
          </a:p>
          <a:p>
            <a:pPr lvl="1"/>
            <a:r>
              <a:rPr lang="en-US" altLang="zh-CN" sz="1800" b="1" dirty="0"/>
              <a:t>OUTER</a:t>
            </a:r>
            <a:r>
              <a:rPr lang="en-US" altLang="zh-CN" sz="1800" dirty="0"/>
              <a:t> </a:t>
            </a:r>
            <a:r>
              <a:rPr lang="en-US" altLang="zh-CN" sz="1800" i="1" dirty="0"/>
              <a:t>TODO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57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9600"/>
            <a:ext cx="2188029" cy="6248400"/>
          </a:xfrm>
        </p:spPr>
        <p:txBody>
          <a:bodyPr vert="eaVert">
            <a:noAutofit/>
          </a:bodyPr>
          <a:lstStyle/>
          <a:p>
            <a:r>
              <a:rPr kumimoji="1" lang="en-US" altLang="zh-CN" sz="4000" b="1" dirty="0" smtClean="0"/>
              <a:t>I.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ACD:</a:t>
            </a:r>
            <a:r>
              <a:rPr kumimoji="1" lang="zh-CN" altLang="en-US" sz="4000" b="1" dirty="0" smtClean="0"/>
              <a:t> </a:t>
            </a:r>
            <a:r>
              <a:rPr kumimoji="1" lang="zh-CN" altLang="en-US" sz="4000" dirty="0" smtClean="0"/>
              <a:t/>
            </a:r>
            <a:br>
              <a:rPr kumimoji="1" lang="zh-CN" altLang="en-US" sz="4000" dirty="0" smtClean="0"/>
            </a:br>
            <a:r>
              <a:rPr kumimoji="1" lang="en-US" altLang="zh-CN" sz="4000" dirty="0" smtClean="0"/>
              <a:t>Architectural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Context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Diagram</a:t>
            </a:r>
            <a:endParaRPr kumimoji="1"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9" y="201384"/>
            <a:ext cx="9752350" cy="6477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3200" y="228600"/>
            <a:ext cx="1892300" cy="6858000"/>
          </a:xfrm>
        </p:spPr>
        <p:txBody>
          <a:bodyPr vert="eaVert">
            <a:normAutofit fontScale="90000"/>
          </a:bodyPr>
          <a:lstStyle/>
          <a:p>
            <a:r>
              <a:rPr kumimoji="1" lang="en-US" altLang="zh-CN" sz="7200" dirty="0" smtClean="0"/>
              <a:t>II.</a:t>
            </a:r>
            <a:r>
              <a:rPr kumimoji="1" lang="zh-CN" altLang="en-US" sz="7200" dirty="0" smtClean="0"/>
              <a:t> </a:t>
            </a:r>
            <a:r>
              <a:rPr kumimoji="1" lang="en-US" altLang="zh-CN" sz="7200" dirty="0" smtClean="0"/>
              <a:t>Data</a:t>
            </a:r>
            <a:r>
              <a:rPr kumimoji="1" lang="zh-CN" altLang="en-US" sz="7200" dirty="0" smtClean="0"/>
              <a:t> </a:t>
            </a:r>
            <a:r>
              <a:rPr kumimoji="1" lang="en-US" altLang="zh-CN" sz="7200" dirty="0" smtClean="0"/>
              <a:t>-</a:t>
            </a:r>
            <a:r>
              <a:rPr kumimoji="1" lang="zh-CN" altLang="en-US" sz="7200" dirty="0" smtClean="0"/>
              <a:t> </a:t>
            </a:r>
            <a:r>
              <a:rPr kumimoji="1" lang="en-US" altLang="zh-CN" sz="7200" dirty="0" smtClean="0"/>
              <a:t>Stream</a:t>
            </a:r>
            <a:endParaRPr kumimoji="1" lang="zh-CN" altLang="en-US" sz="7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99" y="228601"/>
            <a:ext cx="7518591" cy="6235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211"/>
          </a:xfrm>
        </p:spPr>
        <p:txBody>
          <a:bodyPr/>
          <a:lstStyle/>
          <a:p>
            <a:r>
              <a:rPr kumimoji="1" lang="en-US" altLang="zh-CN" dirty="0" smtClean="0"/>
              <a:t>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Data-Stream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Description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2957"/>
              </p:ext>
            </p:extLst>
          </p:nvPr>
        </p:nvGraphicFramePr>
        <p:xfrm>
          <a:off x="677690" y="1258714"/>
          <a:ext cx="8596312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10"/>
                <a:gridCol w="1327759"/>
                <a:gridCol w="1365337"/>
                <a:gridCol w="475210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数据流名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去向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学生用户指令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教学管理系统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包括学生用户发出的登陆指令，成绩查询指令，课程信息查询指令，教室查询指令等等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学生指令执行结果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教学服务系统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教务系统呈现给用户的数据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教师用户指令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教师用户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教学管理系统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包括教师用户发出的登陆指令，课程查询指令，教室查询指令，学生成绩录入信息等等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教师指令执行结果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教学服务系统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教师用户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教务系统呈现给用户的数据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管理员用户指令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管理员用户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教学管理系统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包括管理员用户发出的修改学生选课信息，成绩信息等指令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管理员指令执行结果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教学服务系统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管理员用户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教务系统呈现给用户的数据</a:t>
                      </a:r>
                    </a:p>
                  </a:txBody>
                  <a:tcPr marL="165100" marR="1651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529"/>
          </a:xfrm>
        </p:spPr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数据元素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精度 基本说明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577690"/>
              </p:ext>
            </p:extLst>
          </p:nvPr>
        </p:nvGraphicFramePr>
        <p:xfrm>
          <a:off x="677863" y="1308820"/>
          <a:ext cx="859631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varchar(20)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20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姓名，最多</a:t>
                      </a:r>
                      <a:r>
                        <a:rPr lang="en-US" altLang="zh-CN">
                          <a:effectLst/>
                        </a:rPr>
                        <a:t>20</a:t>
                      </a:r>
                      <a:r>
                        <a:rPr lang="zh-CN" altLang="en-US">
                          <a:effectLst/>
                        </a:rPr>
                        <a:t>个字母或</a:t>
                      </a:r>
                      <a:r>
                        <a:rPr lang="en-US" altLang="zh-CN">
                          <a:effectLst/>
                        </a:rPr>
                        <a:t>10</a:t>
                      </a:r>
                      <a:r>
                        <a:rPr lang="zh-CN" altLang="en-US">
                          <a:effectLst/>
                        </a:rPr>
                        <a:t>个汉字组成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effectLst/>
                        </a:rPr>
                        <a:t>董可扬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student_id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char(10)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学生学号，由十位数字组成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effectLst/>
                        </a:rPr>
                        <a:t>3120102084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teacher_id</a:t>
                      </a:r>
                      <a:endParaRPr lang="en-US" dirty="0">
                        <a:effectLst/>
                      </a:endParaRP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char(6)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教职工工号，由</a:t>
                      </a:r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位数字组成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123456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contact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char(11)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11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联系方式，由</a:t>
                      </a:r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位数字组成的手机号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18868107127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password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char(32)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32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md5</a:t>
                      </a:r>
                      <a:r>
                        <a:rPr lang="zh-CN" altLang="en-US">
                          <a:effectLst/>
                        </a:rPr>
                        <a:t>校验产生的密文</a:t>
                      </a:r>
                      <a:r>
                        <a:rPr lang="en-US" altLang="zh-CN">
                          <a:effectLst/>
                        </a:rPr>
                        <a:t>32</a:t>
                      </a:r>
                      <a:r>
                        <a:rPr lang="zh-CN" altLang="en-US">
                          <a:effectLst/>
                        </a:rPr>
                        <a:t>位字符串密文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effectLst/>
                        </a:rPr>
                        <a:t>1055d3e698d289f2af8663725127bd4b</a:t>
                      </a:r>
                    </a:p>
                  </a:txBody>
                  <a:tcPr marL="165100" marR="1651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529"/>
          </a:xfrm>
        </p:spPr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数据元素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精度 基本说明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513899"/>
              </p:ext>
            </p:extLst>
          </p:nvPr>
        </p:nvGraphicFramePr>
        <p:xfrm>
          <a:off x="677863" y="1308820"/>
          <a:ext cx="859631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grade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integer(1897, 9999)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年级，用入学年份表示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2012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score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integer(0, 100)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学生课程得分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95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credit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integer(0, INFINITY)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课程学分或学生获得学分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4.5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course_name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varchar(110)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[0, 110]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课程名称，由汉字、字母和数字组成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effectLst/>
                        </a:rPr>
                        <a:t>软件工程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course_id</a:t>
                      </a:r>
                      <a:endParaRPr lang="en-US" dirty="0">
                        <a:effectLst/>
                      </a:endParaRP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char(8)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effectLst/>
                        </a:rPr>
                        <a:t>8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课程编号，由</a:t>
                      </a:r>
                      <a:r>
                        <a:rPr lang="en-US" altLang="zh-CN">
                          <a:effectLst/>
                        </a:rPr>
                        <a:t>8</a:t>
                      </a:r>
                      <a:r>
                        <a:rPr lang="zh-CN" altLang="en-US">
                          <a:effectLst/>
                        </a:rPr>
                        <a:t>个字母或数字组成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effectLst/>
                        </a:rPr>
                        <a:t>21120261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classroom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varchar(50)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>
                          <a:effectLst/>
                        </a:rPr>
                        <a:t>[0, 50]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教室名称，由建筑名称和门牌号构成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effectLst/>
                        </a:rPr>
                        <a:t>曹光彪二期</a:t>
                      </a:r>
                      <a:r>
                        <a:rPr lang="en-US" altLang="zh-CN" dirty="0">
                          <a:effectLst/>
                        </a:rPr>
                        <a:t>101</a:t>
                      </a:r>
                    </a:p>
                  </a:txBody>
                  <a:tcPr marL="165100" marR="1651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22" y="112733"/>
            <a:ext cx="1113888" cy="6062597"/>
          </a:xfrm>
        </p:spPr>
        <p:txBody>
          <a:bodyPr vert="eaVert">
            <a:noAutofit/>
          </a:bodyPr>
          <a:lstStyle/>
          <a:p>
            <a:r>
              <a:rPr kumimoji="1" lang="en-US" altLang="zh-CN" sz="6000" dirty="0" smtClean="0"/>
              <a:t>II.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State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Diagram</a:t>
            </a:r>
            <a:endParaRPr kumimoji="1"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0207" y="-112869"/>
            <a:ext cx="7046007" cy="7058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dirty="0" smtClean="0"/>
              <a:t>1)</a:t>
            </a:r>
            <a:r>
              <a:rPr kumimoji="1" lang="zh-CN" altLang="en-US" dirty="0" smtClean="0"/>
              <a:t> 登录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042863" cy="4553362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3400" b="1" dirty="0"/>
              <a:t>Class</a:t>
            </a:r>
          </a:p>
          <a:p>
            <a:pPr lvl="1"/>
            <a:r>
              <a:rPr lang="en-US" altLang="zh-CN" sz="3400" dirty="0"/>
              <a:t>class Login { </a:t>
            </a:r>
            <a:endParaRPr lang="zh-CN" altLang="en-US" sz="3400" dirty="0" smtClean="0"/>
          </a:p>
          <a:p>
            <a:pPr lvl="2"/>
            <a:r>
              <a:rPr lang="en-US" altLang="zh-CN" sz="3400" dirty="0" smtClean="0"/>
              <a:t>private </a:t>
            </a:r>
            <a:r>
              <a:rPr lang="en-US" altLang="zh-CN" sz="3400" dirty="0"/>
              <a:t>char[] id; </a:t>
            </a:r>
            <a:endParaRPr lang="zh-CN" altLang="en-US" sz="3400" dirty="0" smtClean="0"/>
          </a:p>
          <a:p>
            <a:pPr lvl="2"/>
            <a:r>
              <a:rPr lang="en-US" altLang="zh-CN" sz="3400" dirty="0" smtClean="0"/>
              <a:t>private </a:t>
            </a:r>
            <a:r>
              <a:rPr lang="en-US" altLang="zh-CN" sz="3400" dirty="0"/>
              <a:t>char[] password; // char[32] for md5 password </a:t>
            </a:r>
            <a:endParaRPr lang="zh-CN" altLang="en-US" sz="3400" dirty="0" smtClean="0"/>
          </a:p>
          <a:p>
            <a:pPr lvl="2"/>
            <a:r>
              <a:rPr lang="en-US" altLang="zh-CN" sz="3400" dirty="0" smtClean="0"/>
              <a:t>private </a:t>
            </a:r>
            <a:r>
              <a:rPr lang="en-US" altLang="zh-CN" sz="3400" dirty="0" err="1"/>
              <a:t>LoginType</a:t>
            </a:r>
            <a:r>
              <a:rPr lang="en-US" altLang="zh-CN" sz="3400" dirty="0"/>
              <a:t> type; // Enumeration </a:t>
            </a:r>
            <a:endParaRPr lang="zh-CN" altLang="en-US" sz="3400" dirty="0"/>
          </a:p>
          <a:p>
            <a:pPr marL="914400" lvl="2" indent="0">
              <a:buNone/>
            </a:pPr>
            <a:r>
              <a:rPr lang="en-US" altLang="zh-CN" sz="3400" dirty="0" smtClean="0"/>
              <a:t>}</a:t>
            </a:r>
            <a:endParaRPr lang="zh-CN" altLang="en-US" sz="3400" dirty="0" smtClean="0"/>
          </a:p>
          <a:p>
            <a:r>
              <a:rPr lang="en-US" altLang="zh-CN" sz="3400" b="1" dirty="0" smtClean="0"/>
              <a:t>Responsibility</a:t>
            </a:r>
            <a:endParaRPr lang="en-US" altLang="zh-CN" sz="3400" b="1" dirty="0"/>
          </a:p>
          <a:p>
            <a:pPr lvl="1"/>
            <a:r>
              <a:rPr lang="zh-CN" altLang="en-US" sz="3400" dirty="0"/>
              <a:t>记录登录时的</a:t>
            </a:r>
            <a:r>
              <a:rPr lang="en-US" altLang="zh-CN" sz="3400" dirty="0"/>
              <a:t>id</a:t>
            </a:r>
            <a:r>
              <a:rPr lang="zh-CN" altLang="en-US" sz="3400" dirty="0"/>
              <a:t>，并通过登录类型验证</a:t>
            </a:r>
            <a:r>
              <a:rPr lang="en-US" altLang="zh-CN" sz="3400" dirty="0"/>
              <a:t>id</a:t>
            </a:r>
            <a:r>
              <a:rPr lang="zh-CN" altLang="en-US" sz="3400" dirty="0"/>
              <a:t>长度</a:t>
            </a:r>
          </a:p>
          <a:p>
            <a:pPr lvl="1"/>
            <a:r>
              <a:rPr lang="zh-CN" altLang="en-US" sz="3400" dirty="0"/>
              <a:t>对比</a:t>
            </a:r>
            <a:r>
              <a:rPr lang="en-US" altLang="zh-CN" sz="3400" dirty="0"/>
              <a:t>md5</a:t>
            </a:r>
            <a:r>
              <a:rPr lang="zh-CN" altLang="en-US" sz="3400" dirty="0"/>
              <a:t>加密后的密码和数据库中存储的密码</a:t>
            </a:r>
          </a:p>
          <a:p>
            <a:pPr lvl="1"/>
            <a:r>
              <a:rPr lang="zh-CN" altLang="en-US" sz="3400" dirty="0"/>
              <a:t>验证登录信息成功后返回反馈信息</a:t>
            </a:r>
          </a:p>
          <a:p>
            <a:pPr lvl="1"/>
            <a:r>
              <a:rPr lang="zh-CN" altLang="en-US" sz="3400" dirty="0"/>
              <a:t>验证失败后请用户重新输入，超过一定次数则拒绝继续尝试</a:t>
            </a:r>
          </a:p>
          <a:p>
            <a:r>
              <a:rPr lang="en-US" altLang="zh-CN" sz="3400" b="1" dirty="0"/>
              <a:t>Collaborator</a:t>
            </a:r>
          </a:p>
          <a:p>
            <a:pPr lvl="1"/>
            <a:r>
              <a:rPr lang="en-US" altLang="zh-CN" sz="3400" b="1" dirty="0"/>
              <a:t>INNER</a:t>
            </a:r>
            <a:r>
              <a:rPr lang="zh-CN" altLang="en-US" sz="3400" dirty="0"/>
              <a:t> 通过验证后创建用户实例</a:t>
            </a:r>
          </a:p>
          <a:p>
            <a:pPr lvl="1"/>
            <a:r>
              <a:rPr lang="en-US" altLang="zh-CN" sz="3400" b="1" dirty="0"/>
              <a:t>OUTER</a:t>
            </a:r>
            <a:r>
              <a:rPr lang="zh-CN" altLang="en-US" sz="3400" dirty="0"/>
              <a:t> </a:t>
            </a:r>
            <a:r>
              <a:rPr lang="en-US" altLang="zh-CN" sz="3400" i="1" dirty="0"/>
              <a:t>TODO</a:t>
            </a:r>
            <a:endParaRPr lang="zh-CN" altLang="en-US" sz="3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dirty="0"/>
              <a:t>2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基本用户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042863" cy="455336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Class</a:t>
            </a:r>
          </a:p>
          <a:p>
            <a:pPr lvl="1"/>
            <a:r>
              <a:rPr lang="en-US" altLang="zh-CN" sz="2000" dirty="0"/>
              <a:t>public class User {</a:t>
            </a:r>
          </a:p>
          <a:p>
            <a:pPr lvl="2"/>
            <a:r>
              <a:rPr lang="en-US" altLang="zh-CN" sz="2000" dirty="0" smtClean="0"/>
              <a:t>private </a:t>
            </a:r>
            <a:r>
              <a:rPr lang="en-US" altLang="zh-CN" sz="2000" dirty="0"/>
              <a:t>char[]  id;       // char[10] for Student, char[6] for Teacher</a:t>
            </a:r>
          </a:p>
          <a:p>
            <a:pPr lvl="2"/>
            <a:r>
              <a:rPr lang="en-US" altLang="zh-CN" sz="2000" dirty="0" smtClean="0"/>
              <a:t>private </a:t>
            </a:r>
            <a:r>
              <a:rPr lang="en-US" altLang="zh-CN" sz="2000" dirty="0"/>
              <a:t>char[]  contact;  // char[11]</a:t>
            </a:r>
          </a:p>
          <a:p>
            <a:pPr lvl="2"/>
            <a:r>
              <a:rPr lang="en-US" altLang="zh-CN" sz="2000" dirty="0" smtClean="0"/>
              <a:t>private </a:t>
            </a:r>
            <a:r>
              <a:rPr lang="en-US" altLang="zh-CN" sz="2000" dirty="0"/>
              <a:t>String  name;</a:t>
            </a:r>
          </a:p>
          <a:p>
            <a:pPr lvl="2"/>
            <a:r>
              <a:rPr lang="en-US" altLang="zh-CN" sz="2000" dirty="0" smtClean="0"/>
              <a:t>private </a:t>
            </a:r>
            <a:r>
              <a:rPr lang="en-US" altLang="zh-CN" sz="2000" dirty="0"/>
              <a:t>Gender  gender;   // Enumeration</a:t>
            </a:r>
          </a:p>
          <a:p>
            <a:pPr lvl="2"/>
            <a:r>
              <a:rPr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74</TotalTime>
  <Words>1045</Words>
  <Application>Microsoft Macintosh PowerPoint</Application>
  <PresentationFormat>宽屏</PresentationFormat>
  <Paragraphs>215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Calibri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System Design of Black-1: Info-Management</vt:lpstr>
      <vt:lpstr>I. ACD:  Architectural Context Diagram</vt:lpstr>
      <vt:lpstr>II. Data - Stream</vt:lpstr>
      <vt:lpstr>II. Data-Stream Description</vt:lpstr>
      <vt:lpstr>III. 数据元素 &amp; 精度 基本说明 1</vt:lpstr>
      <vt:lpstr>III. 数据元素 &amp; 精度 基本说明 2</vt:lpstr>
      <vt:lpstr>II. State Diagram</vt:lpstr>
      <vt:lpstr>III. Archetypes or CRC  1) 登录</vt:lpstr>
      <vt:lpstr>III. Archetypes or CRC  2) 基本用户</vt:lpstr>
      <vt:lpstr>III. Archetypes or CRC  3) 学生用户</vt:lpstr>
      <vt:lpstr>III. Archetypes or CRC  4) 教职工用户</vt:lpstr>
      <vt:lpstr>III. Archetypes or CRC  5) 管理员</vt:lpstr>
      <vt:lpstr>III. Archetypes or CRC  6) 课程信息</vt:lpstr>
      <vt:lpstr>III. Archetypes or CRC  6) 课程信息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of Black-1: Info-Management</dc:title>
  <dc:creator>Keyang Dong</dc:creator>
  <cp:lastModifiedBy>Keyang Dong</cp:lastModifiedBy>
  <cp:revision>10</cp:revision>
  <dcterms:created xsi:type="dcterms:W3CDTF">2015-05-17T04:01:46Z</dcterms:created>
  <dcterms:modified xsi:type="dcterms:W3CDTF">2015-05-17T13:18:39Z</dcterms:modified>
</cp:coreProperties>
</file>