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>
        <p:scale>
          <a:sx n="106" d="100"/>
          <a:sy n="106" d="100"/>
        </p:scale>
        <p:origin x="1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F2AB2-CA41-1C48-BDBB-E660AD52E23A}" type="datetimeFigureOut">
              <a:rPr kumimoji="1" lang="zh-CN" altLang="en-US" smtClean="0"/>
              <a:t>15/5/17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0D90B-C69F-FC43-ADE3-EBB561A41C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249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环境层数据流图略，这是第一层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0D90B-C69F-FC43-ADE3-EBB561A41C7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675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如果看前面的表格觉得太混乱，可以看一下这个状态图，这是我们组觉得比较合理的内部操作流程及实现逻辑，（详细解释一番）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0D90B-C69F-FC43-ADE3-EBB561A41C7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106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400" b="1" dirty="0" smtClean="0"/>
              <a:t>Collaborato</a:t>
            </a:r>
            <a:r>
              <a:rPr lang="en-US" altLang="zh-CN" sz="3400" b="1" dirty="0" smtClean="0"/>
              <a:t>r</a:t>
            </a:r>
            <a:r>
              <a:rPr lang="zh-CN" altLang="en-US" sz="3400" b="1" dirty="0" smtClean="0"/>
              <a:t> </a:t>
            </a:r>
            <a:r>
              <a:rPr lang="en-US" altLang="zh-CN" sz="3400" b="1" dirty="0" smtClean="0"/>
              <a:t>INNER</a:t>
            </a:r>
            <a:r>
              <a:rPr lang="zh-CN" altLang="en-US" sz="3400" dirty="0" smtClean="0"/>
              <a:t> 通过验证后创建用户实例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0D90B-C69F-FC43-ADE3-EBB561A41C7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17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0D90B-C69F-FC43-ADE3-EBB561A41C7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944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Collaborator</a:t>
            </a:r>
          </a:p>
          <a:p>
            <a:r>
              <a:rPr lang="en-US" altLang="zh-CN" b="1" dirty="0" smtClean="0"/>
              <a:t>INNER</a:t>
            </a:r>
            <a:r>
              <a:rPr lang="zh-CN" altLang="en-US" dirty="0" smtClean="0"/>
              <a:t> 学生用户通过登录接口输入用户</a:t>
            </a:r>
            <a:r>
              <a:rPr lang="en-US" altLang="zh-CN" dirty="0" smtClean="0"/>
              <a:t>id</a:t>
            </a:r>
            <a:r>
              <a:rPr lang="zh-CN" altLang="en-US" dirty="0" smtClean="0"/>
              <a:t>和加密后的密码，通过验证后登录成功，即创建该学生用户的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类实例；由于密码只在登录时用到，因此类内不包含密码属性（</a:t>
            </a:r>
            <a:r>
              <a:rPr lang="zh-CN" altLang="en-US" dirty="0" smtClean="0"/>
              <a:t>教师和管理员用户类似）</a:t>
            </a: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0D90B-C69F-FC43-ADE3-EBB561A41C7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9200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0D90B-C69F-FC43-ADE3-EBB561A41C7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6768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0D90B-C69F-FC43-ADE3-EBB561A41C7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199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Collaborator</a:t>
            </a:r>
          </a:p>
          <a:p>
            <a:r>
              <a:rPr lang="en-US" altLang="zh-CN" b="1" dirty="0" smtClean="0"/>
              <a:t>INNER</a:t>
            </a:r>
            <a:r>
              <a:rPr lang="zh-CN" altLang="en-US" dirty="0" smtClean="0"/>
              <a:t> 提供课程信息的查询服务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0D90B-C69F-FC43-ADE3-EBB561A41C7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9643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83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0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51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594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23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5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05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06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86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5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1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87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21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3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7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8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11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7" y="2660651"/>
            <a:ext cx="6183977" cy="1234727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System Design of </a:t>
            </a:r>
            <a:r>
              <a:rPr kumimoji="1" lang="en-US" altLang="zh-CN" dirty="0" smtClean="0">
                <a:solidFill>
                  <a:schemeClr val="tx1"/>
                </a:solidFill>
              </a:rPr>
              <a:t>Black</a:t>
            </a:r>
            <a:r>
              <a:rPr kumimoji="1" lang="en-US" altLang="zh-CN" dirty="0" smtClean="0"/>
              <a:t>-1:</a:t>
            </a:r>
            <a:br>
              <a:rPr kumimoji="1" lang="en-US" altLang="zh-CN" dirty="0" smtClean="0"/>
            </a:br>
            <a:r>
              <a:rPr kumimoji="1" lang="en-US" altLang="zh-CN" dirty="0" smtClean="0"/>
              <a:t>Info-Management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董可扬，王儒，安磊，</a:t>
            </a:r>
            <a:r>
              <a:rPr kumimoji="1" lang="zh-CN" altLang="en-US" dirty="0"/>
              <a:t>徐雨豪，秦昇</a:t>
            </a:r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443" y="0"/>
            <a:ext cx="7511473" cy="131248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III.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Archetypes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CRC</a:t>
            </a:r>
            <a:r>
              <a:rPr kumimoji="1" lang="zh-CN" altLang="en-US" dirty="0" smtClean="0"/>
              <a:t> </a:t>
            </a:r>
            <a:br>
              <a:rPr kumimoji="1" lang="zh-CN" altLang="en-US" dirty="0" smtClean="0"/>
            </a:br>
            <a:r>
              <a:rPr kumimoji="1" lang="en-US" altLang="zh-CN" b="1" dirty="0">
                <a:latin typeface="Microsoft YaHei" charset="0"/>
                <a:ea typeface="Microsoft YaHei" charset="0"/>
                <a:cs typeface="Microsoft YaHei" charset="0"/>
              </a:rPr>
              <a:t>4</a:t>
            </a:r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 教职工用户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3349020"/>
            <a:ext cx="8843211" cy="3415022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Microsoft YaHei" charset="0"/>
                <a:ea typeface="Microsoft YaHei" charset="0"/>
                <a:cs typeface="Microsoft YaHei" charset="0"/>
              </a:rPr>
              <a:t>Responsibility</a:t>
            </a:r>
          </a:p>
          <a:p>
            <a:pPr lvl="1"/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记录教职工的基本信息，包括三个部分</a:t>
            </a:r>
          </a:p>
          <a:p>
            <a:pPr lvl="2"/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姓名、工号、性别、联系方式基本信息</a:t>
            </a:r>
          </a:p>
          <a:p>
            <a:pPr lvl="2"/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学院、专业、学位、职称工作信息</a:t>
            </a:r>
          </a:p>
          <a:p>
            <a:pPr lvl="2"/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课表结构信息</a:t>
            </a:r>
          </a:p>
          <a:p>
            <a:pPr lvl="1"/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通过外部引用记录课表信息</a:t>
            </a:r>
          </a:p>
          <a:p>
            <a:pPr lvl="1"/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提供对教职工个人信息的查询</a:t>
            </a: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服务</a:t>
            </a:r>
            <a:endParaRPr kumimoji="1" lang="zh-CN" altLang="en-US" sz="1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900" y="1286273"/>
            <a:ext cx="54991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8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3178" y="198976"/>
            <a:ext cx="7511473" cy="131248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III.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Archetypes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CRC</a:t>
            </a:r>
            <a:r>
              <a:rPr kumimoji="1" lang="zh-CN" altLang="en-US" dirty="0" smtClean="0"/>
              <a:t> </a:t>
            </a:r>
            <a:br>
              <a:rPr kumimoji="1" lang="zh-CN" altLang="en-US" dirty="0" smtClean="0"/>
            </a:br>
            <a:r>
              <a:rPr kumimoji="1" lang="en-US" altLang="zh-CN" b="1" dirty="0">
                <a:latin typeface="Microsoft YaHei" charset="0"/>
                <a:ea typeface="Microsoft YaHei" charset="0"/>
                <a:cs typeface="Microsoft YaHei" charset="0"/>
              </a:rPr>
              <a:t>5</a:t>
            </a:r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 管理员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970" y="3442978"/>
            <a:ext cx="6782147" cy="3415022"/>
          </a:xfrm>
        </p:spPr>
        <p:txBody>
          <a:bodyPr>
            <a:normAutofit/>
          </a:bodyPr>
          <a:lstStyle/>
          <a:p>
            <a:r>
              <a:rPr lang="en-US" altLang="zh-CN" sz="2550" b="1" smtClean="0">
                <a:latin typeface="Microsoft YaHei" charset="0"/>
                <a:ea typeface="Microsoft YaHei" charset="0"/>
                <a:cs typeface="Microsoft YaHei" charset="0"/>
              </a:rPr>
              <a:t>Responsibility</a:t>
            </a:r>
            <a:endParaRPr lang="en-US" altLang="zh-CN" sz="2550" b="1" dirty="0"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记录管理员的基本信息和权限信息</a:t>
            </a:r>
          </a:p>
          <a:p>
            <a:pPr lvl="1"/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提供对学生、教职工用户信息的修改服务</a:t>
            </a:r>
          </a:p>
          <a:p>
            <a:pPr lvl="1"/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提供对系统信息（课表）等的修改</a:t>
            </a: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服务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729" y="2096843"/>
            <a:ext cx="5898070" cy="113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1584" y="294567"/>
            <a:ext cx="6447501" cy="9906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III.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Archetypes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CRC</a:t>
            </a:r>
            <a:r>
              <a:rPr kumimoji="1" lang="zh-CN" altLang="en-US" dirty="0" smtClean="0"/>
              <a:t> </a:t>
            </a:r>
            <a:br>
              <a:rPr kumimoji="1" lang="zh-CN" altLang="en-US" dirty="0" smtClean="0"/>
            </a:br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6)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 课程信息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76" y="1655679"/>
            <a:ext cx="87249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4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III.</a:t>
            </a:r>
            <a:r>
              <a:rPr kumimoji="1" lang="zh-CN" altLang="en-US" dirty="0"/>
              <a:t> </a:t>
            </a:r>
            <a:r>
              <a:rPr kumimoji="1" lang="en-US" altLang="zh-CN" dirty="0"/>
              <a:t>Archetypes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CRC</a:t>
            </a:r>
            <a:r>
              <a:rPr kumimoji="1" lang="zh-CN" altLang="en-US" dirty="0"/>
              <a:t> </a:t>
            </a:r>
            <a:br>
              <a:rPr kumimoji="1" lang="zh-CN" altLang="en-US" dirty="0"/>
            </a:br>
            <a:r>
              <a:rPr kumimoji="1" lang="en-US" altLang="zh-CN" dirty="0"/>
              <a:t>6)</a:t>
            </a:r>
            <a:r>
              <a:rPr kumimoji="1" lang="zh-CN" altLang="en-US" dirty="0"/>
              <a:t> 课程信息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>
                <a:latin typeface="Microsoft YaHei" charset="0"/>
                <a:ea typeface="Microsoft YaHei" charset="0"/>
                <a:cs typeface="Microsoft YaHei" charset="0"/>
              </a:rPr>
              <a:t>Responsibility</a:t>
            </a:r>
          </a:p>
          <a:p>
            <a:pPr lvl="1"/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存储课程信息，包括</a:t>
            </a:r>
          </a:p>
          <a:p>
            <a:pPr lvl="1"/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课程名、课程编号、学分基本信息</a:t>
            </a:r>
          </a:p>
          <a:p>
            <a:pPr lvl="1"/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学期类型、考试教室信息</a:t>
            </a:r>
          </a:p>
          <a:p>
            <a:pPr lvl="1"/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考试时间、考试地点、任课老师、上课时间地点信息</a:t>
            </a:r>
          </a:p>
          <a:p>
            <a:pPr lvl="1"/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与自动排课子系统进行交互</a:t>
            </a:r>
          </a:p>
          <a:p>
            <a:pPr lvl="1"/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发送课程信息至自动排课子系统</a:t>
            </a:r>
          </a:p>
          <a:p>
            <a:pPr lvl="1"/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接受来自排课系统的课程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信息</a:t>
            </a: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72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316" y="159418"/>
            <a:ext cx="8121316" cy="1079834"/>
          </a:xfrm>
        </p:spPr>
        <p:txBody>
          <a:bodyPr vert="horz">
            <a:noAutofit/>
          </a:bodyPr>
          <a:lstStyle/>
          <a:p>
            <a:r>
              <a:rPr kumimoji="1" lang="en-US" altLang="zh-CN" sz="3000" b="1" dirty="0"/>
              <a:t>I.</a:t>
            </a:r>
            <a:r>
              <a:rPr kumimoji="1" lang="zh-CN" altLang="en-US" sz="3000" b="1" dirty="0"/>
              <a:t> </a:t>
            </a:r>
            <a:r>
              <a:rPr kumimoji="1" lang="en-US" altLang="zh-CN" sz="3000" b="1" dirty="0"/>
              <a:t>ACD:</a:t>
            </a:r>
            <a:r>
              <a:rPr kumimoji="1" lang="zh-CN" altLang="en-US" sz="3000" b="1" dirty="0"/>
              <a:t> </a:t>
            </a:r>
            <a:r>
              <a:rPr kumimoji="1" lang="zh-CN" altLang="en-US" sz="3000" dirty="0"/>
              <a:t/>
            </a:r>
            <a:br>
              <a:rPr kumimoji="1" lang="zh-CN" altLang="en-US" sz="3000" dirty="0"/>
            </a:br>
            <a:r>
              <a:rPr kumimoji="1" lang="en-US" altLang="zh-CN" sz="3000" dirty="0"/>
              <a:t>Architectural</a:t>
            </a:r>
            <a:r>
              <a:rPr kumimoji="1" lang="zh-CN" altLang="en-US" sz="3000" dirty="0"/>
              <a:t> </a:t>
            </a:r>
            <a:r>
              <a:rPr kumimoji="1" lang="en-US" altLang="zh-CN" sz="3000" dirty="0"/>
              <a:t>Context</a:t>
            </a:r>
            <a:r>
              <a:rPr kumimoji="1" lang="zh-CN" altLang="en-US" sz="3000" dirty="0"/>
              <a:t> </a:t>
            </a:r>
            <a:r>
              <a:rPr kumimoji="1" lang="en-US" altLang="zh-CN" sz="3000" dirty="0"/>
              <a:t>Diagram</a:t>
            </a:r>
            <a:endParaRPr kumimoji="1" lang="zh-CN" altLang="en-US" sz="3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6" y="1239252"/>
            <a:ext cx="8309093" cy="55184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674" y="210553"/>
            <a:ext cx="6685547" cy="619626"/>
          </a:xfrm>
        </p:spPr>
        <p:txBody>
          <a:bodyPr vert="horz">
            <a:normAutofit fontScale="90000"/>
          </a:bodyPr>
          <a:lstStyle/>
          <a:p>
            <a:r>
              <a:rPr kumimoji="1" lang="en-US" altLang="zh-CN" sz="4500" dirty="0"/>
              <a:t>II.</a:t>
            </a:r>
            <a:r>
              <a:rPr kumimoji="1" lang="zh-CN" altLang="en-US" sz="4500" dirty="0"/>
              <a:t> </a:t>
            </a:r>
            <a:r>
              <a:rPr kumimoji="1" lang="en-US" altLang="zh-CN" sz="4500" dirty="0"/>
              <a:t>Data</a:t>
            </a:r>
            <a:r>
              <a:rPr kumimoji="1" lang="zh-CN" altLang="en-US" sz="4500" dirty="0"/>
              <a:t> </a:t>
            </a:r>
            <a:r>
              <a:rPr kumimoji="1" lang="en-US" altLang="zh-CN" sz="4500" dirty="0"/>
              <a:t>-</a:t>
            </a:r>
            <a:r>
              <a:rPr kumimoji="1" lang="zh-CN" altLang="en-US" sz="4500" dirty="0"/>
              <a:t> </a:t>
            </a:r>
            <a:r>
              <a:rPr kumimoji="1" lang="en-US" altLang="zh-CN" sz="4500" dirty="0"/>
              <a:t>Stream</a:t>
            </a:r>
            <a:endParaRPr kumimoji="1" lang="zh-CN" altLang="en-US" sz="45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541" y="830179"/>
            <a:ext cx="7095121" cy="58844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398" y="460209"/>
            <a:ext cx="6447501" cy="491647"/>
          </a:xfrm>
        </p:spPr>
        <p:txBody>
          <a:bodyPr>
            <a:noAutofit/>
          </a:bodyPr>
          <a:lstStyle/>
          <a:p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III.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 数据元素 </a:t>
            </a:r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&amp;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 精度 基本说明 </a:t>
            </a:r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88109"/>
              </p:ext>
            </p:extLst>
          </p:nvPr>
        </p:nvGraphicFramePr>
        <p:xfrm>
          <a:off x="857579" y="1104937"/>
          <a:ext cx="7396085" cy="5384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217"/>
                <a:gridCol w="1479217"/>
                <a:gridCol w="1479217"/>
                <a:gridCol w="1479217"/>
                <a:gridCol w="1479217"/>
              </a:tblGrid>
              <a:tr h="323434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数据名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类型定义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字节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说明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</a:tr>
              <a:tr h="1110164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name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varchar(20)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effectLst/>
                        </a:rPr>
                        <a:t>20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姓名，最多</a:t>
                      </a:r>
                      <a:r>
                        <a:rPr lang="en-US" altLang="zh-CN" sz="1400">
                          <a:effectLst/>
                        </a:rPr>
                        <a:t>20</a:t>
                      </a:r>
                      <a:r>
                        <a:rPr lang="zh-CN" altLang="en-US" sz="1400">
                          <a:effectLst/>
                        </a:rPr>
                        <a:t>个字母或</a:t>
                      </a:r>
                      <a:r>
                        <a:rPr lang="en-US" altLang="zh-CN" sz="1400">
                          <a:effectLst/>
                        </a:rPr>
                        <a:t>10</a:t>
                      </a:r>
                      <a:r>
                        <a:rPr lang="zh-CN" altLang="en-US" sz="1400">
                          <a:effectLst/>
                        </a:rPr>
                        <a:t>个汉字组成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>
                          <a:effectLst/>
                        </a:rPr>
                        <a:t>董可扬</a:t>
                      </a:r>
                    </a:p>
                  </a:txBody>
                  <a:tcPr marL="123825" marR="123825" marT="57150" marB="57150" anchor="ctr"/>
                </a:tc>
              </a:tr>
              <a:tr h="86540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student_id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char(10)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>
                          <a:effectLst/>
                        </a:rPr>
                        <a:t>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学生学号，由十位数字组成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effectLst/>
                        </a:rPr>
                        <a:t>3120102084</a:t>
                      </a:r>
                    </a:p>
                  </a:txBody>
                  <a:tcPr marL="123825" marR="123825" marT="57150" marB="57150" anchor="ctr"/>
                </a:tc>
              </a:tr>
              <a:tr h="865403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teacher_id</a:t>
                      </a:r>
                      <a:endParaRPr lang="en-US" sz="14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char(6)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>
                          <a:effectLst/>
                        </a:rPr>
                        <a:t>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教职工工号，由</a:t>
                      </a:r>
                      <a:r>
                        <a:rPr lang="en-US" altLang="zh-CN" sz="1400">
                          <a:effectLst/>
                        </a:rPr>
                        <a:t>6</a:t>
                      </a:r>
                      <a:r>
                        <a:rPr lang="zh-CN" altLang="en-US" sz="1400">
                          <a:effectLst/>
                        </a:rPr>
                        <a:t>位数字组成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>
                          <a:effectLst/>
                        </a:rPr>
                        <a:t>123456</a:t>
                      </a:r>
                    </a:p>
                  </a:txBody>
                  <a:tcPr marL="123825" marR="123825" marT="57150" marB="57150" anchor="ctr"/>
                </a:tc>
              </a:tr>
              <a:tr h="111016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contact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char(11)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>
                          <a:effectLst/>
                        </a:rPr>
                        <a:t>11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联系方式，由</a:t>
                      </a:r>
                      <a:r>
                        <a:rPr lang="en-US" altLang="zh-CN" sz="1400">
                          <a:effectLst/>
                        </a:rPr>
                        <a:t>11</a:t>
                      </a:r>
                      <a:r>
                        <a:rPr lang="zh-CN" altLang="en-US" sz="1400">
                          <a:effectLst/>
                        </a:rPr>
                        <a:t>位数字组成的手机号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>
                          <a:effectLst/>
                        </a:rPr>
                        <a:t>18868107127</a:t>
                      </a:r>
                    </a:p>
                  </a:txBody>
                  <a:tcPr marL="123825" marR="123825" marT="57150" marB="57150" anchor="ctr"/>
                </a:tc>
              </a:tr>
              <a:tr h="111016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password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char(32)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>
                          <a:effectLst/>
                        </a:rPr>
                        <a:t>32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md5</a:t>
                      </a:r>
                      <a:r>
                        <a:rPr lang="zh-CN" altLang="en-US" sz="1400">
                          <a:effectLst/>
                        </a:rPr>
                        <a:t>校验产生的密文</a:t>
                      </a:r>
                      <a:r>
                        <a:rPr lang="en-US" altLang="zh-CN" sz="1400">
                          <a:effectLst/>
                        </a:rPr>
                        <a:t>32</a:t>
                      </a:r>
                      <a:r>
                        <a:rPr lang="zh-CN" altLang="en-US" sz="1400">
                          <a:effectLst/>
                        </a:rPr>
                        <a:t>位字符串密文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effectLst/>
                        </a:rPr>
                        <a:t>1055d3e698d289f2af8663725127bd4b</a:t>
                      </a: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69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132" y="207546"/>
            <a:ext cx="6554405" cy="971549"/>
          </a:xfrm>
        </p:spPr>
        <p:txBody>
          <a:bodyPr>
            <a:normAutofit/>
          </a:bodyPr>
          <a:lstStyle/>
          <a:p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III.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 数据元素 </a:t>
            </a:r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&amp;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 精度 基本说明 </a:t>
            </a:r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861120"/>
              </p:ext>
            </p:extLst>
          </p:nvPr>
        </p:nvGraphicFramePr>
        <p:xfrm>
          <a:off x="879996" y="1046747"/>
          <a:ext cx="7421795" cy="5535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359"/>
                <a:gridCol w="1484359"/>
                <a:gridCol w="1484359"/>
                <a:gridCol w="1484359"/>
                <a:gridCol w="1484359"/>
              </a:tblGrid>
              <a:tr h="324558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数据名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类型定义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字节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说明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</a:tr>
              <a:tr h="6228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grade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nl-NL" sz="1400">
                          <a:effectLst/>
                        </a:rPr>
                        <a:t>integer(1897, 9999)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>
                          <a:effectLst/>
                        </a:rPr>
                        <a:t>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年级，用入学年份表示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>
                          <a:effectLst/>
                        </a:rPr>
                        <a:t>2012</a:t>
                      </a:r>
                    </a:p>
                  </a:txBody>
                  <a:tcPr marL="123825" marR="123825" marT="57150" marB="57150" anchor="ctr"/>
                </a:tc>
              </a:tr>
              <a:tr h="6228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score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nl-NL" sz="1400">
                          <a:effectLst/>
                        </a:rPr>
                        <a:t>integer(0, 100)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>
                          <a:effectLst/>
                        </a:rPr>
                        <a:t>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学生课程得分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>
                          <a:effectLst/>
                        </a:rPr>
                        <a:t>95</a:t>
                      </a:r>
                    </a:p>
                  </a:txBody>
                  <a:tcPr marL="123825" marR="123825" marT="57150" marB="57150" anchor="ctr"/>
                </a:tc>
              </a:tr>
              <a:tr h="86841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credit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integer(0, INFINITY)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effectLst/>
                        </a:rPr>
                        <a:t>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课程学分或学生获得学分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>
                          <a:effectLst/>
                        </a:rPr>
                        <a:t>4.5</a:t>
                      </a:r>
                    </a:p>
                  </a:txBody>
                  <a:tcPr marL="123825" marR="123825" marT="57150" marB="57150" anchor="ctr"/>
                </a:tc>
              </a:tr>
              <a:tr h="111402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course_name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varchar(110)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>
                          <a:effectLst/>
                        </a:rPr>
                        <a:t>[0, 110]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课程名称，由汉字、字母和数字组成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>
                          <a:effectLst/>
                        </a:rPr>
                        <a:t>软件工程</a:t>
                      </a:r>
                    </a:p>
                  </a:txBody>
                  <a:tcPr marL="123825" marR="123825" marT="57150" marB="57150" anchor="ctr"/>
                </a:tc>
              </a:tr>
              <a:tr h="868411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course_id</a:t>
                      </a:r>
                      <a:endParaRPr lang="en-US" sz="14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char(8)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effectLst/>
                        </a:rPr>
                        <a:t>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课程编号，由</a:t>
                      </a:r>
                      <a:r>
                        <a:rPr lang="en-US" altLang="zh-CN" sz="1400">
                          <a:effectLst/>
                        </a:rPr>
                        <a:t>8</a:t>
                      </a:r>
                      <a:r>
                        <a:rPr lang="zh-CN" altLang="en-US" sz="1400">
                          <a:effectLst/>
                        </a:rPr>
                        <a:t>个字母或数字组成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effectLst/>
                        </a:rPr>
                        <a:t>21120261</a:t>
                      </a:r>
                    </a:p>
                  </a:txBody>
                  <a:tcPr marL="123825" marR="123825" marT="57150" marB="57150" anchor="ctr"/>
                </a:tc>
              </a:tr>
              <a:tr h="1114023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classroom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varchar(50)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>
                          <a:effectLst/>
                        </a:rPr>
                        <a:t>[0, 50]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教室名称，由建筑名称和门牌号构成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dirty="0">
                          <a:effectLst/>
                        </a:rPr>
                        <a:t>曹光彪二期</a:t>
                      </a:r>
                      <a:r>
                        <a:rPr lang="en-US" altLang="zh-CN" sz="1400" dirty="0">
                          <a:effectLst/>
                        </a:rPr>
                        <a:t>101</a:t>
                      </a: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07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67" y="941800"/>
            <a:ext cx="835416" cy="4546948"/>
          </a:xfrm>
        </p:spPr>
        <p:txBody>
          <a:bodyPr vert="eaVert">
            <a:noAutofit/>
          </a:bodyPr>
          <a:lstStyle/>
          <a:p>
            <a:r>
              <a:rPr kumimoji="1" lang="en-US" altLang="zh-CN" sz="4500" dirty="0"/>
              <a:t>II.</a:t>
            </a:r>
            <a:r>
              <a:rPr kumimoji="1" lang="zh-CN" altLang="en-US" sz="4500" dirty="0"/>
              <a:t> </a:t>
            </a:r>
            <a:r>
              <a:rPr kumimoji="1" lang="en-US" altLang="zh-CN" sz="4500" dirty="0"/>
              <a:t>State</a:t>
            </a:r>
            <a:r>
              <a:rPr kumimoji="1" lang="zh-CN" altLang="en-US" sz="4500" dirty="0"/>
              <a:t> </a:t>
            </a:r>
            <a:r>
              <a:rPr kumimoji="1" lang="en-US" altLang="zh-CN" sz="4500" dirty="0"/>
              <a:t>Diagram</a:t>
            </a:r>
            <a:endParaRPr kumimoji="1" lang="zh-CN" altLang="en-US" sz="45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77940" y="194835"/>
            <a:ext cx="6447123" cy="64586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59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III.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Archetypes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or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CRC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b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</a:br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1)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 登录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0033" y="1858566"/>
            <a:ext cx="8118641" cy="4662549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2550" b="1" dirty="0">
                <a:latin typeface="Microsoft YaHei" charset="0"/>
                <a:ea typeface="Microsoft YaHei" charset="0"/>
                <a:cs typeface="Microsoft YaHei" charset="0"/>
              </a:rPr>
              <a:t>Class</a:t>
            </a:r>
          </a:p>
          <a:p>
            <a:endParaRPr lang="zh-CN" altLang="en-US" sz="2550" b="1" dirty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sz="2550" b="1" dirty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sz="2550" b="1" dirty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sz="2550" b="1" dirty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sz="2550" b="1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2550" b="1" dirty="0">
                <a:latin typeface="Microsoft YaHei" charset="0"/>
                <a:ea typeface="Microsoft YaHei" charset="0"/>
                <a:cs typeface="Microsoft YaHei" charset="0"/>
              </a:rPr>
              <a:t>Responsibility</a:t>
            </a:r>
            <a:endParaRPr lang="en-US" altLang="zh-CN" sz="2550" b="1" dirty="0">
              <a:latin typeface="Microsoft YaHei" charset="0"/>
              <a:ea typeface="Microsoft YaHei" charset="0"/>
              <a:cs typeface="Microsoft YaHei" charset="0"/>
            </a:endParaRPr>
          </a:p>
          <a:p>
            <a:pPr lvl="1"/>
            <a:r>
              <a:rPr lang="zh-CN" altLang="en-US" sz="2550" dirty="0">
                <a:latin typeface="Microsoft YaHei" charset="0"/>
                <a:ea typeface="Microsoft YaHei" charset="0"/>
                <a:cs typeface="Microsoft YaHei" charset="0"/>
              </a:rPr>
              <a:t>记录登录时的</a:t>
            </a:r>
            <a:r>
              <a:rPr lang="en-US" altLang="zh-CN" sz="2550" dirty="0"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2550" dirty="0">
                <a:latin typeface="Microsoft YaHei" charset="0"/>
                <a:ea typeface="Microsoft YaHei" charset="0"/>
                <a:cs typeface="Microsoft YaHei" charset="0"/>
              </a:rPr>
              <a:t>，并通过登录类型验证</a:t>
            </a:r>
            <a:r>
              <a:rPr lang="en-US" altLang="zh-CN" sz="2550" dirty="0"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2550" dirty="0">
                <a:latin typeface="Microsoft YaHei" charset="0"/>
                <a:ea typeface="Microsoft YaHei" charset="0"/>
                <a:cs typeface="Microsoft YaHei" charset="0"/>
              </a:rPr>
              <a:t>长度</a:t>
            </a:r>
          </a:p>
          <a:p>
            <a:pPr lvl="1"/>
            <a:r>
              <a:rPr lang="zh-CN" altLang="en-US" sz="2550" dirty="0">
                <a:latin typeface="Microsoft YaHei" charset="0"/>
                <a:ea typeface="Microsoft YaHei" charset="0"/>
                <a:cs typeface="Microsoft YaHei" charset="0"/>
              </a:rPr>
              <a:t>对比</a:t>
            </a:r>
            <a:r>
              <a:rPr lang="en-US" altLang="zh-CN" sz="2550" dirty="0">
                <a:latin typeface="Microsoft YaHei" charset="0"/>
                <a:ea typeface="Microsoft YaHei" charset="0"/>
                <a:cs typeface="Microsoft YaHei" charset="0"/>
              </a:rPr>
              <a:t>md5</a:t>
            </a:r>
            <a:r>
              <a:rPr lang="zh-CN" altLang="en-US" sz="2550" dirty="0">
                <a:latin typeface="Microsoft YaHei" charset="0"/>
                <a:ea typeface="Microsoft YaHei" charset="0"/>
                <a:cs typeface="Microsoft YaHei" charset="0"/>
              </a:rPr>
              <a:t>加密后的密码和数据库中存储的密码</a:t>
            </a:r>
          </a:p>
          <a:p>
            <a:pPr lvl="1"/>
            <a:r>
              <a:rPr lang="zh-CN" altLang="en-US" sz="2550" dirty="0">
                <a:latin typeface="Microsoft YaHei" charset="0"/>
                <a:ea typeface="Microsoft YaHei" charset="0"/>
                <a:cs typeface="Microsoft YaHei" charset="0"/>
              </a:rPr>
              <a:t>验证登录信息成功后返回反馈信息</a:t>
            </a:r>
          </a:p>
          <a:p>
            <a:pPr lvl="1"/>
            <a:r>
              <a:rPr lang="zh-CN" altLang="en-US" sz="2550" dirty="0">
                <a:latin typeface="Microsoft YaHei" charset="0"/>
                <a:ea typeface="Microsoft YaHei" charset="0"/>
                <a:cs typeface="Microsoft YaHei" charset="0"/>
              </a:rPr>
              <a:t>验证失败后请用户重新输入，超过一定次数则拒绝继续</a:t>
            </a:r>
            <a:r>
              <a:rPr lang="zh-CN" altLang="en-US" sz="2550" dirty="0">
                <a:latin typeface="Microsoft YaHei" charset="0"/>
                <a:ea typeface="Microsoft YaHei" charset="0"/>
                <a:cs typeface="Microsoft YaHei" charset="0"/>
              </a:rPr>
              <a:t>尝试</a:t>
            </a:r>
            <a:endParaRPr lang="zh-CN" altLang="en-US" sz="255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523" y="2638993"/>
            <a:ext cx="5571120" cy="155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9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III.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Archetypes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CRC</a:t>
            </a:r>
            <a:r>
              <a:rPr kumimoji="1" lang="zh-CN" altLang="en-US" dirty="0" smtClean="0"/>
              <a:t> </a:t>
            </a:r>
            <a:br>
              <a:rPr kumimoji="1" lang="zh-CN" altLang="en-US" dirty="0" smtClean="0"/>
            </a:br>
            <a:r>
              <a:rPr kumimoji="1" lang="en-US" altLang="zh-CN" b="1" dirty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 基本用户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1" y="2477692"/>
            <a:ext cx="6782147" cy="3415022"/>
          </a:xfrm>
        </p:spPr>
        <p:txBody>
          <a:bodyPr>
            <a:normAutofit/>
          </a:bodyPr>
          <a:lstStyle/>
          <a:p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Class</a:t>
            </a:r>
            <a:endParaRPr lang="zh-CN" altLang="en-US" sz="2000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b="1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83" y="3258103"/>
            <a:ext cx="71374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8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678" y="46424"/>
            <a:ext cx="7511473" cy="131248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III.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Archetypes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CRC</a:t>
            </a:r>
            <a:r>
              <a:rPr kumimoji="1" lang="zh-CN" altLang="en-US" dirty="0" smtClean="0"/>
              <a:t> </a:t>
            </a:r>
            <a:br>
              <a:rPr kumimoji="1" lang="zh-CN" altLang="en-US" dirty="0" smtClean="0"/>
            </a:br>
            <a:r>
              <a:rPr kumimoji="1" lang="en-US" altLang="zh-CN" b="1" dirty="0" smtClean="0">
                <a:latin typeface="Microsoft YaHei" charset="0"/>
                <a:ea typeface="Microsoft YaHei" charset="0"/>
                <a:cs typeface="Microsoft YaHei" charset="0"/>
              </a:rPr>
              <a:t>3)</a:t>
            </a:r>
            <a:r>
              <a:rPr kumimoji="1"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 学生用户</a:t>
            </a:r>
            <a:endParaRPr kumimoji="1"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253" y="3453897"/>
            <a:ext cx="7796322" cy="3415022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Microsoft YaHei" charset="0"/>
                <a:ea typeface="Microsoft YaHei" charset="0"/>
                <a:cs typeface="Microsoft YaHei" charset="0"/>
              </a:rPr>
              <a:t>Responsibility</a:t>
            </a:r>
          </a:p>
          <a:p>
            <a:pPr lvl="1"/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记录学生的基本信息，包括三个部分</a:t>
            </a:r>
          </a:p>
          <a:p>
            <a:pPr lvl="1"/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姓名、学号、联系方式、性别基本</a:t>
            </a: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信息</a:t>
            </a:r>
          </a:p>
          <a:p>
            <a:pPr lvl="1"/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学院</a:t>
            </a:r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、专业、年级、成绩、学分学业信息</a:t>
            </a:r>
          </a:p>
          <a:p>
            <a:pPr lvl="1"/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课表、成绩单外部结构信息</a:t>
            </a:r>
          </a:p>
          <a:p>
            <a:pPr lvl="1"/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通过外部引用记录学生的课表、成绩单信息</a:t>
            </a:r>
          </a:p>
          <a:p>
            <a:pPr lvl="1"/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提供对学生个人信息的查询</a:t>
            </a: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服务</a:t>
            </a:r>
            <a:endParaRPr lang="zh-CN" altLang="en-US" sz="1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794" y="1070037"/>
            <a:ext cx="5442206" cy="267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网状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网状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网状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108</TotalTime>
  <Words>618</Words>
  <Application>Microsoft Macintosh PowerPoint</Application>
  <PresentationFormat>全屏显示(4:3)</PresentationFormat>
  <Paragraphs>135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Calibri</vt:lpstr>
      <vt:lpstr>Century Gothic</vt:lpstr>
      <vt:lpstr>Microsoft YaHei</vt:lpstr>
      <vt:lpstr>宋体</vt:lpstr>
      <vt:lpstr>Arial</vt:lpstr>
      <vt:lpstr>网状</vt:lpstr>
      <vt:lpstr>System Design of Black-1: Info-Management</vt:lpstr>
      <vt:lpstr>I. ACD:  Architectural Context Diagram</vt:lpstr>
      <vt:lpstr>II. Data - Stream</vt:lpstr>
      <vt:lpstr>III. 数据元素 &amp; 精度 基本说明 1</vt:lpstr>
      <vt:lpstr>III. 数据元素 &amp; 精度 基本说明 2</vt:lpstr>
      <vt:lpstr>II. State Diagram</vt:lpstr>
      <vt:lpstr>III. Archetypes or CRC  1) 登录</vt:lpstr>
      <vt:lpstr>III. Archetypes or CRC  2) 基本用户</vt:lpstr>
      <vt:lpstr>III. Archetypes or CRC  3) 学生用户</vt:lpstr>
      <vt:lpstr>III. Archetypes or CRC  4) 教职工用户</vt:lpstr>
      <vt:lpstr>III. Archetypes or CRC  5) 管理员</vt:lpstr>
      <vt:lpstr>III. Archetypes or CRC  6) 课程信息</vt:lpstr>
      <vt:lpstr>III. Archetypes or CRC  6) 课程信息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Design of Black-1: Info-Management</dc:title>
  <dc:creator>Keyang Dong</dc:creator>
  <cp:lastModifiedBy>Keyang Dong</cp:lastModifiedBy>
  <cp:revision>15</cp:revision>
  <dcterms:created xsi:type="dcterms:W3CDTF">2015-05-17T04:01:46Z</dcterms:created>
  <dcterms:modified xsi:type="dcterms:W3CDTF">2015-05-17T15:29:10Z</dcterms:modified>
</cp:coreProperties>
</file>