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97" r:id="rId2"/>
    <p:sldId id="258" r:id="rId3"/>
    <p:sldId id="259" r:id="rId4"/>
    <p:sldId id="260" r:id="rId5"/>
    <p:sldId id="316" r:id="rId6"/>
    <p:sldId id="304" r:id="rId7"/>
    <p:sldId id="317" r:id="rId8"/>
    <p:sldId id="308" r:id="rId9"/>
    <p:sldId id="309" r:id="rId10"/>
    <p:sldId id="310" r:id="rId11"/>
    <p:sldId id="320" r:id="rId12"/>
    <p:sldId id="322" r:id="rId13"/>
    <p:sldId id="321" r:id="rId14"/>
    <p:sldId id="323" r:id="rId15"/>
    <p:sldId id="324" r:id="rId16"/>
    <p:sldId id="319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2F70"/>
    <a:srgbClr val="414455"/>
    <a:srgbClr val="568D11"/>
    <a:srgbClr val="70BA16"/>
    <a:srgbClr val="82D81A"/>
    <a:srgbClr val="61A113"/>
    <a:srgbClr val="1A74CC"/>
    <a:srgbClr val="E09320"/>
    <a:srgbClr val="4A99E8"/>
    <a:srgbClr val="1E80E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4" autoAdjust="0"/>
    <p:restoredTop sz="94660"/>
  </p:normalViewPr>
  <p:slideViewPr>
    <p:cSldViewPr>
      <p:cViewPr>
        <p:scale>
          <a:sx n="100" d="100"/>
          <a:sy n="100" d="100"/>
        </p:scale>
        <p:origin x="-470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58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8915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0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0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0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04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0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04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380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423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8477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466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8874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0897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236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966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519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81125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627644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8998991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2293475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81317075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10018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2801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987296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809165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911971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814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07142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253525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402402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3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051720" y="2139702"/>
            <a:ext cx="53223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数据库课设答辩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391312 h 675524"/>
              <a:gd name="connsiteX3" fmla="*/ 369815 w 1135134"/>
              <a:gd name="connsiteY3" fmla="*/ 675524 h 675524"/>
              <a:gd name="connsiteX0" fmla="*/ 369815 w 1199659"/>
              <a:gd name="connsiteY0" fmla="*/ 675524 h 1359189"/>
              <a:gd name="connsiteX1" fmla="*/ 0 w 1199659"/>
              <a:gd name="connsiteY1" fmla="*/ 0 h 1359189"/>
              <a:gd name="connsiteX2" fmla="*/ 1199659 w 1199659"/>
              <a:gd name="connsiteY2" fmla="*/ 1359189 h 1359189"/>
              <a:gd name="connsiteX3" fmla="*/ 369815 w 1199659"/>
              <a:gd name="connsiteY3" fmla="*/ 675524 h 13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034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测试结果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31" name="图片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688" y="771550"/>
            <a:ext cx="5274310" cy="19646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075806"/>
            <a:ext cx="72771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99041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测试结果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712" y="843558"/>
            <a:ext cx="5274310" cy="202692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147814"/>
            <a:ext cx="72771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99041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测试结果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0" y="1347614"/>
            <a:ext cx="3744416" cy="187220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7984" y="771550"/>
            <a:ext cx="4392488" cy="3456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9041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测试结果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048" y="987574"/>
            <a:ext cx="3960440" cy="3416602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528" y="987574"/>
            <a:ext cx="4248472" cy="3456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9041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80831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创新及主要问题解决方案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TextBox 6"/>
          <p:cNvSpPr txBox="1"/>
          <p:nvPr/>
        </p:nvSpPr>
        <p:spPr>
          <a:xfrm>
            <a:off x="827584" y="1059582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主要问题： 实体和联系过多，由局部</a:t>
            </a:r>
            <a:r>
              <a:rPr lang="en-US" altLang="zh-CN" dirty="0" smtClean="0"/>
              <a:t>E-R</a:t>
            </a:r>
            <a:r>
              <a:rPr lang="zh-CN" altLang="en-US" dirty="0" smtClean="0"/>
              <a:t>模型合并转换成总体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模型时有很多冲突和冗余。解决方案：规范命名，执行并集操作，消除命名和结构的冲突。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主要问题：由</a:t>
            </a:r>
            <a:r>
              <a:rPr lang="en-US" altLang="zh-CN" dirty="0" smtClean="0"/>
              <a:t>E-R</a:t>
            </a:r>
            <a:r>
              <a:rPr lang="zh-CN" altLang="en-US" dirty="0" smtClean="0"/>
              <a:t>模型转换成数据模型时，涉及到很多的关系模式，不符合</a:t>
            </a:r>
            <a:r>
              <a:rPr lang="en-US" altLang="zh-CN" dirty="0" smtClean="0"/>
              <a:t>3NF</a:t>
            </a:r>
            <a:r>
              <a:rPr lang="zh-CN" altLang="en-US" dirty="0" smtClean="0"/>
              <a:t>。解决方案：用模式的合并和分解方法不断评价修正。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99041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80831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收获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TextBox 6"/>
          <p:cNvSpPr txBox="1"/>
          <p:nvPr/>
        </p:nvSpPr>
        <p:spPr>
          <a:xfrm>
            <a:off x="827584" y="1635646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en-US" dirty="0" smtClean="0"/>
              <a:t>熟悉了数据库设计的整体流程 ，包括需求分析，概念设计，逻辑设计和物理设计，意识到设计过程中规范的重要性。更加熟练地掌握了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的写法，对数据库的创建，修改，删除有了更深入的理解。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99041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195736" y="2139702"/>
            <a:ext cx="532234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 批评指导</a:t>
            </a: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391312 h 675524"/>
              <a:gd name="connsiteX3" fmla="*/ 369815 w 1135134"/>
              <a:gd name="connsiteY3" fmla="*/ 675524 h 675524"/>
              <a:gd name="connsiteX0" fmla="*/ 369815 w 1199659"/>
              <a:gd name="connsiteY0" fmla="*/ 675524 h 1359189"/>
              <a:gd name="connsiteX1" fmla="*/ 0 w 1199659"/>
              <a:gd name="connsiteY1" fmla="*/ 0 h 1359189"/>
              <a:gd name="connsiteX2" fmla="*/ 1199659 w 1199659"/>
              <a:gd name="connsiteY2" fmla="*/ 1359189 h 1359189"/>
              <a:gd name="connsiteX3" fmla="*/ 369815 w 1199659"/>
              <a:gd name="connsiteY3" fmla="*/ 675524 h 13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0381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467544" y="2355726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2" y="19765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4860032" y="1418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选题</a:t>
            </a:r>
            <a:endParaRPr lang="zh-CN" altLang="en-US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406397" y="1351899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1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4860032" y="1998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小组分工</a:t>
            </a:r>
            <a:endParaRPr lang="zh-CN" altLang="en-US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406397" y="1931281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4860032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课设成果</a:t>
            </a:r>
            <a:endParaRPr lang="zh-CN" altLang="en-US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406397" y="2505024"/>
            <a:ext cx="452678" cy="523220"/>
            <a:chOff x="3530409" y="3200893"/>
            <a:chExt cx="452678" cy="523220"/>
          </a:xfrm>
        </p:grpSpPr>
        <p:sp>
          <p:nvSpPr>
            <p:cNvPr id="28" name="文本框 29"/>
            <p:cNvSpPr txBox="1"/>
            <p:nvPr/>
          </p:nvSpPr>
          <p:spPr>
            <a:xfrm>
              <a:off x="3530409" y="32008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>
            <a:cxnSpLocks/>
          </p:cNvCxnSpPr>
          <p:nvPr/>
        </p:nvCxnSpPr>
        <p:spPr>
          <a:xfrm>
            <a:off x="3563888" y="1347614"/>
            <a:ext cx="0" cy="2194875"/>
          </a:xfrm>
          <a:prstGeom prst="line">
            <a:avLst/>
          </a:prstGeom>
          <a:ln>
            <a:solidFill>
              <a:srgbClr val="112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97820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1164421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 smtClean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sz="4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5277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选题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6" name="文本框 26"/>
          <p:cNvSpPr txBox="1"/>
          <p:nvPr/>
        </p:nvSpPr>
        <p:spPr>
          <a:xfrm>
            <a:off x="827584" y="62753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电子商务系统</a:t>
            </a:r>
            <a:endParaRPr lang="zh-CN" altLang="en-US" sz="14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7584" y="987574"/>
            <a:ext cx="3562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基本设计内容：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1.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商品与订单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2.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用户详细信息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3.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商品类别信息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4.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订单与用户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5.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优惠券与秒杀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6.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用户评价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7.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社区互动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自主拓展：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1.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店铺与会员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2.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商品与购物车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3.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卡包与会员卡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4.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用户与亲情家园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5.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系统公告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3" name="环形箭头 5"/>
          <p:cNvSpPr/>
          <p:nvPr/>
        </p:nvSpPr>
        <p:spPr>
          <a:xfrm>
            <a:off x="6360496" y="2560705"/>
            <a:ext cx="2039323" cy="2039322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形状 83"/>
          <p:cNvSpPr/>
          <p:nvPr/>
        </p:nvSpPr>
        <p:spPr>
          <a:xfrm>
            <a:off x="5343525" y="2169533"/>
            <a:ext cx="1481695" cy="1481695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5" name="环形箭头 7"/>
          <p:cNvSpPr/>
          <p:nvPr/>
        </p:nvSpPr>
        <p:spPr>
          <a:xfrm>
            <a:off x="5935118" y="1377850"/>
            <a:ext cx="1597566" cy="1597565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Freeform 12"/>
          <p:cNvSpPr>
            <a:spLocks/>
          </p:cNvSpPr>
          <p:nvPr/>
        </p:nvSpPr>
        <p:spPr bwMode="auto">
          <a:xfrm>
            <a:off x="6138828" y="2702269"/>
            <a:ext cx="264779" cy="264778"/>
          </a:xfrm>
          <a:custGeom>
            <a:avLst/>
            <a:gdLst>
              <a:gd name="T0" fmla="*/ 0 w 47"/>
              <a:gd name="T1" fmla="*/ 0 h 47"/>
              <a:gd name="T2" fmla="*/ 0 w 47"/>
              <a:gd name="T3" fmla="*/ 47 h 47"/>
              <a:gd name="T4" fmla="*/ 47 w 47"/>
              <a:gd name="T5" fmla="*/ 47 h 47"/>
              <a:gd name="T6" fmla="*/ 0 w 47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47">
                <a:moveTo>
                  <a:pt x="0" y="0"/>
                </a:moveTo>
                <a:cubicBezTo>
                  <a:pt x="0" y="47"/>
                  <a:pt x="0" y="47"/>
                  <a:pt x="0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21"/>
                  <a:pt x="26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0"/>
          <p:cNvSpPr>
            <a:spLocks/>
          </p:cNvSpPr>
          <p:nvPr/>
        </p:nvSpPr>
        <p:spPr bwMode="auto">
          <a:xfrm>
            <a:off x="6605090" y="1882433"/>
            <a:ext cx="232276" cy="106619"/>
          </a:xfrm>
          <a:custGeom>
            <a:avLst/>
            <a:gdLst>
              <a:gd name="T0" fmla="*/ 43 w 50"/>
              <a:gd name="T1" fmla="*/ 22 h 23"/>
              <a:gd name="T2" fmla="*/ 50 w 50"/>
              <a:gd name="T3" fmla="*/ 0 h 23"/>
              <a:gd name="T4" fmla="*/ 15 w 50"/>
              <a:gd name="T5" fmla="*/ 0 h 23"/>
              <a:gd name="T6" fmla="*/ 20 w 50"/>
              <a:gd name="T7" fmla="*/ 21 h 23"/>
              <a:gd name="T8" fmla="*/ 0 w 50"/>
              <a:gd name="T9" fmla="*/ 11 h 23"/>
              <a:gd name="T10" fmla="*/ 1 w 50"/>
              <a:gd name="T11" fmla="*/ 14 h 23"/>
              <a:gd name="T12" fmla="*/ 19 w 50"/>
              <a:gd name="T13" fmla="*/ 23 h 23"/>
              <a:gd name="T14" fmla="*/ 20 w 50"/>
              <a:gd name="T15" fmla="*/ 22 h 23"/>
              <a:gd name="T16" fmla="*/ 43 w 50"/>
              <a:gd name="T1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23">
                <a:moveTo>
                  <a:pt x="43" y="22"/>
                </a:moveTo>
                <a:cubicBezTo>
                  <a:pt x="50" y="0"/>
                  <a:pt x="50" y="0"/>
                  <a:pt x="5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21"/>
                  <a:pt x="20" y="21"/>
                  <a:pt x="20" y="21"/>
                </a:cubicBezTo>
                <a:cubicBezTo>
                  <a:pt x="17" y="17"/>
                  <a:pt x="8" y="8"/>
                  <a:pt x="0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11"/>
                  <a:pt x="16" y="20"/>
                  <a:pt x="19" y="23"/>
                </a:cubicBezTo>
                <a:cubicBezTo>
                  <a:pt x="20" y="22"/>
                  <a:pt x="20" y="22"/>
                  <a:pt x="20" y="22"/>
                </a:cubicBezTo>
                <a:lnTo>
                  <a:pt x="4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580112" y="1491630"/>
            <a:ext cx="2520186" cy="2896764"/>
            <a:chOff x="5548730" y="1501755"/>
            <a:chExt cx="2520186" cy="2896764"/>
          </a:xfrm>
        </p:grpSpPr>
        <p:sp>
          <p:nvSpPr>
            <p:cNvPr id="89" name="任意多边形 2"/>
            <p:cNvSpPr/>
            <p:nvPr/>
          </p:nvSpPr>
          <p:spPr>
            <a:xfrm>
              <a:off x="6475695" y="2805299"/>
              <a:ext cx="1593221" cy="1593220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396" tIns="760343" rIns="661396" bIns="812465" numCol="1" spcCol="1270" anchor="ctr" anchorCtr="0">
              <a:noAutofit/>
            </a:bodyPr>
            <a:lstStyle/>
            <a:p>
              <a:pPr algn="ctr" defTabSz="16335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/>
            </a:p>
          </p:txBody>
        </p:sp>
        <p:sp>
          <p:nvSpPr>
            <p:cNvPr id="90" name="任意多边形 3"/>
            <p:cNvSpPr/>
            <p:nvPr/>
          </p:nvSpPr>
          <p:spPr>
            <a:xfrm>
              <a:off x="5548730" y="2428720"/>
              <a:ext cx="1158706" cy="1158705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306" tIns="589604" rIns="586306" bIns="589604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/>
            </a:p>
          </p:txBody>
        </p:sp>
        <p:sp>
          <p:nvSpPr>
            <p:cNvPr id="91" name="任意多边形 4"/>
            <p:cNvSpPr/>
            <p:nvPr/>
          </p:nvSpPr>
          <p:spPr>
            <a:xfrm>
              <a:off x="6070147" y="1501755"/>
              <a:ext cx="1390448" cy="1390447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337" tIns="746337" rIns="746338" bIns="746338" numCol="1" spcCol="1270" anchor="ctr" anchorCtr="0">
              <a:noAutofit/>
            </a:bodyPr>
            <a:lstStyle/>
            <a:p>
              <a:pPr algn="ctr" defTabSz="11001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/>
            </a:p>
          </p:txBody>
        </p:sp>
        <p:sp>
          <p:nvSpPr>
            <p:cNvPr id="92" name="Freeform 7"/>
            <p:cNvSpPr>
              <a:spLocks noChangeAspect="1" noEditPoints="1"/>
            </p:cNvSpPr>
            <p:nvPr/>
          </p:nvSpPr>
          <p:spPr bwMode="auto">
            <a:xfrm>
              <a:off x="6960821" y="3363904"/>
              <a:ext cx="579557" cy="43292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783731">
                <a:defRPr/>
              </a:pPr>
              <a:endParaRPr lang="zh-CN" altLang="en-US" sz="18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5840028" y="2736291"/>
              <a:ext cx="535474" cy="529556"/>
            </a:xfrm>
            <a:custGeom>
              <a:avLst/>
              <a:gdLst>
                <a:gd name="T0" fmla="*/ 47 w 95"/>
                <a:gd name="T1" fmla="*/ 0 h 94"/>
                <a:gd name="T2" fmla="*/ 0 w 95"/>
                <a:gd name="T3" fmla="*/ 47 h 94"/>
                <a:gd name="T4" fmla="*/ 47 w 95"/>
                <a:gd name="T5" fmla="*/ 94 h 94"/>
                <a:gd name="T6" fmla="*/ 95 w 95"/>
                <a:gd name="T7" fmla="*/ 47 h 94"/>
                <a:gd name="T8" fmla="*/ 47 w 95"/>
                <a:gd name="T9" fmla="*/ 47 h 94"/>
                <a:gd name="T10" fmla="*/ 47 w 95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6547973" y="1989052"/>
              <a:ext cx="415050" cy="474071"/>
            </a:xfrm>
            <a:custGeom>
              <a:avLst/>
              <a:gdLst>
                <a:gd name="T0" fmla="*/ 58 w 89"/>
                <a:gd name="T1" fmla="*/ 2 h 103"/>
                <a:gd name="T2" fmla="*/ 58 w 89"/>
                <a:gd name="T3" fmla="*/ 2 h 103"/>
                <a:gd name="T4" fmla="*/ 30 w 89"/>
                <a:gd name="T5" fmla="*/ 2 h 103"/>
                <a:gd name="T6" fmla="*/ 31 w 89"/>
                <a:gd name="T7" fmla="*/ 0 h 103"/>
                <a:gd name="T8" fmla="*/ 16 w 89"/>
                <a:gd name="T9" fmla="*/ 0 h 103"/>
                <a:gd name="T10" fmla="*/ 14 w 89"/>
                <a:gd name="T11" fmla="*/ 2 h 103"/>
                <a:gd name="T12" fmla="*/ 22 w 89"/>
                <a:gd name="T13" fmla="*/ 5 h 103"/>
                <a:gd name="T14" fmla="*/ 27 w 89"/>
                <a:gd name="T15" fmla="*/ 4 h 103"/>
                <a:gd name="T16" fmla="*/ 0 w 89"/>
                <a:gd name="T17" fmla="*/ 58 h 103"/>
                <a:gd name="T18" fmla="*/ 45 w 89"/>
                <a:gd name="T19" fmla="*/ 103 h 103"/>
                <a:gd name="T20" fmla="*/ 89 w 89"/>
                <a:gd name="T21" fmla="*/ 58 h 103"/>
                <a:gd name="T22" fmla="*/ 58 w 89"/>
                <a:gd name="T23" fmla="*/ 2 h 103"/>
                <a:gd name="T24" fmla="*/ 57 w 89"/>
                <a:gd name="T25" fmla="*/ 73 h 103"/>
                <a:gd name="T26" fmla="*/ 49 w 89"/>
                <a:gd name="T27" fmla="*/ 77 h 103"/>
                <a:gd name="T28" fmla="*/ 49 w 89"/>
                <a:gd name="T29" fmla="*/ 84 h 103"/>
                <a:gd name="T30" fmla="*/ 41 w 89"/>
                <a:gd name="T31" fmla="*/ 84 h 103"/>
                <a:gd name="T32" fmla="*/ 41 w 89"/>
                <a:gd name="T33" fmla="*/ 77 h 103"/>
                <a:gd name="T34" fmla="*/ 32 w 89"/>
                <a:gd name="T35" fmla="*/ 73 h 103"/>
                <a:gd name="T36" fmla="*/ 27 w 89"/>
                <a:gd name="T37" fmla="*/ 63 h 103"/>
                <a:gd name="T38" fmla="*/ 27 w 89"/>
                <a:gd name="T39" fmla="*/ 61 h 103"/>
                <a:gd name="T40" fmla="*/ 34 w 89"/>
                <a:gd name="T41" fmla="*/ 61 h 103"/>
                <a:gd name="T42" fmla="*/ 34 w 89"/>
                <a:gd name="T43" fmla="*/ 62 h 103"/>
                <a:gd name="T44" fmla="*/ 37 w 89"/>
                <a:gd name="T45" fmla="*/ 69 h 103"/>
                <a:gd name="T46" fmla="*/ 45 w 89"/>
                <a:gd name="T47" fmla="*/ 71 h 103"/>
                <a:gd name="T48" fmla="*/ 52 w 89"/>
                <a:gd name="T49" fmla="*/ 69 h 103"/>
                <a:gd name="T50" fmla="*/ 55 w 89"/>
                <a:gd name="T51" fmla="*/ 62 h 103"/>
                <a:gd name="T52" fmla="*/ 52 w 89"/>
                <a:gd name="T53" fmla="*/ 56 h 103"/>
                <a:gd name="T54" fmla="*/ 43 w 89"/>
                <a:gd name="T55" fmla="*/ 53 h 103"/>
                <a:gd name="T56" fmla="*/ 32 w 89"/>
                <a:gd name="T57" fmla="*/ 48 h 103"/>
                <a:gd name="T58" fmla="*/ 29 w 89"/>
                <a:gd name="T59" fmla="*/ 39 h 103"/>
                <a:gd name="T60" fmla="*/ 33 w 89"/>
                <a:gd name="T61" fmla="*/ 29 h 103"/>
                <a:gd name="T62" fmla="*/ 41 w 89"/>
                <a:gd name="T63" fmla="*/ 25 h 103"/>
                <a:gd name="T64" fmla="*/ 41 w 89"/>
                <a:gd name="T65" fmla="*/ 19 h 103"/>
                <a:gd name="T66" fmla="*/ 49 w 89"/>
                <a:gd name="T67" fmla="*/ 19 h 103"/>
                <a:gd name="T68" fmla="*/ 49 w 89"/>
                <a:gd name="T69" fmla="*/ 25 h 103"/>
                <a:gd name="T70" fmla="*/ 57 w 89"/>
                <a:gd name="T71" fmla="*/ 29 h 103"/>
                <a:gd name="T72" fmla="*/ 62 w 89"/>
                <a:gd name="T73" fmla="*/ 39 h 103"/>
                <a:gd name="T74" fmla="*/ 62 w 89"/>
                <a:gd name="T75" fmla="*/ 40 h 103"/>
                <a:gd name="T76" fmla="*/ 54 w 89"/>
                <a:gd name="T77" fmla="*/ 40 h 103"/>
                <a:gd name="T78" fmla="*/ 54 w 89"/>
                <a:gd name="T79" fmla="*/ 39 h 103"/>
                <a:gd name="T80" fmla="*/ 52 w 89"/>
                <a:gd name="T81" fmla="*/ 33 h 103"/>
                <a:gd name="T82" fmla="*/ 45 w 89"/>
                <a:gd name="T83" fmla="*/ 31 h 103"/>
                <a:gd name="T84" fmla="*/ 38 w 89"/>
                <a:gd name="T85" fmla="*/ 33 h 103"/>
                <a:gd name="T86" fmla="*/ 36 w 89"/>
                <a:gd name="T87" fmla="*/ 39 h 103"/>
                <a:gd name="T88" fmla="*/ 38 w 89"/>
                <a:gd name="T89" fmla="*/ 43 h 103"/>
                <a:gd name="T90" fmla="*/ 46 w 89"/>
                <a:gd name="T91" fmla="*/ 47 h 103"/>
                <a:gd name="T92" fmla="*/ 58 w 89"/>
                <a:gd name="T93" fmla="*/ 52 h 103"/>
                <a:gd name="T94" fmla="*/ 63 w 89"/>
                <a:gd name="T95" fmla="*/ 62 h 103"/>
                <a:gd name="T96" fmla="*/ 57 w 89"/>
                <a:gd name="T9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5" name="文本框 43"/>
          <p:cNvSpPr txBox="1"/>
          <p:nvPr/>
        </p:nvSpPr>
        <p:spPr>
          <a:xfrm>
            <a:off x="6081721" y="1153420"/>
            <a:ext cx="75565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44"/>
          <p:cNvSpPr txBox="1"/>
          <p:nvPr/>
        </p:nvSpPr>
        <p:spPr>
          <a:xfrm>
            <a:off x="4873287" y="3117548"/>
            <a:ext cx="75565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45"/>
          <p:cNvSpPr txBox="1"/>
          <p:nvPr/>
        </p:nvSpPr>
        <p:spPr>
          <a:xfrm>
            <a:off x="7605212" y="4256947"/>
            <a:ext cx="927177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32791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 smtClean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4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8075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小组分工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043608" y="699542"/>
          <a:ext cx="6648400" cy="34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4776192"/>
              </a:tblGrid>
              <a:tr h="6944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小组成员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任务分工</a:t>
                      </a:r>
                      <a:endParaRPr lang="zh-CN" altLang="en-US" dirty="0"/>
                    </a:p>
                  </a:txBody>
                  <a:tcPr/>
                </a:tc>
              </a:tr>
              <a:tr h="6944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赖训发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统筹数据库设计工作、汇报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的撰写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，数据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库逻辑设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</a:t>
                      </a:r>
                      <a:endParaRPr lang="zh-CN" altLang="en-US" dirty="0"/>
                    </a:p>
                  </a:txBody>
                  <a:tcPr/>
                </a:tc>
              </a:tr>
              <a:tr h="6944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王焯冉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绘制局部</a:t>
                      </a:r>
                      <a:r>
                        <a:rPr lang="en-US" altLang="zh-CN" dirty="0" smtClean="0"/>
                        <a:t>ER</a:t>
                      </a:r>
                      <a:r>
                        <a:rPr lang="zh-CN" altLang="en-US" dirty="0" smtClean="0"/>
                        <a:t>图，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写对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的完整测试用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例，数据库编写和部分设计工作</a:t>
                      </a:r>
                      <a:endParaRPr lang="zh-CN" altLang="en-US" dirty="0"/>
                    </a:p>
                  </a:txBody>
                  <a:tcPr/>
                </a:tc>
              </a:tr>
              <a:tr h="6944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数据库配套的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设计及实现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部分数据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库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计工作</a:t>
                      </a:r>
                      <a:endParaRPr lang="zh-CN" altLang="en-US" dirty="0"/>
                    </a:p>
                  </a:txBody>
                  <a:tcPr/>
                </a:tc>
              </a:tr>
              <a:tr h="6944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雷靓男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总体设计，绘制</a:t>
                      </a:r>
                      <a:r>
                        <a:rPr lang="en-US" altLang="zh-CN" dirty="0" smtClean="0"/>
                        <a:t>ER</a:t>
                      </a:r>
                      <a:r>
                        <a:rPr lang="zh-CN" altLang="en-US" dirty="0" smtClean="0"/>
                        <a:t>图，参与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部分数据库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40787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 smtClean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课设成果</a:t>
            </a:r>
            <a:endParaRPr lang="zh-CN" altLang="en-US" sz="4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0370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544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E-R</a:t>
            </a:r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图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922" y="123478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323528" y="123478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35" name="图片 34" descr="再改雷总是狗版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627534"/>
            <a:ext cx="8388424" cy="44195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56031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64" b="1" dirty="0" err="1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GitHub</a:t>
            </a:r>
            <a:r>
              <a:rPr lang="en-US" altLang="zh-CN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1764" b="1" dirty="0" smtClean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提交情况</a:t>
            </a:r>
            <a:endParaRPr lang="zh-CN" altLang="en-US" sz="1764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7" name="矩形 1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48041"/>
            <a:ext cx="5646638" cy="440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37708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论文答辩PPT.p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全屏显示(16:9)</PresentationFormat>
  <Paragraphs>73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subject/>
  <dc:creator/>
  <cp:keywords/>
  <dc:description/>
  <cp:lastModifiedBy/>
  <cp:revision>1</cp:revision>
  <dcterms:created xsi:type="dcterms:W3CDTF">2017-04-17T14:29:21Z</dcterms:created>
  <dcterms:modified xsi:type="dcterms:W3CDTF">2020-01-19T12:52:00Z</dcterms:modified>
  <cp:category/>
</cp:coreProperties>
</file>