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697" r:id="rId4"/>
    <p:sldMasterId id="2147483698" r:id="rId5"/>
    <p:sldMasterId id="2147483699" r:id="rId6"/>
    <p:sldMasterId id="2147483700" r:id="rId7"/>
    <p:sldMasterId id="2147483701" r:id="rId8"/>
    <p:sldMasterId id="2147483702" r:id="rId9"/>
  </p:sldMasterIdLst>
  <p:notesMasterIdLst>
    <p:notesMasterId r:id="rId45"/>
  </p:notesMasterIdLst>
  <p:sldIdLst>
    <p:sldId id="448" r:id="rId10"/>
    <p:sldId id="461" r:id="rId11"/>
    <p:sldId id="527" r:id="rId12"/>
    <p:sldId id="512" r:id="rId13"/>
    <p:sldId id="546" r:id="rId14"/>
    <p:sldId id="539" r:id="rId15"/>
    <p:sldId id="535" r:id="rId16"/>
    <p:sldId id="518" r:id="rId17"/>
    <p:sldId id="547" r:id="rId18"/>
    <p:sldId id="549" r:id="rId19"/>
    <p:sldId id="550" r:id="rId20"/>
    <p:sldId id="548" r:id="rId21"/>
    <p:sldId id="540" r:id="rId22"/>
    <p:sldId id="565" r:id="rId23"/>
    <p:sldId id="564" r:id="rId24"/>
    <p:sldId id="503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42" r:id="rId34"/>
    <p:sldId id="566" r:id="rId35"/>
    <p:sldId id="514" r:id="rId36"/>
    <p:sldId id="567" r:id="rId37"/>
    <p:sldId id="568" r:id="rId38"/>
    <p:sldId id="569" r:id="rId39"/>
    <p:sldId id="570" r:id="rId40"/>
    <p:sldId id="571" r:id="rId41"/>
    <p:sldId id="551" r:id="rId42"/>
    <p:sldId id="572" r:id="rId43"/>
    <p:sldId id="544" r:id="rId44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DDDDDD"/>
    <a:srgbClr val="21A3D0"/>
    <a:srgbClr val="A9BECB"/>
    <a:srgbClr val="781E19"/>
    <a:srgbClr val="AF1D5C"/>
    <a:srgbClr val="D01C63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99"/>
  </p:normalViewPr>
  <p:slideViewPr>
    <p:cSldViewPr snapToObjects="1" showGuides="1">
      <p:cViewPr varScale="1">
        <p:scale>
          <a:sx n="106" d="100"/>
          <a:sy n="106" d="100"/>
        </p:scale>
        <p:origin x="784" y="168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presProps" Target="pres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59EF015-F3B6-49FB-B9DB-63F1E967883D}" type="datetimeFigureOut">
              <a:rPr lang="zh-CN" altLang="en-US"/>
              <a:pPr/>
              <a:t>2018/5/28</a:t>
            </a:fld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67521EB-5711-4726-8947-0FA1F05605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308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1EB-5711-4726-8947-0FA1F056053E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26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32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769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6945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958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3975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4668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22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1505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5536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04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343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0523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2078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6331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8010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0302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8559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6174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9492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0631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72854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90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351020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6398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62791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7864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53383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6355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75823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5912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96284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54114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484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28678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1646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4554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46282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018224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35174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38856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49810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53867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8839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333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17093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077938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5441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20124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68811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92045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25160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17985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13314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38422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38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878956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804309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17324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0982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0371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533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4986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84048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549576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68059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916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545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61733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68025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644861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4156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34671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90667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760327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88211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78274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74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014715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75833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81584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83020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434392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3684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7512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686310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465996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35332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817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721078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35122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984012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13751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99344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4335685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92864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07799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20239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94829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884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69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image" Target="../media/image13.png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 userDrawn="1"/>
        </p:nvGrpSpPr>
        <p:grpSpPr bwMode="auto">
          <a:xfrm>
            <a:off x="11096625" y="0"/>
            <a:ext cx="457200" cy="538163"/>
            <a:chOff x="0" y="0"/>
            <a:chExt cx="457200" cy="538163"/>
          </a:xfrm>
        </p:grpSpPr>
        <p:sp>
          <p:nvSpPr>
            <p:cNvPr id="4099" name="Freeform 5"/>
            <p:cNvSpPr>
              <a:spLocks/>
            </p:cNvSpPr>
            <p:nvPr userDrawn="1"/>
          </p:nvSpPr>
          <p:spPr bwMode="auto">
            <a:xfrm>
              <a:off x="12700" y="0"/>
              <a:ext cx="444500" cy="538163"/>
            </a:xfrm>
            <a:custGeom>
              <a:avLst/>
              <a:gdLst>
                <a:gd name="T0" fmla="*/ 564 w 564"/>
                <a:gd name="T1" fmla="*/ 674 h 674"/>
                <a:gd name="T2" fmla="*/ 262 w 564"/>
                <a:gd name="T3" fmla="*/ 540 h 674"/>
                <a:gd name="T4" fmla="*/ 0 w 564"/>
                <a:gd name="T5" fmla="*/ 658 h 674"/>
                <a:gd name="T6" fmla="*/ 0 w 564"/>
                <a:gd name="T7" fmla="*/ 0 h 674"/>
                <a:gd name="T8" fmla="*/ 564 w 564"/>
                <a:gd name="T9" fmla="*/ 0 h 674"/>
                <a:gd name="T10" fmla="*/ 564 w 564"/>
                <a:gd name="T11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4" h="674">
                  <a:moveTo>
                    <a:pt x="564" y="674"/>
                  </a:moveTo>
                  <a:lnTo>
                    <a:pt x="262" y="540"/>
                  </a:lnTo>
                  <a:lnTo>
                    <a:pt x="0" y="658"/>
                  </a:lnTo>
                  <a:lnTo>
                    <a:pt x="0" y="0"/>
                  </a:lnTo>
                  <a:lnTo>
                    <a:pt x="564" y="0"/>
                  </a:lnTo>
                  <a:lnTo>
                    <a:pt x="564" y="674"/>
                  </a:lnTo>
                  <a:close/>
                </a:path>
              </a:pathLst>
            </a:custGeom>
            <a:solidFill>
              <a:srgbClr val="74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6"/>
            <p:cNvSpPr>
              <a:spLocks/>
            </p:cNvSpPr>
            <p:nvPr userDrawn="1"/>
          </p:nvSpPr>
          <p:spPr bwMode="auto">
            <a:xfrm>
              <a:off x="0" y="0"/>
              <a:ext cx="442913" cy="514350"/>
            </a:xfrm>
            <a:custGeom>
              <a:avLst/>
              <a:gdLst>
                <a:gd name="T0" fmla="*/ 564 w 564"/>
                <a:gd name="T1" fmla="*/ 644 h 644"/>
                <a:gd name="T2" fmla="*/ 279 w 564"/>
                <a:gd name="T3" fmla="*/ 522 h 644"/>
                <a:gd name="T4" fmla="*/ 0 w 564"/>
                <a:gd name="T5" fmla="*/ 644 h 644"/>
                <a:gd name="T6" fmla="*/ 0 w 564"/>
                <a:gd name="T7" fmla="*/ 0 h 644"/>
                <a:gd name="T8" fmla="*/ 564 w 564"/>
                <a:gd name="T9" fmla="*/ 0 h 644"/>
                <a:gd name="T10" fmla="*/ 564 w 564"/>
                <a:gd name="T11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4" h="644">
                  <a:moveTo>
                    <a:pt x="564" y="644"/>
                  </a:moveTo>
                  <a:lnTo>
                    <a:pt x="279" y="522"/>
                  </a:lnTo>
                  <a:lnTo>
                    <a:pt x="0" y="644"/>
                  </a:lnTo>
                  <a:lnTo>
                    <a:pt x="0" y="0"/>
                  </a:lnTo>
                  <a:lnTo>
                    <a:pt x="564" y="0"/>
                  </a:lnTo>
                  <a:lnTo>
                    <a:pt x="564" y="6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" name="TextBox 6"/>
          <p:cNvSpPr txBox="1">
            <a:spLocks noChangeArrowheads="1"/>
          </p:cNvSpPr>
          <p:nvPr userDrawn="1"/>
        </p:nvSpPr>
        <p:spPr bwMode="auto">
          <a:xfrm>
            <a:off x="11114088" y="87313"/>
            <a:ext cx="45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DF0EF99-13D3-4707-9EE9-E6AB06C564AB}" type="slidenum"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/>
              <a:t>‹#›</a:t>
            </a:fld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6732588"/>
            <a:ext cx="12196763" cy="1254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ECLOGO-eff-0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886075"/>
            <a:ext cx="10604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PPECLOGO-eff-0-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2757488"/>
            <a:ext cx="10953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PPECLOGO-eff-0-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447800"/>
            <a:ext cx="30146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PPECLOGO-eff-0-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770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903538"/>
            <a:ext cx="4000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8" descr="PPECLOGO-eff-0-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74925"/>
            <a:ext cx="981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9" descr="PPECLOGO-eff-5-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206750"/>
            <a:ext cx="14779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0" descr="PPECLOGO-eff-5-2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446463"/>
            <a:ext cx="18335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1" descr="PPECLOGO-eff-5-4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363" y="2725738"/>
            <a:ext cx="1117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2" descr="PPECLOGO-eff-0-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3624263"/>
            <a:ext cx="522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3" descr="PPECLOGO-eff-0-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5" y="2365375"/>
            <a:ext cx="522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4" descr="PPECLOGO-eff2-1-2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2795588"/>
            <a:ext cx="16970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5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2786063"/>
            <a:ext cx="438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6" descr="PPECLOGO-eff2-1-4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33258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7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2909888"/>
            <a:ext cx="360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8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3446463"/>
            <a:ext cx="2809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6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4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6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6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6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5"/>
          <p:cNvSpPr>
            <a:spLocks noChangeArrowheads="1"/>
          </p:cNvSpPr>
          <p:nvPr/>
        </p:nvSpPr>
        <p:spPr bwMode="auto">
          <a:xfrm>
            <a:off x="1416050" y="1758950"/>
            <a:ext cx="3000375" cy="3019425"/>
          </a:xfrm>
          <a:prstGeom prst="ellipse">
            <a:avLst/>
          </a:prstGeom>
          <a:solidFill>
            <a:srgbClr val="F3F3F3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Freeform 6"/>
          <p:cNvSpPr>
            <a:spLocks/>
          </p:cNvSpPr>
          <p:nvPr/>
        </p:nvSpPr>
        <p:spPr bwMode="auto">
          <a:xfrm>
            <a:off x="3856038" y="2070100"/>
            <a:ext cx="8340725" cy="2527300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Freeform 7"/>
          <p:cNvSpPr>
            <a:spLocks/>
          </p:cNvSpPr>
          <p:nvPr/>
        </p:nvSpPr>
        <p:spPr bwMode="auto">
          <a:xfrm>
            <a:off x="0" y="2070100"/>
            <a:ext cx="1974850" cy="2527300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Freeform 8"/>
          <p:cNvSpPr>
            <a:spLocks noEditPoints="1"/>
          </p:cNvSpPr>
          <p:nvPr/>
        </p:nvSpPr>
        <p:spPr bwMode="auto">
          <a:xfrm>
            <a:off x="1717675" y="2357438"/>
            <a:ext cx="2509838" cy="2079625"/>
          </a:xfrm>
          <a:custGeom>
            <a:avLst/>
            <a:gdLst>
              <a:gd name="T0" fmla="*/ 1750 w 3291"/>
              <a:gd name="T1" fmla="*/ 2045 h 2711"/>
              <a:gd name="T2" fmla="*/ 124 w 3291"/>
              <a:gd name="T3" fmla="*/ 1828 h 2711"/>
              <a:gd name="T4" fmla="*/ 2796 w 3291"/>
              <a:gd name="T5" fmla="*/ 1897 h 2711"/>
              <a:gd name="T6" fmla="*/ 2758 w 3291"/>
              <a:gd name="T7" fmla="*/ 1846 h 2711"/>
              <a:gd name="T8" fmla="*/ 1737 w 3291"/>
              <a:gd name="T9" fmla="*/ 1944 h 2711"/>
              <a:gd name="T10" fmla="*/ 137 w 3291"/>
              <a:gd name="T11" fmla="*/ 1170 h 2711"/>
              <a:gd name="T12" fmla="*/ 1769 w 3291"/>
              <a:gd name="T13" fmla="*/ 1998 h 2711"/>
              <a:gd name="T14" fmla="*/ 2793 w 3291"/>
              <a:gd name="T15" fmla="*/ 1500 h 2711"/>
              <a:gd name="T16" fmla="*/ 1737 w 3291"/>
              <a:gd name="T17" fmla="*/ 1944 h 2711"/>
              <a:gd name="T18" fmla="*/ 2416 w 3291"/>
              <a:gd name="T19" fmla="*/ 1399 h 2711"/>
              <a:gd name="T20" fmla="*/ 2389 w 3291"/>
              <a:gd name="T21" fmla="*/ 1066 h 2711"/>
              <a:gd name="T22" fmla="*/ 686 w 3291"/>
              <a:gd name="T23" fmla="*/ 1043 h 2711"/>
              <a:gd name="T24" fmla="*/ 170 w 3291"/>
              <a:gd name="T25" fmla="*/ 1155 h 2711"/>
              <a:gd name="T26" fmla="*/ 1736 w 3291"/>
              <a:gd name="T27" fmla="*/ 2657 h 2711"/>
              <a:gd name="T28" fmla="*/ 136 w 3291"/>
              <a:gd name="T29" fmla="*/ 1883 h 2711"/>
              <a:gd name="T30" fmla="*/ 1769 w 3291"/>
              <a:gd name="T31" fmla="*/ 2711 h 2711"/>
              <a:gd name="T32" fmla="*/ 2792 w 3291"/>
              <a:gd name="T33" fmla="*/ 2213 h 2711"/>
              <a:gd name="T34" fmla="*/ 1736 w 3291"/>
              <a:gd name="T35" fmla="*/ 2657 h 2711"/>
              <a:gd name="T36" fmla="*/ 2573 w 3291"/>
              <a:gd name="T37" fmla="*/ 831 h 2711"/>
              <a:gd name="T38" fmla="*/ 2548 w 3291"/>
              <a:gd name="T39" fmla="*/ 890 h 2711"/>
              <a:gd name="T40" fmla="*/ 2565 w 3291"/>
              <a:gd name="T41" fmla="*/ 976 h 2711"/>
              <a:gd name="T42" fmla="*/ 2496 w 3291"/>
              <a:gd name="T43" fmla="*/ 1357 h 2711"/>
              <a:gd name="T44" fmla="*/ 2689 w 3291"/>
              <a:gd name="T45" fmla="*/ 1020 h 2711"/>
              <a:gd name="T46" fmla="*/ 2669 w 3291"/>
              <a:gd name="T47" fmla="*/ 940 h 2711"/>
              <a:gd name="T48" fmla="*/ 2686 w 3291"/>
              <a:gd name="T49" fmla="*/ 850 h 2711"/>
              <a:gd name="T50" fmla="*/ 2664 w 3291"/>
              <a:gd name="T51" fmla="*/ 547 h 2711"/>
              <a:gd name="T52" fmla="*/ 3272 w 3291"/>
              <a:gd name="T53" fmla="*/ 421 h 2711"/>
              <a:gd name="T54" fmla="*/ 1864 w 3291"/>
              <a:gd name="T55" fmla="*/ 11 h 2711"/>
              <a:gd name="T56" fmla="*/ 996 w 3291"/>
              <a:gd name="T57" fmla="*/ 69 h 2711"/>
              <a:gd name="T58" fmla="*/ 25 w 3291"/>
              <a:gd name="T59" fmla="*/ 185 h 2711"/>
              <a:gd name="T60" fmla="*/ 1157 w 3291"/>
              <a:gd name="T61" fmla="*/ 782 h 2711"/>
              <a:gd name="T62" fmla="*/ 2505 w 3291"/>
              <a:gd name="T63" fmla="*/ 575 h 2711"/>
              <a:gd name="T64" fmla="*/ 1514 w 3291"/>
              <a:gd name="T65" fmla="*/ 390 h 2711"/>
              <a:gd name="T66" fmla="*/ 2542 w 3291"/>
              <a:gd name="T67" fmla="*/ 495 h 2711"/>
              <a:gd name="T68" fmla="*/ 2317 w 3291"/>
              <a:gd name="T69" fmla="*/ 680 h 2711"/>
              <a:gd name="T70" fmla="*/ 759 w 3291"/>
              <a:gd name="T71" fmla="*/ 1043 h 2711"/>
              <a:gd name="T72" fmla="*/ 1124 w 3291"/>
              <a:gd name="T73" fmla="*/ 845 h 2711"/>
              <a:gd name="T74" fmla="*/ 2317 w 3291"/>
              <a:gd name="T75" fmla="*/ 680 h 2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91" h="2711">
                <a:moveTo>
                  <a:pt x="1729" y="2299"/>
                </a:moveTo>
                <a:cubicBezTo>
                  <a:pt x="1706" y="2214"/>
                  <a:pt x="1705" y="2127"/>
                  <a:pt x="1750" y="2045"/>
                </a:cubicBezTo>
                <a:lnTo>
                  <a:pt x="129" y="1525"/>
                </a:lnTo>
                <a:cubicBezTo>
                  <a:pt x="67" y="1606"/>
                  <a:pt x="52" y="1714"/>
                  <a:pt x="124" y="1828"/>
                </a:cubicBezTo>
                <a:lnTo>
                  <a:pt x="1762" y="2353"/>
                </a:lnTo>
                <a:lnTo>
                  <a:pt x="2796" y="1897"/>
                </a:lnTo>
                <a:cubicBezTo>
                  <a:pt x="2824" y="1885"/>
                  <a:pt x="2819" y="1866"/>
                  <a:pt x="2785" y="1855"/>
                </a:cubicBezTo>
                <a:lnTo>
                  <a:pt x="2758" y="1846"/>
                </a:lnTo>
                <a:lnTo>
                  <a:pt x="1729" y="2299"/>
                </a:lnTo>
                <a:close/>
                <a:moveTo>
                  <a:pt x="1737" y="1944"/>
                </a:moveTo>
                <a:cubicBezTo>
                  <a:pt x="1714" y="1859"/>
                  <a:pt x="1712" y="1772"/>
                  <a:pt x="1757" y="1689"/>
                </a:cubicBezTo>
                <a:lnTo>
                  <a:pt x="137" y="1170"/>
                </a:lnTo>
                <a:cubicBezTo>
                  <a:pt x="74" y="1251"/>
                  <a:pt x="59" y="1358"/>
                  <a:pt x="131" y="1473"/>
                </a:cubicBezTo>
                <a:lnTo>
                  <a:pt x="1769" y="1998"/>
                </a:lnTo>
                <a:lnTo>
                  <a:pt x="2803" y="1542"/>
                </a:lnTo>
                <a:cubicBezTo>
                  <a:pt x="2831" y="1529"/>
                  <a:pt x="2826" y="1510"/>
                  <a:pt x="2793" y="1500"/>
                </a:cubicBezTo>
                <a:lnTo>
                  <a:pt x="2765" y="1491"/>
                </a:lnTo>
                <a:lnTo>
                  <a:pt x="1737" y="1944"/>
                </a:lnTo>
                <a:close/>
                <a:moveTo>
                  <a:pt x="1791" y="1675"/>
                </a:moveTo>
                <a:lnTo>
                  <a:pt x="2416" y="1399"/>
                </a:lnTo>
                <a:lnTo>
                  <a:pt x="2463" y="1089"/>
                </a:lnTo>
                <a:lnTo>
                  <a:pt x="2389" y="1066"/>
                </a:lnTo>
                <a:cubicBezTo>
                  <a:pt x="2354" y="1324"/>
                  <a:pt x="1716" y="1343"/>
                  <a:pt x="1538" y="1343"/>
                </a:cubicBezTo>
                <a:cubicBezTo>
                  <a:pt x="1355" y="1343"/>
                  <a:pt x="686" y="1323"/>
                  <a:pt x="686" y="1043"/>
                </a:cubicBezTo>
                <a:lnTo>
                  <a:pt x="686" y="928"/>
                </a:lnTo>
                <a:lnTo>
                  <a:pt x="170" y="1155"/>
                </a:lnTo>
                <a:lnTo>
                  <a:pt x="1791" y="1675"/>
                </a:lnTo>
                <a:close/>
                <a:moveTo>
                  <a:pt x="1736" y="2657"/>
                </a:moveTo>
                <a:cubicBezTo>
                  <a:pt x="1713" y="2572"/>
                  <a:pt x="1712" y="2485"/>
                  <a:pt x="1757" y="2403"/>
                </a:cubicBezTo>
                <a:lnTo>
                  <a:pt x="136" y="1883"/>
                </a:lnTo>
                <a:cubicBezTo>
                  <a:pt x="74" y="1964"/>
                  <a:pt x="58" y="2072"/>
                  <a:pt x="131" y="2186"/>
                </a:cubicBezTo>
                <a:lnTo>
                  <a:pt x="1769" y="2711"/>
                </a:lnTo>
                <a:lnTo>
                  <a:pt x="2803" y="2255"/>
                </a:lnTo>
                <a:cubicBezTo>
                  <a:pt x="2831" y="2243"/>
                  <a:pt x="2826" y="2224"/>
                  <a:pt x="2792" y="2213"/>
                </a:cubicBezTo>
                <a:lnTo>
                  <a:pt x="2765" y="2204"/>
                </a:lnTo>
                <a:lnTo>
                  <a:pt x="1736" y="2657"/>
                </a:lnTo>
                <a:close/>
                <a:moveTo>
                  <a:pt x="2573" y="530"/>
                </a:moveTo>
                <a:lnTo>
                  <a:pt x="2573" y="831"/>
                </a:lnTo>
                <a:cubicBezTo>
                  <a:pt x="2562" y="833"/>
                  <a:pt x="2552" y="840"/>
                  <a:pt x="2551" y="850"/>
                </a:cubicBezTo>
                <a:lnTo>
                  <a:pt x="2548" y="890"/>
                </a:lnTo>
                <a:cubicBezTo>
                  <a:pt x="2547" y="912"/>
                  <a:pt x="2569" y="922"/>
                  <a:pt x="2567" y="940"/>
                </a:cubicBezTo>
                <a:lnTo>
                  <a:pt x="2565" y="976"/>
                </a:lnTo>
                <a:cubicBezTo>
                  <a:pt x="2564" y="990"/>
                  <a:pt x="2549" y="1002"/>
                  <a:pt x="2548" y="1020"/>
                </a:cubicBezTo>
                <a:lnTo>
                  <a:pt x="2496" y="1357"/>
                </a:lnTo>
                <a:cubicBezTo>
                  <a:pt x="2516" y="1397"/>
                  <a:pt x="2718" y="1398"/>
                  <a:pt x="2740" y="1357"/>
                </a:cubicBezTo>
                <a:lnTo>
                  <a:pt x="2689" y="1020"/>
                </a:lnTo>
                <a:cubicBezTo>
                  <a:pt x="2688" y="1002"/>
                  <a:pt x="2672" y="991"/>
                  <a:pt x="2671" y="976"/>
                </a:cubicBezTo>
                <a:lnTo>
                  <a:pt x="2669" y="940"/>
                </a:lnTo>
                <a:cubicBezTo>
                  <a:pt x="2668" y="921"/>
                  <a:pt x="2691" y="916"/>
                  <a:pt x="2689" y="891"/>
                </a:cubicBezTo>
                <a:lnTo>
                  <a:pt x="2686" y="850"/>
                </a:lnTo>
                <a:cubicBezTo>
                  <a:pt x="2686" y="839"/>
                  <a:pt x="2675" y="832"/>
                  <a:pt x="2664" y="831"/>
                </a:cubicBezTo>
                <a:cubicBezTo>
                  <a:pt x="2664" y="527"/>
                  <a:pt x="2664" y="875"/>
                  <a:pt x="2664" y="547"/>
                </a:cubicBezTo>
                <a:lnTo>
                  <a:pt x="3270" y="442"/>
                </a:lnTo>
                <a:cubicBezTo>
                  <a:pt x="3287" y="440"/>
                  <a:pt x="3291" y="428"/>
                  <a:pt x="3272" y="421"/>
                </a:cubicBezTo>
                <a:cubicBezTo>
                  <a:pt x="2980" y="336"/>
                  <a:pt x="2714" y="258"/>
                  <a:pt x="2471" y="187"/>
                </a:cubicBezTo>
                <a:cubicBezTo>
                  <a:pt x="2253" y="124"/>
                  <a:pt x="2051" y="65"/>
                  <a:pt x="1864" y="11"/>
                </a:cubicBezTo>
                <a:cubicBezTo>
                  <a:pt x="1831" y="1"/>
                  <a:pt x="1809" y="0"/>
                  <a:pt x="1775" y="3"/>
                </a:cubicBezTo>
                <a:cubicBezTo>
                  <a:pt x="1531" y="24"/>
                  <a:pt x="1272" y="46"/>
                  <a:pt x="996" y="69"/>
                </a:cubicBezTo>
                <a:cubicBezTo>
                  <a:pt x="696" y="95"/>
                  <a:pt x="375" y="122"/>
                  <a:pt x="29" y="151"/>
                </a:cubicBezTo>
                <a:cubicBezTo>
                  <a:pt x="0" y="155"/>
                  <a:pt x="6" y="177"/>
                  <a:pt x="25" y="185"/>
                </a:cubicBezTo>
                <a:cubicBezTo>
                  <a:pt x="163" y="258"/>
                  <a:pt x="313" y="337"/>
                  <a:pt x="479" y="424"/>
                </a:cubicBezTo>
                <a:cubicBezTo>
                  <a:pt x="679" y="529"/>
                  <a:pt x="903" y="648"/>
                  <a:pt x="1157" y="782"/>
                </a:cubicBezTo>
                <a:cubicBezTo>
                  <a:pt x="1179" y="793"/>
                  <a:pt x="1226" y="797"/>
                  <a:pt x="1262" y="791"/>
                </a:cubicBezTo>
                <a:cubicBezTo>
                  <a:pt x="1676" y="719"/>
                  <a:pt x="2091" y="647"/>
                  <a:pt x="2505" y="575"/>
                </a:cubicBezTo>
                <a:cubicBezTo>
                  <a:pt x="2504" y="561"/>
                  <a:pt x="2499" y="553"/>
                  <a:pt x="2481" y="548"/>
                </a:cubicBezTo>
                <a:lnTo>
                  <a:pt x="1514" y="390"/>
                </a:lnTo>
                <a:cubicBezTo>
                  <a:pt x="1430" y="377"/>
                  <a:pt x="1445" y="316"/>
                  <a:pt x="1494" y="324"/>
                </a:cubicBezTo>
                <a:lnTo>
                  <a:pt x="2542" y="495"/>
                </a:lnTo>
                <a:cubicBezTo>
                  <a:pt x="2562" y="498"/>
                  <a:pt x="2573" y="511"/>
                  <a:pt x="2573" y="530"/>
                </a:cubicBezTo>
                <a:close/>
                <a:moveTo>
                  <a:pt x="2317" y="680"/>
                </a:moveTo>
                <a:lnTo>
                  <a:pt x="2317" y="1043"/>
                </a:lnTo>
                <a:cubicBezTo>
                  <a:pt x="2317" y="1345"/>
                  <a:pt x="759" y="1345"/>
                  <a:pt x="759" y="1043"/>
                </a:cubicBezTo>
                <a:lnTo>
                  <a:pt x="759" y="652"/>
                </a:lnTo>
                <a:cubicBezTo>
                  <a:pt x="880" y="716"/>
                  <a:pt x="1002" y="781"/>
                  <a:pt x="1124" y="845"/>
                </a:cubicBezTo>
                <a:cubicBezTo>
                  <a:pt x="1164" y="866"/>
                  <a:pt x="1229" y="869"/>
                  <a:pt x="1274" y="861"/>
                </a:cubicBezTo>
                <a:cubicBezTo>
                  <a:pt x="1622" y="801"/>
                  <a:pt x="1969" y="741"/>
                  <a:pt x="2317" y="68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6000" y="2930525"/>
            <a:ext cx="7056438" cy="677863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公共社交网站的设计与实现</a:t>
            </a:r>
          </a:p>
        </p:txBody>
      </p:sp>
      <p:sp>
        <p:nvSpPr>
          <p:cNvPr id="11271" name="TextBox 11"/>
          <p:cNvSpPr txBox="1">
            <a:spLocks noChangeArrowheads="1"/>
          </p:cNvSpPr>
          <p:nvPr/>
        </p:nvSpPr>
        <p:spPr bwMode="auto">
          <a:xfrm>
            <a:off x="7050310" y="5589240"/>
            <a:ext cx="464951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院系专业：计算机科学与技术学院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</a:p>
        </p:txBody>
      </p:sp>
      <p:sp>
        <p:nvSpPr>
          <p:cNvPr id="11272" name="TextBox 35"/>
          <p:cNvSpPr txBox="1">
            <a:spLocks noChangeArrowheads="1"/>
          </p:cNvSpPr>
          <p:nvPr/>
        </p:nvSpPr>
        <p:spPr bwMode="auto">
          <a:xfrm>
            <a:off x="4946649" y="3632200"/>
            <a:ext cx="6624339" cy="9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指导老师：王昆</a:t>
            </a:r>
            <a:endParaRPr lang="en-US" altLang="zh-CN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答辩人：彭磊    </a:t>
            </a:r>
            <a:endParaRPr lang="en-US" altLang="zh-CN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3" name="TextBox 16"/>
          <p:cNvSpPr txBox="1">
            <a:spLocks noChangeArrowheads="1"/>
          </p:cNvSpPr>
          <p:nvPr/>
        </p:nvSpPr>
        <p:spPr bwMode="auto">
          <a:xfrm>
            <a:off x="4916488" y="2390775"/>
            <a:ext cx="6149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西南科技大学毕业答辩</a:t>
            </a:r>
          </a:p>
        </p:txBody>
      </p:sp>
      <p:pic>
        <p:nvPicPr>
          <p:cNvPr id="11275" name="组合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1524000"/>
            <a:ext cx="4635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组合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363" y="1524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组合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0" y="1524000"/>
            <a:ext cx="4683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组合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1524000"/>
            <a:ext cx="4635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组合 7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524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组合 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900" y="1524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8478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ntr" presetSubtype="9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" presetClass="entr" presetSubtype="9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7" grpId="0" animBg="1"/>
      <p:bldP spid="11268" grpId="0" animBg="1"/>
      <p:bldP spid="11269" grpId="0" animBg="1"/>
      <p:bldP spid="11270" grpId="0" autoUpdateAnimBg="0"/>
      <p:bldP spid="11271" grpId="0" autoUpdateAnimBg="0"/>
      <p:bldP spid="11272" grpId="0" autoUpdateAnimBg="0"/>
      <p:bldP spid="1127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2159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6628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9" name="L 形 4"/>
          <p:cNvSpPr>
            <a:spLocks/>
          </p:cNvSpPr>
          <p:nvPr/>
        </p:nvSpPr>
        <p:spPr bwMode="auto">
          <a:xfrm rot="2700000">
            <a:off x="3499032" y="2059150"/>
            <a:ext cx="1130300" cy="1131887"/>
          </a:xfrm>
          <a:custGeom>
            <a:avLst/>
            <a:gdLst>
              <a:gd name="T0" fmla="*/ 0 w 1130751"/>
              <a:gd name="T1" fmla="*/ 0 h 1130751"/>
              <a:gd name="T2" fmla="*/ 565376 w 1130751"/>
              <a:gd name="T3" fmla="*/ 0 h 1130751"/>
              <a:gd name="T4" fmla="*/ 565376 w 1130751"/>
              <a:gd name="T5" fmla="*/ 565376 h 1130751"/>
              <a:gd name="T6" fmla="*/ 1130751 w 1130751"/>
              <a:gd name="T7" fmla="*/ 565376 h 1130751"/>
              <a:gd name="T8" fmla="*/ 1130751 w 1130751"/>
              <a:gd name="T9" fmla="*/ 1130751 h 1130751"/>
              <a:gd name="T10" fmla="*/ 0 w 1130751"/>
              <a:gd name="T11" fmla="*/ 1130751 h 1130751"/>
              <a:gd name="T12" fmla="*/ 0 w 1130751"/>
              <a:gd name="T13" fmla="*/ 0 h 1130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0751" h="1130751">
                <a:moveTo>
                  <a:pt x="0" y="0"/>
                </a:moveTo>
                <a:lnTo>
                  <a:pt x="565376" y="0"/>
                </a:lnTo>
                <a:lnTo>
                  <a:pt x="565376" y="565376"/>
                </a:lnTo>
                <a:lnTo>
                  <a:pt x="1130751" y="565376"/>
                </a:lnTo>
                <a:lnTo>
                  <a:pt x="1130751" y="1130751"/>
                </a:lnTo>
                <a:lnTo>
                  <a:pt x="0" y="113075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 形 5"/>
          <p:cNvSpPr>
            <a:spLocks/>
          </p:cNvSpPr>
          <p:nvPr/>
        </p:nvSpPr>
        <p:spPr bwMode="auto">
          <a:xfrm rot="7996450" flipH="1" flipV="1">
            <a:off x="5431292" y="3974394"/>
            <a:ext cx="1130300" cy="1131888"/>
          </a:xfrm>
          <a:custGeom>
            <a:avLst/>
            <a:gdLst>
              <a:gd name="T0" fmla="*/ 0 w 1130751"/>
              <a:gd name="T1" fmla="*/ 0 h 1130751"/>
              <a:gd name="T2" fmla="*/ 565376 w 1130751"/>
              <a:gd name="T3" fmla="*/ 0 h 1130751"/>
              <a:gd name="T4" fmla="*/ 565376 w 1130751"/>
              <a:gd name="T5" fmla="*/ 565376 h 1130751"/>
              <a:gd name="T6" fmla="*/ 1130751 w 1130751"/>
              <a:gd name="T7" fmla="*/ 565376 h 1130751"/>
              <a:gd name="T8" fmla="*/ 1130751 w 1130751"/>
              <a:gd name="T9" fmla="*/ 1130751 h 1130751"/>
              <a:gd name="T10" fmla="*/ 0 w 1130751"/>
              <a:gd name="T11" fmla="*/ 1130751 h 1130751"/>
              <a:gd name="T12" fmla="*/ 0 w 1130751"/>
              <a:gd name="T13" fmla="*/ 0 h 1130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0751" h="1130751">
                <a:moveTo>
                  <a:pt x="0" y="0"/>
                </a:moveTo>
                <a:lnTo>
                  <a:pt x="565376" y="0"/>
                </a:lnTo>
                <a:lnTo>
                  <a:pt x="565376" y="565376"/>
                </a:lnTo>
                <a:lnTo>
                  <a:pt x="1130751" y="565376"/>
                </a:lnTo>
                <a:lnTo>
                  <a:pt x="1130751" y="1130751"/>
                </a:lnTo>
                <a:lnTo>
                  <a:pt x="0" y="1130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4174787" y="809401"/>
            <a:ext cx="3643313" cy="3643313"/>
            <a:chOff x="0" y="0"/>
            <a:chExt cx="4143404" cy="4143404"/>
          </a:xfrm>
        </p:grpSpPr>
        <p:sp>
          <p:nvSpPr>
            <p:cNvPr id="26632" name="菱形 7"/>
            <p:cNvSpPr>
              <a:spLocks noChangeArrowheads="1"/>
            </p:cNvSpPr>
            <p:nvPr/>
          </p:nvSpPr>
          <p:spPr bwMode="auto">
            <a:xfrm>
              <a:off x="0" y="0"/>
              <a:ext cx="4143404" cy="4143404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5E5E"/>
                </a:solidFill>
              </a:endParaRPr>
            </a:p>
          </p:txBody>
        </p:sp>
        <p:sp>
          <p:nvSpPr>
            <p:cNvPr id="26633" name="菱形 8"/>
            <p:cNvSpPr>
              <a:spLocks noChangeArrowheads="1"/>
            </p:cNvSpPr>
            <p:nvPr/>
          </p:nvSpPr>
          <p:spPr bwMode="auto">
            <a:xfrm>
              <a:off x="797361" y="783798"/>
              <a:ext cx="2562244" cy="2562244"/>
            </a:xfrm>
            <a:prstGeom prst="diamond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2" eaLnBrk="1" hangingPunct="1"/>
              <a:endParaRPr lang="zh-CN" altLang="en-US">
                <a:solidFill>
                  <a:srgbClr val="005E5E"/>
                </a:solidFill>
              </a:endParaRPr>
            </a:p>
          </p:txBody>
        </p:sp>
      </p:grp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5348906" y="243100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+mj-ea"/>
                <a:ea typeface="+mj-ea"/>
              </a:rPr>
              <a:t>潜在价值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8840296" y="2006620"/>
            <a:ext cx="255711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）信任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dirty="0"/>
              <a:t>Sinha</a:t>
            </a:r>
            <a:r>
              <a:rPr lang="zh-CN" altLang="en-US" dirty="0"/>
              <a:t>的研究表明用户</a:t>
            </a:r>
            <a:endParaRPr lang="en-US" altLang="zh-CN" dirty="0"/>
          </a:p>
          <a:p>
            <a:pPr eaLnBrk="1" hangingPunct="1"/>
            <a:r>
              <a:rPr lang="zh-CN" altLang="en-US" dirty="0"/>
              <a:t>更加信任好友所作的推</a:t>
            </a:r>
            <a:endParaRPr lang="en-US" altLang="zh-CN" dirty="0"/>
          </a:p>
          <a:p>
            <a:pPr eaLnBrk="1" hangingPunct="1"/>
            <a:r>
              <a:rPr lang="zh-CN" altLang="en-US" dirty="0"/>
              <a:t>荐</a:t>
            </a:r>
            <a:r>
              <a:rPr lang="en-US" dirty="0"/>
              <a:t>,</a:t>
            </a:r>
            <a:r>
              <a:rPr lang="zh-CN" altLang="en-US" dirty="0"/>
              <a:t>信任在信息推荐中具</a:t>
            </a:r>
            <a:endParaRPr lang="en-US" altLang="zh-CN" dirty="0"/>
          </a:p>
          <a:p>
            <a:pPr eaLnBrk="1" hangingPunct="1"/>
            <a:r>
              <a:rPr lang="zh-CN" altLang="en-US" dirty="0"/>
              <a:t>有重要意义。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985838" y="2006620"/>
            <a:ext cx="249299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）商业价值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/>
              <a:t>社交网络平台可以</a:t>
            </a:r>
            <a:endParaRPr lang="en-US" altLang="zh-CN" dirty="0"/>
          </a:p>
          <a:p>
            <a:pPr eaLnBrk="1" hangingPunct="1"/>
            <a:r>
              <a:rPr lang="zh-CN" altLang="en-US" dirty="0"/>
              <a:t>利用用户数据挖掘真</a:t>
            </a:r>
            <a:endParaRPr lang="en-US" altLang="zh-CN" dirty="0"/>
          </a:p>
          <a:p>
            <a:pPr eaLnBrk="1" hangingPunct="1"/>
            <a:r>
              <a:rPr lang="zh-CN" altLang="en-US" dirty="0"/>
              <a:t>实需求从而产生巨大的</a:t>
            </a:r>
            <a:endParaRPr lang="en-US" altLang="zh-CN" dirty="0"/>
          </a:p>
          <a:p>
            <a:pPr eaLnBrk="1" hangingPunct="1"/>
            <a:r>
              <a:rPr lang="zh-CN" altLang="en-US" dirty="0"/>
              <a:t>商业价值。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7" name="AutoShape 69"/>
          <p:cNvSpPr>
            <a:spLocks noChangeArrowheads="1"/>
          </p:cNvSpPr>
          <p:nvPr/>
        </p:nvSpPr>
        <p:spPr bwMode="auto">
          <a:xfrm flipV="1">
            <a:off x="7175500" y="3082925"/>
            <a:ext cx="287338" cy="431800"/>
          </a:xfrm>
          <a:prstGeom prst="chevron">
            <a:avLst>
              <a:gd name="adj" fmla="val 52514"/>
            </a:avLst>
          </a:prstGeom>
          <a:noFill/>
          <a:ln w="19050" cmpd="sng">
            <a:solidFill>
              <a:srgbClr val="F8F8F8">
                <a:alpha val="53000"/>
              </a:srgb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</a:pPr>
            <a:endParaRPr lang="zh-CN" altLang="en-US" sz="1600" b="1">
              <a:solidFill>
                <a:srgbClr val="F188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8" name="AutoShape 69"/>
          <p:cNvSpPr>
            <a:spLocks noChangeArrowheads="1"/>
          </p:cNvSpPr>
          <p:nvPr/>
        </p:nvSpPr>
        <p:spPr bwMode="auto">
          <a:xfrm flipH="1" flipV="1">
            <a:off x="4529138" y="3082925"/>
            <a:ext cx="287337" cy="431800"/>
          </a:xfrm>
          <a:prstGeom prst="chevron">
            <a:avLst>
              <a:gd name="adj" fmla="val 52514"/>
            </a:avLst>
          </a:prstGeom>
          <a:noFill/>
          <a:ln w="19050" cmpd="sng">
            <a:solidFill>
              <a:srgbClr val="F8F8F8">
                <a:alpha val="53000"/>
              </a:srgb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</a:pPr>
            <a:endParaRPr lang="zh-CN" altLang="en-US" sz="1600" b="1">
              <a:solidFill>
                <a:srgbClr val="F188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 形 4"/>
          <p:cNvSpPr>
            <a:spLocks/>
          </p:cNvSpPr>
          <p:nvPr/>
        </p:nvSpPr>
        <p:spPr bwMode="auto">
          <a:xfrm rot="13522471">
            <a:off x="7348413" y="2055074"/>
            <a:ext cx="1130300" cy="1131887"/>
          </a:xfrm>
          <a:custGeom>
            <a:avLst/>
            <a:gdLst>
              <a:gd name="T0" fmla="*/ 0 w 1130751"/>
              <a:gd name="T1" fmla="*/ 0 h 1130751"/>
              <a:gd name="T2" fmla="*/ 565376 w 1130751"/>
              <a:gd name="T3" fmla="*/ 0 h 1130751"/>
              <a:gd name="T4" fmla="*/ 565376 w 1130751"/>
              <a:gd name="T5" fmla="*/ 565376 h 1130751"/>
              <a:gd name="T6" fmla="*/ 1130751 w 1130751"/>
              <a:gd name="T7" fmla="*/ 565376 h 1130751"/>
              <a:gd name="T8" fmla="*/ 1130751 w 1130751"/>
              <a:gd name="T9" fmla="*/ 1130751 h 1130751"/>
              <a:gd name="T10" fmla="*/ 0 w 1130751"/>
              <a:gd name="T11" fmla="*/ 1130751 h 1130751"/>
              <a:gd name="T12" fmla="*/ 0 w 1130751"/>
              <a:gd name="T13" fmla="*/ 0 h 1130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0751" h="1130751">
                <a:moveTo>
                  <a:pt x="0" y="0"/>
                </a:moveTo>
                <a:lnTo>
                  <a:pt x="565376" y="0"/>
                </a:lnTo>
                <a:lnTo>
                  <a:pt x="565376" y="565376"/>
                </a:lnTo>
                <a:lnTo>
                  <a:pt x="1130751" y="565376"/>
                </a:lnTo>
                <a:lnTo>
                  <a:pt x="1130751" y="1130751"/>
                </a:lnTo>
                <a:lnTo>
                  <a:pt x="0" y="113075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082157" y="5339763"/>
            <a:ext cx="388843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（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）用户忠诚度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/>
              <a:t>社交网络中的用户忠诚度具有情感的特点， 是一种建立在相互信任关系基础上的忠诚。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57453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4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74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74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74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24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64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nimBg="1"/>
      <p:bldP spid="26629" grpId="0" animBg="1"/>
      <p:bldP spid="26630" grpId="0" animBg="1"/>
      <p:bldP spid="26634" grpId="0" autoUpdateAnimBg="0"/>
      <p:bldP spid="26635" grpId="0" autoUpdateAnimBg="0"/>
      <p:bldP spid="26636" grpId="0" autoUpdateAnimBg="0"/>
      <p:bldP spid="26637" grpId="0" animBg="1" autoUpdateAnimBg="0"/>
      <p:bldP spid="26638" grpId="0" animBg="1" autoUpdateAnimBg="0"/>
      <p:bldP spid="15" grpId="0" animBg="1"/>
      <p:bldP spid="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2159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6628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9" name="L 形 4"/>
          <p:cNvSpPr>
            <a:spLocks/>
          </p:cNvSpPr>
          <p:nvPr/>
        </p:nvSpPr>
        <p:spPr bwMode="auto">
          <a:xfrm rot="2700000">
            <a:off x="3409157" y="2736056"/>
            <a:ext cx="1130300" cy="1131887"/>
          </a:xfrm>
          <a:custGeom>
            <a:avLst/>
            <a:gdLst>
              <a:gd name="T0" fmla="*/ 0 w 1130751"/>
              <a:gd name="T1" fmla="*/ 0 h 1130751"/>
              <a:gd name="T2" fmla="*/ 565376 w 1130751"/>
              <a:gd name="T3" fmla="*/ 0 h 1130751"/>
              <a:gd name="T4" fmla="*/ 565376 w 1130751"/>
              <a:gd name="T5" fmla="*/ 565376 h 1130751"/>
              <a:gd name="T6" fmla="*/ 1130751 w 1130751"/>
              <a:gd name="T7" fmla="*/ 565376 h 1130751"/>
              <a:gd name="T8" fmla="*/ 1130751 w 1130751"/>
              <a:gd name="T9" fmla="*/ 1130751 h 1130751"/>
              <a:gd name="T10" fmla="*/ 0 w 1130751"/>
              <a:gd name="T11" fmla="*/ 1130751 h 1130751"/>
              <a:gd name="T12" fmla="*/ 0 w 1130751"/>
              <a:gd name="T13" fmla="*/ 0 h 1130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0751" h="1130751">
                <a:moveTo>
                  <a:pt x="0" y="0"/>
                </a:moveTo>
                <a:lnTo>
                  <a:pt x="565376" y="0"/>
                </a:lnTo>
                <a:lnTo>
                  <a:pt x="565376" y="565376"/>
                </a:lnTo>
                <a:lnTo>
                  <a:pt x="1130751" y="565376"/>
                </a:lnTo>
                <a:lnTo>
                  <a:pt x="1130751" y="1130751"/>
                </a:lnTo>
                <a:lnTo>
                  <a:pt x="0" y="113075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 形 5"/>
          <p:cNvSpPr>
            <a:spLocks/>
          </p:cNvSpPr>
          <p:nvPr/>
        </p:nvSpPr>
        <p:spPr bwMode="auto">
          <a:xfrm rot="2700000" flipH="1" flipV="1">
            <a:off x="7481094" y="2763044"/>
            <a:ext cx="1130300" cy="1131888"/>
          </a:xfrm>
          <a:custGeom>
            <a:avLst/>
            <a:gdLst>
              <a:gd name="T0" fmla="*/ 0 w 1130751"/>
              <a:gd name="T1" fmla="*/ 0 h 1130751"/>
              <a:gd name="T2" fmla="*/ 565376 w 1130751"/>
              <a:gd name="T3" fmla="*/ 0 h 1130751"/>
              <a:gd name="T4" fmla="*/ 565376 w 1130751"/>
              <a:gd name="T5" fmla="*/ 565376 h 1130751"/>
              <a:gd name="T6" fmla="*/ 1130751 w 1130751"/>
              <a:gd name="T7" fmla="*/ 565376 h 1130751"/>
              <a:gd name="T8" fmla="*/ 1130751 w 1130751"/>
              <a:gd name="T9" fmla="*/ 1130751 h 1130751"/>
              <a:gd name="T10" fmla="*/ 0 w 1130751"/>
              <a:gd name="T11" fmla="*/ 1130751 h 1130751"/>
              <a:gd name="T12" fmla="*/ 0 w 1130751"/>
              <a:gd name="T13" fmla="*/ 0 h 1130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0751" h="1130751">
                <a:moveTo>
                  <a:pt x="0" y="0"/>
                </a:moveTo>
                <a:lnTo>
                  <a:pt x="565376" y="0"/>
                </a:lnTo>
                <a:lnTo>
                  <a:pt x="565376" y="565376"/>
                </a:lnTo>
                <a:lnTo>
                  <a:pt x="1130751" y="565376"/>
                </a:lnTo>
                <a:lnTo>
                  <a:pt x="1130751" y="1130751"/>
                </a:lnTo>
                <a:lnTo>
                  <a:pt x="0" y="1130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4175125" y="1492250"/>
            <a:ext cx="3643313" cy="3643313"/>
            <a:chOff x="0" y="0"/>
            <a:chExt cx="4143404" cy="4143404"/>
          </a:xfrm>
        </p:grpSpPr>
        <p:sp>
          <p:nvSpPr>
            <p:cNvPr id="26632" name="菱形 7"/>
            <p:cNvSpPr>
              <a:spLocks noChangeArrowheads="1"/>
            </p:cNvSpPr>
            <p:nvPr/>
          </p:nvSpPr>
          <p:spPr bwMode="auto">
            <a:xfrm>
              <a:off x="0" y="0"/>
              <a:ext cx="4143404" cy="4143404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5E5E"/>
                </a:solidFill>
              </a:endParaRPr>
            </a:p>
          </p:txBody>
        </p:sp>
        <p:sp>
          <p:nvSpPr>
            <p:cNvPr id="26633" name="菱形 8"/>
            <p:cNvSpPr>
              <a:spLocks noChangeArrowheads="1"/>
            </p:cNvSpPr>
            <p:nvPr/>
          </p:nvSpPr>
          <p:spPr bwMode="auto">
            <a:xfrm>
              <a:off x="797361" y="783798"/>
              <a:ext cx="2562244" cy="2562244"/>
            </a:xfrm>
            <a:prstGeom prst="diamond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2" eaLnBrk="1" hangingPunct="1"/>
              <a:endParaRPr lang="zh-CN" altLang="en-US">
                <a:solidFill>
                  <a:srgbClr val="005E5E"/>
                </a:solidFill>
              </a:endParaRPr>
            </a:p>
          </p:txBody>
        </p:sp>
      </p:grp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5273237" y="3082925"/>
            <a:ext cx="1467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互动模型与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科技传播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9093200" y="2709863"/>
            <a:ext cx="230704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）科技传播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/>
              <a:t>科技传播主要运用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社交媒体中的社交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网站、 微博、微信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等平台。社交网站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中最有代表性的是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泛科学 社交网站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果壳网</a:t>
            </a:r>
            <a:r>
              <a:rPr lang="en-US" sz="2000" dirty="0"/>
              <a:t> </a:t>
            </a:r>
            <a:r>
              <a:rPr lang="zh-CN" altLang="en-US" sz="2000" dirty="0"/>
              <a:t>。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554038" y="2713412"/>
            <a:ext cx="337393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）互动模型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/>
              <a:t>在</a:t>
            </a:r>
            <a:r>
              <a:rPr lang="en-US" sz="2000" dirty="0"/>
              <a:t>Bucher</a:t>
            </a:r>
            <a:r>
              <a:rPr lang="zh-CN" altLang="en-US" sz="2000" dirty="0"/>
              <a:t>对</a:t>
            </a:r>
            <a:r>
              <a:rPr lang="en-US" sz="2000" dirty="0"/>
              <a:t>Facebook</a:t>
            </a:r>
          </a:p>
          <a:p>
            <a:pPr eaLnBrk="1" hangingPunct="1"/>
            <a:r>
              <a:rPr lang="zh-CN" altLang="en-US" sz="2000" dirty="0"/>
              <a:t>的</a:t>
            </a:r>
            <a:r>
              <a:rPr lang="en-US" sz="2000" dirty="0"/>
              <a:t>Graph Rank</a:t>
            </a:r>
            <a:r>
              <a:rPr lang="zh-CN" altLang="en-US" sz="2000" dirty="0"/>
              <a:t>算法的研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究中</a:t>
            </a:r>
            <a:r>
              <a:rPr lang="en-US" sz="2000" dirty="0"/>
              <a:t>,</a:t>
            </a:r>
            <a:r>
              <a:rPr lang="zh-CN" altLang="en-US" sz="2000" dirty="0"/>
              <a:t>发现算法可以调控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用户的行为</a:t>
            </a:r>
            <a:r>
              <a:rPr lang="en-US" sz="2000" dirty="0"/>
              <a:t>,</a:t>
            </a:r>
            <a:r>
              <a:rPr lang="zh-CN" altLang="en-US" sz="2000" dirty="0"/>
              <a:t>以找出最有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趣的互动模型</a:t>
            </a:r>
            <a:r>
              <a:rPr lang="en-US" sz="2000" dirty="0"/>
              <a:t>,</a:t>
            </a:r>
            <a:r>
              <a:rPr lang="zh-CN" altLang="en-US" sz="2000" dirty="0"/>
              <a:t>一旦这样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的模型被找出</a:t>
            </a:r>
            <a:r>
              <a:rPr lang="en-US" sz="2000" dirty="0"/>
              <a:t>,</a:t>
            </a:r>
            <a:r>
              <a:rPr lang="zh-CN" altLang="en-US" sz="2000" dirty="0"/>
              <a:t>他们就会在</a:t>
            </a:r>
            <a:endParaRPr lang="en-US" altLang="zh-CN" sz="2000" dirty="0"/>
          </a:p>
          <a:p>
            <a:pPr eaLnBrk="1" hangingPunct="1"/>
            <a:r>
              <a:rPr lang="en-US" sz="2000" dirty="0"/>
              <a:t>Facebook</a:t>
            </a:r>
            <a:r>
              <a:rPr lang="zh-CN" altLang="en-US" sz="2000" dirty="0"/>
              <a:t>的新闻资讯推荐中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出现</a:t>
            </a:r>
            <a:r>
              <a:rPr lang="en-US" sz="2000" dirty="0"/>
              <a:t>,</a:t>
            </a:r>
            <a:r>
              <a:rPr lang="zh-CN" altLang="en-US" sz="2000" dirty="0"/>
              <a:t>因此</a:t>
            </a:r>
            <a:r>
              <a:rPr lang="en-US" sz="2000" dirty="0"/>
              <a:t>,</a:t>
            </a:r>
            <a:r>
              <a:rPr lang="zh-CN" altLang="en-US" sz="2000" dirty="0"/>
              <a:t>随后甚至会有更多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的用户以</a:t>
            </a:r>
            <a:r>
              <a:rPr lang="en-US" sz="2000" dirty="0"/>
              <a:t>Facebook</a:t>
            </a:r>
            <a:r>
              <a:rPr lang="zh-CN" altLang="en-US" sz="2000" dirty="0"/>
              <a:t>的算法所预测的方式来进行活动。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7" name="AutoShape 69"/>
          <p:cNvSpPr>
            <a:spLocks noChangeArrowheads="1"/>
          </p:cNvSpPr>
          <p:nvPr/>
        </p:nvSpPr>
        <p:spPr bwMode="auto">
          <a:xfrm flipV="1">
            <a:off x="7175500" y="3082925"/>
            <a:ext cx="287338" cy="431800"/>
          </a:xfrm>
          <a:prstGeom prst="chevron">
            <a:avLst>
              <a:gd name="adj" fmla="val 52514"/>
            </a:avLst>
          </a:prstGeom>
          <a:noFill/>
          <a:ln w="19050" cmpd="sng">
            <a:solidFill>
              <a:srgbClr val="F8F8F8">
                <a:alpha val="53000"/>
              </a:srgb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</a:pPr>
            <a:endParaRPr lang="zh-CN" altLang="en-US" sz="1600" b="1">
              <a:solidFill>
                <a:srgbClr val="F188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8" name="AutoShape 69"/>
          <p:cNvSpPr>
            <a:spLocks noChangeArrowheads="1"/>
          </p:cNvSpPr>
          <p:nvPr/>
        </p:nvSpPr>
        <p:spPr bwMode="auto">
          <a:xfrm flipH="1" flipV="1">
            <a:off x="4529138" y="3082925"/>
            <a:ext cx="287337" cy="431800"/>
          </a:xfrm>
          <a:prstGeom prst="chevron">
            <a:avLst>
              <a:gd name="adj" fmla="val 52514"/>
            </a:avLst>
          </a:prstGeom>
          <a:noFill/>
          <a:ln w="19050" cmpd="sng">
            <a:solidFill>
              <a:srgbClr val="F8F8F8">
                <a:alpha val="53000"/>
              </a:srgb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</a:pPr>
            <a:endParaRPr lang="zh-CN" altLang="en-US" sz="1600" b="1">
              <a:solidFill>
                <a:srgbClr val="F188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454402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4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74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74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74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24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nimBg="1"/>
      <p:bldP spid="26629" grpId="0" animBg="1"/>
      <p:bldP spid="26630" grpId="0" animBg="1"/>
      <p:bldP spid="26634" grpId="0" autoUpdateAnimBg="0"/>
      <p:bldP spid="26635" grpId="0" autoUpdateAnimBg="0"/>
      <p:bldP spid="26636" grpId="0" autoUpdateAnimBg="0"/>
      <p:bldP spid="26637" grpId="0" animBg="1" autoUpdateAnimBg="0"/>
      <p:bldP spid="2663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2159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6628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9" name="L 形 4"/>
          <p:cNvSpPr>
            <a:spLocks/>
          </p:cNvSpPr>
          <p:nvPr/>
        </p:nvSpPr>
        <p:spPr bwMode="auto">
          <a:xfrm rot="18951222">
            <a:off x="5419414" y="3836390"/>
            <a:ext cx="1130300" cy="1131887"/>
          </a:xfrm>
          <a:custGeom>
            <a:avLst/>
            <a:gdLst>
              <a:gd name="T0" fmla="*/ 0 w 1130751"/>
              <a:gd name="T1" fmla="*/ 0 h 1130751"/>
              <a:gd name="T2" fmla="*/ 565376 w 1130751"/>
              <a:gd name="T3" fmla="*/ 0 h 1130751"/>
              <a:gd name="T4" fmla="*/ 565376 w 1130751"/>
              <a:gd name="T5" fmla="*/ 565376 h 1130751"/>
              <a:gd name="T6" fmla="*/ 1130751 w 1130751"/>
              <a:gd name="T7" fmla="*/ 565376 h 1130751"/>
              <a:gd name="T8" fmla="*/ 1130751 w 1130751"/>
              <a:gd name="T9" fmla="*/ 1130751 h 1130751"/>
              <a:gd name="T10" fmla="*/ 0 w 1130751"/>
              <a:gd name="T11" fmla="*/ 1130751 h 1130751"/>
              <a:gd name="T12" fmla="*/ 0 w 1130751"/>
              <a:gd name="T13" fmla="*/ 0 h 1130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0751" h="1130751">
                <a:moveTo>
                  <a:pt x="0" y="0"/>
                </a:moveTo>
                <a:lnTo>
                  <a:pt x="565376" y="0"/>
                </a:lnTo>
                <a:lnTo>
                  <a:pt x="565376" y="565376"/>
                </a:lnTo>
                <a:lnTo>
                  <a:pt x="1130751" y="565376"/>
                </a:lnTo>
                <a:lnTo>
                  <a:pt x="1130751" y="1130751"/>
                </a:lnTo>
                <a:lnTo>
                  <a:pt x="0" y="113075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4174787" y="660421"/>
            <a:ext cx="3643313" cy="3643313"/>
            <a:chOff x="0" y="0"/>
            <a:chExt cx="4143404" cy="4143404"/>
          </a:xfrm>
        </p:grpSpPr>
        <p:sp>
          <p:nvSpPr>
            <p:cNvPr id="26632" name="菱形 7"/>
            <p:cNvSpPr>
              <a:spLocks noChangeArrowheads="1"/>
            </p:cNvSpPr>
            <p:nvPr/>
          </p:nvSpPr>
          <p:spPr bwMode="auto">
            <a:xfrm>
              <a:off x="0" y="0"/>
              <a:ext cx="4143404" cy="4143404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5E5E"/>
                </a:solidFill>
              </a:endParaRPr>
            </a:p>
          </p:txBody>
        </p:sp>
        <p:sp>
          <p:nvSpPr>
            <p:cNvPr id="26633" name="菱形 8"/>
            <p:cNvSpPr>
              <a:spLocks noChangeArrowheads="1"/>
            </p:cNvSpPr>
            <p:nvPr/>
          </p:nvSpPr>
          <p:spPr bwMode="auto">
            <a:xfrm>
              <a:off x="797361" y="783798"/>
              <a:ext cx="2562244" cy="2562244"/>
            </a:xfrm>
            <a:prstGeom prst="diamond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2" eaLnBrk="1" hangingPunct="1"/>
              <a:endParaRPr lang="zh-CN" altLang="en-US">
                <a:solidFill>
                  <a:srgbClr val="005E5E"/>
                </a:solidFill>
              </a:endParaRPr>
            </a:p>
          </p:txBody>
        </p:sp>
      </p:grp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5294733" y="2201217"/>
            <a:ext cx="1467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+mj-ea"/>
                <a:ea typeface="+mj-ea"/>
              </a:rPr>
              <a:t> 舆论生态</a:t>
            </a:r>
            <a:endParaRPr lang="en-US" altLang="zh-CN" sz="2000" dirty="0">
              <a:solidFill>
                <a:srgbClr val="00B0F0"/>
              </a:solidFill>
              <a:latin typeface="+mj-ea"/>
              <a:ea typeface="+mj-ea"/>
            </a:endParaRPr>
          </a:p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+mj-ea"/>
                <a:ea typeface="+mj-ea"/>
              </a:rPr>
              <a:t>和传播行为</a:t>
            </a:r>
            <a:endParaRPr lang="en-US" altLang="zh-CN" sz="20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2425973" y="5202255"/>
            <a:ext cx="720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社交网站逐渐改变了人们的舆论生态和传播行为</a:t>
            </a:r>
            <a:r>
              <a:rPr lang="en-US" sz="2000" dirty="0"/>
              <a:t> ,</a:t>
            </a:r>
            <a:r>
              <a:rPr lang="zh-CN" altLang="en-US" sz="2000" dirty="0"/>
              <a:t>越来越多的公益组织开始使用社交网站来发布信息 。 </a:t>
            </a:r>
            <a:endParaRPr lang="en-US" altLang="zh-CN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7" name="AutoShape 69"/>
          <p:cNvSpPr>
            <a:spLocks noChangeArrowheads="1"/>
          </p:cNvSpPr>
          <p:nvPr/>
        </p:nvSpPr>
        <p:spPr bwMode="auto">
          <a:xfrm flipV="1">
            <a:off x="7175500" y="3082925"/>
            <a:ext cx="287338" cy="431800"/>
          </a:xfrm>
          <a:prstGeom prst="chevron">
            <a:avLst>
              <a:gd name="adj" fmla="val 52514"/>
            </a:avLst>
          </a:prstGeom>
          <a:noFill/>
          <a:ln w="19050" cmpd="sng">
            <a:solidFill>
              <a:srgbClr val="F8F8F8">
                <a:alpha val="53000"/>
              </a:srgb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</a:pPr>
            <a:endParaRPr lang="zh-CN" altLang="en-US" sz="1600" b="1">
              <a:solidFill>
                <a:srgbClr val="F188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8" name="AutoShape 69"/>
          <p:cNvSpPr>
            <a:spLocks noChangeArrowheads="1"/>
          </p:cNvSpPr>
          <p:nvPr/>
        </p:nvSpPr>
        <p:spPr bwMode="auto">
          <a:xfrm flipH="1" flipV="1">
            <a:off x="4529138" y="3082925"/>
            <a:ext cx="287337" cy="431800"/>
          </a:xfrm>
          <a:prstGeom prst="chevron">
            <a:avLst>
              <a:gd name="adj" fmla="val 52514"/>
            </a:avLst>
          </a:prstGeom>
          <a:noFill/>
          <a:ln w="19050" cmpd="sng">
            <a:solidFill>
              <a:srgbClr val="F8F8F8">
                <a:alpha val="53000"/>
              </a:srgb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</a:pPr>
            <a:endParaRPr lang="zh-CN" altLang="en-US" sz="1600" b="1">
              <a:solidFill>
                <a:srgbClr val="F188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29056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4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74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74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nimBg="1"/>
      <p:bldP spid="26629" grpId="0" animBg="1"/>
      <p:bldP spid="26634" grpId="0" autoUpdateAnimBg="0"/>
      <p:bldP spid="26636" grpId="0" autoUpdateAnimBg="0"/>
      <p:bldP spid="26637" grpId="0" animBg="1" autoUpdateAnimBg="0"/>
      <p:bldP spid="2663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3416300" y="2424113"/>
            <a:ext cx="7270750" cy="1611916"/>
            <a:chOff x="0" y="0"/>
            <a:chExt cx="7270359" cy="1612839"/>
          </a:xfrm>
        </p:grpSpPr>
        <p:sp>
          <p:nvSpPr>
            <p:cNvPr id="27651" name="TextBox 6"/>
            <p:cNvSpPr txBox="1">
              <a:spLocks noChangeArrowheads="1"/>
            </p:cNvSpPr>
            <p:nvPr/>
          </p:nvSpPr>
          <p:spPr bwMode="auto">
            <a:xfrm>
              <a:off x="20397" y="0"/>
              <a:ext cx="510984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三、相关技术</a:t>
              </a:r>
            </a:p>
          </p:txBody>
        </p:sp>
        <p:sp>
          <p:nvSpPr>
            <p:cNvPr id="27652" name="TextBox 7"/>
            <p:cNvSpPr txBox="1">
              <a:spLocks noChangeArrowheads="1"/>
            </p:cNvSpPr>
            <p:nvPr/>
          </p:nvSpPr>
          <p:spPr bwMode="auto">
            <a:xfrm>
              <a:off x="0" y="654215"/>
              <a:ext cx="560818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200" dirty="0">
                <a:solidFill>
                  <a:srgbClr val="F8F8F8"/>
                </a:solidFill>
              </a:endParaRPr>
            </a:p>
          </p:txBody>
        </p:sp>
        <p:sp>
          <p:nvSpPr>
            <p:cNvPr id="27653" name="TextBox 15"/>
            <p:cNvSpPr txBox="1">
              <a:spLocks noChangeArrowheads="1"/>
            </p:cNvSpPr>
            <p:nvPr/>
          </p:nvSpPr>
          <p:spPr bwMode="auto">
            <a:xfrm>
              <a:off x="29785" y="1212500"/>
              <a:ext cx="7240574" cy="400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7654" name="直接连接符 10"/>
          <p:cNvCxnSpPr>
            <a:cxnSpLocks noChangeShapeType="1"/>
          </p:cNvCxnSpPr>
          <p:nvPr/>
        </p:nvCxnSpPr>
        <p:spPr bwMode="auto">
          <a:xfrm flipH="1">
            <a:off x="3446087" y="3356992"/>
            <a:ext cx="8620125" cy="0"/>
          </a:xfrm>
          <a:prstGeom prst="line">
            <a:avLst/>
          </a:prstGeom>
          <a:noFill/>
          <a:ln w="9525" cmpd="sng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1312863" y="2473325"/>
            <a:ext cx="2093912" cy="2122488"/>
            <a:chOff x="0" y="0"/>
            <a:chExt cx="2093913" cy="2122488"/>
          </a:xfrm>
        </p:grpSpPr>
        <p:sp>
          <p:nvSpPr>
            <p:cNvPr id="27656" name="Freeform 6"/>
            <p:cNvSpPr>
              <a:spLocks noEditPoints="1"/>
            </p:cNvSpPr>
            <p:nvPr/>
          </p:nvSpPr>
          <p:spPr bwMode="auto">
            <a:xfrm>
              <a:off x="0" y="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Freeform 6"/>
            <p:cNvSpPr>
              <a:spLocks noEditPoints="1"/>
            </p:cNvSpPr>
            <p:nvPr/>
          </p:nvSpPr>
          <p:spPr bwMode="auto">
            <a:xfrm>
              <a:off x="337980" y="335866"/>
              <a:ext cx="1417952" cy="1401540"/>
            </a:xfrm>
            <a:custGeom>
              <a:avLst/>
              <a:gdLst>
                <a:gd name="T0" fmla="*/ 675 w 1848"/>
                <a:gd name="T1" fmla="*/ 126 h 1848"/>
                <a:gd name="T2" fmla="*/ 286 w 1848"/>
                <a:gd name="T3" fmla="*/ 287 h 1848"/>
                <a:gd name="T4" fmla="*/ 126 w 1848"/>
                <a:gd name="T5" fmla="*/ 675 h 1848"/>
                <a:gd name="T6" fmla="*/ 286 w 1848"/>
                <a:gd name="T7" fmla="*/ 1064 h 1848"/>
                <a:gd name="T8" fmla="*/ 675 w 1848"/>
                <a:gd name="T9" fmla="*/ 1225 h 1848"/>
                <a:gd name="T10" fmla="*/ 1063 w 1848"/>
                <a:gd name="T11" fmla="*/ 1064 h 1848"/>
                <a:gd name="T12" fmla="*/ 1063 w 1848"/>
                <a:gd name="T13" fmla="*/ 287 h 1848"/>
                <a:gd name="T14" fmla="*/ 675 w 1848"/>
                <a:gd name="T15" fmla="*/ 126 h 1848"/>
                <a:gd name="T16" fmla="*/ 675 w 1848"/>
                <a:gd name="T17" fmla="*/ 1350 h 1848"/>
                <a:gd name="T18" fmla="*/ 198 w 1848"/>
                <a:gd name="T19" fmla="*/ 1153 h 1848"/>
                <a:gd name="T20" fmla="*/ 0 w 1848"/>
                <a:gd name="T21" fmla="*/ 675 h 1848"/>
                <a:gd name="T22" fmla="*/ 198 w 1848"/>
                <a:gd name="T23" fmla="*/ 198 h 1848"/>
                <a:gd name="T24" fmla="*/ 675 w 1848"/>
                <a:gd name="T25" fmla="*/ 0 h 1848"/>
                <a:gd name="T26" fmla="*/ 1152 w 1848"/>
                <a:gd name="T27" fmla="*/ 198 h 1848"/>
                <a:gd name="T28" fmla="*/ 1152 w 1848"/>
                <a:gd name="T29" fmla="*/ 1153 h 1848"/>
                <a:gd name="T30" fmla="*/ 675 w 1848"/>
                <a:gd name="T31" fmla="*/ 1350 h 1848"/>
                <a:gd name="T32" fmla="*/ 1261 w 1848"/>
                <a:gd name="T33" fmla="*/ 1068 h 1848"/>
                <a:gd name="T34" fmla="*/ 1261 w 1848"/>
                <a:gd name="T35" fmla="*/ 1153 h 1848"/>
                <a:gd name="T36" fmla="*/ 1153 w 1848"/>
                <a:gd name="T37" fmla="*/ 1261 h 1848"/>
                <a:gd name="T38" fmla="*/ 1067 w 1848"/>
                <a:gd name="T39" fmla="*/ 1261 h 1848"/>
                <a:gd name="T40" fmla="*/ 1063 w 1848"/>
                <a:gd name="T41" fmla="*/ 1257 h 1848"/>
                <a:gd name="T42" fmla="*/ 1063 w 1848"/>
                <a:gd name="T43" fmla="*/ 1172 h 1848"/>
                <a:gd name="T44" fmla="*/ 1171 w 1848"/>
                <a:gd name="T45" fmla="*/ 1064 h 1848"/>
                <a:gd name="T46" fmla="*/ 1257 w 1848"/>
                <a:gd name="T47" fmla="*/ 1064 h 1848"/>
                <a:gd name="T48" fmla="*/ 1261 w 1848"/>
                <a:gd name="T49" fmla="*/ 1068 h 1848"/>
                <a:gd name="T50" fmla="*/ 1401 w 1848"/>
                <a:gd name="T51" fmla="*/ 1250 h 1848"/>
                <a:gd name="T52" fmla="*/ 1401 w 1848"/>
                <a:gd name="T53" fmla="*/ 1401 h 1848"/>
                <a:gd name="T54" fmla="*/ 1250 w 1848"/>
                <a:gd name="T55" fmla="*/ 1401 h 1848"/>
                <a:gd name="T56" fmla="*/ 1250 w 1848"/>
                <a:gd name="T57" fmla="*/ 1250 h 1848"/>
                <a:gd name="T58" fmla="*/ 1401 w 1848"/>
                <a:gd name="T59" fmla="*/ 1250 h 1848"/>
                <a:gd name="T60" fmla="*/ 1827 w 1848"/>
                <a:gd name="T61" fmla="*/ 1655 h 1848"/>
                <a:gd name="T62" fmla="*/ 1823 w 1848"/>
                <a:gd name="T63" fmla="*/ 1736 h 1848"/>
                <a:gd name="T64" fmla="*/ 1736 w 1848"/>
                <a:gd name="T65" fmla="*/ 1823 h 1848"/>
                <a:gd name="T66" fmla="*/ 1654 w 1848"/>
                <a:gd name="T67" fmla="*/ 1827 h 1848"/>
                <a:gd name="T68" fmla="*/ 1396 w 1848"/>
                <a:gd name="T69" fmla="*/ 1569 h 1848"/>
                <a:gd name="T70" fmla="*/ 1400 w 1848"/>
                <a:gd name="T71" fmla="*/ 1487 h 1848"/>
                <a:gd name="T72" fmla="*/ 1487 w 1848"/>
                <a:gd name="T73" fmla="*/ 1400 h 1848"/>
                <a:gd name="T74" fmla="*/ 1568 w 1848"/>
                <a:gd name="T75" fmla="*/ 1396 h 1848"/>
                <a:gd name="T76" fmla="*/ 1827 w 1848"/>
                <a:gd name="T77" fmla="*/ 1655 h 1848"/>
                <a:gd name="T78" fmla="*/ 675 w 1848"/>
                <a:gd name="T79" fmla="*/ 270 h 1848"/>
                <a:gd name="T80" fmla="*/ 389 w 1848"/>
                <a:gd name="T81" fmla="*/ 389 h 1848"/>
                <a:gd name="T82" fmla="*/ 270 w 1848"/>
                <a:gd name="T83" fmla="*/ 675 h 1848"/>
                <a:gd name="T84" fmla="*/ 389 w 1848"/>
                <a:gd name="T85" fmla="*/ 962 h 1848"/>
                <a:gd name="T86" fmla="*/ 675 w 1848"/>
                <a:gd name="T87" fmla="*/ 1080 h 1848"/>
                <a:gd name="T88" fmla="*/ 961 w 1848"/>
                <a:gd name="T89" fmla="*/ 962 h 1848"/>
                <a:gd name="T90" fmla="*/ 961 w 1848"/>
                <a:gd name="T91" fmla="*/ 389 h 1848"/>
                <a:gd name="T92" fmla="*/ 675 w 1848"/>
                <a:gd name="T93" fmla="*/ 270 h 1848"/>
                <a:gd name="T94" fmla="*/ 675 w 1848"/>
                <a:gd name="T95" fmla="*/ 1164 h 1848"/>
                <a:gd name="T96" fmla="*/ 329 w 1848"/>
                <a:gd name="T97" fmla="*/ 1021 h 1848"/>
                <a:gd name="T98" fmla="*/ 186 w 1848"/>
                <a:gd name="T99" fmla="*/ 675 h 1848"/>
                <a:gd name="T100" fmla="*/ 329 w 1848"/>
                <a:gd name="T101" fmla="*/ 330 h 1848"/>
                <a:gd name="T102" fmla="*/ 675 w 1848"/>
                <a:gd name="T103" fmla="*/ 187 h 1848"/>
                <a:gd name="T104" fmla="*/ 1021 w 1848"/>
                <a:gd name="T105" fmla="*/ 330 h 1848"/>
                <a:gd name="T106" fmla="*/ 1021 w 1848"/>
                <a:gd name="T107" fmla="*/ 1021 h 1848"/>
                <a:gd name="T108" fmla="*/ 675 w 1848"/>
                <a:gd name="T109" fmla="*/ 116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8" h="1848">
                  <a:moveTo>
                    <a:pt x="675" y="126"/>
                  </a:moveTo>
                  <a:cubicBezTo>
                    <a:pt x="528" y="126"/>
                    <a:pt x="390" y="183"/>
                    <a:pt x="286" y="287"/>
                  </a:cubicBezTo>
                  <a:cubicBezTo>
                    <a:pt x="183" y="391"/>
                    <a:pt x="126" y="529"/>
                    <a:pt x="126" y="675"/>
                  </a:cubicBezTo>
                  <a:cubicBezTo>
                    <a:pt x="126" y="822"/>
                    <a:pt x="183" y="960"/>
                    <a:pt x="286" y="1064"/>
                  </a:cubicBezTo>
                  <a:cubicBezTo>
                    <a:pt x="390" y="1168"/>
                    <a:pt x="528" y="1225"/>
                    <a:pt x="675" y="1225"/>
                  </a:cubicBezTo>
                  <a:cubicBezTo>
                    <a:pt x="822" y="1225"/>
                    <a:pt x="960" y="1168"/>
                    <a:pt x="1063" y="1064"/>
                  </a:cubicBezTo>
                  <a:cubicBezTo>
                    <a:pt x="1278" y="850"/>
                    <a:pt x="1278" y="501"/>
                    <a:pt x="1063" y="287"/>
                  </a:cubicBezTo>
                  <a:cubicBezTo>
                    <a:pt x="960" y="183"/>
                    <a:pt x="822" y="126"/>
                    <a:pt x="675" y="126"/>
                  </a:cubicBezTo>
                  <a:close/>
                  <a:moveTo>
                    <a:pt x="675" y="1350"/>
                  </a:moveTo>
                  <a:cubicBezTo>
                    <a:pt x="495" y="1350"/>
                    <a:pt x="325" y="1280"/>
                    <a:pt x="198" y="1153"/>
                  </a:cubicBezTo>
                  <a:cubicBezTo>
                    <a:pt x="70" y="1025"/>
                    <a:pt x="0" y="856"/>
                    <a:pt x="0" y="675"/>
                  </a:cubicBezTo>
                  <a:cubicBezTo>
                    <a:pt x="0" y="495"/>
                    <a:pt x="70" y="326"/>
                    <a:pt x="198" y="198"/>
                  </a:cubicBezTo>
                  <a:cubicBezTo>
                    <a:pt x="325" y="71"/>
                    <a:pt x="495" y="0"/>
                    <a:pt x="675" y="0"/>
                  </a:cubicBezTo>
                  <a:cubicBezTo>
                    <a:pt x="855" y="0"/>
                    <a:pt x="1025" y="71"/>
                    <a:pt x="1152" y="198"/>
                  </a:cubicBezTo>
                  <a:cubicBezTo>
                    <a:pt x="1415" y="461"/>
                    <a:pt x="1415" y="889"/>
                    <a:pt x="1152" y="1153"/>
                  </a:cubicBezTo>
                  <a:cubicBezTo>
                    <a:pt x="1025" y="1280"/>
                    <a:pt x="855" y="1350"/>
                    <a:pt x="675" y="1350"/>
                  </a:cubicBezTo>
                  <a:close/>
                  <a:moveTo>
                    <a:pt x="1261" y="1068"/>
                  </a:moveTo>
                  <a:cubicBezTo>
                    <a:pt x="1284" y="1091"/>
                    <a:pt x="1284" y="1130"/>
                    <a:pt x="1261" y="1153"/>
                  </a:cubicBezTo>
                  <a:lnTo>
                    <a:pt x="1153" y="1261"/>
                  </a:lnTo>
                  <a:cubicBezTo>
                    <a:pt x="1129" y="1285"/>
                    <a:pt x="1091" y="1285"/>
                    <a:pt x="1067" y="1261"/>
                  </a:cubicBezTo>
                  <a:lnTo>
                    <a:pt x="1063" y="1257"/>
                  </a:lnTo>
                  <a:cubicBezTo>
                    <a:pt x="1040" y="1234"/>
                    <a:pt x="1040" y="1195"/>
                    <a:pt x="1063" y="1172"/>
                  </a:cubicBezTo>
                  <a:lnTo>
                    <a:pt x="1171" y="1064"/>
                  </a:lnTo>
                  <a:cubicBezTo>
                    <a:pt x="1195" y="1040"/>
                    <a:pt x="1233" y="1040"/>
                    <a:pt x="1257" y="1064"/>
                  </a:cubicBezTo>
                  <a:lnTo>
                    <a:pt x="1261" y="1068"/>
                  </a:lnTo>
                  <a:close/>
                  <a:moveTo>
                    <a:pt x="1401" y="1250"/>
                  </a:moveTo>
                  <a:cubicBezTo>
                    <a:pt x="1442" y="1292"/>
                    <a:pt x="1442" y="1359"/>
                    <a:pt x="1401" y="1401"/>
                  </a:cubicBezTo>
                  <a:cubicBezTo>
                    <a:pt x="1359" y="1443"/>
                    <a:pt x="1291" y="1443"/>
                    <a:pt x="1250" y="1401"/>
                  </a:cubicBezTo>
                  <a:cubicBezTo>
                    <a:pt x="1208" y="1359"/>
                    <a:pt x="1208" y="1292"/>
                    <a:pt x="1250" y="1250"/>
                  </a:cubicBezTo>
                  <a:cubicBezTo>
                    <a:pt x="1291" y="1208"/>
                    <a:pt x="1359" y="1208"/>
                    <a:pt x="1401" y="1250"/>
                  </a:cubicBezTo>
                  <a:close/>
                  <a:moveTo>
                    <a:pt x="1827" y="1655"/>
                  </a:moveTo>
                  <a:cubicBezTo>
                    <a:pt x="1848" y="1676"/>
                    <a:pt x="1846" y="1713"/>
                    <a:pt x="1823" y="1736"/>
                  </a:cubicBezTo>
                  <a:lnTo>
                    <a:pt x="1736" y="1823"/>
                  </a:lnTo>
                  <a:cubicBezTo>
                    <a:pt x="1713" y="1847"/>
                    <a:pt x="1676" y="1848"/>
                    <a:pt x="1654" y="1827"/>
                  </a:cubicBezTo>
                  <a:lnTo>
                    <a:pt x="1396" y="1569"/>
                  </a:lnTo>
                  <a:cubicBezTo>
                    <a:pt x="1375" y="1547"/>
                    <a:pt x="1376" y="1511"/>
                    <a:pt x="1400" y="1487"/>
                  </a:cubicBezTo>
                  <a:lnTo>
                    <a:pt x="1487" y="1400"/>
                  </a:lnTo>
                  <a:cubicBezTo>
                    <a:pt x="1510" y="1377"/>
                    <a:pt x="1547" y="1375"/>
                    <a:pt x="1568" y="1396"/>
                  </a:cubicBezTo>
                  <a:lnTo>
                    <a:pt x="1827" y="1655"/>
                  </a:lnTo>
                  <a:close/>
                  <a:moveTo>
                    <a:pt x="675" y="270"/>
                  </a:moveTo>
                  <a:cubicBezTo>
                    <a:pt x="567" y="270"/>
                    <a:pt x="465" y="312"/>
                    <a:pt x="389" y="389"/>
                  </a:cubicBezTo>
                  <a:cubicBezTo>
                    <a:pt x="312" y="465"/>
                    <a:pt x="270" y="567"/>
                    <a:pt x="270" y="675"/>
                  </a:cubicBezTo>
                  <a:cubicBezTo>
                    <a:pt x="270" y="783"/>
                    <a:pt x="312" y="885"/>
                    <a:pt x="389" y="962"/>
                  </a:cubicBezTo>
                  <a:cubicBezTo>
                    <a:pt x="465" y="1038"/>
                    <a:pt x="567" y="1080"/>
                    <a:pt x="675" y="1080"/>
                  </a:cubicBezTo>
                  <a:cubicBezTo>
                    <a:pt x="783" y="1080"/>
                    <a:pt x="885" y="1038"/>
                    <a:pt x="961" y="962"/>
                  </a:cubicBezTo>
                  <a:cubicBezTo>
                    <a:pt x="1119" y="804"/>
                    <a:pt x="1119" y="547"/>
                    <a:pt x="961" y="389"/>
                  </a:cubicBezTo>
                  <a:cubicBezTo>
                    <a:pt x="885" y="312"/>
                    <a:pt x="783" y="270"/>
                    <a:pt x="675" y="270"/>
                  </a:cubicBezTo>
                  <a:close/>
                  <a:moveTo>
                    <a:pt x="675" y="1164"/>
                  </a:moveTo>
                  <a:cubicBezTo>
                    <a:pt x="544" y="1164"/>
                    <a:pt x="422" y="1113"/>
                    <a:pt x="329" y="1021"/>
                  </a:cubicBezTo>
                  <a:cubicBezTo>
                    <a:pt x="237" y="929"/>
                    <a:pt x="186" y="806"/>
                    <a:pt x="186" y="675"/>
                  </a:cubicBezTo>
                  <a:cubicBezTo>
                    <a:pt x="186" y="545"/>
                    <a:pt x="237" y="422"/>
                    <a:pt x="329" y="330"/>
                  </a:cubicBezTo>
                  <a:cubicBezTo>
                    <a:pt x="422" y="237"/>
                    <a:pt x="544" y="187"/>
                    <a:pt x="675" y="187"/>
                  </a:cubicBezTo>
                  <a:cubicBezTo>
                    <a:pt x="806" y="187"/>
                    <a:pt x="928" y="237"/>
                    <a:pt x="1021" y="330"/>
                  </a:cubicBezTo>
                  <a:cubicBezTo>
                    <a:pt x="1211" y="520"/>
                    <a:pt x="1211" y="830"/>
                    <a:pt x="1021" y="1021"/>
                  </a:cubicBezTo>
                  <a:cubicBezTo>
                    <a:pt x="928" y="1113"/>
                    <a:pt x="806" y="1164"/>
                    <a:pt x="675" y="1164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4272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</a:p>
        </p:txBody>
      </p:sp>
      <p:sp>
        <p:nvSpPr>
          <p:cNvPr id="4096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096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1974850" y="1350963"/>
            <a:ext cx="3889375" cy="2232025"/>
            <a:chOff x="0" y="0"/>
            <a:chExt cx="3888432" cy="2232248"/>
          </a:xfrm>
        </p:grpSpPr>
        <p:sp>
          <p:nvSpPr>
            <p:cNvPr id="40966" name="矩形 5"/>
            <p:cNvSpPr>
              <a:spLocks noChangeArrowheads="1"/>
            </p:cNvSpPr>
            <p:nvPr/>
          </p:nvSpPr>
          <p:spPr bwMode="auto">
            <a:xfrm>
              <a:off x="0" y="0"/>
              <a:ext cx="3888432" cy="2232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4D4D4D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0967" name="Freeform 16"/>
            <p:cNvSpPr>
              <a:spLocks noEditPoints="1"/>
            </p:cNvSpPr>
            <p:nvPr/>
          </p:nvSpPr>
          <p:spPr bwMode="auto">
            <a:xfrm>
              <a:off x="146398" y="100657"/>
              <a:ext cx="715302" cy="775731"/>
            </a:xfrm>
            <a:custGeom>
              <a:avLst/>
              <a:gdLst>
                <a:gd name="T0" fmla="*/ 448 w 1053"/>
                <a:gd name="T1" fmla="*/ 1024 h 1145"/>
                <a:gd name="T2" fmla="*/ 432 w 1053"/>
                <a:gd name="T3" fmla="*/ 1076 h 1145"/>
                <a:gd name="T4" fmla="*/ 447 w 1053"/>
                <a:gd name="T5" fmla="*/ 1101 h 1145"/>
                <a:gd name="T6" fmla="*/ 462 w 1053"/>
                <a:gd name="T7" fmla="*/ 1108 h 1145"/>
                <a:gd name="T8" fmla="*/ 492 w 1053"/>
                <a:gd name="T9" fmla="*/ 1138 h 1145"/>
                <a:gd name="T10" fmla="*/ 523 w 1053"/>
                <a:gd name="T11" fmla="*/ 1145 h 1145"/>
                <a:gd name="T12" fmla="*/ 556 w 1053"/>
                <a:gd name="T13" fmla="*/ 1140 h 1145"/>
                <a:gd name="T14" fmla="*/ 590 w 1053"/>
                <a:gd name="T15" fmla="*/ 1109 h 1145"/>
                <a:gd name="T16" fmla="*/ 597 w 1053"/>
                <a:gd name="T17" fmla="*/ 1107 h 1145"/>
                <a:gd name="T18" fmla="*/ 619 w 1053"/>
                <a:gd name="T19" fmla="*/ 1086 h 1145"/>
                <a:gd name="T20" fmla="*/ 622 w 1053"/>
                <a:gd name="T21" fmla="*/ 1040 h 1145"/>
                <a:gd name="T22" fmla="*/ 527 w 1053"/>
                <a:gd name="T23" fmla="*/ 240 h 1145"/>
                <a:gd name="T24" fmla="*/ 303 w 1053"/>
                <a:gd name="T25" fmla="*/ 705 h 1145"/>
                <a:gd name="T26" fmla="*/ 428 w 1053"/>
                <a:gd name="T27" fmla="*/ 935 h 1145"/>
                <a:gd name="T28" fmla="*/ 437 w 1053"/>
                <a:gd name="T29" fmla="*/ 996 h 1145"/>
                <a:gd name="T30" fmla="*/ 648 w 1053"/>
                <a:gd name="T31" fmla="*/ 964 h 1145"/>
                <a:gd name="T32" fmla="*/ 724 w 1053"/>
                <a:gd name="T33" fmla="*/ 739 h 1145"/>
                <a:gd name="T34" fmla="*/ 807 w 1053"/>
                <a:gd name="T35" fmla="*/ 532 h 1145"/>
                <a:gd name="T36" fmla="*/ 527 w 1053"/>
                <a:gd name="T37" fmla="*/ 240 h 1145"/>
                <a:gd name="T38" fmla="*/ 912 w 1053"/>
                <a:gd name="T39" fmla="*/ 699 h 1145"/>
                <a:gd name="T40" fmla="*/ 868 w 1053"/>
                <a:gd name="T41" fmla="*/ 775 h 1145"/>
                <a:gd name="T42" fmla="*/ 982 w 1053"/>
                <a:gd name="T43" fmla="*/ 790 h 1145"/>
                <a:gd name="T44" fmla="*/ 338 w 1053"/>
                <a:gd name="T45" fmla="*/ 200 h 1145"/>
                <a:gd name="T46" fmla="*/ 323 w 1053"/>
                <a:gd name="T47" fmla="*/ 87 h 1145"/>
                <a:gd name="T48" fmla="*/ 247 w 1053"/>
                <a:gd name="T49" fmla="*/ 130 h 1145"/>
                <a:gd name="T50" fmla="*/ 338 w 1053"/>
                <a:gd name="T51" fmla="*/ 200 h 1145"/>
                <a:gd name="T52" fmla="*/ 730 w 1053"/>
                <a:gd name="T53" fmla="*/ 87 h 1145"/>
                <a:gd name="T54" fmla="*/ 715 w 1053"/>
                <a:gd name="T55" fmla="*/ 200 h 1145"/>
                <a:gd name="T56" fmla="*/ 806 w 1053"/>
                <a:gd name="T57" fmla="*/ 130 h 1145"/>
                <a:gd name="T58" fmla="*/ 1009 w 1053"/>
                <a:gd name="T59" fmla="*/ 483 h 1145"/>
                <a:gd name="T60" fmla="*/ 903 w 1053"/>
                <a:gd name="T61" fmla="*/ 526 h 1145"/>
                <a:gd name="T62" fmla="*/ 1009 w 1053"/>
                <a:gd name="T63" fmla="*/ 570 h 1145"/>
                <a:gd name="T64" fmla="*/ 1009 w 1053"/>
                <a:gd name="T65" fmla="*/ 483 h 1145"/>
                <a:gd name="T66" fmla="*/ 570 w 1053"/>
                <a:gd name="T67" fmla="*/ 106 h 1145"/>
                <a:gd name="T68" fmla="*/ 526 w 1053"/>
                <a:gd name="T69" fmla="*/ 0 h 1145"/>
                <a:gd name="T70" fmla="*/ 483 w 1053"/>
                <a:gd name="T71" fmla="*/ 106 h 1145"/>
                <a:gd name="T72" fmla="*/ 184 w 1053"/>
                <a:gd name="T73" fmla="*/ 278 h 1145"/>
                <a:gd name="T74" fmla="*/ 70 w 1053"/>
                <a:gd name="T75" fmla="*/ 263 h 1145"/>
                <a:gd name="T76" fmla="*/ 140 w 1053"/>
                <a:gd name="T77" fmla="*/ 354 h 1145"/>
                <a:gd name="T78" fmla="*/ 184 w 1053"/>
                <a:gd name="T79" fmla="*/ 278 h 1145"/>
                <a:gd name="T80" fmla="*/ 966 w 1053"/>
                <a:gd name="T81" fmla="*/ 323 h 1145"/>
                <a:gd name="T82" fmla="*/ 923 w 1053"/>
                <a:gd name="T83" fmla="*/ 247 h 1145"/>
                <a:gd name="T84" fmla="*/ 852 w 1053"/>
                <a:gd name="T85" fmla="*/ 338 h 1145"/>
                <a:gd name="T86" fmla="*/ 140 w 1053"/>
                <a:gd name="T87" fmla="*/ 699 h 1145"/>
                <a:gd name="T88" fmla="*/ 70 w 1053"/>
                <a:gd name="T89" fmla="*/ 790 h 1145"/>
                <a:gd name="T90" fmla="*/ 184 w 1053"/>
                <a:gd name="T91" fmla="*/ 775 h 1145"/>
                <a:gd name="T92" fmla="*/ 140 w 1053"/>
                <a:gd name="T93" fmla="*/ 699 h 1145"/>
                <a:gd name="T94" fmla="*/ 106 w 1053"/>
                <a:gd name="T95" fmla="*/ 483 h 1145"/>
                <a:gd name="T96" fmla="*/ 0 w 1053"/>
                <a:gd name="T97" fmla="*/ 526 h 1145"/>
                <a:gd name="T98" fmla="*/ 106 w 1053"/>
                <a:gd name="T99" fmla="*/ 57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53" h="1145">
                  <a:moveTo>
                    <a:pt x="606" y="1024"/>
                  </a:moveTo>
                  <a:lnTo>
                    <a:pt x="448" y="1024"/>
                  </a:lnTo>
                  <a:cubicBezTo>
                    <a:pt x="439" y="1024"/>
                    <a:pt x="432" y="1031"/>
                    <a:pt x="432" y="1040"/>
                  </a:cubicBezTo>
                  <a:lnTo>
                    <a:pt x="432" y="1076"/>
                  </a:lnTo>
                  <a:cubicBezTo>
                    <a:pt x="432" y="1079"/>
                    <a:pt x="433" y="1083"/>
                    <a:pt x="435" y="1086"/>
                  </a:cubicBezTo>
                  <a:lnTo>
                    <a:pt x="447" y="1101"/>
                  </a:lnTo>
                  <a:cubicBezTo>
                    <a:pt x="449" y="1103"/>
                    <a:pt x="452" y="1105"/>
                    <a:pt x="455" y="1106"/>
                  </a:cubicBezTo>
                  <a:cubicBezTo>
                    <a:pt x="457" y="1107"/>
                    <a:pt x="459" y="1107"/>
                    <a:pt x="462" y="1108"/>
                  </a:cubicBezTo>
                  <a:cubicBezTo>
                    <a:pt x="463" y="1108"/>
                    <a:pt x="464" y="1108"/>
                    <a:pt x="465" y="1109"/>
                  </a:cubicBezTo>
                  <a:lnTo>
                    <a:pt x="492" y="1138"/>
                  </a:lnTo>
                  <a:cubicBezTo>
                    <a:pt x="494" y="1139"/>
                    <a:pt x="496" y="1141"/>
                    <a:pt x="498" y="1142"/>
                  </a:cubicBezTo>
                  <a:cubicBezTo>
                    <a:pt x="504" y="1144"/>
                    <a:pt x="513" y="1145"/>
                    <a:pt x="523" y="1145"/>
                  </a:cubicBezTo>
                  <a:lnTo>
                    <a:pt x="525" y="1145"/>
                  </a:lnTo>
                  <a:cubicBezTo>
                    <a:pt x="542" y="1145"/>
                    <a:pt x="551" y="1142"/>
                    <a:pt x="556" y="1140"/>
                  </a:cubicBezTo>
                  <a:cubicBezTo>
                    <a:pt x="558" y="1139"/>
                    <a:pt x="560" y="1138"/>
                    <a:pt x="561" y="1137"/>
                  </a:cubicBezTo>
                  <a:cubicBezTo>
                    <a:pt x="561" y="1137"/>
                    <a:pt x="589" y="1109"/>
                    <a:pt x="590" y="1109"/>
                  </a:cubicBezTo>
                  <a:cubicBezTo>
                    <a:pt x="591" y="1108"/>
                    <a:pt x="592" y="1108"/>
                    <a:pt x="593" y="1108"/>
                  </a:cubicBezTo>
                  <a:cubicBezTo>
                    <a:pt x="595" y="1108"/>
                    <a:pt x="596" y="1108"/>
                    <a:pt x="597" y="1107"/>
                  </a:cubicBezTo>
                  <a:cubicBezTo>
                    <a:pt x="602" y="1107"/>
                    <a:pt x="606" y="1105"/>
                    <a:pt x="609" y="1101"/>
                  </a:cubicBezTo>
                  <a:lnTo>
                    <a:pt x="619" y="1086"/>
                  </a:lnTo>
                  <a:cubicBezTo>
                    <a:pt x="621" y="1083"/>
                    <a:pt x="622" y="1080"/>
                    <a:pt x="622" y="1077"/>
                  </a:cubicBezTo>
                  <a:lnTo>
                    <a:pt x="622" y="1040"/>
                  </a:lnTo>
                  <a:cubicBezTo>
                    <a:pt x="622" y="1031"/>
                    <a:pt x="615" y="1024"/>
                    <a:pt x="606" y="1024"/>
                  </a:cubicBezTo>
                  <a:close/>
                  <a:moveTo>
                    <a:pt x="527" y="240"/>
                  </a:moveTo>
                  <a:cubicBezTo>
                    <a:pt x="373" y="240"/>
                    <a:pt x="248" y="370"/>
                    <a:pt x="247" y="531"/>
                  </a:cubicBezTo>
                  <a:cubicBezTo>
                    <a:pt x="247" y="594"/>
                    <a:pt x="266" y="654"/>
                    <a:pt x="303" y="705"/>
                  </a:cubicBezTo>
                  <a:cubicBezTo>
                    <a:pt x="304" y="707"/>
                    <a:pt x="322" y="730"/>
                    <a:pt x="331" y="740"/>
                  </a:cubicBezTo>
                  <a:cubicBezTo>
                    <a:pt x="396" y="820"/>
                    <a:pt x="428" y="884"/>
                    <a:pt x="428" y="935"/>
                  </a:cubicBezTo>
                  <a:cubicBezTo>
                    <a:pt x="415" y="939"/>
                    <a:pt x="406" y="950"/>
                    <a:pt x="406" y="964"/>
                  </a:cubicBezTo>
                  <a:cubicBezTo>
                    <a:pt x="406" y="982"/>
                    <a:pt x="420" y="996"/>
                    <a:pt x="437" y="996"/>
                  </a:cubicBezTo>
                  <a:lnTo>
                    <a:pt x="617" y="996"/>
                  </a:lnTo>
                  <a:cubicBezTo>
                    <a:pt x="634" y="996"/>
                    <a:pt x="648" y="982"/>
                    <a:pt x="648" y="964"/>
                  </a:cubicBezTo>
                  <a:cubicBezTo>
                    <a:pt x="648" y="954"/>
                    <a:pt x="643" y="944"/>
                    <a:pt x="635" y="939"/>
                  </a:cubicBezTo>
                  <a:cubicBezTo>
                    <a:pt x="634" y="881"/>
                    <a:pt x="663" y="815"/>
                    <a:pt x="724" y="739"/>
                  </a:cubicBezTo>
                  <a:cubicBezTo>
                    <a:pt x="733" y="729"/>
                    <a:pt x="750" y="707"/>
                    <a:pt x="751" y="706"/>
                  </a:cubicBezTo>
                  <a:cubicBezTo>
                    <a:pt x="787" y="655"/>
                    <a:pt x="807" y="595"/>
                    <a:pt x="807" y="532"/>
                  </a:cubicBezTo>
                  <a:cubicBezTo>
                    <a:pt x="807" y="454"/>
                    <a:pt x="778" y="381"/>
                    <a:pt x="726" y="326"/>
                  </a:cubicBezTo>
                  <a:cubicBezTo>
                    <a:pt x="673" y="271"/>
                    <a:pt x="603" y="240"/>
                    <a:pt x="527" y="240"/>
                  </a:cubicBezTo>
                  <a:close/>
                  <a:moveTo>
                    <a:pt x="966" y="730"/>
                  </a:moveTo>
                  <a:lnTo>
                    <a:pt x="912" y="699"/>
                  </a:lnTo>
                  <a:cubicBezTo>
                    <a:pt x="891" y="687"/>
                    <a:pt x="864" y="694"/>
                    <a:pt x="852" y="715"/>
                  </a:cubicBezTo>
                  <a:cubicBezTo>
                    <a:pt x="840" y="736"/>
                    <a:pt x="847" y="762"/>
                    <a:pt x="868" y="775"/>
                  </a:cubicBezTo>
                  <a:lnTo>
                    <a:pt x="923" y="806"/>
                  </a:lnTo>
                  <a:cubicBezTo>
                    <a:pt x="943" y="818"/>
                    <a:pt x="970" y="811"/>
                    <a:pt x="982" y="790"/>
                  </a:cubicBezTo>
                  <a:cubicBezTo>
                    <a:pt x="994" y="769"/>
                    <a:pt x="987" y="742"/>
                    <a:pt x="966" y="730"/>
                  </a:cubicBezTo>
                  <a:close/>
                  <a:moveTo>
                    <a:pt x="338" y="200"/>
                  </a:moveTo>
                  <a:cubicBezTo>
                    <a:pt x="359" y="188"/>
                    <a:pt x="366" y="162"/>
                    <a:pt x="354" y="141"/>
                  </a:cubicBezTo>
                  <a:lnTo>
                    <a:pt x="323" y="87"/>
                  </a:lnTo>
                  <a:cubicBezTo>
                    <a:pt x="311" y="66"/>
                    <a:pt x="284" y="58"/>
                    <a:pt x="263" y="71"/>
                  </a:cubicBezTo>
                  <a:cubicBezTo>
                    <a:pt x="242" y="83"/>
                    <a:pt x="235" y="109"/>
                    <a:pt x="247" y="130"/>
                  </a:cubicBezTo>
                  <a:lnTo>
                    <a:pt x="278" y="184"/>
                  </a:lnTo>
                  <a:cubicBezTo>
                    <a:pt x="290" y="205"/>
                    <a:pt x="317" y="213"/>
                    <a:pt x="338" y="200"/>
                  </a:cubicBezTo>
                  <a:close/>
                  <a:moveTo>
                    <a:pt x="790" y="71"/>
                  </a:moveTo>
                  <a:cubicBezTo>
                    <a:pt x="769" y="58"/>
                    <a:pt x="742" y="66"/>
                    <a:pt x="730" y="87"/>
                  </a:cubicBezTo>
                  <a:lnTo>
                    <a:pt x="699" y="141"/>
                  </a:lnTo>
                  <a:cubicBezTo>
                    <a:pt x="686" y="162"/>
                    <a:pt x="694" y="188"/>
                    <a:pt x="715" y="200"/>
                  </a:cubicBezTo>
                  <a:cubicBezTo>
                    <a:pt x="735" y="213"/>
                    <a:pt x="762" y="205"/>
                    <a:pt x="774" y="184"/>
                  </a:cubicBezTo>
                  <a:lnTo>
                    <a:pt x="806" y="130"/>
                  </a:lnTo>
                  <a:cubicBezTo>
                    <a:pt x="818" y="109"/>
                    <a:pt x="811" y="83"/>
                    <a:pt x="790" y="71"/>
                  </a:cubicBezTo>
                  <a:close/>
                  <a:moveTo>
                    <a:pt x="1009" y="483"/>
                  </a:moveTo>
                  <a:lnTo>
                    <a:pt x="947" y="483"/>
                  </a:lnTo>
                  <a:cubicBezTo>
                    <a:pt x="922" y="483"/>
                    <a:pt x="903" y="502"/>
                    <a:pt x="903" y="526"/>
                  </a:cubicBezTo>
                  <a:cubicBezTo>
                    <a:pt x="903" y="551"/>
                    <a:pt x="922" y="570"/>
                    <a:pt x="947" y="570"/>
                  </a:cubicBezTo>
                  <a:lnTo>
                    <a:pt x="1009" y="570"/>
                  </a:lnTo>
                  <a:cubicBezTo>
                    <a:pt x="1033" y="570"/>
                    <a:pt x="1053" y="551"/>
                    <a:pt x="1053" y="526"/>
                  </a:cubicBezTo>
                  <a:cubicBezTo>
                    <a:pt x="1053" y="502"/>
                    <a:pt x="1033" y="483"/>
                    <a:pt x="1009" y="483"/>
                  </a:cubicBezTo>
                  <a:close/>
                  <a:moveTo>
                    <a:pt x="526" y="150"/>
                  </a:moveTo>
                  <a:cubicBezTo>
                    <a:pt x="550" y="150"/>
                    <a:pt x="570" y="130"/>
                    <a:pt x="570" y="106"/>
                  </a:cubicBezTo>
                  <a:lnTo>
                    <a:pt x="570" y="44"/>
                  </a:lnTo>
                  <a:cubicBezTo>
                    <a:pt x="570" y="20"/>
                    <a:pt x="550" y="0"/>
                    <a:pt x="526" y="0"/>
                  </a:cubicBezTo>
                  <a:cubicBezTo>
                    <a:pt x="502" y="0"/>
                    <a:pt x="483" y="20"/>
                    <a:pt x="483" y="44"/>
                  </a:cubicBezTo>
                  <a:lnTo>
                    <a:pt x="483" y="106"/>
                  </a:lnTo>
                  <a:cubicBezTo>
                    <a:pt x="483" y="130"/>
                    <a:pt x="502" y="150"/>
                    <a:pt x="526" y="150"/>
                  </a:cubicBezTo>
                  <a:close/>
                  <a:moveTo>
                    <a:pt x="184" y="278"/>
                  </a:moveTo>
                  <a:lnTo>
                    <a:pt x="130" y="247"/>
                  </a:lnTo>
                  <a:cubicBezTo>
                    <a:pt x="109" y="235"/>
                    <a:pt x="82" y="242"/>
                    <a:pt x="70" y="263"/>
                  </a:cubicBezTo>
                  <a:cubicBezTo>
                    <a:pt x="58" y="284"/>
                    <a:pt x="65" y="311"/>
                    <a:pt x="86" y="323"/>
                  </a:cubicBezTo>
                  <a:lnTo>
                    <a:pt x="140" y="354"/>
                  </a:lnTo>
                  <a:cubicBezTo>
                    <a:pt x="161" y="366"/>
                    <a:pt x="188" y="359"/>
                    <a:pt x="200" y="338"/>
                  </a:cubicBezTo>
                  <a:cubicBezTo>
                    <a:pt x="212" y="317"/>
                    <a:pt x="205" y="291"/>
                    <a:pt x="184" y="278"/>
                  </a:cubicBezTo>
                  <a:close/>
                  <a:moveTo>
                    <a:pt x="912" y="354"/>
                  </a:moveTo>
                  <a:lnTo>
                    <a:pt x="966" y="323"/>
                  </a:lnTo>
                  <a:cubicBezTo>
                    <a:pt x="987" y="311"/>
                    <a:pt x="994" y="284"/>
                    <a:pt x="982" y="263"/>
                  </a:cubicBezTo>
                  <a:cubicBezTo>
                    <a:pt x="970" y="242"/>
                    <a:pt x="943" y="235"/>
                    <a:pt x="923" y="247"/>
                  </a:cubicBezTo>
                  <a:lnTo>
                    <a:pt x="868" y="278"/>
                  </a:lnTo>
                  <a:cubicBezTo>
                    <a:pt x="847" y="291"/>
                    <a:pt x="840" y="317"/>
                    <a:pt x="852" y="338"/>
                  </a:cubicBezTo>
                  <a:cubicBezTo>
                    <a:pt x="864" y="359"/>
                    <a:pt x="891" y="366"/>
                    <a:pt x="912" y="354"/>
                  </a:cubicBezTo>
                  <a:close/>
                  <a:moveTo>
                    <a:pt x="140" y="699"/>
                  </a:moveTo>
                  <a:lnTo>
                    <a:pt x="86" y="730"/>
                  </a:lnTo>
                  <a:cubicBezTo>
                    <a:pt x="65" y="742"/>
                    <a:pt x="58" y="769"/>
                    <a:pt x="70" y="790"/>
                  </a:cubicBezTo>
                  <a:cubicBezTo>
                    <a:pt x="82" y="811"/>
                    <a:pt x="109" y="818"/>
                    <a:pt x="130" y="806"/>
                  </a:cubicBezTo>
                  <a:lnTo>
                    <a:pt x="184" y="775"/>
                  </a:lnTo>
                  <a:cubicBezTo>
                    <a:pt x="205" y="762"/>
                    <a:pt x="212" y="736"/>
                    <a:pt x="200" y="715"/>
                  </a:cubicBezTo>
                  <a:cubicBezTo>
                    <a:pt x="188" y="694"/>
                    <a:pt x="161" y="687"/>
                    <a:pt x="140" y="699"/>
                  </a:cubicBezTo>
                  <a:close/>
                  <a:moveTo>
                    <a:pt x="150" y="526"/>
                  </a:moveTo>
                  <a:cubicBezTo>
                    <a:pt x="150" y="502"/>
                    <a:pt x="130" y="483"/>
                    <a:pt x="106" y="483"/>
                  </a:cubicBezTo>
                  <a:lnTo>
                    <a:pt x="44" y="483"/>
                  </a:lnTo>
                  <a:cubicBezTo>
                    <a:pt x="19" y="483"/>
                    <a:pt x="0" y="502"/>
                    <a:pt x="0" y="526"/>
                  </a:cubicBezTo>
                  <a:cubicBezTo>
                    <a:pt x="0" y="551"/>
                    <a:pt x="19" y="570"/>
                    <a:pt x="44" y="570"/>
                  </a:cubicBezTo>
                  <a:lnTo>
                    <a:pt x="106" y="570"/>
                  </a:lnTo>
                  <a:cubicBezTo>
                    <a:pt x="130" y="570"/>
                    <a:pt x="150" y="551"/>
                    <a:pt x="150" y="52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68" name="Group 8"/>
          <p:cNvGrpSpPr>
            <a:grpSpLocks/>
          </p:cNvGrpSpPr>
          <p:nvPr/>
        </p:nvGrpSpPr>
        <p:grpSpPr bwMode="auto">
          <a:xfrm>
            <a:off x="5927725" y="1350963"/>
            <a:ext cx="3889375" cy="2232025"/>
            <a:chOff x="0" y="0"/>
            <a:chExt cx="3888432" cy="2232248"/>
          </a:xfrm>
        </p:grpSpPr>
        <p:sp>
          <p:nvSpPr>
            <p:cNvPr id="40969" name="矩形 8"/>
            <p:cNvSpPr>
              <a:spLocks noChangeArrowheads="1"/>
            </p:cNvSpPr>
            <p:nvPr/>
          </p:nvSpPr>
          <p:spPr bwMode="auto">
            <a:xfrm>
              <a:off x="0" y="0"/>
              <a:ext cx="3888432" cy="2232248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4D4D4D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0970" name="Freeform 23"/>
            <p:cNvSpPr>
              <a:spLocks noEditPoints="1"/>
            </p:cNvSpPr>
            <p:nvPr/>
          </p:nvSpPr>
          <p:spPr bwMode="auto">
            <a:xfrm>
              <a:off x="2905105" y="121604"/>
              <a:ext cx="915988" cy="762000"/>
            </a:xfrm>
            <a:custGeom>
              <a:avLst/>
              <a:gdLst>
                <a:gd name="T0" fmla="*/ 291 w 1196"/>
                <a:gd name="T1" fmla="*/ 709 h 994"/>
                <a:gd name="T2" fmla="*/ 230 w 1196"/>
                <a:gd name="T3" fmla="*/ 846 h 994"/>
                <a:gd name="T4" fmla="*/ 0 w 1196"/>
                <a:gd name="T5" fmla="*/ 820 h 994"/>
                <a:gd name="T6" fmla="*/ 0 w 1196"/>
                <a:gd name="T7" fmla="*/ 824 h 994"/>
                <a:gd name="T8" fmla="*/ 319 w 1196"/>
                <a:gd name="T9" fmla="*/ 874 h 994"/>
                <a:gd name="T10" fmla="*/ 260 w 1196"/>
                <a:gd name="T11" fmla="*/ 696 h 994"/>
                <a:gd name="T12" fmla="*/ 292 w 1196"/>
                <a:gd name="T13" fmla="*/ 690 h 994"/>
                <a:gd name="T14" fmla="*/ 304 w 1196"/>
                <a:gd name="T15" fmla="*/ 654 h 994"/>
                <a:gd name="T16" fmla="*/ 286 w 1196"/>
                <a:gd name="T17" fmla="*/ 640 h 994"/>
                <a:gd name="T18" fmla="*/ 250 w 1196"/>
                <a:gd name="T19" fmla="*/ 643 h 994"/>
                <a:gd name="T20" fmla="*/ 237 w 1196"/>
                <a:gd name="T21" fmla="*/ 667 h 994"/>
                <a:gd name="T22" fmla="*/ 260 w 1196"/>
                <a:gd name="T23" fmla="*/ 696 h 994"/>
                <a:gd name="T24" fmla="*/ 1036 w 1196"/>
                <a:gd name="T25" fmla="*/ 623 h 994"/>
                <a:gd name="T26" fmla="*/ 943 w 1196"/>
                <a:gd name="T27" fmla="*/ 709 h 994"/>
                <a:gd name="T28" fmla="*/ 883 w 1196"/>
                <a:gd name="T29" fmla="*/ 846 h 994"/>
                <a:gd name="T30" fmla="*/ 818 w 1196"/>
                <a:gd name="T31" fmla="*/ 648 h 994"/>
                <a:gd name="T32" fmla="*/ 836 w 1196"/>
                <a:gd name="T33" fmla="*/ 821 h 994"/>
                <a:gd name="T34" fmla="*/ 924 w 1196"/>
                <a:gd name="T35" fmla="*/ 874 h 994"/>
                <a:gd name="T36" fmla="*/ 1196 w 1196"/>
                <a:gd name="T37" fmla="*/ 822 h 994"/>
                <a:gd name="T38" fmla="*/ 360 w 1196"/>
                <a:gd name="T39" fmla="*/ 698 h 994"/>
                <a:gd name="T40" fmla="*/ 383 w 1196"/>
                <a:gd name="T41" fmla="*/ 623 h 994"/>
                <a:gd name="T42" fmla="*/ 272 w 1196"/>
                <a:gd name="T43" fmla="*/ 251 h 994"/>
                <a:gd name="T44" fmla="*/ 272 w 1196"/>
                <a:gd name="T45" fmla="*/ 586 h 994"/>
                <a:gd name="T46" fmla="*/ 272 w 1196"/>
                <a:gd name="T47" fmla="*/ 251 h 994"/>
                <a:gd name="T48" fmla="*/ 652 w 1196"/>
                <a:gd name="T49" fmla="*/ 816 h 994"/>
                <a:gd name="T50" fmla="*/ 707 w 1196"/>
                <a:gd name="T51" fmla="*/ 816 h 994"/>
                <a:gd name="T52" fmla="*/ 571 w 1196"/>
                <a:gd name="T53" fmla="*/ 844 h 994"/>
                <a:gd name="T54" fmla="*/ 571 w 1196"/>
                <a:gd name="T55" fmla="*/ 789 h 994"/>
                <a:gd name="T56" fmla="*/ 571 w 1196"/>
                <a:gd name="T57" fmla="*/ 844 h 994"/>
                <a:gd name="T58" fmla="*/ 434 w 1196"/>
                <a:gd name="T59" fmla="*/ 816 h 994"/>
                <a:gd name="T60" fmla="*/ 490 w 1196"/>
                <a:gd name="T61" fmla="*/ 816 h 994"/>
                <a:gd name="T62" fmla="*/ 783 w 1196"/>
                <a:gd name="T63" fmla="*/ 631 h 994"/>
                <a:gd name="T64" fmla="*/ 765 w 1196"/>
                <a:gd name="T65" fmla="*/ 603 h 994"/>
                <a:gd name="T66" fmla="*/ 667 w 1196"/>
                <a:gd name="T67" fmla="*/ 664 h 994"/>
                <a:gd name="T68" fmla="*/ 351 w 1196"/>
                <a:gd name="T69" fmla="*/ 821 h 994"/>
                <a:gd name="T70" fmla="*/ 797 w 1196"/>
                <a:gd name="T71" fmla="*/ 821 h 994"/>
                <a:gd name="T72" fmla="*/ 783 w 1196"/>
                <a:gd name="T73" fmla="*/ 631 h 994"/>
                <a:gd name="T74" fmla="*/ 555 w 1196"/>
                <a:gd name="T75" fmla="*/ 178 h 994"/>
                <a:gd name="T76" fmla="*/ 499 w 1196"/>
                <a:gd name="T77" fmla="*/ 178 h 994"/>
                <a:gd name="T78" fmla="*/ 636 w 1196"/>
                <a:gd name="T79" fmla="*/ 150 h 994"/>
                <a:gd name="T80" fmla="*/ 636 w 1196"/>
                <a:gd name="T81" fmla="*/ 206 h 994"/>
                <a:gd name="T82" fmla="*/ 636 w 1196"/>
                <a:gd name="T83" fmla="*/ 150 h 994"/>
                <a:gd name="T84" fmla="*/ 772 w 1196"/>
                <a:gd name="T85" fmla="*/ 178 h 994"/>
                <a:gd name="T86" fmla="*/ 717 w 1196"/>
                <a:gd name="T87" fmla="*/ 178 h 994"/>
                <a:gd name="T88" fmla="*/ 424 w 1196"/>
                <a:gd name="T89" fmla="*/ 363 h 994"/>
                <a:gd name="T90" fmla="*/ 441 w 1196"/>
                <a:gd name="T91" fmla="*/ 391 h 994"/>
                <a:gd name="T92" fmla="*/ 539 w 1196"/>
                <a:gd name="T93" fmla="*/ 331 h 994"/>
                <a:gd name="T94" fmla="*/ 856 w 1196"/>
                <a:gd name="T95" fmla="*/ 173 h 994"/>
                <a:gd name="T96" fmla="*/ 410 w 1196"/>
                <a:gd name="T97" fmla="*/ 173 h 994"/>
                <a:gd name="T98" fmla="*/ 424 w 1196"/>
                <a:gd name="T99" fmla="*/ 363 h 994"/>
                <a:gd name="T100" fmla="*/ 909 w 1196"/>
                <a:gd name="T101" fmla="*/ 640 h 994"/>
                <a:gd name="T102" fmla="*/ 891 w 1196"/>
                <a:gd name="T103" fmla="*/ 654 h 994"/>
                <a:gd name="T104" fmla="*/ 903 w 1196"/>
                <a:gd name="T105" fmla="*/ 690 h 994"/>
                <a:gd name="T106" fmla="*/ 935 w 1196"/>
                <a:gd name="T107" fmla="*/ 696 h 994"/>
                <a:gd name="T108" fmla="*/ 958 w 1196"/>
                <a:gd name="T109" fmla="*/ 667 h 994"/>
                <a:gd name="T110" fmla="*/ 946 w 1196"/>
                <a:gd name="T111" fmla="*/ 643 h 994"/>
                <a:gd name="T112" fmla="*/ 803 w 1196"/>
                <a:gd name="T113" fmla="*/ 407 h 994"/>
                <a:gd name="T114" fmla="*/ 1045 w 1196"/>
                <a:gd name="T115" fmla="*/ 407 h 994"/>
                <a:gd name="T116" fmla="*/ 803 w 1196"/>
                <a:gd name="T117" fmla="*/ 407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96" h="994">
                  <a:moveTo>
                    <a:pt x="313" y="846"/>
                  </a:moveTo>
                  <a:lnTo>
                    <a:pt x="291" y="709"/>
                  </a:lnTo>
                  <a:lnTo>
                    <a:pt x="253" y="709"/>
                  </a:lnTo>
                  <a:lnTo>
                    <a:pt x="230" y="846"/>
                  </a:lnTo>
                  <a:lnTo>
                    <a:pt x="160" y="623"/>
                  </a:lnTo>
                  <a:cubicBezTo>
                    <a:pt x="65" y="659"/>
                    <a:pt x="0" y="737"/>
                    <a:pt x="0" y="820"/>
                  </a:cubicBezTo>
                  <a:cubicBezTo>
                    <a:pt x="0" y="821"/>
                    <a:pt x="0" y="822"/>
                    <a:pt x="0" y="822"/>
                  </a:cubicBezTo>
                  <a:cubicBezTo>
                    <a:pt x="0" y="823"/>
                    <a:pt x="0" y="823"/>
                    <a:pt x="0" y="824"/>
                  </a:cubicBezTo>
                  <a:cubicBezTo>
                    <a:pt x="0" y="879"/>
                    <a:pt x="57" y="874"/>
                    <a:pt x="272" y="874"/>
                  </a:cubicBezTo>
                  <a:cubicBezTo>
                    <a:pt x="289" y="874"/>
                    <a:pt x="304" y="874"/>
                    <a:pt x="319" y="874"/>
                  </a:cubicBezTo>
                  <a:cubicBezTo>
                    <a:pt x="317" y="865"/>
                    <a:pt x="314" y="856"/>
                    <a:pt x="313" y="846"/>
                  </a:cubicBezTo>
                  <a:close/>
                  <a:moveTo>
                    <a:pt x="260" y="696"/>
                  </a:moveTo>
                  <a:lnTo>
                    <a:pt x="283" y="696"/>
                  </a:lnTo>
                  <a:cubicBezTo>
                    <a:pt x="287" y="696"/>
                    <a:pt x="290" y="694"/>
                    <a:pt x="292" y="690"/>
                  </a:cubicBezTo>
                  <a:lnTo>
                    <a:pt x="306" y="667"/>
                  </a:lnTo>
                  <a:cubicBezTo>
                    <a:pt x="308" y="663"/>
                    <a:pt x="308" y="658"/>
                    <a:pt x="304" y="654"/>
                  </a:cubicBezTo>
                  <a:lnTo>
                    <a:pt x="293" y="643"/>
                  </a:lnTo>
                  <a:cubicBezTo>
                    <a:pt x="291" y="641"/>
                    <a:pt x="289" y="640"/>
                    <a:pt x="286" y="640"/>
                  </a:cubicBezTo>
                  <a:lnTo>
                    <a:pt x="257" y="640"/>
                  </a:lnTo>
                  <a:cubicBezTo>
                    <a:pt x="254" y="640"/>
                    <a:pt x="252" y="641"/>
                    <a:pt x="250" y="643"/>
                  </a:cubicBezTo>
                  <a:lnTo>
                    <a:pt x="239" y="654"/>
                  </a:lnTo>
                  <a:cubicBezTo>
                    <a:pt x="235" y="658"/>
                    <a:pt x="235" y="663"/>
                    <a:pt x="237" y="667"/>
                  </a:cubicBezTo>
                  <a:lnTo>
                    <a:pt x="251" y="690"/>
                  </a:lnTo>
                  <a:cubicBezTo>
                    <a:pt x="253" y="694"/>
                    <a:pt x="256" y="696"/>
                    <a:pt x="260" y="696"/>
                  </a:cubicBezTo>
                  <a:close/>
                  <a:moveTo>
                    <a:pt x="1196" y="820"/>
                  </a:moveTo>
                  <a:cubicBezTo>
                    <a:pt x="1196" y="737"/>
                    <a:pt x="1130" y="659"/>
                    <a:pt x="1036" y="623"/>
                  </a:cubicBezTo>
                  <a:lnTo>
                    <a:pt x="965" y="846"/>
                  </a:lnTo>
                  <a:lnTo>
                    <a:pt x="943" y="709"/>
                  </a:lnTo>
                  <a:lnTo>
                    <a:pt x="905" y="709"/>
                  </a:lnTo>
                  <a:lnTo>
                    <a:pt x="883" y="846"/>
                  </a:lnTo>
                  <a:lnTo>
                    <a:pt x="819" y="645"/>
                  </a:lnTo>
                  <a:cubicBezTo>
                    <a:pt x="819" y="646"/>
                    <a:pt x="819" y="647"/>
                    <a:pt x="818" y="648"/>
                  </a:cubicBezTo>
                  <a:lnTo>
                    <a:pt x="793" y="703"/>
                  </a:lnTo>
                  <a:cubicBezTo>
                    <a:pt x="821" y="738"/>
                    <a:pt x="836" y="779"/>
                    <a:pt x="836" y="821"/>
                  </a:cubicBezTo>
                  <a:cubicBezTo>
                    <a:pt x="836" y="839"/>
                    <a:pt x="833" y="857"/>
                    <a:pt x="828" y="874"/>
                  </a:cubicBezTo>
                  <a:cubicBezTo>
                    <a:pt x="856" y="874"/>
                    <a:pt x="887" y="874"/>
                    <a:pt x="924" y="874"/>
                  </a:cubicBezTo>
                  <a:cubicBezTo>
                    <a:pt x="1152" y="874"/>
                    <a:pt x="1196" y="879"/>
                    <a:pt x="1196" y="824"/>
                  </a:cubicBezTo>
                  <a:cubicBezTo>
                    <a:pt x="1196" y="823"/>
                    <a:pt x="1196" y="823"/>
                    <a:pt x="1196" y="822"/>
                  </a:cubicBezTo>
                  <a:cubicBezTo>
                    <a:pt x="1196" y="822"/>
                    <a:pt x="1196" y="821"/>
                    <a:pt x="1196" y="820"/>
                  </a:cubicBezTo>
                  <a:close/>
                  <a:moveTo>
                    <a:pt x="360" y="698"/>
                  </a:moveTo>
                  <a:cubicBezTo>
                    <a:pt x="378" y="677"/>
                    <a:pt x="401" y="659"/>
                    <a:pt x="428" y="644"/>
                  </a:cubicBezTo>
                  <a:cubicBezTo>
                    <a:pt x="414" y="636"/>
                    <a:pt x="399" y="629"/>
                    <a:pt x="383" y="623"/>
                  </a:cubicBezTo>
                  <a:lnTo>
                    <a:pt x="360" y="698"/>
                  </a:lnTo>
                  <a:close/>
                  <a:moveTo>
                    <a:pt x="272" y="251"/>
                  </a:moveTo>
                  <a:cubicBezTo>
                    <a:pt x="205" y="251"/>
                    <a:pt x="150" y="321"/>
                    <a:pt x="150" y="407"/>
                  </a:cubicBezTo>
                  <a:cubicBezTo>
                    <a:pt x="150" y="493"/>
                    <a:pt x="205" y="586"/>
                    <a:pt x="272" y="586"/>
                  </a:cubicBezTo>
                  <a:cubicBezTo>
                    <a:pt x="338" y="586"/>
                    <a:pt x="393" y="493"/>
                    <a:pt x="393" y="407"/>
                  </a:cubicBezTo>
                  <a:cubicBezTo>
                    <a:pt x="393" y="321"/>
                    <a:pt x="338" y="251"/>
                    <a:pt x="272" y="251"/>
                  </a:cubicBezTo>
                  <a:close/>
                  <a:moveTo>
                    <a:pt x="679" y="844"/>
                  </a:moveTo>
                  <a:cubicBezTo>
                    <a:pt x="664" y="844"/>
                    <a:pt x="652" y="832"/>
                    <a:pt x="652" y="816"/>
                  </a:cubicBezTo>
                  <a:cubicBezTo>
                    <a:pt x="652" y="801"/>
                    <a:pt x="664" y="789"/>
                    <a:pt x="679" y="789"/>
                  </a:cubicBezTo>
                  <a:cubicBezTo>
                    <a:pt x="695" y="789"/>
                    <a:pt x="707" y="801"/>
                    <a:pt x="707" y="816"/>
                  </a:cubicBezTo>
                  <a:cubicBezTo>
                    <a:pt x="707" y="832"/>
                    <a:pt x="695" y="844"/>
                    <a:pt x="679" y="844"/>
                  </a:cubicBezTo>
                  <a:close/>
                  <a:moveTo>
                    <a:pt x="571" y="844"/>
                  </a:moveTo>
                  <a:cubicBezTo>
                    <a:pt x="555" y="844"/>
                    <a:pt x="543" y="832"/>
                    <a:pt x="543" y="816"/>
                  </a:cubicBezTo>
                  <a:cubicBezTo>
                    <a:pt x="543" y="801"/>
                    <a:pt x="555" y="789"/>
                    <a:pt x="571" y="789"/>
                  </a:cubicBezTo>
                  <a:cubicBezTo>
                    <a:pt x="586" y="789"/>
                    <a:pt x="598" y="801"/>
                    <a:pt x="598" y="816"/>
                  </a:cubicBezTo>
                  <a:cubicBezTo>
                    <a:pt x="598" y="832"/>
                    <a:pt x="586" y="844"/>
                    <a:pt x="571" y="844"/>
                  </a:cubicBezTo>
                  <a:close/>
                  <a:moveTo>
                    <a:pt x="462" y="844"/>
                  </a:moveTo>
                  <a:cubicBezTo>
                    <a:pt x="447" y="844"/>
                    <a:pt x="434" y="832"/>
                    <a:pt x="434" y="816"/>
                  </a:cubicBezTo>
                  <a:cubicBezTo>
                    <a:pt x="434" y="801"/>
                    <a:pt x="447" y="789"/>
                    <a:pt x="462" y="789"/>
                  </a:cubicBezTo>
                  <a:cubicBezTo>
                    <a:pt x="477" y="789"/>
                    <a:pt x="490" y="801"/>
                    <a:pt x="490" y="816"/>
                  </a:cubicBezTo>
                  <a:cubicBezTo>
                    <a:pt x="490" y="832"/>
                    <a:pt x="477" y="844"/>
                    <a:pt x="462" y="844"/>
                  </a:cubicBezTo>
                  <a:close/>
                  <a:moveTo>
                    <a:pt x="783" y="631"/>
                  </a:moveTo>
                  <a:cubicBezTo>
                    <a:pt x="786" y="623"/>
                    <a:pt x="784" y="614"/>
                    <a:pt x="778" y="608"/>
                  </a:cubicBezTo>
                  <a:cubicBezTo>
                    <a:pt x="774" y="605"/>
                    <a:pt x="769" y="603"/>
                    <a:pt x="765" y="603"/>
                  </a:cubicBezTo>
                  <a:cubicBezTo>
                    <a:pt x="761" y="603"/>
                    <a:pt x="757" y="604"/>
                    <a:pt x="754" y="606"/>
                  </a:cubicBezTo>
                  <a:lnTo>
                    <a:pt x="667" y="664"/>
                  </a:lnTo>
                  <a:cubicBezTo>
                    <a:pt x="638" y="653"/>
                    <a:pt x="606" y="648"/>
                    <a:pt x="574" y="648"/>
                  </a:cubicBezTo>
                  <a:cubicBezTo>
                    <a:pt x="451" y="648"/>
                    <a:pt x="351" y="725"/>
                    <a:pt x="351" y="821"/>
                  </a:cubicBezTo>
                  <a:cubicBezTo>
                    <a:pt x="351" y="917"/>
                    <a:pt x="451" y="994"/>
                    <a:pt x="574" y="994"/>
                  </a:cubicBezTo>
                  <a:cubicBezTo>
                    <a:pt x="697" y="994"/>
                    <a:pt x="797" y="917"/>
                    <a:pt x="797" y="821"/>
                  </a:cubicBezTo>
                  <a:cubicBezTo>
                    <a:pt x="797" y="781"/>
                    <a:pt x="779" y="742"/>
                    <a:pt x="746" y="711"/>
                  </a:cubicBezTo>
                  <a:lnTo>
                    <a:pt x="783" y="631"/>
                  </a:lnTo>
                  <a:close/>
                  <a:moveTo>
                    <a:pt x="527" y="150"/>
                  </a:moveTo>
                  <a:cubicBezTo>
                    <a:pt x="542" y="150"/>
                    <a:pt x="555" y="163"/>
                    <a:pt x="555" y="178"/>
                  </a:cubicBezTo>
                  <a:cubicBezTo>
                    <a:pt x="555" y="193"/>
                    <a:pt x="542" y="206"/>
                    <a:pt x="527" y="206"/>
                  </a:cubicBezTo>
                  <a:cubicBezTo>
                    <a:pt x="511" y="206"/>
                    <a:pt x="499" y="193"/>
                    <a:pt x="499" y="178"/>
                  </a:cubicBezTo>
                  <a:cubicBezTo>
                    <a:pt x="499" y="163"/>
                    <a:pt x="511" y="150"/>
                    <a:pt x="527" y="150"/>
                  </a:cubicBezTo>
                  <a:close/>
                  <a:moveTo>
                    <a:pt x="636" y="150"/>
                  </a:moveTo>
                  <a:cubicBezTo>
                    <a:pt x="651" y="150"/>
                    <a:pt x="663" y="163"/>
                    <a:pt x="663" y="178"/>
                  </a:cubicBezTo>
                  <a:cubicBezTo>
                    <a:pt x="663" y="193"/>
                    <a:pt x="651" y="206"/>
                    <a:pt x="636" y="206"/>
                  </a:cubicBezTo>
                  <a:cubicBezTo>
                    <a:pt x="620" y="206"/>
                    <a:pt x="608" y="193"/>
                    <a:pt x="608" y="178"/>
                  </a:cubicBezTo>
                  <a:cubicBezTo>
                    <a:pt x="608" y="163"/>
                    <a:pt x="620" y="150"/>
                    <a:pt x="636" y="150"/>
                  </a:cubicBezTo>
                  <a:close/>
                  <a:moveTo>
                    <a:pt x="744" y="150"/>
                  </a:moveTo>
                  <a:cubicBezTo>
                    <a:pt x="760" y="150"/>
                    <a:pt x="772" y="163"/>
                    <a:pt x="772" y="178"/>
                  </a:cubicBezTo>
                  <a:cubicBezTo>
                    <a:pt x="772" y="193"/>
                    <a:pt x="760" y="206"/>
                    <a:pt x="744" y="206"/>
                  </a:cubicBezTo>
                  <a:cubicBezTo>
                    <a:pt x="729" y="206"/>
                    <a:pt x="717" y="193"/>
                    <a:pt x="717" y="178"/>
                  </a:cubicBezTo>
                  <a:cubicBezTo>
                    <a:pt x="717" y="163"/>
                    <a:pt x="729" y="150"/>
                    <a:pt x="744" y="150"/>
                  </a:cubicBezTo>
                  <a:close/>
                  <a:moveTo>
                    <a:pt x="424" y="363"/>
                  </a:moveTo>
                  <a:cubicBezTo>
                    <a:pt x="420" y="371"/>
                    <a:pt x="422" y="381"/>
                    <a:pt x="429" y="386"/>
                  </a:cubicBezTo>
                  <a:cubicBezTo>
                    <a:pt x="432" y="390"/>
                    <a:pt x="437" y="391"/>
                    <a:pt x="441" y="391"/>
                  </a:cubicBezTo>
                  <a:cubicBezTo>
                    <a:pt x="445" y="391"/>
                    <a:pt x="449" y="390"/>
                    <a:pt x="452" y="388"/>
                  </a:cubicBezTo>
                  <a:lnTo>
                    <a:pt x="539" y="331"/>
                  </a:lnTo>
                  <a:cubicBezTo>
                    <a:pt x="568" y="341"/>
                    <a:pt x="600" y="347"/>
                    <a:pt x="633" y="347"/>
                  </a:cubicBezTo>
                  <a:cubicBezTo>
                    <a:pt x="756" y="347"/>
                    <a:pt x="856" y="269"/>
                    <a:pt x="856" y="173"/>
                  </a:cubicBezTo>
                  <a:cubicBezTo>
                    <a:pt x="856" y="78"/>
                    <a:pt x="756" y="0"/>
                    <a:pt x="633" y="0"/>
                  </a:cubicBezTo>
                  <a:cubicBezTo>
                    <a:pt x="510" y="0"/>
                    <a:pt x="410" y="78"/>
                    <a:pt x="410" y="173"/>
                  </a:cubicBezTo>
                  <a:cubicBezTo>
                    <a:pt x="410" y="214"/>
                    <a:pt x="428" y="253"/>
                    <a:pt x="460" y="284"/>
                  </a:cubicBezTo>
                  <a:lnTo>
                    <a:pt x="424" y="363"/>
                  </a:lnTo>
                  <a:close/>
                  <a:moveTo>
                    <a:pt x="938" y="640"/>
                  </a:moveTo>
                  <a:lnTo>
                    <a:pt x="909" y="640"/>
                  </a:lnTo>
                  <a:cubicBezTo>
                    <a:pt x="907" y="640"/>
                    <a:pt x="904" y="641"/>
                    <a:pt x="902" y="643"/>
                  </a:cubicBezTo>
                  <a:lnTo>
                    <a:pt x="891" y="654"/>
                  </a:lnTo>
                  <a:cubicBezTo>
                    <a:pt x="887" y="658"/>
                    <a:pt x="887" y="663"/>
                    <a:pt x="889" y="667"/>
                  </a:cubicBezTo>
                  <a:lnTo>
                    <a:pt x="903" y="690"/>
                  </a:lnTo>
                  <a:cubicBezTo>
                    <a:pt x="905" y="694"/>
                    <a:pt x="908" y="696"/>
                    <a:pt x="912" y="696"/>
                  </a:cubicBezTo>
                  <a:lnTo>
                    <a:pt x="935" y="696"/>
                  </a:lnTo>
                  <a:cubicBezTo>
                    <a:pt x="939" y="696"/>
                    <a:pt x="943" y="694"/>
                    <a:pt x="945" y="690"/>
                  </a:cubicBezTo>
                  <a:lnTo>
                    <a:pt x="958" y="667"/>
                  </a:lnTo>
                  <a:cubicBezTo>
                    <a:pt x="961" y="663"/>
                    <a:pt x="960" y="658"/>
                    <a:pt x="957" y="654"/>
                  </a:cubicBezTo>
                  <a:lnTo>
                    <a:pt x="946" y="643"/>
                  </a:lnTo>
                  <a:cubicBezTo>
                    <a:pt x="944" y="641"/>
                    <a:pt x="941" y="640"/>
                    <a:pt x="938" y="640"/>
                  </a:cubicBezTo>
                  <a:close/>
                  <a:moveTo>
                    <a:pt x="803" y="407"/>
                  </a:moveTo>
                  <a:cubicBezTo>
                    <a:pt x="803" y="493"/>
                    <a:pt x="857" y="586"/>
                    <a:pt x="924" y="586"/>
                  </a:cubicBezTo>
                  <a:cubicBezTo>
                    <a:pt x="991" y="586"/>
                    <a:pt x="1045" y="493"/>
                    <a:pt x="1045" y="407"/>
                  </a:cubicBezTo>
                  <a:cubicBezTo>
                    <a:pt x="1045" y="321"/>
                    <a:pt x="991" y="251"/>
                    <a:pt x="924" y="251"/>
                  </a:cubicBezTo>
                  <a:cubicBezTo>
                    <a:pt x="857" y="251"/>
                    <a:pt x="803" y="321"/>
                    <a:pt x="803" y="407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71" name="Group 11"/>
          <p:cNvGrpSpPr>
            <a:grpSpLocks/>
          </p:cNvGrpSpPr>
          <p:nvPr/>
        </p:nvGrpSpPr>
        <p:grpSpPr bwMode="auto">
          <a:xfrm>
            <a:off x="1974850" y="3665538"/>
            <a:ext cx="3889375" cy="2232025"/>
            <a:chOff x="0" y="0"/>
            <a:chExt cx="3888432" cy="2232248"/>
          </a:xfrm>
        </p:grpSpPr>
        <p:sp>
          <p:nvSpPr>
            <p:cNvPr id="40972" name="矩形 11"/>
            <p:cNvSpPr>
              <a:spLocks noChangeArrowheads="1"/>
            </p:cNvSpPr>
            <p:nvPr/>
          </p:nvSpPr>
          <p:spPr bwMode="auto">
            <a:xfrm>
              <a:off x="0" y="0"/>
              <a:ext cx="3888432" cy="2232248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4D4D4D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0973" name="Freeform 30"/>
            <p:cNvSpPr>
              <a:spLocks noEditPoints="1"/>
            </p:cNvSpPr>
            <p:nvPr/>
          </p:nvSpPr>
          <p:spPr bwMode="auto">
            <a:xfrm>
              <a:off x="156745" y="1304287"/>
              <a:ext cx="805747" cy="809152"/>
            </a:xfrm>
            <a:custGeom>
              <a:avLst/>
              <a:gdLst>
                <a:gd name="T0" fmla="*/ 1379 w 1470"/>
                <a:gd name="T1" fmla="*/ 652 h 1478"/>
                <a:gd name="T2" fmla="*/ 1428 w 1470"/>
                <a:gd name="T3" fmla="*/ 625 h 1478"/>
                <a:gd name="T4" fmla="*/ 1426 w 1470"/>
                <a:gd name="T5" fmla="*/ 552 h 1478"/>
                <a:gd name="T6" fmla="*/ 1359 w 1470"/>
                <a:gd name="T7" fmla="*/ 557 h 1478"/>
                <a:gd name="T8" fmla="*/ 1328 w 1470"/>
                <a:gd name="T9" fmla="*/ 516 h 1478"/>
                <a:gd name="T10" fmla="*/ 1264 w 1470"/>
                <a:gd name="T11" fmla="*/ 552 h 1478"/>
                <a:gd name="T12" fmla="*/ 1233 w 1470"/>
                <a:gd name="T13" fmla="*/ 584 h 1478"/>
                <a:gd name="T14" fmla="*/ 1199 w 1470"/>
                <a:gd name="T15" fmla="*/ 648 h 1478"/>
                <a:gd name="T16" fmla="*/ 1240 w 1470"/>
                <a:gd name="T17" fmla="*/ 678 h 1478"/>
                <a:gd name="T18" fmla="*/ 1243 w 1470"/>
                <a:gd name="T19" fmla="*/ 752 h 1478"/>
                <a:gd name="T20" fmla="*/ 1309 w 1470"/>
                <a:gd name="T21" fmla="*/ 746 h 1478"/>
                <a:gd name="T22" fmla="*/ 1340 w 1470"/>
                <a:gd name="T23" fmla="*/ 787 h 1478"/>
                <a:gd name="T24" fmla="*/ 1404 w 1470"/>
                <a:gd name="T25" fmla="*/ 751 h 1478"/>
                <a:gd name="T26" fmla="*/ 1435 w 1470"/>
                <a:gd name="T27" fmla="*/ 720 h 1478"/>
                <a:gd name="T28" fmla="*/ 1470 w 1470"/>
                <a:gd name="T29" fmla="*/ 655 h 1478"/>
                <a:gd name="T30" fmla="*/ 950 w 1470"/>
                <a:gd name="T31" fmla="*/ 732 h 1478"/>
                <a:gd name="T32" fmla="*/ 928 w 1470"/>
                <a:gd name="T33" fmla="*/ 619 h 1478"/>
                <a:gd name="T34" fmla="*/ 1057 w 1470"/>
                <a:gd name="T35" fmla="*/ 693 h 1478"/>
                <a:gd name="T36" fmla="*/ 1094 w 1470"/>
                <a:gd name="T37" fmla="*/ 610 h 1478"/>
                <a:gd name="T38" fmla="*/ 1030 w 1470"/>
                <a:gd name="T39" fmla="*/ 598 h 1478"/>
                <a:gd name="T40" fmla="*/ 985 w 1470"/>
                <a:gd name="T41" fmla="*/ 508 h 1478"/>
                <a:gd name="T42" fmla="*/ 928 w 1470"/>
                <a:gd name="T43" fmla="*/ 548 h 1478"/>
                <a:gd name="T44" fmla="*/ 870 w 1470"/>
                <a:gd name="T45" fmla="*/ 508 h 1478"/>
                <a:gd name="T46" fmla="*/ 848 w 1470"/>
                <a:gd name="T47" fmla="*/ 576 h 1478"/>
                <a:gd name="T48" fmla="*/ 767 w 1470"/>
                <a:gd name="T49" fmla="*/ 599 h 1478"/>
                <a:gd name="T50" fmla="*/ 800 w 1470"/>
                <a:gd name="T51" fmla="*/ 695 h 1478"/>
                <a:gd name="T52" fmla="*/ 768 w 1470"/>
                <a:gd name="T53" fmla="*/ 758 h 1478"/>
                <a:gd name="T54" fmla="*/ 850 w 1470"/>
                <a:gd name="T55" fmla="*/ 781 h 1478"/>
                <a:gd name="T56" fmla="*/ 877 w 1470"/>
                <a:gd name="T57" fmla="*/ 849 h 1478"/>
                <a:gd name="T58" fmla="*/ 945 w 1470"/>
                <a:gd name="T59" fmla="*/ 806 h 1478"/>
                <a:gd name="T60" fmla="*/ 996 w 1470"/>
                <a:gd name="T61" fmla="*/ 844 h 1478"/>
                <a:gd name="T62" fmla="*/ 1031 w 1470"/>
                <a:gd name="T63" fmla="*/ 756 h 1478"/>
                <a:gd name="T64" fmla="*/ 1098 w 1470"/>
                <a:gd name="T65" fmla="*/ 734 h 1478"/>
                <a:gd name="T66" fmla="*/ 465 w 1470"/>
                <a:gd name="T67" fmla="*/ 405 h 1478"/>
                <a:gd name="T68" fmla="*/ 1005 w 1470"/>
                <a:gd name="T69" fmla="*/ 271 h 1478"/>
                <a:gd name="T70" fmla="*/ 1257 w 1470"/>
                <a:gd name="T71" fmla="*/ 484 h 1478"/>
                <a:gd name="T72" fmla="*/ 1265 w 1470"/>
                <a:gd name="T73" fmla="*/ 367 h 1478"/>
                <a:gd name="T74" fmla="*/ 1366 w 1470"/>
                <a:gd name="T75" fmla="*/ 271 h 1478"/>
                <a:gd name="T76" fmla="*/ 1263 w 1470"/>
                <a:gd name="T77" fmla="*/ 172 h 1478"/>
                <a:gd name="T78" fmla="*/ 1254 w 1470"/>
                <a:gd name="T79" fmla="*/ 56 h 1478"/>
                <a:gd name="T80" fmla="*/ 1134 w 1470"/>
                <a:gd name="T81" fmla="*/ 17 h 1478"/>
                <a:gd name="T82" fmla="*/ 1050 w 1470"/>
                <a:gd name="T83" fmla="*/ 17 h 1478"/>
                <a:gd name="T84" fmla="*/ 932 w 1470"/>
                <a:gd name="T85" fmla="*/ 59 h 1478"/>
                <a:gd name="T86" fmla="*/ 924 w 1470"/>
                <a:gd name="T87" fmla="*/ 176 h 1478"/>
                <a:gd name="T88" fmla="*/ 823 w 1470"/>
                <a:gd name="T89" fmla="*/ 271 h 1478"/>
                <a:gd name="T90" fmla="*/ 925 w 1470"/>
                <a:gd name="T91" fmla="*/ 370 h 1478"/>
                <a:gd name="T92" fmla="*/ 935 w 1470"/>
                <a:gd name="T93" fmla="*/ 487 h 1478"/>
                <a:gd name="T94" fmla="*/ 1054 w 1470"/>
                <a:gd name="T95" fmla="*/ 526 h 1478"/>
                <a:gd name="T96" fmla="*/ 1139 w 1470"/>
                <a:gd name="T97" fmla="*/ 526 h 1478"/>
                <a:gd name="T98" fmla="*/ 1257 w 1470"/>
                <a:gd name="T99" fmla="*/ 484 h 1478"/>
                <a:gd name="T100" fmla="*/ 432 w 1470"/>
                <a:gd name="T101" fmla="*/ 1188 h 1478"/>
                <a:gd name="T102" fmla="*/ 0 w 1470"/>
                <a:gd name="T103" fmla="*/ 1382 h 1478"/>
                <a:gd name="T104" fmla="*/ 929 w 1470"/>
                <a:gd name="T105" fmla="*/ 1382 h 1478"/>
                <a:gd name="T106" fmla="*/ 440 w 1470"/>
                <a:gd name="T107" fmla="*/ 1070 h 1478"/>
                <a:gd name="T108" fmla="*/ 429 w 1470"/>
                <a:gd name="T109" fmla="*/ 1156 h 1478"/>
                <a:gd name="T110" fmla="*/ 523 w 1470"/>
                <a:gd name="T111" fmla="*/ 1117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70" h="1478">
                  <a:moveTo>
                    <a:pt x="1334" y="696"/>
                  </a:moveTo>
                  <a:cubicBezTo>
                    <a:pt x="1310" y="696"/>
                    <a:pt x="1290" y="676"/>
                    <a:pt x="1290" y="652"/>
                  </a:cubicBezTo>
                  <a:cubicBezTo>
                    <a:pt x="1290" y="627"/>
                    <a:pt x="1310" y="607"/>
                    <a:pt x="1334" y="607"/>
                  </a:cubicBezTo>
                  <a:cubicBezTo>
                    <a:pt x="1359" y="607"/>
                    <a:pt x="1379" y="627"/>
                    <a:pt x="1379" y="652"/>
                  </a:cubicBezTo>
                  <a:cubicBezTo>
                    <a:pt x="1379" y="676"/>
                    <a:pt x="1359" y="696"/>
                    <a:pt x="1334" y="696"/>
                  </a:cubicBezTo>
                  <a:close/>
                  <a:moveTo>
                    <a:pt x="1469" y="646"/>
                  </a:moveTo>
                  <a:cubicBezTo>
                    <a:pt x="1469" y="637"/>
                    <a:pt x="1462" y="630"/>
                    <a:pt x="1454" y="629"/>
                  </a:cubicBezTo>
                  <a:lnTo>
                    <a:pt x="1428" y="625"/>
                  </a:lnTo>
                  <a:cubicBezTo>
                    <a:pt x="1426" y="617"/>
                    <a:pt x="1423" y="610"/>
                    <a:pt x="1419" y="602"/>
                  </a:cubicBezTo>
                  <a:lnTo>
                    <a:pt x="1434" y="582"/>
                  </a:lnTo>
                  <a:cubicBezTo>
                    <a:pt x="1439" y="575"/>
                    <a:pt x="1439" y="565"/>
                    <a:pt x="1433" y="559"/>
                  </a:cubicBezTo>
                  <a:cubicBezTo>
                    <a:pt x="1430" y="556"/>
                    <a:pt x="1428" y="554"/>
                    <a:pt x="1426" y="552"/>
                  </a:cubicBezTo>
                  <a:cubicBezTo>
                    <a:pt x="1422" y="549"/>
                    <a:pt x="1418" y="547"/>
                    <a:pt x="1413" y="547"/>
                  </a:cubicBezTo>
                  <a:cubicBezTo>
                    <a:pt x="1409" y="547"/>
                    <a:pt x="1406" y="548"/>
                    <a:pt x="1402" y="551"/>
                  </a:cubicBezTo>
                  <a:lnTo>
                    <a:pt x="1382" y="567"/>
                  </a:lnTo>
                  <a:cubicBezTo>
                    <a:pt x="1375" y="562"/>
                    <a:pt x="1367" y="559"/>
                    <a:pt x="1359" y="557"/>
                  </a:cubicBezTo>
                  <a:lnTo>
                    <a:pt x="1355" y="532"/>
                  </a:lnTo>
                  <a:cubicBezTo>
                    <a:pt x="1354" y="523"/>
                    <a:pt x="1347" y="517"/>
                    <a:pt x="1338" y="516"/>
                  </a:cubicBezTo>
                  <a:cubicBezTo>
                    <a:pt x="1337" y="516"/>
                    <a:pt x="1335" y="516"/>
                    <a:pt x="1334" y="516"/>
                  </a:cubicBezTo>
                  <a:cubicBezTo>
                    <a:pt x="1332" y="516"/>
                    <a:pt x="1330" y="516"/>
                    <a:pt x="1328" y="516"/>
                  </a:cubicBezTo>
                  <a:cubicBezTo>
                    <a:pt x="1319" y="517"/>
                    <a:pt x="1312" y="524"/>
                    <a:pt x="1311" y="532"/>
                  </a:cubicBezTo>
                  <a:lnTo>
                    <a:pt x="1308" y="558"/>
                  </a:lnTo>
                  <a:cubicBezTo>
                    <a:pt x="1300" y="560"/>
                    <a:pt x="1292" y="563"/>
                    <a:pt x="1285" y="567"/>
                  </a:cubicBezTo>
                  <a:lnTo>
                    <a:pt x="1264" y="552"/>
                  </a:lnTo>
                  <a:cubicBezTo>
                    <a:pt x="1261" y="550"/>
                    <a:pt x="1257" y="549"/>
                    <a:pt x="1254" y="549"/>
                  </a:cubicBezTo>
                  <a:cubicBezTo>
                    <a:pt x="1249" y="549"/>
                    <a:pt x="1245" y="550"/>
                    <a:pt x="1241" y="553"/>
                  </a:cubicBezTo>
                  <a:cubicBezTo>
                    <a:pt x="1239" y="556"/>
                    <a:pt x="1236" y="558"/>
                    <a:pt x="1234" y="560"/>
                  </a:cubicBezTo>
                  <a:cubicBezTo>
                    <a:pt x="1228" y="567"/>
                    <a:pt x="1228" y="577"/>
                    <a:pt x="1233" y="584"/>
                  </a:cubicBezTo>
                  <a:lnTo>
                    <a:pt x="1249" y="604"/>
                  </a:lnTo>
                  <a:cubicBezTo>
                    <a:pt x="1245" y="611"/>
                    <a:pt x="1242" y="619"/>
                    <a:pt x="1240" y="627"/>
                  </a:cubicBezTo>
                  <a:lnTo>
                    <a:pt x="1214" y="631"/>
                  </a:lnTo>
                  <a:cubicBezTo>
                    <a:pt x="1206" y="632"/>
                    <a:pt x="1199" y="639"/>
                    <a:pt x="1199" y="648"/>
                  </a:cubicBezTo>
                  <a:cubicBezTo>
                    <a:pt x="1199" y="649"/>
                    <a:pt x="1199" y="651"/>
                    <a:pt x="1199" y="652"/>
                  </a:cubicBezTo>
                  <a:cubicBezTo>
                    <a:pt x="1199" y="654"/>
                    <a:pt x="1199" y="656"/>
                    <a:pt x="1199" y="658"/>
                  </a:cubicBezTo>
                  <a:cubicBezTo>
                    <a:pt x="1199" y="667"/>
                    <a:pt x="1206" y="674"/>
                    <a:pt x="1215" y="675"/>
                  </a:cubicBezTo>
                  <a:lnTo>
                    <a:pt x="1240" y="678"/>
                  </a:lnTo>
                  <a:cubicBezTo>
                    <a:pt x="1242" y="686"/>
                    <a:pt x="1246" y="694"/>
                    <a:pt x="1250" y="701"/>
                  </a:cubicBezTo>
                  <a:lnTo>
                    <a:pt x="1235" y="722"/>
                  </a:lnTo>
                  <a:cubicBezTo>
                    <a:pt x="1229" y="729"/>
                    <a:pt x="1230" y="739"/>
                    <a:pt x="1236" y="745"/>
                  </a:cubicBezTo>
                  <a:cubicBezTo>
                    <a:pt x="1238" y="747"/>
                    <a:pt x="1240" y="750"/>
                    <a:pt x="1243" y="752"/>
                  </a:cubicBezTo>
                  <a:cubicBezTo>
                    <a:pt x="1246" y="755"/>
                    <a:pt x="1251" y="756"/>
                    <a:pt x="1255" y="756"/>
                  </a:cubicBezTo>
                  <a:cubicBezTo>
                    <a:pt x="1259" y="756"/>
                    <a:pt x="1263" y="755"/>
                    <a:pt x="1266" y="753"/>
                  </a:cubicBezTo>
                  <a:lnTo>
                    <a:pt x="1286" y="737"/>
                  </a:lnTo>
                  <a:cubicBezTo>
                    <a:pt x="1294" y="741"/>
                    <a:pt x="1301" y="744"/>
                    <a:pt x="1309" y="746"/>
                  </a:cubicBezTo>
                  <a:lnTo>
                    <a:pt x="1313" y="772"/>
                  </a:lnTo>
                  <a:cubicBezTo>
                    <a:pt x="1314" y="780"/>
                    <a:pt x="1322" y="787"/>
                    <a:pt x="1331" y="787"/>
                  </a:cubicBezTo>
                  <a:cubicBezTo>
                    <a:pt x="1332" y="787"/>
                    <a:pt x="1333" y="787"/>
                    <a:pt x="1334" y="787"/>
                  </a:cubicBezTo>
                  <a:cubicBezTo>
                    <a:pt x="1336" y="787"/>
                    <a:pt x="1338" y="787"/>
                    <a:pt x="1340" y="787"/>
                  </a:cubicBezTo>
                  <a:cubicBezTo>
                    <a:pt x="1349" y="787"/>
                    <a:pt x="1356" y="780"/>
                    <a:pt x="1357" y="771"/>
                  </a:cubicBezTo>
                  <a:lnTo>
                    <a:pt x="1361" y="746"/>
                  </a:lnTo>
                  <a:cubicBezTo>
                    <a:pt x="1369" y="744"/>
                    <a:pt x="1376" y="740"/>
                    <a:pt x="1384" y="736"/>
                  </a:cubicBezTo>
                  <a:lnTo>
                    <a:pt x="1404" y="751"/>
                  </a:lnTo>
                  <a:cubicBezTo>
                    <a:pt x="1407" y="754"/>
                    <a:pt x="1411" y="755"/>
                    <a:pt x="1415" y="755"/>
                  </a:cubicBezTo>
                  <a:cubicBezTo>
                    <a:pt x="1419" y="755"/>
                    <a:pt x="1424" y="753"/>
                    <a:pt x="1427" y="750"/>
                  </a:cubicBezTo>
                  <a:cubicBezTo>
                    <a:pt x="1430" y="748"/>
                    <a:pt x="1432" y="746"/>
                    <a:pt x="1434" y="743"/>
                  </a:cubicBezTo>
                  <a:cubicBezTo>
                    <a:pt x="1440" y="737"/>
                    <a:pt x="1440" y="727"/>
                    <a:pt x="1435" y="720"/>
                  </a:cubicBezTo>
                  <a:lnTo>
                    <a:pt x="1419" y="700"/>
                  </a:lnTo>
                  <a:cubicBezTo>
                    <a:pt x="1424" y="692"/>
                    <a:pt x="1427" y="685"/>
                    <a:pt x="1429" y="677"/>
                  </a:cubicBezTo>
                  <a:lnTo>
                    <a:pt x="1454" y="673"/>
                  </a:lnTo>
                  <a:cubicBezTo>
                    <a:pt x="1463" y="672"/>
                    <a:pt x="1469" y="664"/>
                    <a:pt x="1470" y="655"/>
                  </a:cubicBezTo>
                  <a:cubicBezTo>
                    <a:pt x="1470" y="654"/>
                    <a:pt x="1470" y="653"/>
                    <a:pt x="1470" y="652"/>
                  </a:cubicBezTo>
                  <a:cubicBezTo>
                    <a:pt x="1470" y="650"/>
                    <a:pt x="1470" y="648"/>
                    <a:pt x="1469" y="646"/>
                  </a:cubicBezTo>
                  <a:close/>
                  <a:moveTo>
                    <a:pt x="982" y="700"/>
                  </a:moveTo>
                  <a:cubicBezTo>
                    <a:pt x="976" y="715"/>
                    <a:pt x="965" y="726"/>
                    <a:pt x="950" y="732"/>
                  </a:cubicBezTo>
                  <a:cubicBezTo>
                    <a:pt x="943" y="735"/>
                    <a:pt x="936" y="737"/>
                    <a:pt x="928" y="737"/>
                  </a:cubicBezTo>
                  <a:cubicBezTo>
                    <a:pt x="904" y="737"/>
                    <a:pt x="883" y="722"/>
                    <a:pt x="874" y="700"/>
                  </a:cubicBezTo>
                  <a:cubicBezTo>
                    <a:pt x="861" y="670"/>
                    <a:pt x="876" y="636"/>
                    <a:pt x="906" y="623"/>
                  </a:cubicBezTo>
                  <a:cubicBezTo>
                    <a:pt x="913" y="620"/>
                    <a:pt x="920" y="619"/>
                    <a:pt x="928" y="619"/>
                  </a:cubicBezTo>
                  <a:cubicBezTo>
                    <a:pt x="952" y="619"/>
                    <a:pt x="973" y="633"/>
                    <a:pt x="983" y="655"/>
                  </a:cubicBezTo>
                  <a:cubicBezTo>
                    <a:pt x="989" y="670"/>
                    <a:pt x="988" y="686"/>
                    <a:pt x="982" y="700"/>
                  </a:cubicBezTo>
                  <a:close/>
                  <a:moveTo>
                    <a:pt x="1090" y="713"/>
                  </a:moveTo>
                  <a:lnTo>
                    <a:pt x="1057" y="693"/>
                  </a:lnTo>
                  <a:cubicBezTo>
                    <a:pt x="1058" y="683"/>
                    <a:pt x="1058" y="671"/>
                    <a:pt x="1056" y="660"/>
                  </a:cubicBezTo>
                  <a:lnTo>
                    <a:pt x="1090" y="641"/>
                  </a:lnTo>
                  <a:cubicBezTo>
                    <a:pt x="1097" y="636"/>
                    <a:pt x="1100" y="627"/>
                    <a:pt x="1098" y="619"/>
                  </a:cubicBezTo>
                  <a:cubicBezTo>
                    <a:pt x="1097" y="616"/>
                    <a:pt x="1095" y="613"/>
                    <a:pt x="1094" y="610"/>
                  </a:cubicBezTo>
                  <a:cubicBezTo>
                    <a:pt x="1092" y="606"/>
                    <a:pt x="1090" y="601"/>
                    <a:pt x="1088" y="597"/>
                  </a:cubicBezTo>
                  <a:cubicBezTo>
                    <a:pt x="1085" y="591"/>
                    <a:pt x="1079" y="587"/>
                    <a:pt x="1072" y="587"/>
                  </a:cubicBezTo>
                  <a:cubicBezTo>
                    <a:pt x="1071" y="587"/>
                    <a:pt x="1069" y="588"/>
                    <a:pt x="1067" y="588"/>
                  </a:cubicBezTo>
                  <a:lnTo>
                    <a:pt x="1030" y="598"/>
                  </a:lnTo>
                  <a:cubicBezTo>
                    <a:pt x="1023" y="589"/>
                    <a:pt x="1015" y="582"/>
                    <a:pt x="1007" y="575"/>
                  </a:cubicBezTo>
                  <a:lnTo>
                    <a:pt x="1016" y="537"/>
                  </a:lnTo>
                  <a:cubicBezTo>
                    <a:pt x="1018" y="529"/>
                    <a:pt x="1014" y="520"/>
                    <a:pt x="1007" y="517"/>
                  </a:cubicBezTo>
                  <a:cubicBezTo>
                    <a:pt x="999" y="513"/>
                    <a:pt x="992" y="510"/>
                    <a:pt x="985" y="508"/>
                  </a:cubicBezTo>
                  <a:cubicBezTo>
                    <a:pt x="983" y="507"/>
                    <a:pt x="981" y="507"/>
                    <a:pt x="979" y="507"/>
                  </a:cubicBezTo>
                  <a:cubicBezTo>
                    <a:pt x="973" y="507"/>
                    <a:pt x="966" y="510"/>
                    <a:pt x="963" y="516"/>
                  </a:cubicBezTo>
                  <a:lnTo>
                    <a:pt x="944" y="549"/>
                  </a:lnTo>
                  <a:cubicBezTo>
                    <a:pt x="939" y="549"/>
                    <a:pt x="933" y="548"/>
                    <a:pt x="928" y="548"/>
                  </a:cubicBezTo>
                  <a:cubicBezTo>
                    <a:pt x="922" y="548"/>
                    <a:pt x="917" y="549"/>
                    <a:pt x="911" y="550"/>
                  </a:cubicBezTo>
                  <a:lnTo>
                    <a:pt x="891" y="516"/>
                  </a:lnTo>
                  <a:cubicBezTo>
                    <a:pt x="888" y="511"/>
                    <a:pt x="882" y="507"/>
                    <a:pt x="876" y="507"/>
                  </a:cubicBezTo>
                  <a:cubicBezTo>
                    <a:pt x="874" y="507"/>
                    <a:pt x="872" y="508"/>
                    <a:pt x="870" y="508"/>
                  </a:cubicBezTo>
                  <a:cubicBezTo>
                    <a:pt x="866" y="509"/>
                    <a:pt x="863" y="511"/>
                    <a:pt x="860" y="512"/>
                  </a:cubicBezTo>
                  <a:cubicBezTo>
                    <a:pt x="856" y="514"/>
                    <a:pt x="852" y="515"/>
                    <a:pt x="848" y="518"/>
                  </a:cubicBezTo>
                  <a:cubicBezTo>
                    <a:pt x="840" y="521"/>
                    <a:pt x="836" y="530"/>
                    <a:pt x="838" y="538"/>
                  </a:cubicBezTo>
                  <a:lnTo>
                    <a:pt x="848" y="576"/>
                  </a:lnTo>
                  <a:cubicBezTo>
                    <a:pt x="840" y="583"/>
                    <a:pt x="832" y="590"/>
                    <a:pt x="825" y="599"/>
                  </a:cubicBezTo>
                  <a:lnTo>
                    <a:pt x="788" y="590"/>
                  </a:lnTo>
                  <a:cubicBezTo>
                    <a:pt x="786" y="589"/>
                    <a:pt x="785" y="589"/>
                    <a:pt x="783" y="589"/>
                  </a:cubicBezTo>
                  <a:cubicBezTo>
                    <a:pt x="776" y="589"/>
                    <a:pt x="770" y="593"/>
                    <a:pt x="767" y="599"/>
                  </a:cubicBezTo>
                  <a:cubicBezTo>
                    <a:pt x="764" y="606"/>
                    <a:pt x="760" y="614"/>
                    <a:pt x="758" y="621"/>
                  </a:cubicBezTo>
                  <a:cubicBezTo>
                    <a:pt x="755" y="629"/>
                    <a:pt x="759" y="638"/>
                    <a:pt x="766" y="643"/>
                  </a:cubicBezTo>
                  <a:lnTo>
                    <a:pt x="800" y="662"/>
                  </a:lnTo>
                  <a:cubicBezTo>
                    <a:pt x="798" y="673"/>
                    <a:pt x="798" y="684"/>
                    <a:pt x="800" y="695"/>
                  </a:cubicBezTo>
                  <a:lnTo>
                    <a:pt x="767" y="715"/>
                  </a:lnTo>
                  <a:cubicBezTo>
                    <a:pt x="759" y="719"/>
                    <a:pt x="756" y="728"/>
                    <a:pt x="759" y="736"/>
                  </a:cubicBezTo>
                  <a:cubicBezTo>
                    <a:pt x="760" y="739"/>
                    <a:pt x="761" y="743"/>
                    <a:pt x="762" y="746"/>
                  </a:cubicBezTo>
                  <a:cubicBezTo>
                    <a:pt x="764" y="750"/>
                    <a:pt x="766" y="754"/>
                    <a:pt x="768" y="758"/>
                  </a:cubicBezTo>
                  <a:cubicBezTo>
                    <a:pt x="771" y="764"/>
                    <a:pt x="777" y="768"/>
                    <a:pt x="784" y="768"/>
                  </a:cubicBezTo>
                  <a:cubicBezTo>
                    <a:pt x="786" y="768"/>
                    <a:pt x="787" y="768"/>
                    <a:pt x="789" y="768"/>
                  </a:cubicBezTo>
                  <a:lnTo>
                    <a:pt x="826" y="757"/>
                  </a:lnTo>
                  <a:cubicBezTo>
                    <a:pt x="833" y="766"/>
                    <a:pt x="841" y="774"/>
                    <a:pt x="850" y="781"/>
                  </a:cubicBezTo>
                  <a:lnTo>
                    <a:pt x="840" y="818"/>
                  </a:lnTo>
                  <a:cubicBezTo>
                    <a:pt x="838" y="826"/>
                    <a:pt x="842" y="835"/>
                    <a:pt x="850" y="839"/>
                  </a:cubicBezTo>
                  <a:cubicBezTo>
                    <a:pt x="857" y="842"/>
                    <a:pt x="864" y="845"/>
                    <a:pt x="872" y="848"/>
                  </a:cubicBezTo>
                  <a:cubicBezTo>
                    <a:pt x="874" y="849"/>
                    <a:pt x="876" y="849"/>
                    <a:pt x="877" y="849"/>
                  </a:cubicBezTo>
                  <a:cubicBezTo>
                    <a:pt x="884" y="849"/>
                    <a:pt x="890" y="845"/>
                    <a:pt x="893" y="840"/>
                  </a:cubicBezTo>
                  <a:lnTo>
                    <a:pt x="912" y="806"/>
                  </a:lnTo>
                  <a:cubicBezTo>
                    <a:pt x="918" y="807"/>
                    <a:pt x="923" y="807"/>
                    <a:pt x="928" y="807"/>
                  </a:cubicBezTo>
                  <a:cubicBezTo>
                    <a:pt x="934" y="807"/>
                    <a:pt x="940" y="807"/>
                    <a:pt x="945" y="806"/>
                  </a:cubicBezTo>
                  <a:lnTo>
                    <a:pt x="965" y="839"/>
                  </a:lnTo>
                  <a:cubicBezTo>
                    <a:pt x="968" y="845"/>
                    <a:pt x="974" y="848"/>
                    <a:pt x="981" y="848"/>
                  </a:cubicBezTo>
                  <a:cubicBezTo>
                    <a:pt x="983" y="848"/>
                    <a:pt x="985" y="848"/>
                    <a:pt x="987" y="847"/>
                  </a:cubicBezTo>
                  <a:cubicBezTo>
                    <a:pt x="990" y="846"/>
                    <a:pt x="993" y="845"/>
                    <a:pt x="996" y="844"/>
                  </a:cubicBezTo>
                  <a:cubicBezTo>
                    <a:pt x="1000" y="842"/>
                    <a:pt x="1005" y="840"/>
                    <a:pt x="1009" y="838"/>
                  </a:cubicBezTo>
                  <a:cubicBezTo>
                    <a:pt x="1016" y="834"/>
                    <a:pt x="1020" y="825"/>
                    <a:pt x="1018" y="817"/>
                  </a:cubicBezTo>
                  <a:lnTo>
                    <a:pt x="1008" y="780"/>
                  </a:lnTo>
                  <a:cubicBezTo>
                    <a:pt x="1017" y="773"/>
                    <a:pt x="1024" y="765"/>
                    <a:pt x="1031" y="756"/>
                  </a:cubicBezTo>
                  <a:lnTo>
                    <a:pt x="1069" y="766"/>
                  </a:lnTo>
                  <a:cubicBezTo>
                    <a:pt x="1070" y="766"/>
                    <a:pt x="1072" y="766"/>
                    <a:pt x="1073" y="766"/>
                  </a:cubicBezTo>
                  <a:cubicBezTo>
                    <a:pt x="1080" y="766"/>
                    <a:pt x="1086" y="763"/>
                    <a:pt x="1089" y="756"/>
                  </a:cubicBezTo>
                  <a:cubicBezTo>
                    <a:pt x="1093" y="749"/>
                    <a:pt x="1096" y="742"/>
                    <a:pt x="1098" y="734"/>
                  </a:cubicBezTo>
                  <a:cubicBezTo>
                    <a:pt x="1101" y="726"/>
                    <a:pt x="1098" y="717"/>
                    <a:pt x="1090" y="713"/>
                  </a:cubicBezTo>
                  <a:close/>
                  <a:moveTo>
                    <a:pt x="465" y="977"/>
                  </a:moveTo>
                  <a:cubicBezTo>
                    <a:pt x="579" y="977"/>
                    <a:pt x="671" y="819"/>
                    <a:pt x="671" y="672"/>
                  </a:cubicBezTo>
                  <a:cubicBezTo>
                    <a:pt x="671" y="524"/>
                    <a:pt x="579" y="405"/>
                    <a:pt x="465" y="405"/>
                  </a:cubicBezTo>
                  <a:cubicBezTo>
                    <a:pt x="350" y="405"/>
                    <a:pt x="258" y="524"/>
                    <a:pt x="258" y="672"/>
                  </a:cubicBezTo>
                  <a:cubicBezTo>
                    <a:pt x="258" y="819"/>
                    <a:pt x="350" y="977"/>
                    <a:pt x="465" y="977"/>
                  </a:cubicBezTo>
                  <a:close/>
                  <a:moveTo>
                    <a:pt x="1094" y="360"/>
                  </a:moveTo>
                  <a:cubicBezTo>
                    <a:pt x="1045" y="360"/>
                    <a:pt x="1005" y="320"/>
                    <a:pt x="1005" y="271"/>
                  </a:cubicBezTo>
                  <a:cubicBezTo>
                    <a:pt x="1005" y="222"/>
                    <a:pt x="1045" y="182"/>
                    <a:pt x="1094" y="182"/>
                  </a:cubicBezTo>
                  <a:cubicBezTo>
                    <a:pt x="1143" y="182"/>
                    <a:pt x="1183" y="222"/>
                    <a:pt x="1183" y="271"/>
                  </a:cubicBezTo>
                  <a:cubicBezTo>
                    <a:pt x="1183" y="320"/>
                    <a:pt x="1143" y="360"/>
                    <a:pt x="1094" y="360"/>
                  </a:cubicBezTo>
                  <a:close/>
                  <a:moveTo>
                    <a:pt x="1257" y="484"/>
                  </a:moveTo>
                  <a:cubicBezTo>
                    <a:pt x="1261" y="484"/>
                    <a:pt x="1265" y="482"/>
                    <a:pt x="1269" y="479"/>
                  </a:cubicBezTo>
                  <a:cubicBezTo>
                    <a:pt x="1282" y="468"/>
                    <a:pt x="1294" y="456"/>
                    <a:pt x="1305" y="442"/>
                  </a:cubicBezTo>
                  <a:cubicBezTo>
                    <a:pt x="1311" y="436"/>
                    <a:pt x="1311" y="426"/>
                    <a:pt x="1306" y="420"/>
                  </a:cubicBezTo>
                  <a:lnTo>
                    <a:pt x="1265" y="367"/>
                  </a:lnTo>
                  <a:cubicBezTo>
                    <a:pt x="1273" y="353"/>
                    <a:pt x="1280" y="337"/>
                    <a:pt x="1284" y="321"/>
                  </a:cubicBezTo>
                  <a:lnTo>
                    <a:pt x="1349" y="312"/>
                  </a:lnTo>
                  <a:cubicBezTo>
                    <a:pt x="1358" y="310"/>
                    <a:pt x="1364" y="304"/>
                    <a:pt x="1365" y="295"/>
                  </a:cubicBezTo>
                  <a:cubicBezTo>
                    <a:pt x="1365" y="287"/>
                    <a:pt x="1366" y="279"/>
                    <a:pt x="1366" y="271"/>
                  </a:cubicBezTo>
                  <a:cubicBezTo>
                    <a:pt x="1366" y="262"/>
                    <a:pt x="1365" y="253"/>
                    <a:pt x="1364" y="243"/>
                  </a:cubicBezTo>
                  <a:cubicBezTo>
                    <a:pt x="1363" y="234"/>
                    <a:pt x="1357" y="228"/>
                    <a:pt x="1348" y="227"/>
                  </a:cubicBezTo>
                  <a:lnTo>
                    <a:pt x="1283" y="218"/>
                  </a:lnTo>
                  <a:cubicBezTo>
                    <a:pt x="1278" y="202"/>
                    <a:pt x="1272" y="187"/>
                    <a:pt x="1263" y="172"/>
                  </a:cubicBezTo>
                  <a:lnTo>
                    <a:pt x="1303" y="120"/>
                  </a:lnTo>
                  <a:cubicBezTo>
                    <a:pt x="1308" y="113"/>
                    <a:pt x="1308" y="104"/>
                    <a:pt x="1302" y="97"/>
                  </a:cubicBezTo>
                  <a:cubicBezTo>
                    <a:pt x="1291" y="84"/>
                    <a:pt x="1278" y="71"/>
                    <a:pt x="1265" y="60"/>
                  </a:cubicBezTo>
                  <a:cubicBezTo>
                    <a:pt x="1262" y="58"/>
                    <a:pt x="1258" y="56"/>
                    <a:pt x="1254" y="56"/>
                  </a:cubicBezTo>
                  <a:cubicBezTo>
                    <a:pt x="1250" y="56"/>
                    <a:pt x="1246" y="58"/>
                    <a:pt x="1242" y="60"/>
                  </a:cubicBezTo>
                  <a:lnTo>
                    <a:pt x="1190" y="101"/>
                  </a:lnTo>
                  <a:cubicBezTo>
                    <a:pt x="1176" y="92"/>
                    <a:pt x="1160" y="86"/>
                    <a:pt x="1144" y="82"/>
                  </a:cubicBezTo>
                  <a:lnTo>
                    <a:pt x="1134" y="17"/>
                  </a:lnTo>
                  <a:cubicBezTo>
                    <a:pt x="1133" y="8"/>
                    <a:pt x="1126" y="2"/>
                    <a:pt x="1118" y="1"/>
                  </a:cubicBezTo>
                  <a:cubicBezTo>
                    <a:pt x="1110" y="0"/>
                    <a:pt x="1102" y="0"/>
                    <a:pt x="1094" y="0"/>
                  </a:cubicBezTo>
                  <a:cubicBezTo>
                    <a:pt x="1085" y="0"/>
                    <a:pt x="1075" y="0"/>
                    <a:pt x="1066" y="2"/>
                  </a:cubicBezTo>
                  <a:cubicBezTo>
                    <a:pt x="1057" y="2"/>
                    <a:pt x="1051" y="9"/>
                    <a:pt x="1050" y="17"/>
                  </a:cubicBezTo>
                  <a:lnTo>
                    <a:pt x="1041" y="83"/>
                  </a:lnTo>
                  <a:cubicBezTo>
                    <a:pt x="1025" y="87"/>
                    <a:pt x="1010" y="94"/>
                    <a:pt x="995" y="102"/>
                  </a:cubicBezTo>
                  <a:lnTo>
                    <a:pt x="942" y="63"/>
                  </a:lnTo>
                  <a:cubicBezTo>
                    <a:pt x="939" y="60"/>
                    <a:pt x="935" y="59"/>
                    <a:pt x="932" y="59"/>
                  </a:cubicBezTo>
                  <a:cubicBezTo>
                    <a:pt x="927" y="59"/>
                    <a:pt x="923" y="61"/>
                    <a:pt x="920" y="63"/>
                  </a:cubicBezTo>
                  <a:cubicBezTo>
                    <a:pt x="907" y="75"/>
                    <a:pt x="894" y="87"/>
                    <a:pt x="883" y="101"/>
                  </a:cubicBezTo>
                  <a:cubicBezTo>
                    <a:pt x="878" y="107"/>
                    <a:pt x="878" y="117"/>
                    <a:pt x="883" y="123"/>
                  </a:cubicBezTo>
                  <a:lnTo>
                    <a:pt x="924" y="176"/>
                  </a:lnTo>
                  <a:cubicBezTo>
                    <a:pt x="915" y="190"/>
                    <a:pt x="909" y="206"/>
                    <a:pt x="905" y="222"/>
                  </a:cubicBezTo>
                  <a:lnTo>
                    <a:pt x="839" y="231"/>
                  </a:lnTo>
                  <a:cubicBezTo>
                    <a:pt x="831" y="233"/>
                    <a:pt x="825" y="239"/>
                    <a:pt x="824" y="248"/>
                  </a:cubicBezTo>
                  <a:cubicBezTo>
                    <a:pt x="823" y="256"/>
                    <a:pt x="823" y="264"/>
                    <a:pt x="823" y="271"/>
                  </a:cubicBezTo>
                  <a:cubicBezTo>
                    <a:pt x="823" y="281"/>
                    <a:pt x="823" y="290"/>
                    <a:pt x="824" y="300"/>
                  </a:cubicBezTo>
                  <a:cubicBezTo>
                    <a:pt x="825" y="308"/>
                    <a:pt x="832" y="315"/>
                    <a:pt x="840" y="316"/>
                  </a:cubicBezTo>
                  <a:lnTo>
                    <a:pt x="906" y="324"/>
                  </a:lnTo>
                  <a:cubicBezTo>
                    <a:pt x="910" y="340"/>
                    <a:pt x="917" y="356"/>
                    <a:pt x="925" y="370"/>
                  </a:cubicBezTo>
                  <a:lnTo>
                    <a:pt x="886" y="423"/>
                  </a:lnTo>
                  <a:cubicBezTo>
                    <a:pt x="881" y="430"/>
                    <a:pt x="881" y="439"/>
                    <a:pt x="886" y="446"/>
                  </a:cubicBezTo>
                  <a:cubicBezTo>
                    <a:pt x="898" y="459"/>
                    <a:pt x="910" y="471"/>
                    <a:pt x="924" y="482"/>
                  </a:cubicBezTo>
                  <a:cubicBezTo>
                    <a:pt x="927" y="485"/>
                    <a:pt x="931" y="487"/>
                    <a:pt x="935" y="487"/>
                  </a:cubicBezTo>
                  <a:cubicBezTo>
                    <a:pt x="939" y="487"/>
                    <a:pt x="943" y="485"/>
                    <a:pt x="946" y="483"/>
                  </a:cubicBezTo>
                  <a:lnTo>
                    <a:pt x="998" y="442"/>
                  </a:lnTo>
                  <a:cubicBezTo>
                    <a:pt x="1013" y="450"/>
                    <a:pt x="1029" y="457"/>
                    <a:pt x="1045" y="461"/>
                  </a:cubicBezTo>
                  <a:lnTo>
                    <a:pt x="1054" y="526"/>
                  </a:lnTo>
                  <a:cubicBezTo>
                    <a:pt x="1055" y="535"/>
                    <a:pt x="1062" y="541"/>
                    <a:pt x="1071" y="542"/>
                  </a:cubicBezTo>
                  <a:cubicBezTo>
                    <a:pt x="1079" y="542"/>
                    <a:pt x="1087" y="543"/>
                    <a:pt x="1094" y="543"/>
                  </a:cubicBezTo>
                  <a:cubicBezTo>
                    <a:pt x="1104" y="543"/>
                    <a:pt x="1113" y="542"/>
                    <a:pt x="1123" y="541"/>
                  </a:cubicBezTo>
                  <a:cubicBezTo>
                    <a:pt x="1131" y="540"/>
                    <a:pt x="1138" y="534"/>
                    <a:pt x="1139" y="526"/>
                  </a:cubicBezTo>
                  <a:lnTo>
                    <a:pt x="1147" y="460"/>
                  </a:lnTo>
                  <a:cubicBezTo>
                    <a:pt x="1163" y="455"/>
                    <a:pt x="1179" y="449"/>
                    <a:pt x="1193" y="440"/>
                  </a:cubicBezTo>
                  <a:lnTo>
                    <a:pt x="1246" y="480"/>
                  </a:lnTo>
                  <a:cubicBezTo>
                    <a:pt x="1249" y="482"/>
                    <a:pt x="1253" y="484"/>
                    <a:pt x="1257" y="484"/>
                  </a:cubicBezTo>
                  <a:close/>
                  <a:moveTo>
                    <a:pt x="656" y="1040"/>
                  </a:moveTo>
                  <a:lnTo>
                    <a:pt x="535" y="1423"/>
                  </a:lnTo>
                  <a:lnTo>
                    <a:pt x="497" y="1188"/>
                  </a:lnTo>
                  <a:lnTo>
                    <a:pt x="432" y="1188"/>
                  </a:lnTo>
                  <a:lnTo>
                    <a:pt x="394" y="1423"/>
                  </a:lnTo>
                  <a:lnTo>
                    <a:pt x="274" y="1040"/>
                  </a:lnTo>
                  <a:cubicBezTo>
                    <a:pt x="112" y="1102"/>
                    <a:pt x="0" y="1236"/>
                    <a:pt x="0" y="1377"/>
                  </a:cubicBezTo>
                  <a:cubicBezTo>
                    <a:pt x="0" y="1379"/>
                    <a:pt x="0" y="1380"/>
                    <a:pt x="0" y="1382"/>
                  </a:cubicBezTo>
                  <a:cubicBezTo>
                    <a:pt x="0" y="1383"/>
                    <a:pt x="0" y="1383"/>
                    <a:pt x="0" y="1384"/>
                  </a:cubicBezTo>
                  <a:cubicBezTo>
                    <a:pt x="0" y="1478"/>
                    <a:pt x="97" y="1470"/>
                    <a:pt x="465" y="1470"/>
                  </a:cubicBezTo>
                  <a:cubicBezTo>
                    <a:pt x="855" y="1470"/>
                    <a:pt x="929" y="1478"/>
                    <a:pt x="929" y="1384"/>
                  </a:cubicBezTo>
                  <a:cubicBezTo>
                    <a:pt x="929" y="1383"/>
                    <a:pt x="929" y="1383"/>
                    <a:pt x="929" y="1382"/>
                  </a:cubicBezTo>
                  <a:cubicBezTo>
                    <a:pt x="929" y="1380"/>
                    <a:pt x="929" y="1379"/>
                    <a:pt x="929" y="1377"/>
                  </a:cubicBezTo>
                  <a:cubicBezTo>
                    <a:pt x="929" y="1236"/>
                    <a:pt x="817" y="1102"/>
                    <a:pt x="656" y="1040"/>
                  </a:cubicBezTo>
                  <a:close/>
                  <a:moveTo>
                    <a:pt x="489" y="1070"/>
                  </a:moveTo>
                  <a:lnTo>
                    <a:pt x="440" y="1070"/>
                  </a:lnTo>
                  <a:cubicBezTo>
                    <a:pt x="435" y="1070"/>
                    <a:pt x="431" y="1072"/>
                    <a:pt x="427" y="1076"/>
                  </a:cubicBezTo>
                  <a:lnTo>
                    <a:pt x="408" y="1095"/>
                  </a:lnTo>
                  <a:cubicBezTo>
                    <a:pt x="402" y="1100"/>
                    <a:pt x="401" y="1110"/>
                    <a:pt x="406" y="1117"/>
                  </a:cubicBezTo>
                  <a:lnTo>
                    <a:pt x="429" y="1156"/>
                  </a:lnTo>
                  <a:cubicBezTo>
                    <a:pt x="432" y="1162"/>
                    <a:pt x="438" y="1165"/>
                    <a:pt x="445" y="1165"/>
                  </a:cubicBezTo>
                  <a:lnTo>
                    <a:pt x="484" y="1165"/>
                  </a:lnTo>
                  <a:cubicBezTo>
                    <a:pt x="491" y="1165"/>
                    <a:pt x="497" y="1162"/>
                    <a:pt x="500" y="1156"/>
                  </a:cubicBezTo>
                  <a:lnTo>
                    <a:pt x="523" y="1117"/>
                  </a:lnTo>
                  <a:cubicBezTo>
                    <a:pt x="528" y="1110"/>
                    <a:pt x="527" y="1100"/>
                    <a:pt x="521" y="1095"/>
                  </a:cubicBezTo>
                  <a:lnTo>
                    <a:pt x="502" y="1076"/>
                  </a:lnTo>
                  <a:cubicBezTo>
                    <a:pt x="498" y="1072"/>
                    <a:pt x="494" y="1070"/>
                    <a:pt x="489" y="107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74" name="Group 14"/>
          <p:cNvGrpSpPr>
            <a:grpSpLocks/>
          </p:cNvGrpSpPr>
          <p:nvPr/>
        </p:nvGrpSpPr>
        <p:grpSpPr bwMode="auto">
          <a:xfrm>
            <a:off x="5927725" y="3665538"/>
            <a:ext cx="3889375" cy="2232025"/>
            <a:chOff x="0" y="0"/>
            <a:chExt cx="3888432" cy="2232248"/>
          </a:xfrm>
        </p:grpSpPr>
        <p:sp>
          <p:nvSpPr>
            <p:cNvPr id="40975" name="矩形 14"/>
            <p:cNvSpPr>
              <a:spLocks noChangeArrowheads="1"/>
            </p:cNvSpPr>
            <p:nvPr/>
          </p:nvSpPr>
          <p:spPr bwMode="auto">
            <a:xfrm>
              <a:off x="0" y="0"/>
              <a:ext cx="3888432" cy="2232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4D4D4D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0976" name="Freeform 34"/>
            <p:cNvSpPr>
              <a:spLocks noEditPoints="1"/>
            </p:cNvSpPr>
            <p:nvPr/>
          </p:nvSpPr>
          <p:spPr bwMode="auto">
            <a:xfrm>
              <a:off x="2880374" y="1311092"/>
              <a:ext cx="866775" cy="822325"/>
            </a:xfrm>
            <a:custGeom>
              <a:avLst/>
              <a:gdLst>
                <a:gd name="T0" fmla="*/ 1071 w 1131"/>
                <a:gd name="T1" fmla="*/ 191 h 1073"/>
                <a:gd name="T2" fmla="*/ 821 w 1131"/>
                <a:gd name="T3" fmla="*/ 233 h 1073"/>
                <a:gd name="T4" fmla="*/ 818 w 1131"/>
                <a:gd name="T5" fmla="*/ 304 h 1073"/>
                <a:gd name="T6" fmla="*/ 916 w 1131"/>
                <a:gd name="T7" fmla="*/ 327 h 1073"/>
                <a:gd name="T8" fmla="*/ 934 w 1131"/>
                <a:gd name="T9" fmla="*/ 325 h 1073"/>
                <a:gd name="T10" fmla="*/ 1124 w 1131"/>
                <a:gd name="T11" fmla="*/ 217 h 1073"/>
                <a:gd name="T12" fmla="*/ 262 w 1131"/>
                <a:gd name="T13" fmla="*/ 315 h 1073"/>
                <a:gd name="T14" fmla="*/ 212 w 1131"/>
                <a:gd name="T15" fmla="*/ 247 h 1073"/>
                <a:gd name="T16" fmla="*/ 229 w 1131"/>
                <a:gd name="T17" fmla="*/ 260 h 1073"/>
                <a:gd name="T18" fmla="*/ 273 w 1131"/>
                <a:gd name="T19" fmla="*/ 282 h 1073"/>
                <a:gd name="T20" fmla="*/ 278 w 1131"/>
                <a:gd name="T21" fmla="*/ 291 h 1073"/>
                <a:gd name="T22" fmla="*/ 178 w 1131"/>
                <a:gd name="T23" fmla="*/ 394 h 1073"/>
                <a:gd name="T24" fmla="*/ 166 w 1131"/>
                <a:gd name="T25" fmla="*/ 322 h 1073"/>
                <a:gd name="T26" fmla="*/ 178 w 1131"/>
                <a:gd name="T27" fmla="*/ 394 h 1073"/>
                <a:gd name="T28" fmla="*/ 621 w 1131"/>
                <a:gd name="T29" fmla="*/ 507 h 1073"/>
                <a:gd name="T30" fmla="*/ 590 w 1131"/>
                <a:gd name="T31" fmla="*/ 496 h 1073"/>
                <a:gd name="T32" fmla="*/ 608 w 1131"/>
                <a:gd name="T33" fmla="*/ 452 h 1073"/>
                <a:gd name="T34" fmla="*/ 772 w 1131"/>
                <a:gd name="T35" fmla="*/ 287 h 1073"/>
                <a:gd name="T36" fmla="*/ 682 w 1131"/>
                <a:gd name="T37" fmla="*/ 313 h 1073"/>
                <a:gd name="T38" fmla="*/ 616 w 1131"/>
                <a:gd name="T39" fmla="*/ 161 h 1073"/>
                <a:gd name="T40" fmla="*/ 432 w 1131"/>
                <a:gd name="T41" fmla="*/ 112 h 1073"/>
                <a:gd name="T42" fmla="*/ 239 w 1131"/>
                <a:gd name="T43" fmla="*/ 210 h 1073"/>
                <a:gd name="T44" fmla="*/ 172 w 1131"/>
                <a:gd name="T45" fmla="*/ 238 h 1073"/>
                <a:gd name="T46" fmla="*/ 145 w 1131"/>
                <a:gd name="T47" fmla="*/ 216 h 1073"/>
                <a:gd name="T48" fmla="*/ 12 w 1131"/>
                <a:gd name="T49" fmla="*/ 322 h 1073"/>
                <a:gd name="T50" fmla="*/ 25 w 1131"/>
                <a:gd name="T51" fmla="*/ 376 h 1073"/>
                <a:gd name="T52" fmla="*/ 187 w 1131"/>
                <a:gd name="T53" fmla="*/ 513 h 1073"/>
                <a:gd name="T54" fmla="*/ 320 w 1131"/>
                <a:gd name="T55" fmla="*/ 407 h 1073"/>
                <a:gd name="T56" fmla="*/ 307 w 1131"/>
                <a:gd name="T57" fmla="*/ 354 h 1073"/>
                <a:gd name="T58" fmla="*/ 302 w 1131"/>
                <a:gd name="T59" fmla="*/ 324 h 1073"/>
                <a:gd name="T60" fmla="*/ 307 w 1131"/>
                <a:gd name="T61" fmla="*/ 268 h 1073"/>
                <a:gd name="T62" fmla="*/ 553 w 1131"/>
                <a:gd name="T63" fmla="*/ 228 h 1073"/>
                <a:gd name="T64" fmla="*/ 444 w 1131"/>
                <a:gd name="T65" fmla="*/ 531 h 1073"/>
                <a:gd name="T66" fmla="*/ 712 w 1131"/>
                <a:gd name="T67" fmla="*/ 654 h 1073"/>
                <a:gd name="T68" fmla="*/ 586 w 1131"/>
                <a:gd name="T69" fmla="*/ 920 h 1073"/>
                <a:gd name="T70" fmla="*/ 662 w 1131"/>
                <a:gd name="T71" fmla="*/ 908 h 1073"/>
                <a:gd name="T72" fmla="*/ 849 w 1131"/>
                <a:gd name="T73" fmla="*/ 611 h 1073"/>
                <a:gd name="T74" fmla="*/ 416 w 1131"/>
                <a:gd name="T75" fmla="*/ 578 h 1073"/>
                <a:gd name="T76" fmla="*/ 108 w 1131"/>
                <a:gd name="T77" fmla="*/ 980 h 1073"/>
                <a:gd name="T78" fmla="*/ 146 w 1131"/>
                <a:gd name="T79" fmla="*/ 1073 h 1073"/>
                <a:gd name="T80" fmla="*/ 425 w 1131"/>
                <a:gd name="T81" fmla="*/ 828 h 1073"/>
                <a:gd name="T82" fmla="*/ 513 w 1131"/>
                <a:gd name="T83" fmla="*/ 624 h 1073"/>
                <a:gd name="T84" fmla="*/ 416 w 1131"/>
                <a:gd name="T85" fmla="*/ 578 h 1073"/>
                <a:gd name="T86" fmla="*/ 871 w 1131"/>
                <a:gd name="T87" fmla="*/ 154 h 1073"/>
                <a:gd name="T88" fmla="*/ 700 w 1131"/>
                <a:gd name="T89" fmla="*/ 66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31" h="1073">
                  <a:moveTo>
                    <a:pt x="1124" y="217"/>
                  </a:moveTo>
                  <a:cubicBezTo>
                    <a:pt x="1116" y="195"/>
                    <a:pt x="1093" y="183"/>
                    <a:pt x="1071" y="191"/>
                  </a:cubicBezTo>
                  <a:lnTo>
                    <a:pt x="916" y="243"/>
                  </a:lnTo>
                  <a:lnTo>
                    <a:pt x="821" y="233"/>
                  </a:lnTo>
                  <a:cubicBezTo>
                    <a:pt x="835" y="262"/>
                    <a:pt x="827" y="287"/>
                    <a:pt x="821" y="299"/>
                  </a:cubicBezTo>
                  <a:cubicBezTo>
                    <a:pt x="820" y="301"/>
                    <a:pt x="819" y="302"/>
                    <a:pt x="818" y="304"/>
                  </a:cubicBezTo>
                  <a:lnTo>
                    <a:pt x="809" y="316"/>
                  </a:lnTo>
                  <a:lnTo>
                    <a:pt x="916" y="327"/>
                  </a:lnTo>
                  <a:cubicBezTo>
                    <a:pt x="918" y="327"/>
                    <a:pt x="919" y="327"/>
                    <a:pt x="921" y="327"/>
                  </a:cubicBezTo>
                  <a:cubicBezTo>
                    <a:pt x="925" y="327"/>
                    <a:pt x="930" y="327"/>
                    <a:pt x="934" y="325"/>
                  </a:cubicBezTo>
                  <a:lnTo>
                    <a:pt x="1098" y="270"/>
                  </a:lnTo>
                  <a:cubicBezTo>
                    <a:pt x="1119" y="263"/>
                    <a:pt x="1131" y="239"/>
                    <a:pt x="1124" y="217"/>
                  </a:cubicBezTo>
                  <a:close/>
                  <a:moveTo>
                    <a:pt x="275" y="301"/>
                  </a:moveTo>
                  <a:lnTo>
                    <a:pt x="262" y="315"/>
                  </a:lnTo>
                  <a:lnTo>
                    <a:pt x="199" y="262"/>
                  </a:lnTo>
                  <a:lnTo>
                    <a:pt x="212" y="247"/>
                  </a:lnTo>
                  <a:cubicBezTo>
                    <a:pt x="215" y="243"/>
                    <a:pt x="220" y="241"/>
                    <a:pt x="225" y="243"/>
                  </a:cubicBezTo>
                  <a:cubicBezTo>
                    <a:pt x="225" y="249"/>
                    <a:pt x="227" y="254"/>
                    <a:pt x="229" y="260"/>
                  </a:cubicBezTo>
                  <a:cubicBezTo>
                    <a:pt x="237" y="274"/>
                    <a:pt x="251" y="283"/>
                    <a:pt x="267" y="283"/>
                  </a:cubicBezTo>
                  <a:cubicBezTo>
                    <a:pt x="269" y="283"/>
                    <a:pt x="271" y="282"/>
                    <a:pt x="273" y="282"/>
                  </a:cubicBezTo>
                  <a:lnTo>
                    <a:pt x="274" y="283"/>
                  </a:lnTo>
                  <a:cubicBezTo>
                    <a:pt x="276" y="285"/>
                    <a:pt x="278" y="288"/>
                    <a:pt x="278" y="291"/>
                  </a:cubicBezTo>
                  <a:cubicBezTo>
                    <a:pt x="278" y="295"/>
                    <a:pt x="277" y="298"/>
                    <a:pt x="275" y="301"/>
                  </a:cubicBezTo>
                  <a:close/>
                  <a:moveTo>
                    <a:pt x="178" y="394"/>
                  </a:moveTo>
                  <a:lnTo>
                    <a:pt x="135" y="358"/>
                  </a:lnTo>
                  <a:lnTo>
                    <a:pt x="166" y="322"/>
                  </a:lnTo>
                  <a:lnTo>
                    <a:pt x="208" y="358"/>
                  </a:lnTo>
                  <a:lnTo>
                    <a:pt x="178" y="394"/>
                  </a:lnTo>
                  <a:close/>
                  <a:moveTo>
                    <a:pt x="816" y="577"/>
                  </a:moveTo>
                  <a:lnTo>
                    <a:pt x="621" y="507"/>
                  </a:lnTo>
                  <a:lnTo>
                    <a:pt x="613" y="504"/>
                  </a:lnTo>
                  <a:lnTo>
                    <a:pt x="590" y="496"/>
                  </a:lnTo>
                  <a:cubicBezTo>
                    <a:pt x="579" y="491"/>
                    <a:pt x="573" y="479"/>
                    <a:pt x="577" y="467"/>
                  </a:cubicBezTo>
                  <a:cubicBezTo>
                    <a:pt x="582" y="454"/>
                    <a:pt x="595" y="447"/>
                    <a:pt x="608" y="452"/>
                  </a:cubicBezTo>
                  <a:lnTo>
                    <a:pt x="649" y="466"/>
                  </a:lnTo>
                  <a:lnTo>
                    <a:pt x="772" y="287"/>
                  </a:lnTo>
                  <a:lnTo>
                    <a:pt x="746" y="275"/>
                  </a:lnTo>
                  <a:lnTo>
                    <a:pt x="682" y="313"/>
                  </a:lnTo>
                  <a:lnTo>
                    <a:pt x="693" y="193"/>
                  </a:lnTo>
                  <a:cubicBezTo>
                    <a:pt x="672" y="182"/>
                    <a:pt x="641" y="166"/>
                    <a:pt x="616" y="161"/>
                  </a:cubicBezTo>
                  <a:lnTo>
                    <a:pt x="464" y="110"/>
                  </a:lnTo>
                  <a:cubicBezTo>
                    <a:pt x="454" y="106"/>
                    <a:pt x="442" y="107"/>
                    <a:pt x="432" y="112"/>
                  </a:cubicBezTo>
                  <a:lnTo>
                    <a:pt x="248" y="203"/>
                  </a:lnTo>
                  <a:cubicBezTo>
                    <a:pt x="245" y="205"/>
                    <a:pt x="242" y="207"/>
                    <a:pt x="239" y="210"/>
                  </a:cubicBezTo>
                  <a:cubicBezTo>
                    <a:pt x="220" y="203"/>
                    <a:pt x="198" y="207"/>
                    <a:pt x="184" y="223"/>
                  </a:cubicBezTo>
                  <a:lnTo>
                    <a:pt x="172" y="238"/>
                  </a:lnTo>
                  <a:lnTo>
                    <a:pt x="154" y="224"/>
                  </a:lnTo>
                  <a:lnTo>
                    <a:pt x="145" y="216"/>
                  </a:lnTo>
                  <a:cubicBezTo>
                    <a:pt x="131" y="204"/>
                    <a:pt x="111" y="206"/>
                    <a:pt x="99" y="219"/>
                  </a:cubicBezTo>
                  <a:lnTo>
                    <a:pt x="12" y="322"/>
                  </a:lnTo>
                  <a:cubicBezTo>
                    <a:pt x="0" y="336"/>
                    <a:pt x="2" y="356"/>
                    <a:pt x="16" y="368"/>
                  </a:cubicBezTo>
                  <a:lnTo>
                    <a:pt x="25" y="376"/>
                  </a:lnTo>
                  <a:lnTo>
                    <a:pt x="178" y="506"/>
                  </a:lnTo>
                  <a:lnTo>
                    <a:pt x="187" y="513"/>
                  </a:lnTo>
                  <a:cubicBezTo>
                    <a:pt x="200" y="525"/>
                    <a:pt x="221" y="523"/>
                    <a:pt x="232" y="510"/>
                  </a:cubicBezTo>
                  <a:lnTo>
                    <a:pt x="320" y="407"/>
                  </a:lnTo>
                  <a:cubicBezTo>
                    <a:pt x="331" y="393"/>
                    <a:pt x="330" y="373"/>
                    <a:pt x="316" y="361"/>
                  </a:cubicBezTo>
                  <a:lnTo>
                    <a:pt x="307" y="354"/>
                  </a:lnTo>
                  <a:lnTo>
                    <a:pt x="290" y="339"/>
                  </a:lnTo>
                  <a:lnTo>
                    <a:pt x="302" y="324"/>
                  </a:lnTo>
                  <a:cubicBezTo>
                    <a:pt x="311" y="314"/>
                    <a:pt x="315" y="301"/>
                    <a:pt x="314" y="289"/>
                  </a:cubicBezTo>
                  <a:cubicBezTo>
                    <a:pt x="313" y="281"/>
                    <a:pt x="311" y="274"/>
                    <a:pt x="307" y="268"/>
                  </a:cubicBezTo>
                  <a:lnTo>
                    <a:pt x="454" y="195"/>
                  </a:lnTo>
                  <a:lnTo>
                    <a:pt x="553" y="228"/>
                  </a:lnTo>
                  <a:lnTo>
                    <a:pt x="454" y="473"/>
                  </a:lnTo>
                  <a:cubicBezTo>
                    <a:pt x="445" y="494"/>
                    <a:pt x="439" y="513"/>
                    <a:pt x="444" y="531"/>
                  </a:cubicBezTo>
                  <a:cubicBezTo>
                    <a:pt x="448" y="549"/>
                    <a:pt x="460" y="564"/>
                    <a:pt x="479" y="571"/>
                  </a:cubicBezTo>
                  <a:lnTo>
                    <a:pt x="712" y="654"/>
                  </a:lnTo>
                  <a:lnTo>
                    <a:pt x="574" y="845"/>
                  </a:lnTo>
                  <a:cubicBezTo>
                    <a:pt x="557" y="869"/>
                    <a:pt x="562" y="903"/>
                    <a:pt x="586" y="920"/>
                  </a:cubicBezTo>
                  <a:cubicBezTo>
                    <a:pt x="596" y="927"/>
                    <a:pt x="607" y="931"/>
                    <a:pt x="618" y="931"/>
                  </a:cubicBezTo>
                  <a:cubicBezTo>
                    <a:pt x="635" y="931"/>
                    <a:pt x="651" y="923"/>
                    <a:pt x="662" y="908"/>
                  </a:cubicBezTo>
                  <a:lnTo>
                    <a:pt x="842" y="659"/>
                  </a:lnTo>
                  <a:cubicBezTo>
                    <a:pt x="851" y="645"/>
                    <a:pt x="854" y="628"/>
                    <a:pt x="849" y="611"/>
                  </a:cubicBezTo>
                  <a:cubicBezTo>
                    <a:pt x="844" y="595"/>
                    <a:pt x="832" y="582"/>
                    <a:pt x="816" y="577"/>
                  </a:cubicBezTo>
                  <a:close/>
                  <a:moveTo>
                    <a:pt x="416" y="578"/>
                  </a:moveTo>
                  <a:lnTo>
                    <a:pt x="343" y="758"/>
                  </a:lnTo>
                  <a:lnTo>
                    <a:pt x="108" y="980"/>
                  </a:lnTo>
                  <a:cubicBezTo>
                    <a:pt x="87" y="1001"/>
                    <a:pt x="86" y="1035"/>
                    <a:pt x="106" y="1056"/>
                  </a:cubicBezTo>
                  <a:cubicBezTo>
                    <a:pt x="117" y="1067"/>
                    <a:pt x="131" y="1073"/>
                    <a:pt x="146" y="1073"/>
                  </a:cubicBezTo>
                  <a:cubicBezTo>
                    <a:pt x="159" y="1073"/>
                    <a:pt x="172" y="1068"/>
                    <a:pt x="183" y="1058"/>
                  </a:cubicBezTo>
                  <a:lnTo>
                    <a:pt x="425" y="828"/>
                  </a:lnTo>
                  <a:cubicBezTo>
                    <a:pt x="431" y="823"/>
                    <a:pt x="435" y="816"/>
                    <a:pt x="438" y="809"/>
                  </a:cubicBezTo>
                  <a:lnTo>
                    <a:pt x="513" y="624"/>
                  </a:lnTo>
                  <a:cubicBezTo>
                    <a:pt x="493" y="623"/>
                    <a:pt x="476" y="620"/>
                    <a:pt x="464" y="614"/>
                  </a:cubicBezTo>
                  <a:cubicBezTo>
                    <a:pt x="442" y="604"/>
                    <a:pt x="426" y="591"/>
                    <a:pt x="416" y="578"/>
                  </a:cubicBezTo>
                  <a:close/>
                  <a:moveTo>
                    <a:pt x="741" y="195"/>
                  </a:moveTo>
                  <a:cubicBezTo>
                    <a:pt x="789" y="220"/>
                    <a:pt x="847" y="201"/>
                    <a:pt x="871" y="154"/>
                  </a:cubicBezTo>
                  <a:cubicBezTo>
                    <a:pt x="895" y="107"/>
                    <a:pt x="877" y="49"/>
                    <a:pt x="830" y="24"/>
                  </a:cubicBezTo>
                  <a:cubicBezTo>
                    <a:pt x="782" y="0"/>
                    <a:pt x="724" y="19"/>
                    <a:pt x="700" y="66"/>
                  </a:cubicBezTo>
                  <a:cubicBezTo>
                    <a:pt x="676" y="113"/>
                    <a:pt x="694" y="171"/>
                    <a:pt x="741" y="19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78" name="文本框 54"/>
          <p:cNvSpPr txBox="1">
            <a:spLocks noChangeArrowheads="1"/>
          </p:cNvSpPr>
          <p:nvPr/>
        </p:nvSpPr>
        <p:spPr bwMode="auto">
          <a:xfrm>
            <a:off x="2801575" y="1472555"/>
            <a:ext cx="2514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）前端  </a:t>
            </a:r>
            <a:endParaRPr lang="en-US" altLang="zh-CN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dirty="0" err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avaScript</a:t>
            </a:r>
            <a:r>
              <a: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dirty="0" err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ootstrap</a:t>
            </a:r>
            <a:r>
              <a: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83" name="文本框 54"/>
          <p:cNvSpPr txBox="1">
            <a:spLocks noChangeArrowheads="1"/>
          </p:cNvSpPr>
          <p:nvPr/>
        </p:nvSpPr>
        <p:spPr bwMode="auto">
          <a:xfrm>
            <a:off x="3549650" y="3794125"/>
            <a:ext cx="2514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endParaRPr lang="en-US" altLang="zh-CN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pPr eaLnBrk="1" hangingPunct="1"/>
            <a:r>
              <a:rPr lang="en-US" altLang="zh-CN" dirty="0" err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endParaRPr lang="en-US" altLang="zh-CN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88" name="文本框 54"/>
          <p:cNvSpPr txBox="1">
            <a:spLocks noChangeArrowheads="1"/>
          </p:cNvSpPr>
          <p:nvPr/>
        </p:nvSpPr>
        <p:spPr bwMode="auto">
          <a:xfrm>
            <a:off x="5984910" y="1544100"/>
            <a:ext cx="251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）数据库</a:t>
            </a:r>
            <a:endParaRPr lang="en-US" altLang="zh-CN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3" name="文本框 54"/>
          <p:cNvSpPr txBox="1">
            <a:spLocks noChangeArrowheads="1"/>
          </p:cNvSpPr>
          <p:nvPr/>
        </p:nvSpPr>
        <p:spPr bwMode="auto">
          <a:xfrm>
            <a:off x="6007100" y="3763963"/>
            <a:ext cx="2514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en-US" altLang="zh-CN" dirty="0" err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en-US" altLang="zh-CN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Django-</a:t>
            </a:r>
            <a:r>
              <a:rPr lang="en-US" altLang="zh-CN" dirty="0" err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132959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20"/>
                            </p:stCondLst>
                            <p:childTnLst>
                              <p:par>
                                <p:cTn id="2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620"/>
                            </p:stCondLst>
                            <p:childTnLst>
                              <p:par>
                                <p:cTn id="3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3416300" y="2424113"/>
            <a:ext cx="7270750" cy="1611916"/>
            <a:chOff x="0" y="0"/>
            <a:chExt cx="7270359" cy="1612839"/>
          </a:xfrm>
        </p:grpSpPr>
        <p:sp>
          <p:nvSpPr>
            <p:cNvPr id="27651" name="TextBox 6"/>
            <p:cNvSpPr txBox="1">
              <a:spLocks noChangeArrowheads="1"/>
            </p:cNvSpPr>
            <p:nvPr/>
          </p:nvSpPr>
          <p:spPr bwMode="auto">
            <a:xfrm>
              <a:off x="20397" y="0"/>
              <a:ext cx="510984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四、分析与设计</a:t>
              </a:r>
            </a:p>
          </p:txBody>
        </p:sp>
        <p:sp>
          <p:nvSpPr>
            <p:cNvPr id="27652" name="TextBox 7"/>
            <p:cNvSpPr txBox="1">
              <a:spLocks noChangeArrowheads="1"/>
            </p:cNvSpPr>
            <p:nvPr/>
          </p:nvSpPr>
          <p:spPr bwMode="auto">
            <a:xfrm>
              <a:off x="0" y="654215"/>
              <a:ext cx="560818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200" dirty="0">
                <a:solidFill>
                  <a:srgbClr val="F8F8F8"/>
                </a:solidFill>
              </a:endParaRPr>
            </a:p>
          </p:txBody>
        </p:sp>
        <p:sp>
          <p:nvSpPr>
            <p:cNvPr id="27653" name="TextBox 15"/>
            <p:cNvSpPr txBox="1">
              <a:spLocks noChangeArrowheads="1"/>
            </p:cNvSpPr>
            <p:nvPr/>
          </p:nvSpPr>
          <p:spPr bwMode="auto">
            <a:xfrm>
              <a:off x="29785" y="1212500"/>
              <a:ext cx="7240574" cy="400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7654" name="直接连接符 10"/>
          <p:cNvCxnSpPr>
            <a:cxnSpLocks noChangeShapeType="1"/>
          </p:cNvCxnSpPr>
          <p:nvPr/>
        </p:nvCxnSpPr>
        <p:spPr bwMode="auto">
          <a:xfrm flipH="1">
            <a:off x="3446087" y="3356992"/>
            <a:ext cx="8620125" cy="0"/>
          </a:xfrm>
          <a:prstGeom prst="line">
            <a:avLst/>
          </a:prstGeom>
          <a:noFill/>
          <a:ln w="9525" cmpd="sng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1312863" y="2473325"/>
            <a:ext cx="2093912" cy="2122488"/>
            <a:chOff x="0" y="0"/>
            <a:chExt cx="2093913" cy="2122488"/>
          </a:xfrm>
        </p:grpSpPr>
        <p:sp>
          <p:nvSpPr>
            <p:cNvPr id="27656" name="Freeform 6"/>
            <p:cNvSpPr>
              <a:spLocks noEditPoints="1"/>
            </p:cNvSpPr>
            <p:nvPr/>
          </p:nvSpPr>
          <p:spPr bwMode="auto">
            <a:xfrm>
              <a:off x="0" y="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Freeform 6"/>
            <p:cNvSpPr>
              <a:spLocks noEditPoints="1"/>
            </p:cNvSpPr>
            <p:nvPr/>
          </p:nvSpPr>
          <p:spPr bwMode="auto">
            <a:xfrm>
              <a:off x="337980" y="335866"/>
              <a:ext cx="1417952" cy="1401540"/>
            </a:xfrm>
            <a:custGeom>
              <a:avLst/>
              <a:gdLst>
                <a:gd name="T0" fmla="*/ 675 w 1848"/>
                <a:gd name="T1" fmla="*/ 126 h 1848"/>
                <a:gd name="T2" fmla="*/ 286 w 1848"/>
                <a:gd name="T3" fmla="*/ 287 h 1848"/>
                <a:gd name="T4" fmla="*/ 126 w 1848"/>
                <a:gd name="T5" fmla="*/ 675 h 1848"/>
                <a:gd name="T6" fmla="*/ 286 w 1848"/>
                <a:gd name="T7" fmla="*/ 1064 h 1848"/>
                <a:gd name="T8" fmla="*/ 675 w 1848"/>
                <a:gd name="T9" fmla="*/ 1225 h 1848"/>
                <a:gd name="T10" fmla="*/ 1063 w 1848"/>
                <a:gd name="T11" fmla="*/ 1064 h 1848"/>
                <a:gd name="T12" fmla="*/ 1063 w 1848"/>
                <a:gd name="T13" fmla="*/ 287 h 1848"/>
                <a:gd name="T14" fmla="*/ 675 w 1848"/>
                <a:gd name="T15" fmla="*/ 126 h 1848"/>
                <a:gd name="T16" fmla="*/ 675 w 1848"/>
                <a:gd name="T17" fmla="*/ 1350 h 1848"/>
                <a:gd name="T18" fmla="*/ 198 w 1848"/>
                <a:gd name="T19" fmla="*/ 1153 h 1848"/>
                <a:gd name="T20" fmla="*/ 0 w 1848"/>
                <a:gd name="T21" fmla="*/ 675 h 1848"/>
                <a:gd name="T22" fmla="*/ 198 w 1848"/>
                <a:gd name="T23" fmla="*/ 198 h 1848"/>
                <a:gd name="T24" fmla="*/ 675 w 1848"/>
                <a:gd name="T25" fmla="*/ 0 h 1848"/>
                <a:gd name="T26" fmla="*/ 1152 w 1848"/>
                <a:gd name="T27" fmla="*/ 198 h 1848"/>
                <a:gd name="T28" fmla="*/ 1152 w 1848"/>
                <a:gd name="T29" fmla="*/ 1153 h 1848"/>
                <a:gd name="T30" fmla="*/ 675 w 1848"/>
                <a:gd name="T31" fmla="*/ 1350 h 1848"/>
                <a:gd name="T32" fmla="*/ 1261 w 1848"/>
                <a:gd name="T33" fmla="*/ 1068 h 1848"/>
                <a:gd name="T34" fmla="*/ 1261 w 1848"/>
                <a:gd name="T35" fmla="*/ 1153 h 1848"/>
                <a:gd name="T36" fmla="*/ 1153 w 1848"/>
                <a:gd name="T37" fmla="*/ 1261 h 1848"/>
                <a:gd name="T38" fmla="*/ 1067 w 1848"/>
                <a:gd name="T39" fmla="*/ 1261 h 1848"/>
                <a:gd name="T40" fmla="*/ 1063 w 1848"/>
                <a:gd name="T41" fmla="*/ 1257 h 1848"/>
                <a:gd name="T42" fmla="*/ 1063 w 1848"/>
                <a:gd name="T43" fmla="*/ 1172 h 1848"/>
                <a:gd name="T44" fmla="*/ 1171 w 1848"/>
                <a:gd name="T45" fmla="*/ 1064 h 1848"/>
                <a:gd name="T46" fmla="*/ 1257 w 1848"/>
                <a:gd name="T47" fmla="*/ 1064 h 1848"/>
                <a:gd name="T48" fmla="*/ 1261 w 1848"/>
                <a:gd name="T49" fmla="*/ 1068 h 1848"/>
                <a:gd name="T50" fmla="*/ 1401 w 1848"/>
                <a:gd name="T51" fmla="*/ 1250 h 1848"/>
                <a:gd name="T52" fmla="*/ 1401 w 1848"/>
                <a:gd name="T53" fmla="*/ 1401 h 1848"/>
                <a:gd name="T54" fmla="*/ 1250 w 1848"/>
                <a:gd name="T55" fmla="*/ 1401 h 1848"/>
                <a:gd name="T56" fmla="*/ 1250 w 1848"/>
                <a:gd name="T57" fmla="*/ 1250 h 1848"/>
                <a:gd name="T58" fmla="*/ 1401 w 1848"/>
                <a:gd name="T59" fmla="*/ 1250 h 1848"/>
                <a:gd name="T60" fmla="*/ 1827 w 1848"/>
                <a:gd name="T61" fmla="*/ 1655 h 1848"/>
                <a:gd name="T62" fmla="*/ 1823 w 1848"/>
                <a:gd name="T63" fmla="*/ 1736 h 1848"/>
                <a:gd name="T64" fmla="*/ 1736 w 1848"/>
                <a:gd name="T65" fmla="*/ 1823 h 1848"/>
                <a:gd name="T66" fmla="*/ 1654 w 1848"/>
                <a:gd name="T67" fmla="*/ 1827 h 1848"/>
                <a:gd name="T68" fmla="*/ 1396 w 1848"/>
                <a:gd name="T69" fmla="*/ 1569 h 1848"/>
                <a:gd name="T70" fmla="*/ 1400 w 1848"/>
                <a:gd name="T71" fmla="*/ 1487 h 1848"/>
                <a:gd name="T72" fmla="*/ 1487 w 1848"/>
                <a:gd name="T73" fmla="*/ 1400 h 1848"/>
                <a:gd name="T74" fmla="*/ 1568 w 1848"/>
                <a:gd name="T75" fmla="*/ 1396 h 1848"/>
                <a:gd name="T76" fmla="*/ 1827 w 1848"/>
                <a:gd name="T77" fmla="*/ 1655 h 1848"/>
                <a:gd name="T78" fmla="*/ 675 w 1848"/>
                <a:gd name="T79" fmla="*/ 270 h 1848"/>
                <a:gd name="T80" fmla="*/ 389 w 1848"/>
                <a:gd name="T81" fmla="*/ 389 h 1848"/>
                <a:gd name="T82" fmla="*/ 270 w 1848"/>
                <a:gd name="T83" fmla="*/ 675 h 1848"/>
                <a:gd name="T84" fmla="*/ 389 w 1848"/>
                <a:gd name="T85" fmla="*/ 962 h 1848"/>
                <a:gd name="T86" fmla="*/ 675 w 1848"/>
                <a:gd name="T87" fmla="*/ 1080 h 1848"/>
                <a:gd name="T88" fmla="*/ 961 w 1848"/>
                <a:gd name="T89" fmla="*/ 962 h 1848"/>
                <a:gd name="T90" fmla="*/ 961 w 1848"/>
                <a:gd name="T91" fmla="*/ 389 h 1848"/>
                <a:gd name="T92" fmla="*/ 675 w 1848"/>
                <a:gd name="T93" fmla="*/ 270 h 1848"/>
                <a:gd name="T94" fmla="*/ 675 w 1848"/>
                <a:gd name="T95" fmla="*/ 1164 h 1848"/>
                <a:gd name="T96" fmla="*/ 329 w 1848"/>
                <a:gd name="T97" fmla="*/ 1021 h 1848"/>
                <a:gd name="T98" fmla="*/ 186 w 1848"/>
                <a:gd name="T99" fmla="*/ 675 h 1848"/>
                <a:gd name="T100" fmla="*/ 329 w 1848"/>
                <a:gd name="T101" fmla="*/ 330 h 1848"/>
                <a:gd name="T102" fmla="*/ 675 w 1848"/>
                <a:gd name="T103" fmla="*/ 187 h 1848"/>
                <a:gd name="T104" fmla="*/ 1021 w 1848"/>
                <a:gd name="T105" fmla="*/ 330 h 1848"/>
                <a:gd name="T106" fmla="*/ 1021 w 1848"/>
                <a:gd name="T107" fmla="*/ 1021 h 1848"/>
                <a:gd name="T108" fmla="*/ 675 w 1848"/>
                <a:gd name="T109" fmla="*/ 116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8" h="1848">
                  <a:moveTo>
                    <a:pt x="675" y="126"/>
                  </a:moveTo>
                  <a:cubicBezTo>
                    <a:pt x="528" y="126"/>
                    <a:pt x="390" y="183"/>
                    <a:pt x="286" y="287"/>
                  </a:cubicBezTo>
                  <a:cubicBezTo>
                    <a:pt x="183" y="391"/>
                    <a:pt x="126" y="529"/>
                    <a:pt x="126" y="675"/>
                  </a:cubicBezTo>
                  <a:cubicBezTo>
                    <a:pt x="126" y="822"/>
                    <a:pt x="183" y="960"/>
                    <a:pt x="286" y="1064"/>
                  </a:cubicBezTo>
                  <a:cubicBezTo>
                    <a:pt x="390" y="1168"/>
                    <a:pt x="528" y="1225"/>
                    <a:pt x="675" y="1225"/>
                  </a:cubicBezTo>
                  <a:cubicBezTo>
                    <a:pt x="822" y="1225"/>
                    <a:pt x="960" y="1168"/>
                    <a:pt x="1063" y="1064"/>
                  </a:cubicBezTo>
                  <a:cubicBezTo>
                    <a:pt x="1278" y="850"/>
                    <a:pt x="1278" y="501"/>
                    <a:pt x="1063" y="287"/>
                  </a:cubicBezTo>
                  <a:cubicBezTo>
                    <a:pt x="960" y="183"/>
                    <a:pt x="822" y="126"/>
                    <a:pt x="675" y="126"/>
                  </a:cubicBezTo>
                  <a:close/>
                  <a:moveTo>
                    <a:pt x="675" y="1350"/>
                  </a:moveTo>
                  <a:cubicBezTo>
                    <a:pt x="495" y="1350"/>
                    <a:pt x="325" y="1280"/>
                    <a:pt x="198" y="1153"/>
                  </a:cubicBezTo>
                  <a:cubicBezTo>
                    <a:pt x="70" y="1025"/>
                    <a:pt x="0" y="856"/>
                    <a:pt x="0" y="675"/>
                  </a:cubicBezTo>
                  <a:cubicBezTo>
                    <a:pt x="0" y="495"/>
                    <a:pt x="70" y="326"/>
                    <a:pt x="198" y="198"/>
                  </a:cubicBezTo>
                  <a:cubicBezTo>
                    <a:pt x="325" y="71"/>
                    <a:pt x="495" y="0"/>
                    <a:pt x="675" y="0"/>
                  </a:cubicBezTo>
                  <a:cubicBezTo>
                    <a:pt x="855" y="0"/>
                    <a:pt x="1025" y="71"/>
                    <a:pt x="1152" y="198"/>
                  </a:cubicBezTo>
                  <a:cubicBezTo>
                    <a:pt x="1415" y="461"/>
                    <a:pt x="1415" y="889"/>
                    <a:pt x="1152" y="1153"/>
                  </a:cubicBezTo>
                  <a:cubicBezTo>
                    <a:pt x="1025" y="1280"/>
                    <a:pt x="855" y="1350"/>
                    <a:pt x="675" y="1350"/>
                  </a:cubicBezTo>
                  <a:close/>
                  <a:moveTo>
                    <a:pt x="1261" y="1068"/>
                  </a:moveTo>
                  <a:cubicBezTo>
                    <a:pt x="1284" y="1091"/>
                    <a:pt x="1284" y="1130"/>
                    <a:pt x="1261" y="1153"/>
                  </a:cubicBezTo>
                  <a:lnTo>
                    <a:pt x="1153" y="1261"/>
                  </a:lnTo>
                  <a:cubicBezTo>
                    <a:pt x="1129" y="1285"/>
                    <a:pt x="1091" y="1285"/>
                    <a:pt x="1067" y="1261"/>
                  </a:cubicBezTo>
                  <a:lnTo>
                    <a:pt x="1063" y="1257"/>
                  </a:lnTo>
                  <a:cubicBezTo>
                    <a:pt x="1040" y="1234"/>
                    <a:pt x="1040" y="1195"/>
                    <a:pt x="1063" y="1172"/>
                  </a:cubicBezTo>
                  <a:lnTo>
                    <a:pt x="1171" y="1064"/>
                  </a:lnTo>
                  <a:cubicBezTo>
                    <a:pt x="1195" y="1040"/>
                    <a:pt x="1233" y="1040"/>
                    <a:pt x="1257" y="1064"/>
                  </a:cubicBezTo>
                  <a:lnTo>
                    <a:pt x="1261" y="1068"/>
                  </a:lnTo>
                  <a:close/>
                  <a:moveTo>
                    <a:pt x="1401" y="1250"/>
                  </a:moveTo>
                  <a:cubicBezTo>
                    <a:pt x="1442" y="1292"/>
                    <a:pt x="1442" y="1359"/>
                    <a:pt x="1401" y="1401"/>
                  </a:cubicBezTo>
                  <a:cubicBezTo>
                    <a:pt x="1359" y="1443"/>
                    <a:pt x="1291" y="1443"/>
                    <a:pt x="1250" y="1401"/>
                  </a:cubicBezTo>
                  <a:cubicBezTo>
                    <a:pt x="1208" y="1359"/>
                    <a:pt x="1208" y="1292"/>
                    <a:pt x="1250" y="1250"/>
                  </a:cubicBezTo>
                  <a:cubicBezTo>
                    <a:pt x="1291" y="1208"/>
                    <a:pt x="1359" y="1208"/>
                    <a:pt x="1401" y="1250"/>
                  </a:cubicBezTo>
                  <a:close/>
                  <a:moveTo>
                    <a:pt x="1827" y="1655"/>
                  </a:moveTo>
                  <a:cubicBezTo>
                    <a:pt x="1848" y="1676"/>
                    <a:pt x="1846" y="1713"/>
                    <a:pt x="1823" y="1736"/>
                  </a:cubicBezTo>
                  <a:lnTo>
                    <a:pt x="1736" y="1823"/>
                  </a:lnTo>
                  <a:cubicBezTo>
                    <a:pt x="1713" y="1847"/>
                    <a:pt x="1676" y="1848"/>
                    <a:pt x="1654" y="1827"/>
                  </a:cubicBezTo>
                  <a:lnTo>
                    <a:pt x="1396" y="1569"/>
                  </a:lnTo>
                  <a:cubicBezTo>
                    <a:pt x="1375" y="1547"/>
                    <a:pt x="1376" y="1511"/>
                    <a:pt x="1400" y="1487"/>
                  </a:cubicBezTo>
                  <a:lnTo>
                    <a:pt x="1487" y="1400"/>
                  </a:lnTo>
                  <a:cubicBezTo>
                    <a:pt x="1510" y="1377"/>
                    <a:pt x="1547" y="1375"/>
                    <a:pt x="1568" y="1396"/>
                  </a:cubicBezTo>
                  <a:lnTo>
                    <a:pt x="1827" y="1655"/>
                  </a:lnTo>
                  <a:close/>
                  <a:moveTo>
                    <a:pt x="675" y="270"/>
                  </a:moveTo>
                  <a:cubicBezTo>
                    <a:pt x="567" y="270"/>
                    <a:pt x="465" y="312"/>
                    <a:pt x="389" y="389"/>
                  </a:cubicBezTo>
                  <a:cubicBezTo>
                    <a:pt x="312" y="465"/>
                    <a:pt x="270" y="567"/>
                    <a:pt x="270" y="675"/>
                  </a:cubicBezTo>
                  <a:cubicBezTo>
                    <a:pt x="270" y="783"/>
                    <a:pt x="312" y="885"/>
                    <a:pt x="389" y="962"/>
                  </a:cubicBezTo>
                  <a:cubicBezTo>
                    <a:pt x="465" y="1038"/>
                    <a:pt x="567" y="1080"/>
                    <a:pt x="675" y="1080"/>
                  </a:cubicBezTo>
                  <a:cubicBezTo>
                    <a:pt x="783" y="1080"/>
                    <a:pt x="885" y="1038"/>
                    <a:pt x="961" y="962"/>
                  </a:cubicBezTo>
                  <a:cubicBezTo>
                    <a:pt x="1119" y="804"/>
                    <a:pt x="1119" y="547"/>
                    <a:pt x="961" y="389"/>
                  </a:cubicBezTo>
                  <a:cubicBezTo>
                    <a:pt x="885" y="312"/>
                    <a:pt x="783" y="270"/>
                    <a:pt x="675" y="270"/>
                  </a:cubicBezTo>
                  <a:close/>
                  <a:moveTo>
                    <a:pt x="675" y="1164"/>
                  </a:moveTo>
                  <a:cubicBezTo>
                    <a:pt x="544" y="1164"/>
                    <a:pt x="422" y="1113"/>
                    <a:pt x="329" y="1021"/>
                  </a:cubicBezTo>
                  <a:cubicBezTo>
                    <a:pt x="237" y="929"/>
                    <a:pt x="186" y="806"/>
                    <a:pt x="186" y="675"/>
                  </a:cubicBezTo>
                  <a:cubicBezTo>
                    <a:pt x="186" y="545"/>
                    <a:pt x="237" y="422"/>
                    <a:pt x="329" y="330"/>
                  </a:cubicBezTo>
                  <a:cubicBezTo>
                    <a:pt x="422" y="237"/>
                    <a:pt x="544" y="187"/>
                    <a:pt x="675" y="187"/>
                  </a:cubicBezTo>
                  <a:cubicBezTo>
                    <a:pt x="806" y="187"/>
                    <a:pt x="928" y="237"/>
                    <a:pt x="1021" y="330"/>
                  </a:cubicBezTo>
                  <a:cubicBezTo>
                    <a:pt x="1211" y="520"/>
                    <a:pt x="1211" y="830"/>
                    <a:pt x="1021" y="1021"/>
                  </a:cubicBezTo>
                  <a:cubicBezTo>
                    <a:pt x="928" y="1113"/>
                    <a:pt x="806" y="1164"/>
                    <a:pt x="675" y="1164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012116"/>
      </p:ext>
    </p:extLst>
  </p:cSld>
  <p:clrMapOvr>
    <a:masterClrMapping/>
  </p:clrMapOvr>
  <p:transition spd="slow" advTm="4272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相关功能</a:t>
            </a:r>
          </a:p>
        </p:txBody>
      </p:sp>
      <p:sp>
        <p:nvSpPr>
          <p:cNvPr id="28675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8676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78" name="AutoShape 8"/>
          <p:cNvSpPr>
            <a:spLocks noChangeArrowheads="1"/>
          </p:cNvSpPr>
          <p:nvPr/>
        </p:nvSpPr>
        <p:spPr bwMode="auto">
          <a:xfrm>
            <a:off x="7187231" y="3829890"/>
            <a:ext cx="2600325" cy="2216150"/>
          </a:xfrm>
          <a:prstGeom prst="hexagon">
            <a:avLst>
              <a:gd name="adj" fmla="val 29334"/>
              <a:gd name="vf" fmla="val 11547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8F8F8"/>
                </a:solidFill>
              </a:rPr>
              <a:t>录入、浏览、删除、修改、搜索。</a:t>
            </a:r>
            <a:endParaRPr lang="zh-CN" altLang="en-US" dirty="0">
              <a:solidFill>
                <a:srgbClr val="F8F8F8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681" name="Group 9"/>
          <p:cNvGrpSpPr>
            <a:grpSpLocks/>
          </p:cNvGrpSpPr>
          <p:nvPr/>
        </p:nvGrpSpPr>
        <p:grpSpPr bwMode="auto">
          <a:xfrm>
            <a:off x="3992929" y="3613990"/>
            <a:ext cx="1517650" cy="1323975"/>
            <a:chOff x="0" y="0"/>
            <a:chExt cx="1517650" cy="1323975"/>
          </a:xfrm>
        </p:grpSpPr>
        <p:sp>
          <p:nvSpPr>
            <p:cNvPr id="28682" name="AutoShape 1"/>
            <p:cNvSpPr>
              <a:spLocks noChangeArrowheads="1"/>
            </p:cNvSpPr>
            <p:nvPr/>
          </p:nvSpPr>
          <p:spPr bwMode="auto">
            <a:xfrm>
              <a:off x="0" y="0"/>
              <a:ext cx="1517650" cy="1323975"/>
            </a:xfrm>
            <a:prstGeom prst="hexagon">
              <a:avLst>
                <a:gd name="adj" fmla="val 28652"/>
                <a:gd name="vf" fmla="val 115470"/>
              </a:avLst>
            </a:prstGeom>
            <a:noFill/>
            <a:ln w="25400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83" name="TextBox 147"/>
            <p:cNvSpPr>
              <a:spLocks noChangeArrowheads="1"/>
            </p:cNvSpPr>
            <p:nvPr/>
          </p:nvSpPr>
          <p:spPr bwMode="auto">
            <a:xfrm>
              <a:off x="204787" y="330886"/>
              <a:ext cx="1054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</a:pPr>
              <a:r>
                <a:rPr lang="zh-CN" altLang="en-US" dirty="0"/>
                <a:t>基本信息</a:t>
              </a:r>
              <a:r>
                <a:rPr lang="en-US" dirty="0"/>
                <a:t> </a:t>
              </a:r>
              <a:endParaRPr lang="zh-CN" altLang="en-US" dirty="0">
                <a:solidFill>
                  <a:srgbClr val="2B2E30"/>
                </a:solidFill>
              </a:endParaRPr>
            </a:p>
          </p:txBody>
        </p:sp>
      </p:grp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3965575" y="2200275"/>
            <a:ext cx="1517650" cy="1323975"/>
            <a:chOff x="0" y="0"/>
            <a:chExt cx="1517650" cy="1323975"/>
          </a:xfrm>
        </p:grpSpPr>
        <p:sp>
          <p:nvSpPr>
            <p:cNvPr id="28685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517650" cy="1323975"/>
            </a:xfrm>
            <a:prstGeom prst="hexagon">
              <a:avLst>
                <a:gd name="adj" fmla="val 28652"/>
                <a:gd name="vf" fmla="val 115470"/>
              </a:avLst>
            </a:prstGeom>
            <a:noFill/>
            <a:ln w="25400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86" name="TextBox 147"/>
            <p:cNvSpPr>
              <a:spLocks noChangeArrowheads="1"/>
            </p:cNvSpPr>
            <p:nvPr/>
          </p:nvSpPr>
          <p:spPr bwMode="auto">
            <a:xfrm>
              <a:off x="195263" y="12611"/>
              <a:ext cx="10541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</a:pPr>
              <a:r>
                <a:rPr lang="zh-CN" altLang="en-US" dirty="0"/>
                <a:t>朋友与家人的最新动态</a:t>
              </a:r>
              <a:endParaRPr lang="zh-CN" altLang="en-US" dirty="0">
                <a:solidFill>
                  <a:srgbClr val="2B2E30"/>
                </a:solidFill>
              </a:endParaRPr>
            </a:p>
          </p:txBody>
        </p:sp>
      </p:grp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1532829" y="2227740"/>
            <a:ext cx="1517650" cy="1323975"/>
            <a:chOff x="15179" y="27465"/>
            <a:chExt cx="1517650" cy="1323975"/>
          </a:xfrm>
        </p:grpSpPr>
        <p:sp>
          <p:nvSpPr>
            <p:cNvPr id="28688" name="AutoShape 2"/>
            <p:cNvSpPr>
              <a:spLocks noChangeArrowheads="1"/>
            </p:cNvSpPr>
            <p:nvPr/>
          </p:nvSpPr>
          <p:spPr bwMode="auto">
            <a:xfrm>
              <a:off x="15179" y="27465"/>
              <a:ext cx="1517650" cy="1323975"/>
            </a:xfrm>
            <a:prstGeom prst="hexagon">
              <a:avLst>
                <a:gd name="adj" fmla="val 28652"/>
                <a:gd name="vf" fmla="val 115470"/>
              </a:avLst>
            </a:prstGeom>
            <a:noFill/>
            <a:ln w="25400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89" name="TextBox 147"/>
            <p:cNvSpPr>
              <a:spLocks noChangeArrowheads="1"/>
            </p:cNvSpPr>
            <p:nvPr/>
          </p:nvSpPr>
          <p:spPr bwMode="auto">
            <a:xfrm>
              <a:off x="253521" y="65554"/>
              <a:ext cx="10541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</a:pPr>
              <a:r>
                <a:rPr lang="zh-CN" altLang="en-US" dirty="0"/>
                <a:t>好友信息动态的即时更新</a:t>
              </a:r>
              <a:endParaRPr lang="zh-CN" altLang="en-US" dirty="0">
                <a:solidFill>
                  <a:srgbClr val="2B2E30"/>
                </a:solidFill>
              </a:endParaRPr>
            </a:p>
          </p:txBody>
        </p:sp>
      </p:grpSp>
      <p:grpSp>
        <p:nvGrpSpPr>
          <p:cNvPr id="28690" name="Group 18"/>
          <p:cNvGrpSpPr>
            <a:grpSpLocks/>
          </p:cNvGrpSpPr>
          <p:nvPr/>
        </p:nvGrpSpPr>
        <p:grpSpPr bwMode="auto">
          <a:xfrm>
            <a:off x="1517650" y="3503137"/>
            <a:ext cx="1517650" cy="1477328"/>
            <a:chOff x="0" y="-100488"/>
            <a:chExt cx="1517650" cy="1477328"/>
          </a:xfrm>
        </p:grpSpPr>
        <p:sp>
          <p:nvSpPr>
            <p:cNvPr id="28691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1517650" cy="1323975"/>
            </a:xfrm>
            <a:prstGeom prst="hexagon">
              <a:avLst>
                <a:gd name="adj" fmla="val 28652"/>
                <a:gd name="vf" fmla="val 115470"/>
              </a:avLst>
            </a:prstGeom>
            <a:noFill/>
            <a:ln w="25400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92" name="TextBox 147"/>
            <p:cNvSpPr>
              <a:spLocks noChangeArrowheads="1"/>
            </p:cNvSpPr>
            <p:nvPr/>
          </p:nvSpPr>
          <p:spPr bwMode="auto">
            <a:xfrm>
              <a:off x="214313" y="-100488"/>
              <a:ext cx="105410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fontAlgn="ctr" hangingPunct="1">
                <a:buClr>
                  <a:srgbClr val="FF0000"/>
                </a:buClr>
                <a:buSzPct val="70000"/>
              </a:pPr>
              <a:endParaRPr lang="en-US" altLang="zh-CN" dirty="0"/>
            </a:p>
            <a:p>
              <a:pPr lvl="0" algn="ctr" eaLnBrk="1" fontAlgn="ctr" hangingPunct="1">
                <a:buClr>
                  <a:srgbClr val="FF0000"/>
                </a:buClr>
                <a:buSzPct val="70000"/>
              </a:pPr>
              <a:r>
                <a:rPr lang="zh-CN" altLang="en-US" dirty="0"/>
                <a:t>分享相片与影片</a:t>
              </a:r>
              <a:r>
                <a:rPr lang="en-US" dirty="0"/>
                <a:t>  </a:t>
              </a:r>
            </a:p>
            <a:p>
              <a:pPr algn="ctr" eaLnBrk="1" fontAlgn="ctr" hangingPunct="1">
                <a:buClr>
                  <a:srgbClr val="FF0000"/>
                </a:buClr>
                <a:buSzPct val="70000"/>
              </a:pPr>
              <a:endParaRPr lang="zh-CN" altLang="en-US" dirty="0">
                <a:solidFill>
                  <a:srgbClr val="2B2E30"/>
                </a:solidFill>
              </a:endParaRPr>
            </a:p>
          </p:txBody>
        </p:sp>
      </p:grpSp>
      <p:grpSp>
        <p:nvGrpSpPr>
          <p:cNvPr id="28693" name="Group 21"/>
          <p:cNvGrpSpPr>
            <a:grpSpLocks/>
          </p:cNvGrpSpPr>
          <p:nvPr/>
        </p:nvGrpSpPr>
        <p:grpSpPr bwMode="auto">
          <a:xfrm>
            <a:off x="2741613" y="4324350"/>
            <a:ext cx="1517650" cy="1323975"/>
            <a:chOff x="0" y="0"/>
            <a:chExt cx="1517650" cy="1323975"/>
          </a:xfrm>
        </p:grpSpPr>
        <p:sp>
          <p:nvSpPr>
            <p:cNvPr id="28694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1517650" cy="1323975"/>
            </a:xfrm>
            <a:prstGeom prst="hexagon">
              <a:avLst>
                <a:gd name="adj" fmla="val 28652"/>
                <a:gd name="vf" fmla="val 115470"/>
              </a:avLst>
            </a:prstGeom>
            <a:noFill/>
            <a:ln w="25400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95" name="TextBox 147"/>
            <p:cNvSpPr>
              <a:spLocks noChangeArrowheads="1"/>
            </p:cNvSpPr>
            <p:nvPr/>
          </p:nvSpPr>
          <p:spPr bwMode="auto">
            <a:xfrm>
              <a:off x="204787" y="447159"/>
              <a:ext cx="1054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</a:pPr>
              <a:r>
                <a:rPr lang="en-US" dirty="0"/>
                <a:t>BBS</a:t>
              </a:r>
              <a:endParaRPr lang="zh-CN" altLang="en-US" dirty="0">
                <a:solidFill>
                  <a:srgbClr val="2B2E30"/>
                </a:solidFill>
              </a:endParaRPr>
            </a:p>
          </p:txBody>
        </p:sp>
      </p:grpSp>
      <p:sp>
        <p:nvSpPr>
          <p:cNvPr id="28697" name="TextBox 61"/>
          <p:cNvSpPr txBox="1">
            <a:spLocks noChangeArrowheads="1"/>
          </p:cNvSpPr>
          <p:nvPr/>
        </p:nvSpPr>
        <p:spPr bwMode="auto">
          <a:xfrm>
            <a:off x="5954365" y="1473200"/>
            <a:ext cx="544388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以朋友为中心，通过“朋友的朋友”来进行网络社交拓展，安全地真实地友好地扩大自己的交友圈，获取更多的资讯</a:t>
            </a:r>
            <a:r>
              <a:rPr lang="en-US" dirty="0"/>
              <a:t>,</a:t>
            </a:r>
            <a:r>
              <a:rPr lang="zh-CN" altLang="en-US" dirty="0"/>
              <a:t>与好友进行更友好更频繁更多样化的互动。因为通过社交网站，用户可以展示自己，结识新朋友； 用日志和相册记录生活点滴；和朋友们分享照片；和朋友们分享喜欢的群组、音乐、电影、书籍； 第一时间了解身边好友的最新动态； 分享喜欢的音乐、电影、书籍，结识兴趣相投的朋友。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46400" y="18539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网页聊天</a:t>
            </a:r>
            <a:endParaRPr lang="en-US" altLang="zh-CN" dirty="0"/>
          </a:p>
          <a:p>
            <a:r>
              <a:rPr lang="zh-CN" altLang="en-US" dirty="0"/>
              <a:t>    功能</a:t>
            </a:r>
            <a:endParaRPr lang="en-US" dirty="0"/>
          </a:p>
        </p:txBody>
      </p:sp>
      <p:grpSp>
        <p:nvGrpSpPr>
          <p:cNvPr id="30" name="Group 9"/>
          <p:cNvGrpSpPr>
            <a:grpSpLocks/>
          </p:cNvGrpSpPr>
          <p:nvPr/>
        </p:nvGrpSpPr>
        <p:grpSpPr bwMode="auto">
          <a:xfrm>
            <a:off x="2735440" y="1497157"/>
            <a:ext cx="1517650" cy="1323975"/>
            <a:chOff x="0" y="0"/>
            <a:chExt cx="1517650" cy="1323975"/>
          </a:xfrm>
        </p:grpSpPr>
        <p:sp>
          <p:nvSpPr>
            <p:cNvPr id="31" name="AutoShape 1"/>
            <p:cNvSpPr>
              <a:spLocks noChangeArrowheads="1"/>
            </p:cNvSpPr>
            <p:nvPr/>
          </p:nvSpPr>
          <p:spPr bwMode="auto">
            <a:xfrm>
              <a:off x="0" y="0"/>
              <a:ext cx="1517650" cy="1323975"/>
            </a:xfrm>
            <a:prstGeom prst="hexagon">
              <a:avLst>
                <a:gd name="adj" fmla="val 28652"/>
                <a:gd name="vf" fmla="val 115470"/>
              </a:avLst>
            </a:prstGeom>
            <a:noFill/>
            <a:ln w="25400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TextBox 147"/>
            <p:cNvSpPr>
              <a:spLocks noChangeArrowheads="1"/>
            </p:cNvSpPr>
            <p:nvPr/>
          </p:nvSpPr>
          <p:spPr bwMode="auto">
            <a:xfrm>
              <a:off x="204787" y="469385"/>
              <a:ext cx="1054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</a:pPr>
              <a:r>
                <a:rPr lang="en-US" dirty="0"/>
                <a:t> </a:t>
              </a:r>
              <a:endParaRPr lang="zh-CN" altLang="en-US" dirty="0">
                <a:solidFill>
                  <a:srgbClr val="2B2E30"/>
                </a:solidFill>
              </a:endParaRPr>
            </a:p>
          </p:txBody>
        </p:sp>
      </p:grpSp>
      <p:sp>
        <p:nvSpPr>
          <p:cNvPr id="33" name="任意多边形 17"/>
          <p:cNvSpPr>
            <a:spLocks/>
          </p:cNvSpPr>
          <p:nvPr/>
        </p:nvSpPr>
        <p:spPr bwMode="auto">
          <a:xfrm rot="13059127" flipV="1">
            <a:off x="5536007" y="4375737"/>
            <a:ext cx="1674643" cy="502613"/>
          </a:xfrm>
          <a:custGeom>
            <a:avLst/>
            <a:gdLst>
              <a:gd name="T0" fmla="*/ 2670629 w 2670629"/>
              <a:gd name="T1" fmla="*/ 957943 h 957943"/>
              <a:gd name="T2" fmla="*/ 0 w 2670629"/>
              <a:gd name="T3" fmla="*/ 0 h 9579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70629" h="957943">
                <a:moveTo>
                  <a:pt x="2670629" y="957943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304E-6 -0.49629 L 4.9304E-6 -3.7037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48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14 -0.39653 L 4.13685E-6 -2.22222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900" y="198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14 0.25996 L 4.13685E-6 -1.85185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900" y="-128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304E-6 0.32269 L 4.9304E-6 -4.44444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159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7605E-6 -2.22222E-6 L 0.37687 -0.50139 " pathEditMode="relative" rAng="0" ptsTypes="AA">
                                      <p:cBhvr>
                                        <p:cTn id="39" dur="1000" spd="-998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800" y="-24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86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304E-6 -0.49629 L 4.9304E-6 -3.7037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nimBg="1"/>
      <p:bldP spid="28678" grpId="0" animBg="1" autoUpdateAnimBg="0"/>
      <p:bldP spid="28678" grpId="1" animBg="1" autoUpdateAnimBg="0"/>
      <p:bldP spid="28697" grpId="0" autoUpdateAnimBg="0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功能模块汇总</a:t>
            </a:r>
          </a:p>
        </p:txBody>
      </p:sp>
      <p:sp>
        <p:nvSpPr>
          <p:cNvPr id="2048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048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283">
            <a:extLst>
              <a:ext uri="{FF2B5EF4-FFF2-40B4-BE49-F238E27FC236}">
                <a16:creationId xmlns:a16="http://schemas.microsoft.com/office/drawing/2014/main" id="{14664BCF-54EC-9E48-A8BC-CBE2B1058C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764704"/>
            <a:ext cx="9899650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114475"/>
      </p:ext>
    </p:extLst>
  </p:cSld>
  <p:clrMapOvr>
    <a:masterClrMapping/>
  </p:clrMapOvr>
  <p:transition spd="slow" advTm="69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用户认证</a:t>
            </a:r>
          </a:p>
        </p:txBody>
      </p:sp>
      <p:sp>
        <p:nvSpPr>
          <p:cNvPr id="2048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048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47">
            <a:extLst>
              <a:ext uri="{FF2B5EF4-FFF2-40B4-BE49-F238E27FC236}">
                <a16:creationId xmlns:a16="http://schemas.microsoft.com/office/drawing/2014/main" id="{D12EDFB2-30A9-3E48-8876-E8F5665F0A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52" y="764704"/>
            <a:ext cx="5535877" cy="561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46">
            <a:extLst>
              <a:ext uri="{FF2B5EF4-FFF2-40B4-BE49-F238E27FC236}">
                <a16:creationId xmlns:a16="http://schemas.microsoft.com/office/drawing/2014/main" id="{BF180119-586B-B746-9FF4-7DE0F17DBE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00" y="777461"/>
            <a:ext cx="5507187" cy="56038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3C0130-42FB-3747-BA6D-28E0760FCA60}"/>
              </a:ext>
            </a:extLst>
          </p:cNvPr>
          <p:cNvSpPr txBox="1"/>
          <p:nvPr/>
        </p:nvSpPr>
        <p:spPr>
          <a:xfrm>
            <a:off x="3866133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注册流程图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1CE3A5-A5F9-484D-A31B-8208B49B7FBB}"/>
              </a:ext>
            </a:extLst>
          </p:cNvPr>
          <p:cNvSpPr txBox="1"/>
          <p:nvPr/>
        </p:nvSpPr>
        <p:spPr>
          <a:xfrm>
            <a:off x="8402637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登录流程图</a:t>
            </a:r>
          </a:p>
        </p:txBody>
      </p:sp>
    </p:spTree>
    <p:extLst>
      <p:ext uri="{BB962C8B-B14F-4D97-AF65-F5344CB8AC3E}">
        <p14:creationId xmlns:p14="http://schemas.microsoft.com/office/powerpoint/2010/main" val="3388203460"/>
      </p:ext>
    </p:extLst>
  </p:cSld>
  <p:clrMapOvr>
    <a:masterClrMapping/>
  </p:clrMapOvr>
  <p:transition spd="slow" advTm="69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用户信息修改</a:t>
            </a:r>
          </a:p>
        </p:txBody>
      </p:sp>
      <p:sp>
        <p:nvSpPr>
          <p:cNvPr id="2048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048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268F0CE8-5D3D-F244-9118-1771B312EB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836712"/>
            <a:ext cx="4104431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751A6E3-BF58-EB42-B367-8DB47D966CBF}"/>
              </a:ext>
            </a:extLst>
          </p:cNvPr>
          <p:cNvSpPr txBox="1"/>
          <p:nvPr/>
        </p:nvSpPr>
        <p:spPr>
          <a:xfrm>
            <a:off x="5522317" y="2132856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在用户信息管理模块中，用户可以自定义个人主页的内容、包括头像、背景图片、昵称、性别、个性签名、居住地、生日以及工作的修改。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BB17CC-B85E-5D45-80FE-DD33DC69B981}"/>
              </a:ext>
            </a:extLst>
          </p:cNvPr>
          <p:cNvSpPr txBox="1"/>
          <p:nvPr/>
        </p:nvSpPr>
        <p:spPr>
          <a:xfrm>
            <a:off x="3063300" y="4662463"/>
            <a:ext cx="188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信息修改流程图</a:t>
            </a:r>
          </a:p>
        </p:txBody>
      </p:sp>
    </p:spTree>
    <p:extLst>
      <p:ext uri="{BB962C8B-B14F-4D97-AF65-F5344CB8AC3E}">
        <p14:creationId xmlns:p14="http://schemas.microsoft.com/office/powerpoint/2010/main" val="4037522064"/>
      </p:ext>
    </p:extLst>
  </p:cSld>
  <p:clrMapOvr>
    <a:masterClrMapping/>
  </p:clrMapOvr>
  <p:transition spd="slow" advTm="69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组合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871538"/>
            <a:ext cx="4833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88"/>
          <p:cNvSpPr txBox="1">
            <a:spLocks noChangeArrowheads="1"/>
          </p:cNvSpPr>
          <p:nvPr/>
        </p:nvSpPr>
        <p:spPr bwMode="auto">
          <a:xfrm>
            <a:off x="5953125" y="950913"/>
            <a:ext cx="2852063" cy="4924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选题的目的和意义</a:t>
            </a:r>
          </a:p>
        </p:txBody>
      </p:sp>
      <p:sp>
        <p:nvSpPr>
          <p:cNvPr id="14340" name="Oval 12"/>
          <p:cNvSpPr>
            <a:spLocks noChangeArrowheads="1"/>
          </p:cNvSpPr>
          <p:nvPr/>
        </p:nvSpPr>
        <p:spPr bwMode="auto">
          <a:xfrm>
            <a:off x="5019675" y="836613"/>
            <a:ext cx="703263" cy="7159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1" name="TextBox 8"/>
          <p:cNvSpPr txBox="1">
            <a:spLocks noChangeArrowheads="1"/>
          </p:cNvSpPr>
          <p:nvPr/>
        </p:nvSpPr>
        <p:spPr bwMode="auto">
          <a:xfrm>
            <a:off x="5135563" y="893763"/>
            <a:ext cx="471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2" name="组合 10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10" y="1804517"/>
            <a:ext cx="4833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108"/>
          <p:cNvSpPr txBox="1">
            <a:spLocks noChangeArrowheads="1"/>
          </p:cNvSpPr>
          <p:nvPr/>
        </p:nvSpPr>
        <p:spPr bwMode="auto">
          <a:xfrm>
            <a:off x="5966485" y="1882305"/>
            <a:ext cx="1851789" cy="4924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研究的现状</a:t>
            </a:r>
          </a:p>
        </p:txBody>
      </p:sp>
      <p:sp>
        <p:nvSpPr>
          <p:cNvPr id="14344" name="Oval 12"/>
          <p:cNvSpPr>
            <a:spLocks noChangeArrowheads="1"/>
          </p:cNvSpPr>
          <p:nvPr/>
        </p:nvSpPr>
        <p:spPr bwMode="auto">
          <a:xfrm>
            <a:off x="5032025" y="1768798"/>
            <a:ext cx="703263" cy="7175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14345" name="TextBox 111"/>
          <p:cNvSpPr txBox="1">
            <a:spLocks noChangeArrowheads="1"/>
          </p:cNvSpPr>
          <p:nvPr/>
        </p:nvSpPr>
        <p:spPr bwMode="auto">
          <a:xfrm>
            <a:off x="5147912" y="1801914"/>
            <a:ext cx="4714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6" name="组合 11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10" y="3497337"/>
            <a:ext cx="483393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TextBox 115"/>
          <p:cNvSpPr txBox="1">
            <a:spLocks noChangeArrowheads="1"/>
          </p:cNvSpPr>
          <p:nvPr/>
        </p:nvSpPr>
        <p:spPr bwMode="auto">
          <a:xfrm>
            <a:off x="5966485" y="3579887"/>
            <a:ext cx="1851789" cy="4924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分析与设计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5033035" y="3465587"/>
            <a:ext cx="703263" cy="7159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9" name="TextBox 118"/>
          <p:cNvSpPr txBox="1">
            <a:spLocks noChangeArrowheads="1"/>
          </p:cNvSpPr>
          <p:nvPr/>
        </p:nvSpPr>
        <p:spPr bwMode="auto">
          <a:xfrm>
            <a:off x="5148923" y="3522737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50" name="组合 1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10" y="4362525"/>
            <a:ext cx="4833938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TextBox 122"/>
          <p:cNvSpPr txBox="1">
            <a:spLocks noChangeArrowheads="1"/>
          </p:cNvSpPr>
          <p:nvPr/>
        </p:nvSpPr>
        <p:spPr bwMode="auto">
          <a:xfrm>
            <a:off x="5966485" y="4443487"/>
            <a:ext cx="2518638" cy="4924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关键点及其实现</a:t>
            </a:r>
          </a:p>
        </p:txBody>
      </p:sp>
      <p:sp>
        <p:nvSpPr>
          <p:cNvPr id="14352" name="Oval 12"/>
          <p:cNvSpPr>
            <a:spLocks noChangeArrowheads="1"/>
          </p:cNvSpPr>
          <p:nvPr/>
        </p:nvSpPr>
        <p:spPr bwMode="auto">
          <a:xfrm>
            <a:off x="5033035" y="4329187"/>
            <a:ext cx="703263" cy="7159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3" name="TextBox 125"/>
          <p:cNvSpPr txBox="1">
            <a:spLocks noChangeArrowheads="1"/>
          </p:cNvSpPr>
          <p:nvPr/>
        </p:nvSpPr>
        <p:spPr bwMode="auto">
          <a:xfrm>
            <a:off x="5148923" y="4386337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54" name="组合 12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10" y="5227712"/>
            <a:ext cx="4833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5" name="TextBox 129"/>
          <p:cNvSpPr txBox="1">
            <a:spLocks noChangeArrowheads="1"/>
          </p:cNvSpPr>
          <p:nvPr/>
        </p:nvSpPr>
        <p:spPr bwMode="auto">
          <a:xfrm>
            <a:off x="5966485" y="5307087"/>
            <a:ext cx="1518364" cy="4924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成功展示</a:t>
            </a:r>
          </a:p>
        </p:txBody>
      </p:sp>
      <p:sp>
        <p:nvSpPr>
          <p:cNvPr id="14356" name="Oval 12"/>
          <p:cNvSpPr>
            <a:spLocks noChangeArrowheads="1"/>
          </p:cNvSpPr>
          <p:nvPr/>
        </p:nvSpPr>
        <p:spPr bwMode="auto">
          <a:xfrm>
            <a:off x="5033035" y="5192787"/>
            <a:ext cx="703263" cy="7175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7" name="TextBox 132"/>
          <p:cNvSpPr txBox="1">
            <a:spLocks noChangeArrowheads="1"/>
          </p:cNvSpPr>
          <p:nvPr/>
        </p:nvSpPr>
        <p:spPr bwMode="auto">
          <a:xfrm>
            <a:off x="5148923" y="5251525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6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62" name="Group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82" y="1354137"/>
            <a:ext cx="3176587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3" name="TextBox 47"/>
          <p:cNvSpPr txBox="1">
            <a:spLocks noChangeArrowheads="1"/>
          </p:cNvSpPr>
          <p:nvPr/>
        </p:nvSpPr>
        <p:spPr bwMode="auto">
          <a:xfrm>
            <a:off x="554038" y="115888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4364" name="TextBox 49"/>
          <p:cNvSpPr txBox="1">
            <a:spLocks noChangeArrowheads="1"/>
          </p:cNvSpPr>
          <p:nvPr/>
        </p:nvSpPr>
        <p:spPr bwMode="auto">
          <a:xfrm>
            <a:off x="1384300" y="239713"/>
            <a:ext cx="118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5" name="矩形 1"/>
          <p:cNvSpPr>
            <a:spLocks noChangeArrowheads="1"/>
          </p:cNvSpPr>
          <p:nvPr/>
        </p:nvSpPr>
        <p:spPr bwMode="auto">
          <a:xfrm>
            <a:off x="0" y="185738"/>
            <a:ext cx="587375" cy="434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6" name="组合 10">
            <a:extLst>
              <a:ext uri="{FF2B5EF4-FFF2-40B4-BE49-F238E27FC236}">
                <a16:creationId xmlns:a16="http://schemas.microsoft.com/office/drawing/2014/main" id="{190292A2-CD8F-744F-B4E7-5DE0E7F4A6A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474" y="2601182"/>
            <a:ext cx="4833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88">
            <a:extLst>
              <a:ext uri="{FF2B5EF4-FFF2-40B4-BE49-F238E27FC236}">
                <a16:creationId xmlns:a16="http://schemas.microsoft.com/office/drawing/2014/main" id="{A87CFF3D-373E-B147-AF05-CE66FB46E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485" y="2699383"/>
            <a:ext cx="1518364" cy="4924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F31D403B-E5C8-F945-B7BD-3E0073555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7" y="2577630"/>
            <a:ext cx="703263" cy="7159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F9DFF73D-7CF7-474C-A9A9-92F18064C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065" y="2635747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9314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3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93 0.34699 L -3.66463E-6 -4.07407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300" y="-172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20593 0.22083 L -3.66463E-6 -1.48148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300" y="-108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20593 0.0949 L -3.66463E-6 2.59259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300" y="-45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0593 -0.03102 L -3.66463E-6 -3.33333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300" y="16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0593 -0.15718 L -3.66463E-6 -7.40741E-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30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9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45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8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55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050"/>
                            </p:stCondLst>
                            <p:childTnLst>
                              <p:par>
                                <p:cTn id="9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635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6850"/>
                            </p:stCondLst>
                            <p:childTnLst>
                              <p:par>
                                <p:cTn id="10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715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65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93 0.34699 L -3.66463E-6 -4.07407E-6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300" y="-1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150"/>
                            </p:stCondLst>
                            <p:childTnLst>
                              <p:par>
                                <p:cTn id="1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845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autoUpdateAnimBg="0"/>
      <p:bldP spid="14340" grpId="0" animBg="1" autoUpdateAnimBg="0"/>
      <p:bldP spid="14340" grpId="1" animBg="1" autoUpdateAnimBg="0"/>
      <p:bldP spid="14341" grpId="0" autoUpdateAnimBg="0"/>
      <p:bldP spid="14343" grpId="0" animBg="1" autoUpdateAnimBg="0"/>
      <p:bldP spid="14344" grpId="0" animBg="1" autoUpdateAnimBg="0"/>
      <p:bldP spid="14344" grpId="1" animBg="1" autoUpdateAnimBg="0"/>
      <p:bldP spid="14345" grpId="0" autoUpdateAnimBg="0"/>
      <p:bldP spid="14347" grpId="0" animBg="1" autoUpdateAnimBg="0"/>
      <p:bldP spid="14348" grpId="0" animBg="1" autoUpdateAnimBg="0"/>
      <p:bldP spid="14348" grpId="1" animBg="1" autoUpdateAnimBg="0"/>
      <p:bldP spid="14349" grpId="0" autoUpdateAnimBg="0"/>
      <p:bldP spid="14351" grpId="0" animBg="1" autoUpdateAnimBg="0"/>
      <p:bldP spid="14352" grpId="0" animBg="1" autoUpdateAnimBg="0"/>
      <p:bldP spid="14352" grpId="1" animBg="1" autoUpdateAnimBg="0"/>
      <p:bldP spid="14353" grpId="0" autoUpdateAnimBg="0"/>
      <p:bldP spid="14355" grpId="0" animBg="1" autoUpdateAnimBg="0"/>
      <p:bldP spid="14356" grpId="0" animBg="1" autoUpdateAnimBg="0"/>
      <p:bldP spid="14356" grpId="1" animBg="1" autoUpdateAnimBg="0"/>
      <p:bldP spid="14357" grpId="0" autoUpdateAnimBg="0"/>
      <p:bldP spid="14363" grpId="0" autoUpdateAnimBg="0"/>
      <p:bldP spid="14364" grpId="0" autoUpdateAnimBg="0"/>
      <p:bldP spid="14365" grpId="0" animBg="1" autoUpdateAnimBg="0"/>
      <p:bldP spid="27" grpId="0" animBg="1" autoUpdateAnimBg="0"/>
      <p:bldP spid="28" grpId="0" animBg="1" autoUpdateAnimBg="0"/>
      <p:bldP spid="28" grpId="1" animBg="1" autoUpdateAnimBg="0"/>
      <p:bldP spid="2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动态管理</a:t>
            </a:r>
          </a:p>
        </p:txBody>
      </p:sp>
      <p:sp>
        <p:nvSpPr>
          <p:cNvPr id="2048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048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AA3646D8-4611-F34F-8E35-CD23667D2B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692696"/>
            <a:ext cx="2641600" cy="3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D441AA-CBFC-B44D-BB62-ECCB59E41D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10" y="692696"/>
            <a:ext cx="3096344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35A448-60AC-9642-BBF6-0F30803DC33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26" y="692696"/>
            <a:ext cx="4078562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08281B-A72A-B14C-B38E-C827BDA22B38}"/>
              </a:ext>
            </a:extLst>
          </p:cNvPr>
          <p:cNvSpPr txBox="1"/>
          <p:nvPr/>
        </p:nvSpPr>
        <p:spPr>
          <a:xfrm>
            <a:off x="2028382" y="360883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发布动态流程图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4DB4FA-B1E4-004A-AF11-37144E81EA9D}"/>
              </a:ext>
            </a:extLst>
          </p:cNvPr>
          <p:cNvSpPr txBox="1"/>
          <p:nvPr/>
        </p:nvSpPr>
        <p:spPr>
          <a:xfrm>
            <a:off x="4230654" y="595401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删除动态流程图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6B697D-052D-1545-88E8-341BD3D9C17C}"/>
              </a:ext>
            </a:extLst>
          </p:cNvPr>
          <p:cNvSpPr txBox="1"/>
          <p:nvPr/>
        </p:nvSpPr>
        <p:spPr>
          <a:xfrm>
            <a:off x="8114605" y="5346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动态评论流程图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59D838C-C7B6-B94D-ADD0-89CEA9C28B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978167"/>
            <a:ext cx="2629572" cy="189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9A1DCB6-93DB-4341-8FBF-505A73766387}"/>
              </a:ext>
            </a:extLst>
          </p:cNvPr>
          <p:cNvSpPr txBox="1"/>
          <p:nvPr/>
        </p:nvSpPr>
        <p:spPr>
          <a:xfrm>
            <a:off x="1526935" y="595401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动态点赞流程图</a:t>
            </a:r>
          </a:p>
        </p:txBody>
      </p:sp>
    </p:spTree>
    <p:extLst>
      <p:ext uri="{BB962C8B-B14F-4D97-AF65-F5344CB8AC3E}">
        <p14:creationId xmlns:p14="http://schemas.microsoft.com/office/powerpoint/2010/main" val="265260594"/>
      </p:ext>
    </p:extLst>
  </p:cSld>
  <p:clrMapOvr>
    <a:masterClrMapping/>
  </p:clrMapOvr>
  <p:transition spd="slow" advTm="69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2159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相册与视频上传</a:t>
            </a:r>
          </a:p>
        </p:txBody>
      </p:sp>
      <p:sp>
        <p:nvSpPr>
          <p:cNvPr id="2048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048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9A1DCB6-93DB-4341-8FBF-505A73766387}"/>
              </a:ext>
            </a:extLst>
          </p:cNvPr>
          <p:cNvSpPr txBox="1"/>
          <p:nvPr/>
        </p:nvSpPr>
        <p:spPr>
          <a:xfrm>
            <a:off x="1526935" y="5954017"/>
            <a:ext cx="226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相册上传流程图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CF718C6-E76C-DE48-8048-36DF2783FF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764703"/>
            <a:ext cx="3528367" cy="517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7D09245-0187-DA41-BD0E-B6B275BB4ED1}"/>
              </a:ext>
            </a:extLst>
          </p:cNvPr>
          <p:cNvSpPr txBox="1"/>
          <p:nvPr/>
        </p:nvSpPr>
        <p:spPr>
          <a:xfrm>
            <a:off x="5090268" y="3012419"/>
            <a:ext cx="5795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视频上传与相册上传功能类似，都是分为两部分。</a:t>
            </a:r>
            <a:endParaRPr kumimoji="1" lang="en-US" altLang="zh-CN" dirty="0"/>
          </a:p>
          <a:p>
            <a:r>
              <a:rPr kumimoji="1" lang="zh-CN" altLang="en-US" dirty="0"/>
              <a:t>首先上传照片或者视频，然后在确认上传相册或者视</a:t>
            </a:r>
            <a:endParaRPr kumimoji="1" lang="en-US" altLang="zh-CN" dirty="0"/>
          </a:p>
          <a:p>
            <a:r>
              <a:rPr kumimoji="1" lang="zh-CN" altLang="en-US" dirty="0"/>
              <a:t>频。</a:t>
            </a:r>
          </a:p>
        </p:txBody>
      </p:sp>
    </p:spTree>
    <p:extLst>
      <p:ext uri="{BB962C8B-B14F-4D97-AF65-F5344CB8AC3E}">
        <p14:creationId xmlns:p14="http://schemas.microsoft.com/office/powerpoint/2010/main" val="4097067179"/>
      </p:ext>
    </p:extLst>
  </p:cSld>
  <p:clrMapOvr>
    <a:masterClrMapping/>
  </p:clrMapOvr>
  <p:transition spd="slow" advTm="69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管理员用例图</a:t>
            </a:r>
          </a:p>
        </p:txBody>
      </p:sp>
      <p:sp>
        <p:nvSpPr>
          <p:cNvPr id="2048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048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9A1DCB6-93DB-4341-8FBF-505A73766387}"/>
              </a:ext>
            </a:extLst>
          </p:cNvPr>
          <p:cNvSpPr txBox="1"/>
          <p:nvPr/>
        </p:nvSpPr>
        <p:spPr>
          <a:xfrm>
            <a:off x="4676765" y="6030760"/>
            <a:ext cx="226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     管理员用例图</a:t>
            </a:r>
          </a:p>
        </p:txBody>
      </p:sp>
      <p:pic>
        <p:nvPicPr>
          <p:cNvPr id="8" name="Picture 51">
            <a:extLst>
              <a:ext uri="{FF2B5EF4-FFF2-40B4-BE49-F238E27FC236}">
                <a16:creationId xmlns:a16="http://schemas.microsoft.com/office/drawing/2014/main" id="{F6A0BAD3-698F-3444-AF54-F531454CB8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692695"/>
            <a:ext cx="9649047" cy="5261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032505"/>
      </p:ext>
    </p:extLst>
  </p:cSld>
  <p:clrMapOvr>
    <a:masterClrMapping/>
  </p:clrMapOvr>
  <p:transition spd="slow" advTm="69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用户用例图</a:t>
            </a:r>
          </a:p>
        </p:txBody>
      </p:sp>
      <p:sp>
        <p:nvSpPr>
          <p:cNvPr id="2048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048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9A1DCB6-93DB-4341-8FBF-505A73766387}"/>
              </a:ext>
            </a:extLst>
          </p:cNvPr>
          <p:cNvSpPr txBox="1"/>
          <p:nvPr/>
        </p:nvSpPr>
        <p:spPr>
          <a:xfrm>
            <a:off x="4784766" y="6017146"/>
            <a:ext cx="226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     用户用例图</a:t>
            </a:r>
          </a:p>
        </p:txBody>
      </p:sp>
      <p:pic>
        <p:nvPicPr>
          <p:cNvPr id="7" name="Picture 52">
            <a:extLst>
              <a:ext uri="{FF2B5EF4-FFF2-40B4-BE49-F238E27FC236}">
                <a16:creationId xmlns:a16="http://schemas.microsoft.com/office/drawing/2014/main" id="{2445051B-F351-154C-9108-4D30A99A65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69" y="764704"/>
            <a:ext cx="8856984" cy="525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235130"/>
      </p:ext>
    </p:extLst>
  </p:cSld>
  <p:clrMapOvr>
    <a:masterClrMapping/>
  </p:clrMapOvr>
  <p:transition spd="slow" advTm="69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实体关系图</a:t>
            </a:r>
          </a:p>
        </p:txBody>
      </p:sp>
      <p:sp>
        <p:nvSpPr>
          <p:cNvPr id="2048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048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9A1DCB6-93DB-4341-8FBF-505A73766387}"/>
              </a:ext>
            </a:extLst>
          </p:cNvPr>
          <p:cNvSpPr txBox="1"/>
          <p:nvPr/>
        </p:nvSpPr>
        <p:spPr>
          <a:xfrm>
            <a:off x="4802068" y="6066855"/>
            <a:ext cx="226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     实体关系图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6EB034-DAA6-F142-ADC0-44A9C39DE6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17" y="836712"/>
            <a:ext cx="7787272" cy="519404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81865184"/>
      </p:ext>
    </p:extLst>
  </p:cSld>
  <p:clrMapOvr>
    <a:masterClrMapping/>
  </p:clrMapOvr>
  <p:transition spd="slow" advTm="69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3436698" y="2424113"/>
            <a:ext cx="7250352" cy="1611916"/>
            <a:chOff x="20397" y="0"/>
            <a:chExt cx="7249962" cy="1612839"/>
          </a:xfrm>
        </p:grpSpPr>
        <p:sp>
          <p:nvSpPr>
            <p:cNvPr id="35843" name="TextBox 6"/>
            <p:cNvSpPr txBox="1">
              <a:spLocks noChangeArrowheads="1"/>
            </p:cNvSpPr>
            <p:nvPr/>
          </p:nvSpPr>
          <p:spPr bwMode="auto">
            <a:xfrm>
              <a:off x="20397" y="0"/>
              <a:ext cx="5109844" cy="585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五、关键点及其实现</a:t>
              </a:r>
            </a:p>
          </p:txBody>
        </p:sp>
        <p:sp>
          <p:nvSpPr>
            <p:cNvPr id="35845" name="TextBox 15"/>
            <p:cNvSpPr txBox="1">
              <a:spLocks noChangeArrowheads="1"/>
            </p:cNvSpPr>
            <p:nvPr/>
          </p:nvSpPr>
          <p:spPr bwMode="auto">
            <a:xfrm>
              <a:off x="29785" y="1212500"/>
              <a:ext cx="7240574" cy="400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846" name="直接连接符 10"/>
          <p:cNvCxnSpPr>
            <a:cxnSpLocks noChangeShapeType="1"/>
          </p:cNvCxnSpPr>
          <p:nvPr/>
        </p:nvCxnSpPr>
        <p:spPr bwMode="auto">
          <a:xfrm flipH="1">
            <a:off x="3576638" y="3429000"/>
            <a:ext cx="8620125" cy="0"/>
          </a:xfrm>
          <a:prstGeom prst="line">
            <a:avLst/>
          </a:prstGeom>
          <a:noFill/>
          <a:ln w="9525" cmpd="sng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392238" y="2473325"/>
            <a:ext cx="2093912" cy="2122488"/>
            <a:chOff x="0" y="0"/>
            <a:chExt cx="2093913" cy="2122488"/>
          </a:xfrm>
        </p:grpSpPr>
        <p:sp>
          <p:nvSpPr>
            <p:cNvPr id="35848" name="Freeform 6"/>
            <p:cNvSpPr>
              <a:spLocks noEditPoints="1"/>
            </p:cNvSpPr>
            <p:nvPr/>
          </p:nvSpPr>
          <p:spPr bwMode="auto">
            <a:xfrm>
              <a:off x="0" y="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5849" name="组合 2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12" y="386351"/>
              <a:ext cx="1304544" cy="1298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4272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27238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关键技术与实践难点</a:t>
            </a:r>
          </a:p>
        </p:txBody>
      </p:sp>
      <p:sp>
        <p:nvSpPr>
          <p:cNvPr id="3789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789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3" name="任意多边形 16"/>
          <p:cNvSpPr>
            <a:spLocks/>
          </p:cNvSpPr>
          <p:nvPr/>
        </p:nvSpPr>
        <p:spPr bwMode="auto">
          <a:xfrm>
            <a:off x="2062163" y="3660775"/>
            <a:ext cx="7620000" cy="1381125"/>
          </a:xfrm>
          <a:custGeom>
            <a:avLst/>
            <a:gdLst>
              <a:gd name="T0" fmla="*/ 3302454 w 7620000"/>
              <a:gd name="T1" fmla="*/ 1380217 h 1380217"/>
              <a:gd name="T2" fmla="*/ 0 w 7620000"/>
              <a:gd name="T3" fmla="*/ 400050 h 1380217"/>
              <a:gd name="T4" fmla="*/ 7620000 w 7620000"/>
              <a:gd name="T5" fmla="*/ 400050 h 1380217"/>
              <a:gd name="T6" fmla="*/ 4281714 w 7620000"/>
              <a:gd name="T7" fmla="*/ 1357992 h 1380217"/>
              <a:gd name="T8" fmla="*/ 3302454 w 7620000"/>
              <a:gd name="T9" fmla="*/ 1380217 h 1380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0000" h="1380217">
                <a:moveTo>
                  <a:pt x="3302454" y="1380217"/>
                </a:moveTo>
                <a:lnTo>
                  <a:pt x="0" y="400050"/>
                </a:lnTo>
                <a:cubicBezTo>
                  <a:pt x="2187575" y="85725"/>
                  <a:pt x="4699000" y="0"/>
                  <a:pt x="7620000" y="400050"/>
                </a:cubicBezTo>
                <a:lnTo>
                  <a:pt x="4281714" y="1357992"/>
                </a:lnTo>
                <a:lnTo>
                  <a:pt x="3302454" y="1380217"/>
                </a:lnTo>
                <a:close/>
              </a:path>
            </a:pathLst>
          </a:custGeom>
          <a:solidFill>
            <a:srgbClr val="DADADA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4" name="任意多边形 17"/>
          <p:cNvSpPr>
            <a:spLocks/>
          </p:cNvSpPr>
          <p:nvPr/>
        </p:nvSpPr>
        <p:spPr bwMode="auto">
          <a:xfrm>
            <a:off x="2809875" y="3902075"/>
            <a:ext cx="2374900" cy="935038"/>
          </a:xfrm>
          <a:custGeom>
            <a:avLst/>
            <a:gdLst>
              <a:gd name="T0" fmla="*/ 2670629 w 2670629"/>
              <a:gd name="T1" fmla="*/ 957943 h 957943"/>
              <a:gd name="T2" fmla="*/ 0 w 2670629"/>
              <a:gd name="T3" fmla="*/ 0 h 9579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70629" h="957943">
                <a:moveTo>
                  <a:pt x="2670629" y="957943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5" name="任意多边形 18"/>
          <p:cNvSpPr>
            <a:spLocks/>
          </p:cNvSpPr>
          <p:nvPr/>
        </p:nvSpPr>
        <p:spPr bwMode="auto">
          <a:xfrm>
            <a:off x="4419600" y="3771900"/>
            <a:ext cx="1008063" cy="719138"/>
          </a:xfrm>
          <a:custGeom>
            <a:avLst/>
            <a:gdLst>
              <a:gd name="T0" fmla="*/ 2670629 w 2670629"/>
              <a:gd name="T1" fmla="*/ 957943 h 957943"/>
              <a:gd name="T2" fmla="*/ 0 w 2670629"/>
              <a:gd name="T3" fmla="*/ 0 h 9579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70629" h="957943">
                <a:moveTo>
                  <a:pt x="2670629" y="957943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6" name="任意多边形 19"/>
          <p:cNvSpPr>
            <a:spLocks/>
          </p:cNvSpPr>
          <p:nvPr/>
        </p:nvSpPr>
        <p:spPr bwMode="auto">
          <a:xfrm>
            <a:off x="5872163" y="3713163"/>
            <a:ext cx="0" cy="647700"/>
          </a:xfrm>
          <a:custGeom>
            <a:avLst/>
            <a:gdLst>
              <a:gd name="T0" fmla="*/ 2670629 w 2670629"/>
              <a:gd name="T1" fmla="*/ 957943 h 957943"/>
              <a:gd name="T2" fmla="*/ 0 w 2670629"/>
              <a:gd name="T3" fmla="*/ 0 h 9579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70629" h="957943">
                <a:moveTo>
                  <a:pt x="2670629" y="957943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7" name="任意多边形 20"/>
          <p:cNvSpPr>
            <a:spLocks/>
          </p:cNvSpPr>
          <p:nvPr/>
        </p:nvSpPr>
        <p:spPr bwMode="auto">
          <a:xfrm flipH="1">
            <a:off x="6291263" y="3771900"/>
            <a:ext cx="1008062" cy="719138"/>
          </a:xfrm>
          <a:custGeom>
            <a:avLst/>
            <a:gdLst>
              <a:gd name="T0" fmla="*/ 2670629 w 2670629"/>
              <a:gd name="T1" fmla="*/ 957943 h 957943"/>
              <a:gd name="T2" fmla="*/ 0 w 2670629"/>
              <a:gd name="T3" fmla="*/ 0 h 9579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70629" h="957943">
                <a:moveTo>
                  <a:pt x="2670629" y="957943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8" name="任意多边形 21"/>
          <p:cNvSpPr>
            <a:spLocks/>
          </p:cNvSpPr>
          <p:nvPr/>
        </p:nvSpPr>
        <p:spPr bwMode="auto">
          <a:xfrm flipH="1">
            <a:off x="6550025" y="3902075"/>
            <a:ext cx="2376488" cy="935038"/>
          </a:xfrm>
          <a:custGeom>
            <a:avLst/>
            <a:gdLst>
              <a:gd name="T0" fmla="*/ 2670629 w 2670629"/>
              <a:gd name="T1" fmla="*/ 957943 h 957943"/>
              <a:gd name="T2" fmla="*/ 0 w 2670629"/>
              <a:gd name="T3" fmla="*/ 0 h 9579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70629" h="957943">
                <a:moveTo>
                  <a:pt x="2670629" y="957943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9" name="Oval 2"/>
          <p:cNvSpPr>
            <a:spLocks noChangeAspect="1" noChangeArrowheads="1"/>
          </p:cNvSpPr>
          <p:nvPr/>
        </p:nvSpPr>
        <p:spPr bwMode="auto">
          <a:xfrm>
            <a:off x="5246688" y="4464050"/>
            <a:ext cx="1255712" cy="1260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fr-FR" altLang="en-US" sz="2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37901" name="Freeform 8"/>
          <p:cNvSpPr>
            <a:spLocks/>
          </p:cNvSpPr>
          <p:nvPr/>
        </p:nvSpPr>
        <p:spPr bwMode="auto">
          <a:xfrm>
            <a:off x="3746500" y="2139950"/>
            <a:ext cx="1358900" cy="1612900"/>
          </a:xfrm>
          <a:custGeom>
            <a:avLst/>
            <a:gdLst>
              <a:gd name="T0" fmla="*/ 0 w 117"/>
              <a:gd name="T1" fmla="*/ 0 h 122"/>
              <a:gd name="T2" fmla="*/ 117 w 117"/>
              <a:gd name="T3" fmla="*/ 7 h 122"/>
              <a:gd name="T4" fmla="*/ 117 w 117"/>
              <a:gd name="T5" fmla="*/ 115 h 122"/>
              <a:gd name="T6" fmla="*/ 0 w 117"/>
              <a:gd name="T7" fmla="*/ 122 h 122"/>
              <a:gd name="T8" fmla="*/ 0 w 117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122">
                <a:moveTo>
                  <a:pt x="0" y="0"/>
                </a:moveTo>
                <a:cubicBezTo>
                  <a:pt x="39" y="3"/>
                  <a:pt x="74" y="6"/>
                  <a:pt x="117" y="7"/>
                </a:cubicBezTo>
                <a:lnTo>
                  <a:pt x="117" y="115"/>
                </a:lnTo>
                <a:cubicBezTo>
                  <a:pt x="78" y="117"/>
                  <a:pt x="39" y="119"/>
                  <a:pt x="0" y="12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验证码登陆</a:t>
            </a:r>
          </a:p>
        </p:txBody>
      </p:sp>
      <p:sp>
        <p:nvSpPr>
          <p:cNvPr id="37904" name="Freeform 9"/>
          <p:cNvSpPr>
            <a:spLocks/>
          </p:cNvSpPr>
          <p:nvPr/>
        </p:nvSpPr>
        <p:spPr bwMode="auto">
          <a:xfrm>
            <a:off x="5210175" y="2243138"/>
            <a:ext cx="1404938" cy="1427162"/>
          </a:xfrm>
          <a:custGeom>
            <a:avLst/>
            <a:gdLst>
              <a:gd name="T0" fmla="*/ 1 w 113"/>
              <a:gd name="T1" fmla="*/ 0 h 108"/>
              <a:gd name="T2" fmla="*/ 113 w 113"/>
              <a:gd name="T3" fmla="*/ 0 h 108"/>
              <a:gd name="T4" fmla="*/ 113 w 113"/>
              <a:gd name="T5" fmla="*/ 108 h 108"/>
              <a:gd name="T6" fmla="*/ 0 w 113"/>
              <a:gd name="T7" fmla="*/ 108 h 108"/>
              <a:gd name="T8" fmla="*/ 1 w 113"/>
              <a:gd name="T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" h="108">
                <a:moveTo>
                  <a:pt x="1" y="0"/>
                </a:moveTo>
                <a:cubicBezTo>
                  <a:pt x="38" y="1"/>
                  <a:pt x="75" y="1"/>
                  <a:pt x="113" y="0"/>
                </a:cubicBezTo>
                <a:lnTo>
                  <a:pt x="113" y="108"/>
                </a:lnTo>
                <a:cubicBezTo>
                  <a:pt x="76" y="107"/>
                  <a:pt x="38" y="107"/>
                  <a:pt x="0" y="108"/>
                </a:cubicBezTo>
                <a:lnTo>
                  <a:pt x="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文章或问题发表，评论或问题回答与点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赞和搜索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37907" name="Freeform 7"/>
          <p:cNvSpPr>
            <a:spLocks/>
          </p:cNvSpPr>
          <p:nvPr/>
        </p:nvSpPr>
        <p:spPr bwMode="auto">
          <a:xfrm>
            <a:off x="2051050" y="1901825"/>
            <a:ext cx="1579563" cy="2047875"/>
          </a:xfrm>
          <a:custGeom>
            <a:avLst/>
            <a:gdLst>
              <a:gd name="T0" fmla="*/ 0 w 136"/>
              <a:gd name="T1" fmla="*/ 0 h 155"/>
              <a:gd name="T2" fmla="*/ 136 w 136"/>
              <a:gd name="T3" fmla="*/ 15 h 155"/>
              <a:gd name="T4" fmla="*/ 136 w 136"/>
              <a:gd name="T5" fmla="*/ 139 h 155"/>
              <a:gd name="T6" fmla="*/ 0 w 136"/>
              <a:gd name="T7" fmla="*/ 155 h 155"/>
              <a:gd name="T8" fmla="*/ 0 w 136"/>
              <a:gd name="T9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55">
                <a:moveTo>
                  <a:pt x="0" y="0"/>
                </a:moveTo>
                <a:cubicBezTo>
                  <a:pt x="45" y="6"/>
                  <a:pt x="91" y="12"/>
                  <a:pt x="136" y="15"/>
                </a:cubicBezTo>
                <a:lnTo>
                  <a:pt x="136" y="139"/>
                </a:lnTo>
                <a:cubicBezTo>
                  <a:pt x="90" y="144"/>
                  <a:pt x="45" y="149"/>
                  <a:pt x="0" y="155"/>
                </a:cubicBezTo>
                <a:cubicBezTo>
                  <a:pt x="0" y="103"/>
                  <a:pt x="0" y="5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8F8F8"/>
                </a:solidFill>
              </a:rPr>
              <a:t>邮箱注册，激活与密码找回</a:t>
            </a:r>
            <a:endParaRPr lang="en-US" altLang="zh-CN" dirty="0">
              <a:solidFill>
                <a:srgbClr val="F8F8F8"/>
              </a:solidFill>
            </a:endParaRPr>
          </a:p>
          <a:p>
            <a:endParaRPr lang="zh-CN" altLang="en-US" dirty="0"/>
          </a:p>
        </p:txBody>
      </p:sp>
      <p:sp>
        <p:nvSpPr>
          <p:cNvPr id="37911" name="Freeform 10"/>
          <p:cNvSpPr>
            <a:spLocks/>
          </p:cNvSpPr>
          <p:nvPr/>
        </p:nvSpPr>
        <p:spPr bwMode="auto">
          <a:xfrm>
            <a:off x="6719887" y="2152650"/>
            <a:ext cx="1241425" cy="1600200"/>
          </a:xfrm>
          <a:custGeom>
            <a:avLst/>
            <a:gdLst>
              <a:gd name="T0" fmla="*/ 0 w 114"/>
              <a:gd name="T1" fmla="*/ 6 h 121"/>
              <a:gd name="T2" fmla="*/ 114 w 114"/>
              <a:gd name="T3" fmla="*/ 0 h 121"/>
              <a:gd name="T4" fmla="*/ 114 w 114"/>
              <a:gd name="T5" fmla="*/ 121 h 121"/>
              <a:gd name="T6" fmla="*/ 0 w 114"/>
              <a:gd name="T7" fmla="*/ 115 h 121"/>
              <a:gd name="T8" fmla="*/ 0 w 114"/>
              <a:gd name="T9" fmla="*/ 6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21">
                <a:moveTo>
                  <a:pt x="0" y="6"/>
                </a:moveTo>
                <a:cubicBezTo>
                  <a:pt x="38" y="5"/>
                  <a:pt x="76" y="3"/>
                  <a:pt x="114" y="0"/>
                </a:cubicBezTo>
                <a:lnTo>
                  <a:pt x="114" y="121"/>
                </a:lnTo>
                <a:cubicBezTo>
                  <a:pt x="76" y="118"/>
                  <a:pt x="38" y="116"/>
                  <a:pt x="0" y="115"/>
                </a:cubicBezTo>
                <a:lnTo>
                  <a:pt x="0" y="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文章存档形式以日历方式呈现</a:t>
            </a:r>
          </a:p>
        </p:txBody>
      </p:sp>
      <p:sp>
        <p:nvSpPr>
          <p:cNvPr id="37914" name="Freeform 11"/>
          <p:cNvSpPr>
            <a:spLocks/>
          </p:cNvSpPr>
          <p:nvPr/>
        </p:nvSpPr>
        <p:spPr bwMode="auto">
          <a:xfrm>
            <a:off x="8114605" y="1901825"/>
            <a:ext cx="1590675" cy="2047875"/>
          </a:xfrm>
          <a:custGeom>
            <a:avLst/>
            <a:gdLst>
              <a:gd name="T0" fmla="*/ 1 w 137"/>
              <a:gd name="T1" fmla="*/ 15 h 155"/>
              <a:gd name="T2" fmla="*/ 137 w 137"/>
              <a:gd name="T3" fmla="*/ 0 h 155"/>
              <a:gd name="T4" fmla="*/ 137 w 137"/>
              <a:gd name="T5" fmla="*/ 155 h 155"/>
              <a:gd name="T6" fmla="*/ 0 w 137"/>
              <a:gd name="T7" fmla="*/ 139 h 155"/>
              <a:gd name="T8" fmla="*/ 1 w 137"/>
              <a:gd name="T9" fmla="*/ 1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55">
                <a:moveTo>
                  <a:pt x="1" y="15"/>
                </a:moveTo>
                <a:cubicBezTo>
                  <a:pt x="46" y="12"/>
                  <a:pt x="92" y="6"/>
                  <a:pt x="137" y="0"/>
                </a:cubicBezTo>
                <a:cubicBezTo>
                  <a:pt x="137" y="52"/>
                  <a:pt x="137" y="103"/>
                  <a:pt x="137" y="155"/>
                </a:cubicBezTo>
                <a:cubicBezTo>
                  <a:pt x="92" y="149"/>
                  <a:pt x="46" y="143"/>
                  <a:pt x="0" y="139"/>
                </a:cubicBezTo>
                <a:lnTo>
                  <a:pt x="1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F8F8F8"/>
              </a:solidFill>
            </a:endParaRPr>
          </a:p>
          <a:p>
            <a:r>
              <a:rPr lang="zh-CN" altLang="en-US" dirty="0">
                <a:solidFill>
                  <a:srgbClr val="F8F8F8"/>
                </a:solidFill>
              </a:rPr>
              <a:t>  </a:t>
            </a:r>
            <a:r>
              <a:rPr lang="en-US" altLang="zh-CN" dirty="0">
                <a:solidFill>
                  <a:srgbClr val="F8F8F8"/>
                </a:solidFill>
              </a:rPr>
              <a:t>web </a:t>
            </a:r>
            <a:r>
              <a:rPr lang="zh-CN" altLang="en-US" dirty="0">
                <a:solidFill>
                  <a:srgbClr val="F8F8F8"/>
                </a:solidFill>
              </a:rPr>
              <a:t>安全</a:t>
            </a:r>
          </a:p>
        </p:txBody>
      </p:sp>
      <p:grpSp>
        <p:nvGrpSpPr>
          <p:cNvPr id="37918" name="Group 30"/>
          <p:cNvGrpSpPr>
            <a:grpSpLocks/>
          </p:cNvGrpSpPr>
          <p:nvPr/>
        </p:nvGrpSpPr>
        <p:grpSpPr bwMode="auto">
          <a:xfrm>
            <a:off x="9966325" y="2020888"/>
            <a:ext cx="601663" cy="2279650"/>
            <a:chOff x="0" y="0"/>
            <a:chExt cx="601663" cy="2279650"/>
          </a:xfrm>
        </p:grpSpPr>
        <p:sp>
          <p:nvSpPr>
            <p:cNvPr id="37919" name="Freeform 25"/>
            <p:cNvSpPr>
              <a:spLocks/>
            </p:cNvSpPr>
            <p:nvPr/>
          </p:nvSpPr>
          <p:spPr bwMode="auto">
            <a:xfrm>
              <a:off x="211137" y="277813"/>
              <a:ext cx="212725" cy="312738"/>
            </a:xfrm>
            <a:custGeom>
              <a:avLst/>
              <a:gdLst>
                <a:gd name="T0" fmla="*/ 112 w 134"/>
                <a:gd name="T1" fmla="*/ 0 h 197"/>
                <a:gd name="T2" fmla="*/ 112 w 134"/>
                <a:gd name="T3" fmla="*/ 0 h 197"/>
                <a:gd name="T4" fmla="*/ 116 w 134"/>
                <a:gd name="T5" fmla="*/ 3 h 197"/>
                <a:gd name="T6" fmla="*/ 116 w 134"/>
                <a:gd name="T7" fmla="*/ 3 h 197"/>
                <a:gd name="T8" fmla="*/ 127 w 134"/>
                <a:gd name="T9" fmla="*/ 29 h 197"/>
                <a:gd name="T10" fmla="*/ 127 w 134"/>
                <a:gd name="T11" fmla="*/ 29 h 197"/>
                <a:gd name="T12" fmla="*/ 134 w 134"/>
                <a:gd name="T13" fmla="*/ 41 h 197"/>
                <a:gd name="T14" fmla="*/ 134 w 134"/>
                <a:gd name="T15" fmla="*/ 41 h 197"/>
                <a:gd name="T16" fmla="*/ 93 w 134"/>
                <a:gd name="T17" fmla="*/ 96 h 197"/>
                <a:gd name="T18" fmla="*/ 45 w 134"/>
                <a:gd name="T19" fmla="*/ 167 h 197"/>
                <a:gd name="T20" fmla="*/ 45 w 134"/>
                <a:gd name="T21" fmla="*/ 167 h 197"/>
                <a:gd name="T22" fmla="*/ 38 w 134"/>
                <a:gd name="T23" fmla="*/ 182 h 197"/>
                <a:gd name="T24" fmla="*/ 30 w 134"/>
                <a:gd name="T25" fmla="*/ 189 h 197"/>
                <a:gd name="T26" fmla="*/ 23 w 134"/>
                <a:gd name="T27" fmla="*/ 197 h 197"/>
                <a:gd name="T28" fmla="*/ 23 w 134"/>
                <a:gd name="T29" fmla="*/ 197 h 197"/>
                <a:gd name="T30" fmla="*/ 12 w 134"/>
                <a:gd name="T31" fmla="*/ 160 h 197"/>
                <a:gd name="T32" fmla="*/ 4 w 134"/>
                <a:gd name="T33" fmla="*/ 134 h 197"/>
                <a:gd name="T34" fmla="*/ 0 w 134"/>
                <a:gd name="T35" fmla="*/ 111 h 197"/>
                <a:gd name="T36" fmla="*/ 0 w 134"/>
                <a:gd name="T37" fmla="*/ 111 h 197"/>
                <a:gd name="T38" fmla="*/ 4 w 134"/>
                <a:gd name="T39" fmla="*/ 96 h 197"/>
                <a:gd name="T40" fmla="*/ 12 w 134"/>
                <a:gd name="T41" fmla="*/ 82 h 197"/>
                <a:gd name="T42" fmla="*/ 19 w 134"/>
                <a:gd name="T43" fmla="*/ 63 h 197"/>
                <a:gd name="T44" fmla="*/ 19 w 134"/>
                <a:gd name="T45" fmla="*/ 63 h 197"/>
                <a:gd name="T46" fmla="*/ 23 w 134"/>
                <a:gd name="T47" fmla="*/ 59 h 197"/>
                <a:gd name="T48" fmla="*/ 23 w 134"/>
                <a:gd name="T49" fmla="*/ 59 h 197"/>
                <a:gd name="T50" fmla="*/ 26 w 134"/>
                <a:gd name="T51" fmla="*/ 52 h 197"/>
                <a:gd name="T52" fmla="*/ 30 w 134"/>
                <a:gd name="T53" fmla="*/ 44 h 197"/>
                <a:gd name="T54" fmla="*/ 30 w 134"/>
                <a:gd name="T55" fmla="*/ 44 h 197"/>
                <a:gd name="T56" fmla="*/ 30 w 134"/>
                <a:gd name="T57" fmla="*/ 33 h 197"/>
                <a:gd name="T58" fmla="*/ 30 w 134"/>
                <a:gd name="T59" fmla="*/ 33 h 197"/>
                <a:gd name="T60" fmla="*/ 75 w 134"/>
                <a:gd name="T61" fmla="*/ 18 h 197"/>
                <a:gd name="T62" fmla="*/ 75 w 134"/>
                <a:gd name="T63" fmla="*/ 18 h 197"/>
                <a:gd name="T64" fmla="*/ 112 w 134"/>
                <a:gd name="T65" fmla="*/ 0 h 197"/>
                <a:gd name="T66" fmla="*/ 112 w 134"/>
                <a:gd name="T6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97">
                  <a:moveTo>
                    <a:pt x="112" y="0"/>
                  </a:moveTo>
                  <a:lnTo>
                    <a:pt x="112" y="0"/>
                  </a:lnTo>
                  <a:lnTo>
                    <a:pt x="116" y="3"/>
                  </a:lnTo>
                  <a:lnTo>
                    <a:pt x="127" y="29"/>
                  </a:lnTo>
                  <a:lnTo>
                    <a:pt x="134" y="41"/>
                  </a:lnTo>
                  <a:lnTo>
                    <a:pt x="93" y="96"/>
                  </a:lnTo>
                  <a:lnTo>
                    <a:pt x="45" y="167"/>
                  </a:lnTo>
                  <a:lnTo>
                    <a:pt x="38" y="182"/>
                  </a:lnTo>
                  <a:lnTo>
                    <a:pt x="30" y="189"/>
                  </a:lnTo>
                  <a:lnTo>
                    <a:pt x="23" y="197"/>
                  </a:lnTo>
                  <a:lnTo>
                    <a:pt x="12" y="160"/>
                  </a:lnTo>
                  <a:lnTo>
                    <a:pt x="4" y="134"/>
                  </a:lnTo>
                  <a:lnTo>
                    <a:pt x="0" y="111"/>
                  </a:lnTo>
                  <a:lnTo>
                    <a:pt x="4" y="96"/>
                  </a:lnTo>
                  <a:lnTo>
                    <a:pt x="12" y="82"/>
                  </a:lnTo>
                  <a:lnTo>
                    <a:pt x="19" y="63"/>
                  </a:lnTo>
                  <a:lnTo>
                    <a:pt x="23" y="59"/>
                  </a:lnTo>
                  <a:lnTo>
                    <a:pt x="26" y="52"/>
                  </a:lnTo>
                  <a:lnTo>
                    <a:pt x="30" y="44"/>
                  </a:lnTo>
                  <a:lnTo>
                    <a:pt x="30" y="33"/>
                  </a:lnTo>
                  <a:lnTo>
                    <a:pt x="75" y="1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26"/>
            <p:cNvSpPr>
              <a:spLocks/>
            </p:cNvSpPr>
            <p:nvPr/>
          </p:nvSpPr>
          <p:spPr bwMode="auto">
            <a:xfrm>
              <a:off x="0" y="323850"/>
              <a:ext cx="601663" cy="1955800"/>
            </a:xfrm>
            <a:custGeom>
              <a:avLst/>
              <a:gdLst>
                <a:gd name="T0" fmla="*/ 208 w 379"/>
                <a:gd name="T1" fmla="*/ 737 h 1232"/>
                <a:gd name="T2" fmla="*/ 208 w 379"/>
                <a:gd name="T3" fmla="*/ 867 h 1232"/>
                <a:gd name="T4" fmla="*/ 208 w 379"/>
                <a:gd name="T5" fmla="*/ 986 h 1232"/>
                <a:gd name="T6" fmla="*/ 204 w 379"/>
                <a:gd name="T7" fmla="*/ 1050 h 1232"/>
                <a:gd name="T8" fmla="*/ 204 w 379"/>
                <a:gd name="T9" fmla="*/ 1079 h 1232"/>
                <a:gd name="T10" fmla="*/ 204 w 379"/>
                <a:gd name="T11" fmla="*/ 1131 h 1232"/>
                <a:gd name="T12" fmla="*/ 145 w 379"/>
                <a:gd name="T13" fmla="*/ 1128 h 1232"/>
                <a:gd name="T14" fmla="*/ 37 w 379"/>
                <a:gd name="T15" fmla="*/ 1154 h 1232"/>
                <a:gd name="T16" fmla="*/ 7 w 379"/>
                <a:gd name="T17" fmla="*/ 1131 h 1232"/>
                <a:gd name="T18" fmla="*/ 63 w 379"/>
                <a:gd name="T19" fmla="*/ 1109 h 1232"/>
                <a:gd name="T20" fmla="*/ 107 w 379"/>
                <a:gd name="T21" fmla="*/ 1076 h 1232"/>
                <a:gd name="T22" fmla="*/ 126 w 379"/>
                <a:gd name="T23" fmla="*/ 1038 h 1232"/>
                <a:gd name="T24" fmla="*/ 119 w 379"/>
                <a:gd name="T25" fmla="*/ 1001 h 1232"/>
                <a:gd name="T26" fmla="*/ 111 w 379"/>
                <a:gd name="T27" fmla="*/ 942 h 1232"/>
                <a:gd name="T28" fmla="*/ 104 w 379"/>
                <a:gd name="T29" fmla="*/ 849 h 1232"/>
                <a:gd name="T30" fmla="*/ 93 w 379"/>
                <a:gd name="T31" fmla="*/ 711 h 1232"/>
                <a:gd name="T32" fmla="*/ 81 w 379"/>
                <a:gd name="T33" fmla="*/ 629 h 1232"/>
                <a:gd name="T34" fmla="*/ 74 w 379"/>
                <a:gd name="T35" fmla="*/ 529 h 1232"/>
                <a:gd name="T36" fmla="*/ 70 w 379"/>
                <a:gd name="T37" fmla="*/ 451 h 1232"/>
                <a:gd name="T38" fmla="*/ 81 w 379"/>
                <a:gd name="T39" fmla="*/ 369 h 1232"/>
                <a:gd name="T40" fmla="*/ 85 w 379"/>
                <a:gd name="T41" fmla="*/ 309 h 1232"/>
                <a:gd name="T42" fmla="*/ 22 w 379"/>
                <a:gd name="T43" fmla="*/ 298 h 1232"/>
                <a:gd name="T44" fmla="*/ 0 w 379"/>
                <a:gd name="T45" fmla="*/ 246 h 1232"/>
                <a:gd name="T46" fmla="*/ 11 w 379"/>
                <a:gd name="T47" fmla="*/ 205 h 1232"/>
                <a:gd name="T48" fmla="*/ 40 w 379"/>
                <a:gd name="T49" fmla="*/ 157 h 1232"/>
                <a:gd name="T50" fmla="*/ 55 w 379"/>
                <a:gd name="T51" fmla="*/ 97 h 1232"/>
                <a:gd name="T52" fmla="*/ 96 w 379"/>
                <a:gd name="T53" fmla="*/ 64 h 1232"/>
                <a:gd name="T54" fmla="*/ 145 w 379"/>
                <a:gd name="T55" fmla="*/ 41 h 1232"/>
                <a:gd name="T56" fmla="*/ 156 w 379"/>
                <a:gd name="T57" fmla="*/ 97 h 1232"/>
                <a:gd name="T58" fmla="*/ 171 w 379"/>
                <a:gd name="T59" fmla="*/ 30 h 1232"/>
                <a:gd name="T60" fmla="*/ 186 w 379"/>
                <a:gd name="T61" fmla="*/ 53 h 1232"/>
                <a:gd name="T62" fmla="*/ 212 w 379"/>
                <a:gd name="T63" fmla="*/ 56 h 1232"/>
                <a:gd name="T64" fmla="*/ 260 w 379"/>
                <a:gd name="T65" fmla="*/ 0 h 1232"/>
                <a:gd name="T66" fmla="*/ 327 w 379"/>
                <a:gd name="T67" fmla="*/ 30 h 1232"/>
                <a:gd name="T68" fmla="*/ 357 w 379"/>
                <a:gd name="T69" fmla="*/ 41 h 1232"/>
                <a:gd name="T70" fmla="*/ 375 w 379"/>
                <a:gd name="T71" fmla="*/ 127 h 1232"/>
                <a:gd name="T72" fmla="*/ 357 w 379"/>
                <a:gd name="T73" fmla="*/ 216 h 1232"/>
                <a:gd name="T74" fmla="*/ 331 w 379"/>
                <a:gd name="T75" fmla="*/ 302 h 1232"/>
                <a:gd name="T76" fmla="*/ 346 w 379"/>
                <a:gd name="T77" fmla="*/ 391 h 1232"/>
                <a:gd name="T78" fmla="*/ 331 w 379"/>
                <a:gd name="T79" fmla="*/ 510 h 1232"/>
                <a:gd name="T80" fmla="*/ 334 w 379"/>
                <a:gd name="T81" fmla="*/ 562 h 1232"/>
                <a:gd name="T82" fmla="*/ 323 w 379"/>
                <a:gd name="T83" fmla="*/ 692 h 1232"/>
                <a:gd name="T84" fmla="*/ 319 w 379"/>
                <a:gd name="T85" fmla="*/ 756 h 1232"/>
                <a:gd name="T86" fmla="*/ 323 w 379"/>
                <a:gd name="T87" fmla="*/ 789 h 1232"/>
                <a:gd name="T88" fmla="*/ 334 w 379"/>
                <a:gd name="T89" fmla="*/ 837 h 1232"/>
                <a:gd name="T90" fmla="*/ 346 w 379"/>
                <a:gd name="T91" fmla="*/ 945 h 1232"/>
                <a:gd name="T92" fmla="*/ 357 w 379"/>
                <a:gd name="T93" fmla="*/ 1087 h 1232"/>
                <a:gd name="T94" fmla="*/ 342 w 379"/>
                <a:gd name="T95" fmla="*/ 1143 h 1232"/>
                <a:gd name="T96" fmla="*/ 357 w 379"/>
                <a:gd name="T97" fmla="*/ 1217 h 1232"/>
                <a:gd name="T98" fmla="*/ 282 w 379"/>
                <a:gd name="T99" fmla="*/ 1228 h 1232"/>
                <a:gd name="T100" fmla="*/ 275 w 379"/>
                <a:gd name="T101" fmla="*/ 1202 h 1232"/>
                <a:gd name="T102" fmla="*/ 267 w 379"/>
                <a:gd name="T103" fmla="*/ 1124 h 1232"/>
                <a:gd name="T104" fmla="*/ 260 w 379"/>
                <a:gd name="T105" fmla="*/ 1068 h 1232"/>
                <a:gd name="T106" fmla="*/ 252 w 379"/>
                <a:gd name="T107" fmla="*/ 1020 h 1232"/>
                <a:gd name="T108" fmla="*/ 234 w 379"/>
                <a:gd name="T109" fmla="*/ 893 h 1232"/>
                <a:gd name="T110" fmla="*/ 226 w 379"/>
                <a:gd name="T111" fmla="*/ 815 h 1232"/>
                <a:gd name="T112" fmla="*/ 215 w 379"/>
                <a:gd name="T113" fmla="*/ 711 h 1232"/>
                <a:gd name="T114" fmla="*/ 212 w 379"/>
                <a:gd name="T115" fmla="*/ 674 h 1232"/>
                <a:gd name="T116" fmla="*/ 212 w 379"/>
                <a:gd name="T117" fmla="*/ 67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" h="1232">
                  <a:moveTo>
                    <a:pt x="212" y="678"/>
                  </a:moveTo>
                  <a:lnTo>
                    <a:pt x="212" y="678"/>
                  </a:lnTo>
                  <a:lnTo>
                    <a:pt x="212" y="685"/>
                  </a:lnTo>
                  <a:lnTo>
                    <a:pt x="212" y="704"/>
                  </a:lnTo>
                  <a:lnTo>
                    <a:pt x="208" y="722"/>
                  </a:lnTo>
                  <a:lnTo>
                    <a:pt x="208" y="737"/>
                  </a:lnTo>
                  <a:lnTo>
                    <a:pt x="208" y="759"/>
                  </a:lnTo>
                  <a:lnTo>
                    <a:pt x="208" y="800"/>
                  </a:lnTo>
                  <a:lnTo>
                    <a:pt x="208" y="811"/>
                  </a:lnTo>
                  <a:lnTo>
                    <a:pt x="208" y="845"/>
                  </a:lnTo>
                  <a:lnTo>
                    <a:pt x="208" y="867"/>
                  </a:lnTo>
                  <a:lnTo>
                    <a:pt x="208" y="901"/>
                  </a:lnTo>
                  <a:lnTo>
                    <a:pt x="204" y="923"/>
                  </a:lnTo>
                  <a:lnTo>
                    <a:pt x="204" y="942"/>
                  </a:lnTo>
                  <a:lnTo>
                    <a:pt x="208" y="971"/>
                  </a:lnTo>
                  <a:lnTo>
                    <a:pt x="208" y="986"/>
                  </a:lnTo>
                  <a:lnTo>
                    <a:pt x="212" y="1001"/>
                  </a:lnTo>
                  <a:lnTo>
                    <a:pt x="208" y="1020"/>
                  </a:lnTo>
                  <a:lnTo>
                    <a:pt x="208" y="1042"/>
                  </a:lnTo>
                  <a:lnTo>
                    <a:pt x="208" y="1046"/>
                  </a:lnTo>
                  <a:lnTo>
                    <a:pt x="204" y="1050"/>
                  </a:lnTo>
                  <a:lnTo>
                    <a:pt x="200" y="1050"/>
                  </a:lnTo>
                  <a:lnTo>
                    <a:pt x="200" y="1053"/>
                  </a:lnTo>
                  <a:lnTo>
                    <a:pt x="200" y="1061"/>
                  </a:lnTo>
                  <a:lnTo>
                    <a:pt x="200" y="1079"/>
                  </a:lnTo>
                  <a:lnTo>
                    <a:pt x="204" y="1079"/>
                  </a:lnTo>
                  <a:lnTo>
                    <a:pt x="204" y="1087"/>
                  </a:lnTo>
                  <a:lnTo>
                    <a:pt x="204" y="1094"/>
                  </a:lnTo>
                  <a:lnTo>
                    <a:pt x="204" y="1098"/>
                  </a:lnTo>
                  <a:lnTo>
                    <a:pt x="204" y="1120"/>
                  </a:lnTo>
                  <a:lnTo>
                    <a:pt x="204" y="1128"/>
                  </a:lnTo>
                  <a:lnTo>
                    <a:pt x="204" y="1131"/>
                  </a:lnTo>
                  <a:lnTo>
                    <a:pt x="193" y="1131"/>
                  </a:lnTo>
                  <a:lnTo>
                    <a:pt x="163" y="1139"/>
                  </a:lnTo>
                  <a:lnTo>
                    <a:pt x="156" y="1139"/>
                  </a:lnTo>
                  <a:lnTo>
                    <a:pt x="156" y="1124"/>
                  </a:lnTo>
                  <a:lnTo>
                    <a:pt x="145" y="1128"/>
                  </a:lnTo>
                  <a:lnTo>
                    <a:pt x="122" y="1143"/>
                  </a:lnTo>
                  <a:lnTo>
                    <a:pt x="107" y="1150"/>
                  </a:lnTo>
                  <a:lnTo>
                    <a:pt x="89" y="1154"/>
                  </a:lnTo>
                  <a:lnTo>
                    <a:pt x="55" y="1157"/>
                  </a:lnTo>
                  <a:lnTo>
                    <a:pt x="37" y="1154"/>
                  </a:lnTo>
                  <a:lnTo>
                    <a:pt x="18" y="1150"/>
                  </a:lnTo>
                  <a:lnTo>
                    <a:pt x="11" y="1146"/>
                  </a:lnTo>
                  <a:lnTo>
                    <a:pt x="3" y="1139"/>
                  </a:lnTo>
                  <a:lnTo>
                    <a:pt x="3" y="1135"/>
                  </a:lnTo>
                  <a:lnTo>
                    <a:pt x="7" y="1131"/>
                  </a:lnTo>
                  <a:lnTo>
                    <a:pt x="11" y="1124"/>
                  </a:lnTo>
                  <a:lnTo>
                    <a:pt x="18" y="1120"/>
                  </a:lnTo>
                  <a:lnTo>
                    <a:pt x="37" y="1116"/>
                  </a:lnTo>
                  <a:lnTo>
                    <a:pt x="52" y="1113"/>
                  </a:lnTo>
                  <a:lnTo>
                    <a:pt x="63" y="1109"/>
                  </a:lnTo>
                  <a:lnTo>
                    <a:pt x="78" y="1105"/>
                  </a:lnTo>
                  <a:lnTo>
                    <a:pt x="81" y="1102"/>
                  </a:lnTo>
                  <a:lnTo>
                    <a:pt x="89" y="1098"/>
                  </a:lnTo>
                  <a:lnTo>
                    <a:pt x="100" y="1083"/>
                  </a:lnTo>
                  <a:lnTo>
                    <a:pt x="107" y="1076"/>
                  </a:lnTo>
                  <a:lnTo>
                    <a:pt x="111" y="1072"/>
                  </a:lnTo>
                  <a:lnTo>
                    <a:pt x="111" y="1068"/>
                  </a:lnTo>
                  <a:lnTo>
                    <a:pt x="111" y="1064"/>
                  </a:lnTo>
                  <a:lnTo>
                    <a:pt x="126" y="1042"/>
                  </a:lnTo>
                  <a:lnTo>
                    <a:pt x="126" y="1038"/>
                  </a:lnTo>
                  <a:lnTo>
                    <a:pt x="115" y="1031"/>
                  </a:lnTo>
                  <a:lnTo>
                    <a:pt x="111" y="1023"/>
                  </a:lnTo>
                  <a:lnTo>
                    <a:pt x="115" y="1012"/>
                  </a:lnTo>
                  <a:lnTo>
                    <a:pt x="119" y="1005"/>
                  </a:lnTo>
                  <a:lnTo>
                    <a:pt x="119" y="1001"/>
                  </a:lnTo>
                  <a:lnTo>
                    <a:pt x="119" y="997"/>
                  </a:lnTo>
                  <a:lnTo>
                    <a:pt x="115" y="994"/>
                  </a:lnTo>
                  <a:lnTo>
                    <a:pt x="111" y="986"/>
                  </a:lnTo>
                  <a:lnTo>
                    <a:pt x="107" y="979"/>
                  </a:lnTo>
                  <a:lnTo>
                    <a:pt x="107" y="964"/>
                  </a:lnTo>
                  <a:lnTo>
                    <a:pt x="111" y="942"/>
                  </a:lnTo>
                  <a:lnTo>
                    <a:pt x="107" y="919"/>
                  </a:lnTo>
                  <a:lnTo>
                    <a:pt x="107" y="897"/>
                  </a:lnTo>
                  <a:lnTo>
                    <a:pt x="107" y="882"/>
                  </a:lnTo>
                  <a:lnTo>
                    <a:pt x="104" y="849"/>
                  </a:lnTo>
                  <a:lnTo>
                    <a:pt x="104" y="845"/>
                  </a:lnTo>
                  <a:lnTo>
                    <a:pt x="104" y="815"/>
                  </a:lnTo>
                  <a:lnTo>
                    <a:pt x="100" y="785"/>
                  </a:lnTo>
                  <a:lnTo>
                    <a:pt x="96" y="752"/>
                  </a:lnTo>
                  <a:lnTo>
                    <a:pt x="93" y="711"/>
                  </a:lnTo>
                  <a:lnTo>
                    <a:pt x="89" y="685"/>
                  </a:lnTo>
                  <a:lnTo>
                    <a:pt x="85" y="670"/>
                  </a:lnTo>
                  <a:lnTo>
                    <a:pt x="81" y="644"/>
                  </a:lnTo>
                  <a:lnTo>
                    <a:pt x="81" y="629"/>
                  </a:lnTo>
                  <a:lnTo>
                    <a:pt x="78" y="614"/>
                  </a:lnTo>
                  <a:lnTo>
                    <a:pt x="74" y="592"/>
                  </a:lnTo>
                  <a:lnTo>
                    <a:pt x="74" y="573"/>
                  </a:lnTo>
                  <a:lnTo>
                    <a:pt x="74" y="547"/>
                  </a:lnTo>
                  <a:lnTo>
                    <a:pt x="74" y="529"/>
                  </a:lnTo>
                  <a:lnTo>
                    <a:pt x="74" y="506"/>
                  </a:lnTo>
                  <a:lnTo>
                    <a:pt x="70" y="503"/>
                  </a:lnTo>
                  <a:lnTo>
                    <a:pt x="70" y="495"/>
                  </a:lnTo>
                  <a:lnTo>
                    <a:pt x="70" y="469"/>
                  </a:lnTo>
                  <a:lnTo>
                    <a:pt x="70" y="451"/>
                  </a:lnTo>
                  <a:lnTo>
                    <a:pt x="70" y="439"/>
                  </a:lnTo>
                  <a:lnTo>
                    <a:pt x="78" y="395"/>
                  </a:lnTo>
                  <a:lnTo>
                    <a:pt x="78" y="380"/>
                  </a:lnTo>
                  <a:lnTo>
                    <a:pt x="81" y="369"/>
                  </a:lnTo>
                  <a:lnTo>
                    <a:pt x="81" y="358"/>
                  </a:lnTo>
                  <a:lnTo>
                    <a:pt x="81" y="343"/>
                  </a:lnTo>
                  <a:lnTo>
                    <a:pt x="85" y="339"/>
                  </a:lnTo>
                  <a:lnTo>
                    <a:pt x="85" y="332"/>
                  </a:lnTo>
                  <a:lnTo>
                    <a:pt x="85" y="309"/>
                  </a:lnTo>
                  <a:lnTo>
                    <a:pt x="85" y="298"/>
                  </a:lnTo>
                  <a:lnTo>
                    <a:pt x="63" y="302"/>
                  </a:lnTo>
                  <a:lnTo>
                    <a:pt x="40" y="302"/>
                  </a:lnTo>
                  <a:lnTo>
                    <a:pt x="22" y="298"/>
                  </a:lnTo>
                  <a:lnTo>
                    <a:pt x="11" y="291"/>
                  </a:lnTo>
                  <a:lnTo>
                    <a:pt x="3" y="279"/>
                  </a:lnTo>
                  <a:lnTo>
                    <a:pt x="0" y="268"/>
                  </a:lnTo>
                  <a:lnTo>
                    <a:pt x="0" y="265"/>
                  </a:lnTo>
                  <a:lnTo>
                    <a:pt x="0" y="246"/>
                  </a:lnTo>
                  <a:lnTo>
                    <a:pt x="0" y="242"/>
                  </a:lnTo>
                  <a:lnTo>
                    <a:pt x="0" y="235"/>
                  </a:lnTo>
                  <a:lnTo>
                    <a:pt x="0" y="231"/>
                  </a:lnTo>
                  <a:lnTo>
                    <a:pt x="7" y="216"/>
                  </a:lnTo>
                  <a:lnTo>
                    <a:pt x="11" y="205"/>
                  </a:lnTo>
                  <a:lnTo>
                    <a:pt x="22" y="190"/>
                  </a:lnTo>
                  <a:lnTo>
                    <a:pt x="29" y="175"/>
                  </a:lnTo>
                  <a:lnTo>
                    <a:pt x="33" y="172"/>
                  </a:lnTo>
                  <a:lnTo>
                    <a:pt x="37" y="164"/>
                  </a:lnTo>
                  <a:lnTo>
                    <a:pt x="40" y="157"/>
                  </a:lnTo>
                  <a:lnTo>
                    <a:pt x="40" y="146"/>
                  </a:lnTo>
                  <a:lnTo>
                    <a:pt x="44" y="131"/>
                  </a:lnTo>
                  <a:lnTo>
                    <a:pt x="52" y="112"/>
                  </a:lnTo>
                  <a:lnTo>
                    <a:pt x="55" y="105"/>
                  </a:lnTo>
                  <a:lnTo>
                    <a:pt x="55" y="97"/>
                  </a:lnTo>
                  <a:lnTo>
                    <a:pt x="59" y="82"/>
                  </a:lnTo>
                  <a:lnTo>
                    <a:pt x="63" y="79"/>
                  </a:lnTo>
                  <a:lnTo>
                    <a:pt x="74" y="75"/>
                  </a:lnTo>
                  <a:lnTo>
                    <a:pt x="85" y="71"/>
                  </a:lnTo>
                  <a:lnTo>
                    <a:pt x="96" y="64"/>
                  </a:lnTo>
                  <a:lnTo>
                    <a:pt x="107" y="60"/>
                  </a:lnTo>
                  <a:lnTo>
                    <a:pt x="122" y="53"/>
                  </a:lnTo>
                  <a:lnTo>
                    <a:pt x="130" y="53"/>
                  </a:lnTo>
                  <a:lnTo>
                    <a:pt x="137" y="45"/>
                  </a:lnTo>
                  <a:lnTo>
                    <a:pt x="145" y="41"/>
                  </a:lnTo>
                  <a:lnTo>
                    <a:pt x="156" y="30"/>
                  </a:lnTo>
                  <a:lnTo>
                    <a:pt x="152" y="45"/>
                  </a:lnTo>
                  <a:lnTo>
                    <a:pt x="152" y="64"/>
                  </a:lnTo>
                  <a:lnTo>
                    <a:pt x="156" y="97"/>
                  </a:lnTo>
                  <a:lnTo>
                    <a:pt x="156" y="93"/>
                  </a:lnTo>
                  <a:lnTo>
                    <a:pt x="159" y="67"/>
                  </a:lnTo>
                  <a:lnTo>
                    <a:pt x="163" y="41"/>
                  </a:lnTo>
                  <a:lnTo>
                    <a:pt x="167" y="34"/>
                  </a:lnTo>
                  <a:lnTo>
                    <a:pt x="171" y="30"/>
                  </a:lnTo>
                  <a:lnTo>
                    <a:pt x="178" y="30"/>
                  </a:lnTo>
                  <a:lnTo>
                    <a:pt x="197" y="34"/>
                  </a:lnTo>
                  <a:lnTo>
                    <a:pt x="200" y="38"/>
                  </a:lnTo>
                  <a:lnTo>
                    <a:pt x="197" y="41"/>
                  </a:lnTo>
                  <a:lnTo>
                    <a:pt x="189" y="49"/>
                  </a:lnTo>
                  <a:lnTo>
                    <a:pt x="186" y="53"/>
                  </a:lnTo>
                  <a:lnTo>
                    <a:pt x="186" y="67"/>
                  </a:lnTo>
                  <a:lnTo>
                    <a:pt x="186" y="97"/>
                  </a:lnTo>
                  <a:lnTo>
                    <a:pt x="189" y="101"/>
                  </a:lnTo>
                  <a:lnTo>
                    <a:pt x="189" y="97"/>
                  </a:lnTo>
                  <a:lnTo>
                    <a:pt x="212" y="56"/>
                  </a:lnTo>
                  <a:lnTo>
                    <a:pt x="226" y="30"/>
                  </a:lnTo>
                  <a:lnTo>
                    <a:pt x="234" y="19"/>
                  </a:lnTo>
                  <a:lnTo>
                    <a:pt x="245" y="8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79" y="12"/>
                  </a:lnTo>
                  <a:lnTo>
                    <a:pt x="286" y="19"/>
                  </a:lnTo>
                  <a:lnTo>
                    <a:pt x="308" y="26"/>
                  </a:lnTo>
                  <a:lnTo>
                    <a:pt x="327" y="30"/>
                  </a:lnTo>
                  <a:lnTo>
                    <a:pt x="346" y="38"/>
                  </a:lnTo>
                  <a:lnTo>
                    <a:pt x="353" y="41"/>
                  </a:lnTo>
                  <a:lnTo>
                    <a:pt x="353" y="38"/>
                  </a:lnTo>
                  <a:lnTo>
                    <a:pt x="357" y="41"/>
                  </a:lnTo>
                  <a:lnTo>
                    <a:pt x="364" y="45"/>
                  </a:lnTo>
                  <a:lnTo>
                    <a:pt x="372" y="56"/>
                  </a:lnTo>
                  <a:lnTo>
                    <a:pt x="375" y="71"/>
                  </a:lnTo>
                  <a:lnTo>
                    <a:pt x="379" y="90"/>
                  </a:lnTo>
                  <a:lnTo>
                    <a:pt x="375" y="108"/>
                  </a:lnTo>
                  <a:lnTo>
                    <a:pt x="375" y="127"/>
                  </a:lnTo>
                  <a:lnTo>
                    <a:pt x="372" y="149"/>
                  </a:lnTo>
                  <a:lnTo>
                    <a:pt x="368" y="172"/>
                  </a:lnTo>
                  <a:lnTo>
                    <a:pt x="364" y="194"/>
                  </a:lnTo>
                  <a:lnTo>
                    <a:pt x="357" y="216"/>
                  </a:lnTo>
                  <a:lnTo>
                    <a:pt x="346" y="242"/>
                  </a:lnTo>
                  <a:lnTo>
                    <a:pt x="334" y="265"/>
                  </a:lnTo>
                  <a:lnTo>
                    <a:pt x="327" y="279"/>
                  </a:lnTo>
                  <a:lnTo>
                    <a:pt x="327" y="283"/>
                  </a:lnTo>
                  <a:lnTo>
                    <a:pt x="331" y="302"/>
                  </a:lnTo>
                  <a:lnTo>
                    <a:pt x="334" y="309"/>
                  </a:lnTo>
                  <a:lnTo>
                    <a:pt x="334" y="332"/>
                  </a:lnTo>
                  <a:lnTo>
                    <a:pt x="338" y="350"/>
                  </a:lnTo>
                  <a:lnTo>
                    <a:pt x="342" y="372"/>
                  </a:lnTo>
                  <a:lnTo>
                    <a:pt x="346" y="391"/>
                  </a:lnTo>
                  <a:lnTo>
                    <a:pt x="349" y="425"/>
                  </a:lnTo>
                  <a:lnTo>
                    <a:pt x="353" y="462"/>
                  </a:lnTo>
                  <a:lnTo>
                    <a:pt x="357" y="488"/>
                  </a:lnTo>
                  <a:lnTo>
                    <a:pt x="331" y="491"/>
                  </a:lnTo>
                  <a:lnTo>
                    <a:pt x="331" y="510"/>
                  </a:lnTo>
                  <a:lnTo>
                    <a:pt x="334" y="525"/>
                  </a:lnTo>
                  <a:lnTo>
                    <a:pt x="331" y="536"/>
                  </a:lnTo>
                  <a:lnTo>
                    <a:pt x="334" y="558"/>
                  </a:lnTo>
                  <a:lnTo>
                    <a:pt x="334" y="562"/>
                  </a:lnTo>
                  <a:lnTo>
                    <a:pt x="334" y="588"/>
                  </a:lnTo>
                  <a:lnTo>
                    <a:pt x="331" y="618"/>
                  </a:lnTo>
                  <a:lnTo>
                    <a:pt x="327" y="648"/>
                  </a:lnTo>
                  <a:lnTo>
                    <a:pt x="327" y="670"/>
                  </a:lnTo>
                  <a:lnTo>
                    <a:pt x="323" y="692"/>
                  </a:lnTo>
                  <a:lnTo>
                    <a:pt x="323" y="704"/>
                  </a:lnTo>
                  <a:lnTo>
                    <a:pt x="323" y="726"/>
                  </a:lnTo>
                  <a:lnTo>
                    <a:pt x="319" y="744"/>
                  </a:lnTo>
                  <a:lnTo>
                    <a:pt x="319" y="756"/>
                  </a:lnTo>
                  <a:lnTo>
                    <a:pt x="319" y="759"/>
                  </a:lnTo>
                  <a:lnTo>
                    <a:pt x="323" y="767"/>
                  </a:lnTo>
                  <a:lnTo>
                    <a:pt x="323" y="774"/>
                  </a:lnTo>
                  <a:lnTo>
                    <a:pt x="323" y="782"/>
                  </a:lnTo>
                  <a:lnTo>
                    <a:pt x="323" y="789"/>
                  </a:lnTo>
                  <a:lnTo>
                    <a:pt x="327" y="797"/>
                  </a:lnTo>
                  <a:lnTo>
                    <a:pt x="323" y="804"/>
                  </a:lnTo>
                  <a:lnTo>
                    <a:pt x="323" y="808"/>
                  </a:lnTo>
                  <a:lnTo>
                    <a:pt x="327" y="819"/>
                  </a:lnTo>
                  <a:lnTo>
                    <a:pt x="331" y="830"/>
                  </a:lnTo>
                  <a:lnTo>
                    <a:pt x="334" y="837"/>
                  </a:lnTo>
                  <a:lnTo>
                    <a:pt x="338" y="864"/>
                  </a:lnTo>
                  <a:lnTo>
                    <a:pt x="342" y="886"/>
                  </a:lnTo>
                  <a:lnTo>
                    <a:pt x="342" y="923"/>
                  </a:lnTo>
                  <a:lnTo>
                    <a:pt x="346" y="945"/>
                  </a:lnTo>
                  <a:lnTo>
                    <a:pt x="349" y="968"/>
                  </a:lnTo>
                  <a:lnTo>
                    <a:pt x="349" y="994"/>
                  </a:lnTo>
                  <a:lnTo>
                    <a:pt x="353" y="1031"/>
                  </a:lnTo>
                  <a:lnTo>
                    <a:pt x="353" y="1068"/>
                  </a:lnTo>
                  <a:lnTo>
                    <a:pt x="357" y="1087"/>
                  </a:lnTo>
                  <a:lnTo>
                    <a:pt x="353" y="1102"/>
                  </a:lnTo>
                  <a:lnTo>
                    <a:pt x="349" y="1116"/>
                  </a:lnTo>
                  <a:lnTo>
                    <a:pt x="346" y="1131"/>
                  </a:lnTo>
                  <a:lnTo>
                    <a:pt x="342" y="1131"/>
                  </a:lnTo>
                  <a:lnTo>
                    <a:pt x="342" y="1143"/>
                  </a:lnTo>
                  <a:lnTo>
                    <a:pt x="346" y="1157"/>
                  </a:lnTo>
                  <a:lnTo>
                    <a:pt x="353" y="1183"/>
                  </a:lnTo>
                  <a:lnTo>
                    <a:pt x="360" y="1198"/>
                  </a:lnTo>
                  <a:lnTo>
                    <a:pt x="360" y="1209"/>
                  </a:lnTo>
                  <a:lnTo>
                    <a:pt x="357" y="1217"/>
                  </a:lnTo>
                  <a:lnTo>
                    <a:pt x="349" y="1224"/>
                  </a:lnTo>
                  <a:lnTo>
                    <a:pt x="342" y="1228"/>
                  </a:lnTo>
                  <a:lnTo>
                    <a:pt x="327" y="1232"/>
                  </a:lnTo>
                  <a:lnTo>
                    <a:pt x="305" y="1232"/>
                  </a:lnTo>
                  <a:lnTo>
                    <a:pt x="282" y="1228"/>
                  </a:lnTo>
                  <a:lnTo>
                    <a:pt x="279" y="1224"/>
                  </a:lnTo>
                  <a:lnTo>
                    <a:pt x="275" y="1221"/>
                  </a:lnTo>
                  <a:lnTo>
                    <a:pt x="275" y="1213"/>
                  </a:lnTo>
                  <a:lnTo>
                    <a:pt x="271" y="1206"/>
                  </a:lnTo>
                  <a:lnTo>
                    <a:pt x="275" y="1202"/>
                  </a:lnTo>
                  <a:lnTo>
                    <a:pt x="275" y="1157"/>
                  </a:lnTo>
                  <a:lnTo>
                    <a:pt x="275" y="1146"/>
                  </a:lnTo>
                  <a:lnTo>
                    <a:pt x="275" y="1143"/>
                  </a:lnTo>
                  <a:lnTo>
                    <a:pt x="275" y="1139"/>
                  </a:lnTo>
                  <a:lnTo>
                    <a:pt x="271" y="1131"/>
                  </a:lnTo>
                  <a:lnTo>
                    <a:pt x="267" y="1124"/>
                  </a:lnTo>
                  <a:lnTo>
                    <a:pt x="252" y="1098"/>
                  </a:lnTo>
                  <a:lnTo>
                    <a:pt x="252" y="1083"/>
                  </a:lnTo>
                  <a:lnTo>
                    <a:pt x="252" y="1076"/>
                  </a:lnTo>
                  <a:lnTo>
                    <a:pt x="260" y="1072"/>
                  </a:lnTo>
                  <a:lnTo>
                    <a:pt x="260" y="1068"/>
                  </a:lnTo>
                  <a:lnTo>
                    <a:pt x="256" y="1057"/>
                  </a:lnTo>
                  <a:lnTo>
                    <a:pt x="256" y="1046"/>
                  </a:lnTo>
                  <a:lnTo>
                    <a:pt x="252" y="1035"/>
                  </a:lnTo>
                  <a:lnTo>
                    <a:pt x="252" y="1020"/>
                  </a:lnTo>
                  <a:lnTo>
                    <a:pt x="245" y="994"/>
                  </a:lnTo>
                  <a:lnTo>
                    <a:pt x="241" y="968"/>
                  </a:lnTo>
                  <a:lnTo>
                    <a:pt x="238" y="942"/>
                  </a:lnTo>
                  <a:lnTo>
                    <a:pt x="238" y="919"/>
                  </a:lnTo>
                  <a:lnTo>
                    <a:pt x="234" y="893"/>
                  </a:lnTo>
                  <a:lnTo>
                    <a:pt x="230" y="875"/>
                  </a:lnTo>
                  <a:lnTo>
                    <a:pt x="230" y="849"/>
                  </a:lnTo>
                  <a:lnTo>
                    <a:pt x="226" y="815"/>
                  </a:lnTo>
                  <a:lnTo>
                    <a:pt x="226" y="793"/>
                  </a:lnTo>
                  <a:lnTo>
                    <a:pt x="226" y="774"/>
                  </a:lnTo>
                  <a:lnTo>
                    <a:pt x="223" y="744"/>
                  </a:lnTo>
                  <a:lnTo>
                    <a:pt x="219" y="718"/>
                  </a:lnTo>
                  <a:lnTo>
                    <a:pt x="215" y="711"/>
                  </a:lnTo>
                  <a:lnTo>
                    <a:pt x="215" y="689"/>
                  </a:lnTo>
                  <a:lnTo>
                    <a:pt x="212" y="678"/>
                  </a:lnTo>
                  <a:lnTo>
                    <a:pt x="212" y="674"/>
                  </a:lnTo>
                  <a:lnTo>
                    <a:pt x="208" y="655"/>
                  </a:lnTo>
                  <a:lnTo>
                    <a:pt x="208" y="644"/>
                  </a:lnTo>
                  <a:lnTo>
                    <a:pt x="204" y="644"/>
                  </a:lnTo>
                  <a:lnTo>
                    <a:pt x="204" y="651"/>
                  </a:lnTo>
                  <a:lnTo>
                    <a:pt x="212" y="670"/>
                  </a:lnTo>
                  <a:lnTo>
                    <a:pt x="212" y="6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27"/>
            <p:cNvSpPr>
              <a:spLocks/>
            </p:cNvSpPr>
            <p:nvPr/>
          </p:nvSpPr>
          <p:spPr bwMode="auto">
            <a:xfrm>
              <a:off x="147637" y="0"/>
              <a:ext cx="252413" cy="371475"/>
            </a:xfrm>
            <a:custGeom>
              <a:avLst/>
              <a:gdLst>
                <a:gd name="T0" fmla="*/ 156 w 159"/>
                <a:gd name="T1" fmla="*/ 93 h 234"/>
                <a:gd name="T2" fmla="*/ 156 w 159"/>
                <a:gd name="T3" fmla="*/ 74 h 234"/>
                <a:gd name="T4" fmla="*/ 152 w 159"/>
                <a:gd name="T5" fmla="*/ 67 h 234"/>
                <a:gd name="T6" fmla="*/ 152 w 159"/>
                <a:gd name="T7" fmla="*/ 52 h 234"/>
                <a:gd name="T8" fmla="*/ 152 w 159"/>
                <a:gd name="T9" fmla="*/ 48 h 234"/>
                <a:gd name="T10" fmla="*/ 148 w 159"/>
                <a:gd name="T11" fmla="*/ 48 h 234"/>
                <a:gd name="T12" fmla="*/ 148 w 159"/>
                <a:gd name="T13" fmla="*/ 41 h 234"/>
                <a:gd name="T14" fmla="*/ 148 w 159"/>
                <a:gd name="T15" fmla="*/ 37 h 234"/>
                <a:gd name="T16" fmla="*/ 141 w 159"/>
                <a:gd name="T17" fmla="*/ 33 h 234"/>
                <a:gd name="T18" fmla="*/ 130 w 159"/>
                <a:gd name="T19" fmla="*/ 26 h 234"/>
                <a:gd name="T20" fmla="*/ 122 w 159"/>
                <a:gd name="T21" fmla="*/ 26 h 234"/>
                <a:gd name="T22" fmla="*/ 115 w 159"/>
                <a:gd name="T23" fmla="*/ 15 h 234"/>
                <a:gd name="T24" fmla="*/ 111 w 159"/>
                <a:gd name="T25" fmla="*/ 11 h 234"/>
                <a:gd name="T26" fmla="*/ 100 w 159"/>
                <a:gd name="T27" fmla="*/ 11 h 234"/>
                <a:gd name="T28" fmla="*/ 85 w 159"/>
                <a:gd name="T29" fmla="*/ 7 h 234"/>
                <a:gd name="T30" fmla="*/ 81 w 159"/>
                <a:gd name="T31" fmla="*/ 7 h 234"/>
                <a:gd name="T32" fmla="*/ 66 w 159"/>
                <a:gd name="T33" fmla="*/ 7 h 234"/>
                <a:gd name="T34" fmla="*/ 59 w 159"/>
                <a:gd name="T35" fmla="*/ 7 h 234"/>
                <a:gd name="T36" fmla="*/ 48 w 159"/>
                <a:gd name="T37" fmla="*/ 0 h 234"/>
                <a:gd name="T38" fmla="*/ 44 w 159"/>
                <a:gd name="T39" fmla="*/ 4 h 234"/>
                <a:gd name="T40" fmla="*/ 40 w 159"/>
                <a:gd name="T41" fmla="*/ 4 h 234"/>
                <a:gd name="T42" fmla="*/ 40 w 159"/>
                <a:gd name="T43" fmla="*/ 11 h 234"/>
                <a:gd name="T44" fmla="*/ 33 w 159"/>
                <a:gd name="T45" fmla="*/ 11 h 234"/>
                <a:gd name="T46" fmla="*/ 33 w 159"/>
                <a:gd name="T47" fmla="*/ 7 h 234"/>
                <a:gd name="T48" fmla="*/ 29 w 159"/>
                <a:gd name="T49" fmla="*/ 11 h 234"/>
                <a:gd name="T50" fmla="*/ 29 w 159"/>
                <a:gd name="T51" fmla="*/ 15 h 234"/>
                <a:gd name="T52" fmla="*/ 26 w 159"/>
                <a:gd name="T53" fmla="*/ 15 h 234"/>
                <a:gd name="T54" fmla="*/ 26 w 159"/>
                <a:gd name="T55" fmla="*/ 18 h 234"/>
                <a:gd name="T56" fmla="*/ 18 w 159"/>
                <a:gd name="T57" fmla="*/ 26 h 234"/>
                <a:gd name="T58" fmla="*/ 14 w 159"/>
                <a:gd name="T59" fmla="*/ 30 h 234"/>
                <a:gd name="T60" fmla="*/ 11 w 159"/>
                <a:gd name="T61" fmla="*/ 30 h 234"/>
                <a:gd name="T62" fmla="*/ 7 w 159"/>
                <a:gd name="T63" fmla="*/ 41 h 234"/>
                <a:gd name="T64" fmla="*/ 3 w 159"/>
                <a:gd name="T65" fmla="*/ 56 h 234"/>
                <a:gd name="T66" fmla="*/ 0 w 159"/>
                <a:gd name="T67" fmla="*/ 63 h 234"/>
                <a:gd name="T68" fmla="*/ 7 w 159"/>
                <a:gd name="T69" fmla="*/ 67 h 234"/>
                <a:gd name="T70" fmla="*/ 0 w 159"/>
                <a:gd name="T71" fmla="*/ 67 h 234"/>
                <a:gd name="T72" fmla="*/ 3 w 159"/>
                <a:gd name="T73" fmla="*/ 78 h 234"/>
                <a:gd name="T74" fmla="*/ 7 w 159"/>
                <a:gd name="T75" fmla="*/ 74 h 234"/>
                <a:gd name="T76" fmla="*/ 7 w 159"/>
                <a:gd name="T77" fmla="*/ 82 h 234"/>
                <a:gd name="T78" fmla="*/ 11 w 159"/>
                <a:gd name="T79" fmla="*/ 89 h 234"/>
                <a:gd name="T80" fmla="*/ 18 w 159"/>
                <a:gd name="T81" fmla="*/ 119 h 234"/>
                <a:gd name="T82" fmla="*/ 29 w 159"/>
                <a:gd name="T83" fmla="*/ 156 h 234"/>
                <a:gd name="T84" fmla="*/ 48 w 159"/>
                <a:gd name="T85" fmla="*/ 186 h 234"/>
                <a:gd name="T86" fmla="*/ 66 w 159"/>
                <a:gd name="T87" fmla="*/ 201 h 234"/>
                <a:gd name="T88" fmla="*/ 74 w 159"/>
                <a:gd name="T89" fmla="*/ 216 h 234"/>
                <a:gd name="T90" fmla="*/ 96 w 159"/>
                <a:gd name="T91" fmla="*/ 230 h 234"/>
                <a:gd name="T92" fmla="*/ 152 w 159"/>
                <a:gd name="T93" fmla="*/ 182 h 234"/>
                <a:gd name="T94" fmla="*/ 145 w 159"/>
                <a:gd name="T95" fmla="*/ 152 h 234"/>
                <a:gd name="T96" fmla="*/ 148 w 159"/>
                <a:gd name="T97" fmla="*/ 141 h 234"/>
                <a:gd name="T98" fmla="*/ 152 w 159"/>
                <a:gd name="T99" fmla="*/ 123 h 234"/>
                <a:gd name="T100" fmla="*/ 159 w 159"/>
                <a:gd name="T101" fmla="*/ 11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234">
                  <a:moveTo>
                    <a:pt x="159" y="108"/>
                  </a:moveTo>
                  <a:lnTo>
                    <a:pt x="159" y="108"/>
                  </a:lnTo>
                  <a:lnTo>
                    <a:pt x="159" y="100"/>
                  </a:lnTo>
                  <a:lnTo>
                    <a:pt x="156" y="93"/>
                  </a:lnTo>
                  <a:lnTo>
                    <a:pt x="156" y="89"/>
                  </a:lnTo>
                  <a:lnTo>
                    <a:pt x="156" y="74"/>
                  </a:lnTo>
                  <a:lnTo>
                    <a:pt x="148" y="63"/>
                  </a:lnTo>
                  <a:lnTo>
                    <a:pt x="152" y="67"/>
                  </a:lnTo>
                  <a:lnTo>
                    <a:pt x="152" y="63"/>
                  </a:lnTo>
                  <a:lnTo>
                    <a:pt x="152" y="52"/>
                  </a:lnTo>
                  <a:lnTo>
                    <a:pt x="152" y="48"/>
                  </a:lnTo>
                  <a:lnTo>
                    <a:pt x="152" y="44"/>
                  </a:lnTo>
                  <a:lnTo>
                    <a:pt x="148" y="48"/>
                  </a:lnTo>
                  <a:lnTo>
                    <a:pt x="145" y="44"/>
                  </a:lnTo>
                  <a:lnTo>
                    <a:pt x="145" y="37"/>
                  </a:lnTo>
                  <a:lnTo>
                    <a:pt x="148" y="41"/>
                  </a:lnTo>
                  <a:lnTo>
                    <a:pt x="152" y="44"/>
                  </a:lnTo>
                  <a:lnTo>
                    <a:pt x="148" y="37"/>
                  </a:lnTo>
                  <a:lnTo>
                    <a:pt x="145" y="37"/>
                  </a:lnTo>
                  <a:lnTo>
                    <a:pt x="141" y="33"/>
                  </a:lnTo>
                  <a:lnTo>
                    <a:pt x="133" y="30"/>
                  </a:lnTo>
                  <a:lnTo>
                    <a:pt x="130" y="26"/>
                  </a:lnTo>
                  <a:lnTo>
                    <a:pt x="126" y="22"/>
                  </a:lnTo>
                  <a:lnTo>
                    <a:pt x="122" y="26"/>
                  </a:lnTo>
                  <a:lnTo>
                    <a:pt x="119" y="18"/>
                  </a:lnTo>
                  <a:lnTo>
                    <a:pt x="115" y="15"/>
                  </a:lnTo>
                  <a:lnTo>
                    <a:pt x="111" y="11"/>
                  </a:lnTo>
                  <a:lnTo>
                    <a:pt x="111" y="15"/>
                  </a:lnTo>
                  <a:lnTo>
                    <a:pt x="104" y="15"/>
                  </a:lnTo>
                  <a:lnTo>
                    <a:pt x="100" y="11"/>
                  </a:lnTo>
                  <a:lnTo>
                    <a:pt x="93" y="11"/>
                  </a:lnTo>
                  <a:lnTo>
                    <a:pt x="85" y="7"/>
                  </a:lnTo>
                  <a:lnTo>
                    <a:pt x="81" y="7"/>
                  </a:lnTo>
                  <a:lnTo>
                    <a:pt x="70" y="7"/>
                  </a:lnTo>
                  <a:lnTo>
                    <a:pt x="66" y="7"/>
                  </a:lnTo>
                  <a:lnTo>
                    <a:pt x="63" y="7"/>
                  </a:lnTo>
                  <a:lnTo>
                    <a:pt x="59" y="7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44" y="7"/>
                  </a:lnTo>
                  <a:lnTo>
                    <a:pt x="40" y="11"/>
                  </a:lnTo>
                  <a:lnTo>
                    <a:pt x="33" y="11"/>
                  </a:lnTo>
                  <a:lnTo>
                    <a:pt x="37" y="11"/>
                  </a:lnTo>
                  <a:lnTo>
                    <a:pt x="33" y="11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9" y="11"/>
                  </a:lnTo>
                  <a:lnTo>
                    <a:pt x="29" y="7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26" y="18"/>
                  </a:lnTo>
                  <a:lnTo>
                    <a:pt x="18" y="26"/>
                  </a:lnTo>
                  <a:lnTo>
                    <a:pt x="14" y="30"/>
                  </a:lnTo>
                  <a:lnTo>
                    <a:pt x="11" y="22"/>
                  </a:lnTo>
                  <a:lnTo>
                    <a:pt x="11" y="30"/>
                  </a:lnTo>
                  <a:lnTo>
                    <a:pt x="11" y="37"/>
                  </a:lnTo>
                  <a:lnTo>
                    <a:pt x="7" y="41"/>
                  </a:lnTo>
                  <a:lnTo>
                    <a:pt x="7" y="52"/>
                  </a:lnTo>
                  <a:lnTo>
                    <a:pt x="3" y="56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3" y="63"/>
                  </a:lnTo>
                  <a:lnTo>
                    <a:pt x="7" y="67"/>
                  </a:lnTo>
                  <a:lnTo>
                    <a:pt x="0" y="67"/>
                  </a:lnTo>
                  <a:lnTo>
                    <a:pt x="7" y="71"/>
                  </a:lnTo>
                  <a:lnTo>
                    <a:pt x="3" y="78"/>
                  </a:lnTo>
                  <a:lnTo>
                    <a:pt x="7" y="74"/>
                  </a:lnTo>
                  <a:lnTo>
                    <a:pt x="7" y="82"/>
                  </a:lnTo>
                  <a:lnTo>
                    <a:pt x="11" y="74"/>
                  </a:lnTo>
                  <a:lnTo>
                    <a:pt x="11" y="89"/>
                  </a:lnTo>
                  <a:lnTo>
                    <a:pt x="18" y="115"/>
                  </a:lnTo>
                  <a:lnTo>
                    <a:pt x="18" y="119"/>
                  </a:lnTo>
                  <a:lnTo>
                    <a:pt x="22" y="137"/>
                  </a:lnTo>
                  <a:lnTo>
                    <a:pt x="29" y="156"/>
                  </a:lnTo>
                  <a:lnTo>
                    <a:pt x="37" y="167"/>
                  </a:lnTo>
                  <a:lnTo>
                    <a:pt x="48" y="186"/>
                  </a:lnTo>
                  <a:lnTo>
                    <a:pt x="52" y="193"/>
                  </a:lnTo>
                  <a:lnTo>
                    <a:pt x="59" y="197"/>
                  </a:lnTo>
                  <a:lnTo>
                    <a:pt x="66" y="201"/>
                  </a:lnTo>
                  <a:lnTo>
                    <a:pt x="66" y="204"/>
                  </a:lnTo>
                  <a:lnTo>
                    <a:pt x="74" y="216"/>
                  </a:lnTo>
                  <a:lnTo>
                    <a:pt x="85" y="230"/>
                  </a:lnTo>
                  <a:lnTo>
                    <a:pt x="89" y="234"/>
                  </a:lnTo>
                  <a:lnTo>
                    <a:pt x="96" y="230"/>
                  </a:lnTo>
                  <a:lnTo>
                    <a:pt x="148" y="186"/>
                  </a:lnTo>
                  <a:lnTo>
                    <a:pt x="152" y="182"/>
                  </a:lnTo>
                  <a:lnTo>
                    <a:pt x="152" y="178"/>
                  </a:lnTo>
                  <a:lnTo>
                    <a:pt x="145" y="160"/>
                  </a:lnTo>
                  <a:lnTo>
                    <a:pt x="145" y="152"/>
                  </a:lnTo>
                  <a:lnTo>
                    <a:pt x="148" y="145"/>
                  </a:lnTo>
                  <a:lnTo>
                    <a:pt x="148" y="141"/>
                  </a:lnTo>
                  <a:lnTo>
                    <a:pt x="148" y="134"/>
                  </a:lnTo>
                  <a:lnTo>
                    <a:pt x="152" y="130"/>
                  </a:lnTo>
                  <a:lnTo>
                    <a:pt x="152" y="123"/>
                  </a:lnTo>
                  <a:lnTo>
                    <a:pt x="159" y="115"/>
                  </a:lnTo>
                  <a:lnTo>
                    <a:pt x="159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28"/>
            <p:cNvSpPr>
              <a:spLocks/>
            </p:cNvSpPr>
            <p:nvPr/>
          </p:nvSpPr>
          <p:spPr bwMode="auto">
            <a:xfrm>
              <a:off x="317500" y="642938"/>
              <a:ext cx="23813" cy="106363"/>
            </a:xfrm>
            <a:custGeom>
              <a:avLst/>
              <a:gdLst>
                <a:gd name="T0" fmla="*/ 15 w 15"/>
                <a:gd name="T1" fmla="*/ 0 h 67"/>
                <a:gd name="T2" fmla="*/ 15 w 15"/>
                <a:gd name="T3" fmla="*/ 0 h 67"/>
                <a:gd name="T4" fmla="*/ 12 w 15"/>
                <a:gd name="T5" fmla="*/ 8 h 67"/>
                <a:gd name="T6" fmla="*/ 12 w 15"/>
                <a:gd name="T7" fmla="*/ 30 h 67"/>
                <a:gd name="T8" fmla="*/ 12 w 15"/>
                <a:gd name="T9" fmla="*/ 30 h 67"/>
                <a:gd name="T10" fmla="*/ 12 w 15"/>
                <a:gd name="T11" fmla="*/ 67 h 67"/>
                <a:gd name="T12" fmla="*/ 4 w 15"/>
                <a:gd name="T13" fmla="*/ 67 h 67"/>
                <a:gd name="T14" fmla="*/ 4 w 15"/>
                <a:gd name="T15" fmla="*/ 67 h 67"/>
                <a:gd name="T16" fmla="*/ 0 w 15"/>
                <a:gd name="T17" fmla="*/ 56 h 67"/>
                <a:gd name="T18" fmla="*/ 0 w 15"/>
                <a:gd name="T19" fmla="*/ 30 h 67"/>
                <a:gd name="T20" fmla="*/ 0 w 15"/>
                <a:gd name="T21" fmla="*/ 30 h 67"/>
                <a:gd name="T22" fmla="*/ 4 w 15"/>
                <a:gd name="T23" fmla="*/ 0 h 67"/>
                <a:gd name="T24" fmla="*/ 15 w 15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67">
                  <a:moveTo>
                    <a:pt x="15" y="0"/>
                  </a:moveTo>
                  <a:lnTo>
                    <a:pt x="15" y="0"/>
                  </a:lnTo>
                  <a:lnTo>
                    <a:pt x="12" y="8"/>
                  </a:lnTo>
                  <a:lnTo>
                    <a:pt x="12" y="30"/>
                  </a:lnTo>
                  <a:lnTo>
                    <a:pt x="12" y="67"/>
                  </a:lnTo>
                  <a:lnTo>
                    <a:pt x="4" y="67"/>
                  </a:lnTo>
                  <a:lnTo>
                    <a:pt x="0" y="56"/>
                  </a:lnTo>
                  <a:lnTo>
                    <a:pt x="0" y="30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29"/>
            <p:cNvSpPr>
              <a:spLocks/>
            </p:cNvSpPr>
            <p:nvPr/>
          </p:nvSpPr>
          <p:spPr bwMode="auto">
            <a:xfrm>
              <a:off x="206375" y="779463"/>
              <a:ext cx="17463" cy="34925"/>
            </a:xfrm>
            <a:custGeom>
              <a:avLst/>
              <a:gdLst>
                <a:gd name="T0" fmla="*/ 0 w 11"/>
                <a:gd name="T1" fmla="*/ 0 h 22"/>
                <a:gd name="T2" fmla="*/ 0 w 11"/>
                <a:gd name="T3" fmla="*/ 0 h 22"/>
                <a:gd name="T4" fmla="*/ 0 w 11"/>
                <a:gd name="T5" fmla="*/ 18 h 22"/>
                <a:gd name="T6" fmla="*/ 7 w 11"/>
                <a:gd name="T7" fmla="*/ 22 h 22"/>
                <a:gd name="T8" fmla="*/ 7 w 11"/>
                <a:gd name="T9" fmla="*/ 22 h 22"/>
                <a:gd name="T10" fmla="*/ 11 w 11"/>
                <a:gd name="T11" fmla="*/ 15 h 22"/>
                <a:gd name="T12" fmla="*/ 11 w 11"/>
                <a:gd name="T13" fmla="*/ 0 h 22"/>
                <a:gd name="T14" fmla="*/ 11 w 11"/>
                <a:gd name="T15" fmla="*/ 0 h 22"/>
                <a:gd name="T16" fmla="*/ 0 w 11"/>
                <a:gd name="T17" fmla="*/ 0 h 22"/>
                <a:gd name="T18" fmla="*/ 0 w 11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2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7" y="22"/>
                  </a:lnTo>
                  <a:lnTo>
                    <a:pt x="11" y="15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24" name="Group 36"/>
          <p:cNvGrpSpPr>
            <a:grpSpLocks/>
          </p:cNvGrpSpPr>
          <p:nvPr/>
        </p:nvGrpSpPr>
        <p:grpSpPr bwMode="auto">
          <a:xfrm>
            <a:off x="914400" y="1979613"/>
            <a:ext cx="727075" cy="2320925"/>
            <a:chOff x="0" y="0"/>
            <a:chExt cx="727076" cy="2320925"/>
          </a:xfrm>
        </p:grpSpPr>
        <p:sp>
          <p:nvSpPr>
            <p:cNvPr id="37925" name="Freeform 36"/>
            <p:cNvSpPr>
              <a:spLocks/>
            </p:cNvSpPr>
            <p:nvPr/>
          </p:nvSpPr>
          <p:spPr bwMode="auto">
            <a:xfrm>
              <a:off x="377825" y="312737"/>
              <a:ext cx="288925" cy="703263"/>
            </a:xfrm>
            <a:custGeom>
              <a:avLst/>
              <a:gdLst>
                <a:gd name="T0" fmla="*/ 11 w 182"/>
                <a:gd name="T1" fmla="*/ 0 h 443"/>
                <a:gd name="T2" fmla="*/ 0 w 182"/>
                <a:gd name="T3" fmla="*/ 26 h 443"/>
                <a:gd name="T4" fmla="*/ 108 w 182"/>
                <a:gd name="T5" fmla="*/ 443 h 443"/>
                <a:gd name="T6" fmla="*/ 182 w 182"/>
                <a:gd name="T7" fmla="*/ 436 h 443"/>
                <a:gd name="T8" fmla="*/ 153 w 182"/>
                <a:gd name="T9" fmla="*/ 112 h 443"/>
                <a:gd name="T10" fmla="*/ 153 w 182"/>
                <a:gd name="T11" fmla="*/ 112 h 443"/>
                <a:gd name="T12" fmla="*/ 112 w 182"/>
                <a:gd name="T13" fmla="*/ 60 h 443"/>
                <a:gd name="T14" fmla="*/ 112 w 182"/>
                <a:gd name="T15" fmla="*/ 60 h 443"/>
                <a:gd name="T16" fmla="*/ 101 w 182"/>
                <a:gd name="T17" fmla="*/ 30 h 443"/>
                <a:gd name="T18" fmla="*/ 101 w 182"/>
                <a:gd name="T19" fmla="*/ 30 h 443"/>
                <a:gd name="T20" fmla="*/ 89 w 182"/>
                <a:gd name="T21" fmla="*/ 34 h 443"/>
                <a:gd name="T22" fmla="*/ 78 w 182"/>
                <a:gd name="T23" fmla="*/ 38 h 443"/>
                <a:gd name="T24" fmla="*/ 78 w 182"/>
                <a:gd name="T25" fmla="*/ 38 h 443"/>
                <a:gd name="T26" fmla="*/ 67 w 182"/>
                <a:gd name="T27" fmla="*/ 30 h 443"/>
                <a:gd name="T28" fmla="*/ 48 w 182"/>
                <a:gd name="T29" fmla="*/ 15 h 443"/>
                <a:gd name="T30" fmla="*/ 15 w 182"/>
                <a:gd name="T31" fmla="*/ 0 h 443"/>
                <a:gd name="T32" fmla="*/ 15 w 182"/>
                <a:gd name="T33" fmla="*/ 0 h 443"/>
                <a:gd name="T34" fmla="*/ 11 w 182"/>
                <a:gd name="T35" fmla="*/ 0 h 443"/>
                <a:gd name="T36" fmla="*/ 11 w 182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" h="443">
                  <a:moveTo>
                    <a:pt x="11" y="0"/>
                  </a:moveTo>
                  <a:lnTo>
                    <a:pt x="0" y="26"/>
                  </a:lnTo>
                  <a:lnTo>
                    <a:pt x="108" y="443"/>
                  </a:lnTo>
                  <a:lnTo>
                    <a:pt x="182" y="436"/>
                  </a:lnTo>
                  <a:lnTo>
                    <a:pt x="153" y="112"/>
                  </a:lnTo>
                  <a:lnTo>
                    <a:pt x="112" y="60"/>
                  </a:lnTo>
                  <a:lnTo>
                    <a:pt x="101" y="30"/>
                  </a:lnTo>
                  <a:lnTo>
                    <a:pt x="89" y="34"/>
                  </a:lnTo>
                  <a:lnTo>
                    <a:pt x="78" y="38"/>
                  </a:lnTo>
                  <a:lnTo>
                    <a:pt x="67" y="30"/>
                  </a:lnTo>
                  <a:lnTo>
                    <a:pt x="48" y="15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37"/>
            <p:cNvSpPr>
              <a:spLocks/>
            </p:cNvSpPr>
            <p:nvPr/>
          </p:nvSpPr>
          <p:spPr bwMode="auto">
            <a:xfrm>
              <a:off x="0" y="950912"/>
              <a:ext cx="514350" cy="288925"/>
            </a:xfrm>
            <a:custGeom>
              <a:avLst/>
              <a:gdLst>
                <a:gd name="T0" fmla="*/ 324 w 324"/>
                <a:gd name="T1" fmla="*/ 0 h 182"/>
                <a:gd name="T2" fmla="*/ 279 w 324"/>
                <a:gd name="T3" fmla="*/ 182 h 182"/>
                <a:gd name="T4" fmla="*/ 7 w 324"/>
                <a:gd name="T5" fmla="*/ 168 h 182"/>
                <a:gd name="T6" fmla="*/ 7 w 324"/>
                <a:gd name="T7" fmla="*/ 168 h 182"/>
                <a:gd name="T8" fmla="*/ 0 w 324"/>
                <a:gd name="T9" fmla="*/ 164 h 182"/>
                <a:gd name="T10" fmla="*/ 0 w 324"/>
                <a:gd name="T11" fmla="*/ 160 h 182"/>
                <a:gd name="T12" fmla="*/ 48 w 324"/>
                <a:gd name="T13" fmla="*/ 8 h 182"/>
                <a:gd name="T14" fmla="*/ 48 w 324"/>
                <a:gd name="T15" fmla="*/ 8 h 182"/>
                <a:gd name="T16" fmla="*/ 52 w 324"/>
                <a:gd name="T17" fmla="*/ 0 h 182"/>
                <a:gd name="T18" fmla="*/ 60 w 324"/>
                <a:gd name="T19" fmla="*/ 0 h 182"/>
                <a:gd name="T20" fmla="*/ 324 w 324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182">
                  <a:moveTo>
                    <a:pt x="324" y="0"/>
                  </a:moveTo>
                  <a:lnTo>
                    <a:pt x="279" y="182"/>
                  </a:lnTo>
                  <a:lnTo>
                    <a:pt x="7" y="168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48" y="8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38"/>
            <p:cNvSpPr>
              <a:spLocks noEditPoints="1"/>
            </p:cNvSpPr>
            <p:nvPr/>
          </p:nvSpPr>
          <p:spPr bwMode="auto">
            <a:xfrm>
              <a:off x="112713" y="0"/>
              <a:ext cx="614363" cy="2320925"/>
            </a:xfrm>
            <a:custGeom>
              <a:avLst/>
              <a:gdLst>
                <a:gd name="T0" fmla="*/ 18 w 387"/>
                <a:gd name="T1" fmla="*/ 770 h 1462"/>
                <a:gd name="T2" fmla="*/ 67 w 387"/>
                <a:gd name="T3" fmla="*/ 785 h 1462"/>
                <a:gd name="T4" fmla="*/ 89 w 387"/>
                <a:gd name="T5" fmla="*/ 874 h 1462"/>
                <a:gd name="T6" fmla="*/ 93 w 387"/>
                <a:gd name="T7" fmla="*/ 979 h 1462"/>
                <a:gd name="T8" fmla="*/ 70 w 387"/>
                <a:gd name="T9" fmla="*/ 1075 h 1462"/>
                <a:gd name="T10" fmla="*/ 55 w 387"/>
                <a:gd name="T11" fmla="*/ 1209 h 1462"/>
                <a:gd name="T12" fmla="*/ 41 w 387"/>
                <a:gd name="T13" fmla="*/ 1328 h 1462"/>
                <a:gd name="T14" fmla="*/ 41 w 387"/>
                <a:gd name="T15" fmla="*/ 1395 h 1462"/>
                <a:gd name="T16" fmla="*/ 100 w 387"/>
                <a:gd name="T17" fmla="*/ 1462 h 1462"/>
                <a:gd name="T18" fmla="*/ 115 w 387"/>
                <a:gd name="T19" fmla="*/ 1351 h 1462"/>
                <a:gd name="T20" fmla="*/ 137 w 387"/>
                <a:gd name="T21" fmla="*/ 1280 h 1462"/>
                <a:gd name="T22" fmla="*/ 167 w 387"/>
                <a:gd name="T23" fmla="*/ 1105 h 1462"/>
                <a:gd name="T24" fmla="*/ 201 w 387"/>
                <a:gd name="T25" fmla="*/ 945 h 1462"/>
                <a:gd name="T26" fmla="*/ 197 w 387"/>
                <a:gd name="T27" fmla="*/ 1027 h 1462"/>
                <a:gd name="T28" fmla="*/ 197 w 387"/>
                <a:gd name="T29" fmla="*/ 1124 h 1462"/>
                <a:gd name="T30" fmla="*/ 182 w 387"/>
                <a:gd name="T31" fmla="*/ 1239 h 1462"/>
                <a:gd name="T32" fmla="*/ 186 w 387"/>
                <a:gd name="T33" fmla="*/ 1310 h 1462"/>
                <a:gd name="T34" fmla="*/ 234 w 387"/>
                <a:gd name="T35" fmla="*/ 1343 h 1462"/>
                <a:gd name="T36" fmla="*/ 375 w 387"/>
                <a:gd name="T37" fmla="*/ 1373 h 1462"/>
                <a:gd name="T38" fmla="*/ 335 w 387"/>
                <a:gd name="T39" fmla="*/ 1332 h 1462"/>
                <a:gd name="T40" fmla="*/ 271 w 387"/>
                <a:gd name="T41" fmla="*/ 1246 h 1462"/>
                <a:gd name="T42" fmla="*/ 290 w 387"/>
                <a:gd name="T43" fmla="*/ 1165 h 1462"/>
                <a:gd name="T44" fmla="*/ 312 w 387"/>
                <a:gd name="T45" fmla="*/ 1012 h 1462"/>
                <a:gd name="T46" fmla="*/ 335 w 387"/>
                <a:gd name="T47" fmla="*/ 856 h 1462"/>
                <a:gd name="T48" fmla="*/ 383 w 387"/>
                <a:gd name="T49" fmla="*/ 759 h 1462"/>
                <a:gd name="T50" fmla="*/ 364 w 387"/>
                <a:gd name="T51" fmla="*/ 640 h 1462"/>
                <a:gd name="T52" fmla="*/ 346 w 387"/>
                <a:gd name="T53" fmla="*/ 495 h 1462"/>
                <a:gd name="T54" fmla="*/ 349 w 387"/>
                <a:gd name="T55" fmla="*/ 328 h 1462"/>
                <a:gd name="T56" fmla="*/ 282 w 387"/>
                <a:gd name="T57" fmla="*/ 257 h 1462"/>
                <a:gd name="T58" fmla="*/ 331 w 387"/>
                <a:gd name="T59" fmla="*/ 562 h 1462"/>
                <a:gd name="T60" fmla="*/ 286 w 387"/>
                <a:gd name="T61" fmla="*/ 614 h 1462"/>
                <a:gd name="T62" fmla="*/ 323 w 387"/>
                <a:gd name="T63" fmla="*/ 562 h 1462"/>
                <a:gd name="T64" fmla="*/ 282 w 387"/>
                <a:gd name="T65" fmla="*/ 302 h 1462"/>
                <a:gd name="T66" fmla="*/ 268 w 387"/>
                <a:gd name="T67" fmla="*/ 220 h 1462"/>
                <a:gd name="T68" fmla="*/ 301 w 387"/>
                <a:gd name="T69" fmla="*/ 134 h 1462"/>
                <a:gd name="T70" fmla="*/ 305 w 387"/>
                <a:gd name="T71" fmla="*/ 78 h 1462"/>
                <a:gd name="T72" fmla="*/ 308 w 387"/>
                <a:gd name="T73" fmla="*/ 67 h 1462"/>
                <a:gd name="T74" fmla="*/ 301 w 387"/>
                <a:gd name="T75" fmla="*/ 45 h 1462"/>
                <a:gd name="T76" fmla="*/ 290 w 387"/>
                <a:gd name="T77" fmla="*/ 26 h 1462"/>
                <a:gd name="T78" fmla="*/ 279 w 387"/>
                <a:gd name="T79" fmla="*/ 23 h 1462"/>
                <a:gd name="T80" fmla="*/ 260 w 387"/>
                <a:gd name="T81" fmla="*/ 4 h 1462"/>
                <a:gd name="T82" fmla="*/ 249 w 387"/>
                <a:gd name="T83" fmla="*/ 4 h 1462"/>
                <a:gd name="T84" fmla="*/ 241 w 387"/>
                <a:gd name="T85" fmla="*/ 4 h 1462"/>
                <a:gd name="T86" fmla="*/ 230 w 387"/>
                <a:gd name="T87" fmla="*/ 8 h 1462"/>
                <a:gd name="T88" fmla="*/ 215 w 387"/>
                <a:gd name="T89" fmla="*/ 15 h 1462"/>
                <a:gd name="T90" fmla="*/ 186 w 387"/>
                <a:gd name="T91" fmla="*/ 30 h 1462"/>
                <a:gd name="T92" fmla="*/ 178 w 387"/>
                <a:gd name="T93" fmla="*/ 49 h 1462"/>
                <a:gd name="T94" fmla="*/ 160 w 387"/>
                <a:gd name="T95" fmla="*/ 82 h 1462"/>
                <a:gd name="T96" fmla="*/ 163 w 387"/>
                <a:gd name="T97" fmla="*/ 130 h 1462"/>
                <a:gd name="T98" fmla="*/ 204 w 387"/>
                <a:gd name="T99" fmla="*/ 212 h 1462"/>
                <a:gd name="T100" fmla="*/ 253 w 387"/>
                <a:gd name="T101" fmla="*/ 275 h 1462"/>
                <a:gd name="T102" fmla="*/ 175 w 387"/>
                <a:gd name="T103" fmla="*/ 227 h 1462"/>
                <a:gd name="T104" fmla="*/ 85 w 387"/>
                <a:gd name="T105" fmla="*/ 253 h 1462"/>
                <a:gd name="T106" fmla="*/ 29 w 387"/>
                <a:gd name="T107" fmla="*/ 324 h 1462"/>
                <a:gd name="T108" fmla="*/ 33 w 387"/>
                <a:gd name="T109" fmla="*/ 432 h 1462"/>
                <a:gd name="T110" fmla="*/ 22 w 387"/>
                <a:gd name="T111" fmla="*/ 528 h 1462"/>
                <a:gd name="T112" fmla="*/ 0 w 387"/>
                <a:gd name="T113" fmla="*/ 726 h 1462"/>
                <a:gd name="T114" fmla="*/ 82 w 387"/>
                <a:gd name="T115" fmla="*/ 767 h 1462"/>
                <a:gd name="T116" fmla="*/ 238 w 387"/>
                <a:gd name="T117" fmla="*/ 599 h 1462"/>
                <a:gd name="T118" fmla="*/ 156 w 387"/>
                <a:gd name="T119" fmla="*/ 778 h 1462"/>
                <a:gd name="T120" fmla="*/ 89 w 387"/>
                <a:gd name="T121" fmla="*/ 72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7" h="1462">
                  <a:moveTo>
                    <a:pt x="0" y="726"/>
                  </a:moveTo>
                  <a:lnTo>
                    <a:pt x="0" y="726"/>
                  </a:lnTo>
                  <a:lnTo>
                    <a:pt x="7" y="722"/>
                  </a:lnTo>
                  <a:lnTo>
                    <a:pt x="7" y="726"/>
                  </a:lnTo>
                  <a:lnTo>
                    <a:pt x="11" y="729"/>
                  </a:lnTo>
                  <a:lnTo>
                    <a:pt x="15" y="733"/>
                  </a:lnTo>
                  <a:lnTo>
                    <a:pt x="15" y="755"/>
                  </a:lnTo>
                  <a:lnTo>
                    <a:pt x="18" y="770"/>
                  </a:lnTo>
                  <a:lnTo>
                    <a:pt x="22" y="778"/>
                  </a:lnTo>
                  <a:lnTo>
                    <a:pt x="41" y="785"/>
                  </a:lnTo>
                  <a:lnTo>
                    <a:pt x="44" y="785"/>
                  </a:lnTo>
                  <a:lnTo>
                    <a:pt x="48" y="785"/>
                  </a:lnTo>
                  <a:lnTo>
                    <a:pt x="55" y="789"/>
                  </a:lnTo>
                  <a:lnTo>
                    <a:pt x="63" y="785"/>
                  </a:lnTo>
                  <a:lnTo>
                    <a:pt x="67" y="785"/>
                  </a:lnTo>
                  <a:lnTo>
                    <a:pt x="70" y="789"/>
                  </a:lnTo>
                  <a:lnTo>
                    <a:pt x="85" y="789"/>
                  </a:lnTo>
                  <a:lnTo>
                    <a:pt x="89" y="789"/>
                  </a:lnTo>
                  <a:lnTo>
                    <a:pt x="89" y="796"/>
                  </a:lnTo>
                  <a:lnTo>
                    <a:pt x="89" y="819"/>
                  </a:lnTo>
                  <a:lnTo>
                    <a:pt x="89" y="848"/>
                  </a:lnTo>
                  <a:lnTo>
                    <a:pt x="89" y="874"/>
                  </a:lnTo>
                  <a:lnTo>
                    <a:pt x="93" y="908"/>
                  </a:lnTo>
                  <a:lnTo>
                    <a:pt x="93" y="927"/>
                  </a:lnTo>
                  <a:lnTo>
                    <a:pt x="93" y="938"/>
                  </a:lnTo>
                  <a:lnTo>
                    <a:pt x="93" y="949"/>
                  </a:lnTo>
                  <a:lnTo>
                    <a:pt x="93" y="956"/>
                  </a:lnTo>
                  <a:lnTo>
                    <a:pt x="93" y="960"/>
                  </a:lnTo>
                  <a:lnTo>
                    <a:pt x="93" y="979"/>
                  </a:lnTo>
                  <a:lnTo>
                    <a:pt x="93" y="986"/>
                  </a:lnTo>
                  <a:lnTo>
                    <a:pt x="89" y="993"/>
                  </a:lnTo>
                  <a:lnTo>
                    <a:pt x="89" y="1020"/>
                  </a:lnTo>
                  <a:lnTo>
                    <a:pt x="82" y="1027"/>
                  </a:lnTo>
                  <a:lnTo>
                    <a:pt x="78" y="1034"/>
                  </a:lnTo>
                  <a:lnTo>
                    <a:pt x="74" y="1046"/>
                  </a:lnTo>
                  <a:lnTo>
                    <a:pt x="70" y="1075"/>
                  </a:lnTo>
                  <a:lnTo>
                    <a:pt x="63" y="1094"/>
                  </a:lnTo>
                  <a:lnTo>
                    <a:pt x="59" y="1116"/>
                  </a:lnTo>
                  <a:lnTo>
                    <a:pt x="55" y="1150"/>
                  </a:lnTo>
                  <a:lnTo>
                    <a:pt x="55" y="1176"/>
                  </a:lnTo>
                  <a:lnTo>
                    <a:pt x="55" y="1198"/>
                  </a:lnTo>
                  <a:lnTo>
                    <a:pt x="55" y="1209"/>
                  </a:lnTo>
                  <a:lnTo>
                    <a:pt x="55" y="1220"/>
                  </a:lnTo>
                  <a:lnTo>
                    <a:pt x="52" y="1232"/>
                  </a:lnTo>
                  <a:lnTo>
                    <a:pt x="44" y="1254"/>
                  </a:lnTo>
                  <a:lnTo>
                    <a:pt x="41" y="1272"/>
                  </a:lnTo>
                  <a:lnTo>
                    <a:pt x="37" y="1291"/>
                  </a:lnTo>
                  <a:lnTo>
                    <a:pt x="37" y="1306"/>
                  </a:lnTo>
                  <a:lnTo>
                    <a:pt x="37" y="1317"/>
                  </a:lnTo>
                  <a:lnTo>
                    <a:pt x="41" y="1328"/>
                  </a:lnTo>
                  <a:lnTo>
                    <a:pt x="44" y="1339"/>
                  </a:lnTo>
                  <a:lnTo>
                    <a:pt x="48" y="1343"/>
                  </a:lnTo>
                  <a:lnTo>
                    <a:pt x="48" y="1347"/>
                  </a:lnTo>
                  <a:lnTo>
                    <a:pt x="44" y="1358"/>
                  </a:lnTo>
                  <a:lnTo>
                    <a:pt x="44" y="1365"/>
                  </a:lnTo>
                  <a:lnTo>
                    <a:pt x="44" y="1380"/>
                  </a:lnTo>
                  <a:lnTo>
                    <a:pt x="41" y="1395"/>
                  </a:lnTo>
                  <a:lnTo>
                    <a:pt x="37" y="1421"/>
                  </a:lnTo>
                  <a:lnTo>
                    <a:pt x="37" y="1429"/>
                  </a:lnTo>
                  <a:lnTo>
                    <a:pt x="41" y="1436"/>
                  </a:lnTo>
                  <a:lnTo>
                    <a:pt x="48" y="1451"/>
                  </a:lnTo>
                  <a:lnTo>
                    <a:pt x="63" y="1458"/>
                  </a:lnTo>
                  <a:lnTo>
                    <a:pt x="74" y="1458"/>
                  </a:lnTo>
                  <a:lnTo>
                    <a:pt x="100" y="1462"/>
                  </a:lnTo>
                  <a:lnTo>
                    <a:pt x="111" y="1458"/>
                  </a:lnTo>
                  <a:lnTo>
                    <a:pt x="119" y="1455"/>
                  </a:lnTo>
                  <a:lnTo>
                    <a:pt x="126" y="1451"/>
                  </a:lnTo>
                  <a:lnTo>
                    <a:pt x="126" y="1447"/>
                  </a:lnTo>
                  <a:lnTo>
                    <a:pt x="126" y="1429"/>
                  </a:lnTo>
                  <a:lnTo>
                    <a:pt x="122" y="1403"/>
                  </a:lnTo>
                  <a:lnTo>
                    <a:pt x="119" y="1373"/>
                  </a:lnTo>
                  <a:lnTo>
                    <a:pt x="115" y="1351"/>
                  </a:lnTo>
                  <a:lnTo>
                    <a:pt x="119" y="1347"/>
                  </a:lnTo>
                  <a:lnTo>
                    <a:pt x="122" y="1343"/>
                  </a:lnTo>
                  <a:lnTo>
                    <a:pt x="126" y="1336"/>
                  </a:lnTo>
                  <a:lnTo>
                    <a:pt x="130" y="1325"/>
                  </a:lnTo>
                  <a:lnTo>
                    <a:pt x="137" y="1310"/>
                  </a:lnTo>
                  <a:lnTo>
                    <a:pt x="145" y="1291"/>
                  </a:lnTo>
                  <a:lnTo>
                    <a:pt x="141" y="1287"/>
                  </a:lnTo>
                  <a:lnTo>
                    <a:pt x="137" y="1280"/>
                  </a:lnTo>
                  <a:lnTo>
                    <a:pt x="145" y="1243"/>
                  </a:lnTo>
                  <a:lnTo>
                    <a:pt x="148" y="1209"/>
                  </a:lnTo>
                  <a:lnTo>
                    <a:pt x="152" y="1191"/>
                  </a:lnTo>
                  <a:lnTo>
                    <a:pt x="156" y="1161"/>
                  </a:lnTo>
                  <a:lnTo>
                    <a:pt x="160" y="1135"/>
                  </a:lnTo>
                  <a:lnTo>
                    <a:pt x="167" y="1105"/>
                  </a:lnTo>
                  <a:lnTo>
                    <a:pt x="175" y="1072"/>
                  </a:lnTo>
                  <a:lnTo>
                    <a:pt x="178" y="1049"/>
                  </a:lnTo>
                  <a:lnTo>
                    <a:pt x="178" y="1031"/>
                  </a:lnTo>
                  <a:lnTo>
                    <a:pt x="186" y="1001"/>
                  </a:lnTo>
                  <a:lnTo>
                    <a:pt x="189" y="982"/>
                  </a:lnTo>
                  <a:lnTo>
                    <a:pt x="193" y="964"/>
                  </a:lnTo>
                  <a:lnTo>
                    <a:pt x="201" y="945"/>
                  </a:lnTo>
                  <a:lnTo>
                    <a:pt x="204" y="915"/>
                  </a:lnTo>
                  <a:lnTo>
                    <a:pt x="204" y="930"/>
                  </a:lnTo>
                  <a:lnTo>
                    <a:pt x="204" y="941"/>
                  </a:lnTo>
                  <a:lnTo>
                    <a:pt x="201" y="960"/>
                  </a:lnTo>
                  <a:lnTo>
                    <a:pt x="201" y="979"/>
                  </a:lnTo>
                  <a:lnTo>
                    <a:pt x="201" y="997"/>
                  </a:lnTo>
                  <a:lnTo>
                    <a:pt x="201" y="1005"/>
                  </a:lnTo>
                  <a:lnTo>
                    <a:pt x="197" y="1027"/>
                  </a:lnTo>
                  <a:lnTo>
                    <a:pt x="197" y="1038"/>
                  </a:lnTo>
                  <a:lnTo>
                    <a:pt x="197" y="1053"/>
                  </a:lnTo>
                  <a:lnTo>
                    <a:pt x="193" y="1072"/>
                  </a:lnTo>
                  <a:lnTo>
                    <a:pt x="193" y="1079"/>
                  </a:lnTo>
                  <a:lnTo>
                    <a:pt x="193" y="1105"/>
                  </a:lnTo>
                  <a:lnTo>
                    <a:pt x="197" y="1124"/>
                  </a:lnTo>
                  <a:lnTo>
                    <a:pt x="197" y="1135"/>
                  </a:lnTo>
                  <a:lnTo>
                    <a:pt x="193" y="1153"/>
                  </a:lnTo>
                  <a:lnTo>
                    <a:pt x="193" y="1172"/>
                  </a:lnTo>
                  <a:lnTo>
                    <a:pt x="193" y="1187"/>
                  </a:lnTo>
                  <a:lnTo>
                    <a:pt x="193" y="1209"/>
                  </a:lnTo>
                  <a:lnTo>
                    <a:pt x="189" y="1224"/>
                  </a:lnTo>
                  <a:lnTo>
                    <a:pt x="182" y="1239"/>
                  </a:lnTo>
                  <a:lnTo>
                    <a:pt x="182" y="1246"/>
                  </a:lnTo>
                  <a:lnTo>
                    <a:pt x="186" y="1250"/>
                  </a:lnTo>
                  <a:lnTo>
                    <a:pt x="193" y="1258"/>
                  </a:lnTo>
                  <a:lnTo>
                    <a:pt x="197" y="1265"/>
                  </a:lnTo>
                  <a:lnTo>
                    <a:pt x="193" y="1272"/>
                  </a:lnTo>
                  <a:lnTo>
                    <a:pt x="189" y="1291"/>
                  </a:lnTo>
                  <a:lnTo>
                    <a:pt x="186" y="1310"/>
                  </a:lnTo>
                  <a:lnTo>
                    <a:pt x="186" y="1328"/>
                  </a:lnTo>
                  <a:lnTo>
                    <a:pt x="186" y="1339"/>
                  </a:lnTo>
                  <a:lnTo>
                    <a:pt x="189" y="1343"/>
                  </a:lnTo>
                  <a:lnTo>
                    <a:pt x="212" y="1351"/>
                  </a:lnTo>
                  <a:lnTo>
                    <a:pt x="230" y="1354"/>
                  </a:lnTo>
                  <a:lnTo>
                    <a:pt x="234" y="1354"/>
                  </a:lnTo>
                  <a:lnTo>
                    <a:pt x="234" y="1343"/>
                  </a:lnTo>
                  <a:lnTo>
                    <a:pt x="260" y="1358"/>
                  </a:lnTo>
                  <a:lnTo>
                    <a:pt x="275" y="1365"/>
                  </a:lnTo>
                  <a:lnTo>
                    <a:pt x="290" y="1373"/>
                  </a:lnTo>
                  <a:lnTo>
                    <a:pt x="316" y="1380"/>
                  </a:lnTo>
                  <a:lnTo>
                    <a:pt x="342" y="1380"/>
                  </a:lnTo>
                  <a:lnTo>
                    <a:pt x="364" y="1377"/>
                  </a:lnTo>
                  <a:lnTo>
                    <a:pt x="375" y="1373"/>
                  </a:lnTo>
                  <a:lnTo>
                    <a:pt x="387" y="1365"/>
                  </a:lnTo>
                  <a:lnTo>
                    <a:pt x="387" y="1358"/>
                  </a:lnTo>
                  <a:lnTo>
                    <a:pt x="383" y="1354"/>
                  </a:lnTo>
                  <a:lnTo>
                    <a:pt x="383" y="1347"/>
                  </a:lnTo>
                  <a:lnTo>
                    <a:pt x="375" y="1343"/>
                  </a:lnTo>
                  <a:lnTo>
                    <a:pt x="361" y="1339"/>
                  </a:lnTo>
                  <a:lnTo>
                    <a:pt x="349" y="1336"/>
                  </a:lnTo>
                  <a:lnTo>
                    <a:pt x="335" y="1332"/>
                  </a:lnTo>
                  <a:lnTo>
                    <a:pt x="312" y="1321"/>
                  </a:lnTo>
                  <a:lnTo>
                    <a:pt x="297" y="1310"/>
                  </a:lnTo>
                  <a:lnTo>
                    <a:pt x="286" y="1295"/>
                  </a:lnTo>
                  <a:lnTo>
                    <a:pt x="282" y="1291"/>
                  </a:lnTo>
                  <a:lnTo>
                    <a:pt x="282" y="1287"/>
                  </a:lnTo>
                  <a:lnTo>
                    <a:pt x="279" y="1276"/>
                  </a:lnTo>
                  <a:lnTo>
                    <a:pt x="275" y="1258"/>
                  </a:lnTo>
                  <a:lnTo>
                    <a:pt x="271" y="1246"/>
                  </a:lnTo>
                  <a:lnTo>
                    <a:pt x="275" y="1243"/>
                  </a:lnTo>
                  <a:lnTo>
                    <a:pt x="279" y="1239"/>
                  </a:lnTo>
                  <a:lnTo>
                    <a:pt x="279" y="1232"/>
                  </a:lnTo>
                  <a:lnTo>
                    <a:pt x="268" y="1217"/>
                  </a:lnTo>
                  <a:lnTo>
                    <a:pt x="268" y="1213"/>
                  </a:lnTo>
                  <a:lnTo>
                    <a:pt x="279" y="1187"/>
                  </a:lnTo>
                  <a:lnTo>
                    <a:pt x="290" y="1165"/>
                  </a:lnTo>
                  <a:lnTo>
                    <a:pt x="297" y="1135"/>
                  </a:lnTo>
                  <a:lnTo>
                    <a:pt x="297" y="1124"/>
                  </a:lnTo>
                  <a:lnTo>
                    <a:pt x="301" y="1101"/>
                  </a:lnTo>
                  <a:lnTo>
                    <a:pt x="305" y="1075"/>
                  </a:lnTo>
                  <a:lnTo>
                    <a:pt x="305" y="1057"/>
                  </a:lnTo>
                  <a:lnTo>
                    <a:pt x="308" y="1046"/>
                  </a:lnTo>
                  <a:lnTo>
                    <a:pt x="312" y="1012"/>
                  </a:lnTo>
                  <a:lnTo>
                    <a:pt x="312" y="1001"/>
                  </a:lnTo>
                  <a:lnTo>
                    <a:pt x="316" y="967"/>
                  </a:lnTo>
                  <a:lnTo>
                    <a:pt x="320" y="934"/>
                  </a:lnTo>
                  <a:lnTo>
                    <a:pt x="327" y="908"/>
                  </a:lnTo>
                  <a:lnTo>
                    <a:pt x="331" y="886"/>
                  </a:lnTo>
                  <a:lnTo>
                    <a:pt x="335" y="856"/>
                  </a:lnTo>
                  <a:lnTo>
                    <a:pt x="338" y="834"/>
                  </a:lnTo>
                  <a:lnTo>
                    <a:pt x="346" y="807"/>
                  </a:lnTo>
                  <a:lnTo>
                    <a:pt x="346" y="789"/>
                  </a:lnTo>
                  <a:lnTo>
                    <a:pt x="349" y="778"/>
                  </a:lnTo>
                  <a:lnTo>
                    <a:pt x="357" y="778"/>
                  </a:lnTo>
                  <a:lnTo>
                    <a:pt x="364" y="774"/>
                  </a:lnTo>
                  <a:lnTo>
                    <a:pt x="383" y="759"/>
                  </a:lnTo>
                  <a:lnTo>
                    <a:pt x="387" y="755"/>
                  </a:lnTo>
                  <a:lnTo>
                    <a:pt x="387" y="748"/>
                  </a:lnTo>
                  <a:lnTo>
                    <a:pt x="379" y="726"/>
                  </a:lnTo>
                  <a:lnTo>
                    <a:pt x="379" y="714"/>
                  </a:lnTo>
                  <a:lnTo>
                    <a:pt x="379" y="707"/>
                  </a:lnTo>
                  <a:lnTo>
                    <a:pt x="372" y="670"/>
                  </a:lnTo>
                  <a:lnTo>
                    <a:pt x="364" y="640"/>
                  </a:lnTo>
                  <a:lnTo>
                    <a:pt x="361" y="618"/>
                  </a:lnTo>
                  <a:lnTo>
                    <a:pt x="361" y="607"/>
                  </a:lnTo>
                  <a:lnTo>
                    <a:pt x="361" y="581"/>
                  </a:lnTo>
                  <a:lnTo>
                    <a:pt x="357" y="562"/>
                  </a:lnTo>
                  <a:lnTo>
                    <a:pt x="353" y="543"/>
                  </a:lnTo>
                  <a:lnTo>
                    <a:pt x="349" y="521"/>
                  </a:lnTo>
                  <a:lnTo>
                    <a:pt x="346" y="495"/>
                  </a:lnTo>
                  <a:lnTo>
                    <a:pt x="342" y="458"/>
                  </a:lnTo>
                  <a:lnTo>
                    <a:pt x="346" y="435"/>
                  </a:lnTo>
                  <a:lnTo>
                    <a:pt x="346" y="413"/>
                  </a:lnTo>
                  <a:lnTo>
                    <a:pt x="349" y="376"/>
                  </a:lnTo>
                  <a:lnTo>
                    <a:pt x="349" y="346"/>
                  </a:lnTo>
                  <a:lnTo>
                    <a:pt x="349" y="328"/>
                  </a:lnTo>
                  <a:lnTo>
                    <a:pt x="349" y="316"/>
                  </a:lnTo>
                  <a:lnTo>
                    <a:pt x="346" y="309"/>
                  </a:lnTo>
                  <a:lnTo>
                    <a:pt x="342" y="305"/>
                  </a:lnTo>
                  <a:lnTo>
                    <a:pt x="331" y="298"/>
                  </a:lnTo>
                  <a:lnTo>
                    <a:pt x="320" y="290"/>
                  </a:lnTo>
                  <a:lnTo>
                    <a:pt x="305" y="279"/>
                  </a:lnTo>
                  <a:lnTo>
                    <a:pt x="290" y="268"/>
                  </a:lnTo>
                  <a:lnTo>
                    <a:pt x="282" y="257"/>
                  </a:lnTo>
                  <a:lnTo>
                    <a:pt x="279" y="257"/>
                  </a:lnTo>
                  <a:lnTo>
                    <a:pt x="282" y="261"/>
                  </a:lnTo>
                  <a:lnTo>
                    <a:pt x="294" y="298"/>
                  </a:lnTo>
                  <a:lnTo>
                    <a:pt x="305" y="339"/>
                  </a:lnTo>
                  <a:lnTo>
                    <a:pt x="312" y="376"/>
                  </a:lnTo>
                  <a:lnTo>
                    <a:pt x="316" y="413"/>
                  </a:lnTo>
                  <a:lnTo>
                    <a:pt x="327" y="525"/>
                  </a:lnTo>
                  <a:lnTo>
                    <a:pt x="331" y="562"/>
                  </a:lnTo>
                  <a:lnTo>
                    <a:pt x="338" y="603"/>
                  </a:lnTo>
                  <a:lnTo>
                    <a:pt x="338" y="610"/>
                  </a:lnTo>
                  <a:lnTo>
                    <a:pt x="338" y="618"/>
                  </a:lnTo>
                  <a:lnTo>
                    <a:pt x="335" y="621"/>
                  </a:lnTo>
                  <a:lnTo>
                    <a:pt x="305" y="618"/>
                  </a:lnTo>
                  <a:lnTo>
                    <a:pt x="290" y="618"/>
                  </a:lnTo>
                  <a:lnTo>
                    <a:pt x="286" y="614"/>
                  </a:lnTo>
                  <a:lnTo>
                    <a:pt x="286" y="577"/>
                  </a:lnTo>
                  <a:lnTo>
                    <a:pt x="290" y="577"/>
                  </a:lnTo>
                  <a:lnTo>
                    <a:pt x="301" y="592"/>
                  </a:lnTo>
                  <a:lnTo>
                    <a:pt x="305" y="588"/>
                  </a:lnTo>
                  <a:lnTo>
                    <a:pt x="323" y="562"/>
                  </a:lnTo>
                  <a:lnTo>
                    <a:pt x="323" y="558"/>
                  </a:lnTo>
                  <a:lnTo>
                    <a:pt x="308" y="499"/>
                  </a:lnTo>
                  <a:lnTo>
                    <a:pt x="305" y="469"/>
                  </a:lnTo>
                  <a:lnTo>
                    <a:pt x="305" y="443"/>
                  </a:lnTo>
                  <a:lnTo>
                    <a:pt x="297" y="354"/>
                  </a:lnTo>
                  <a:lnTo>
                    <a:pt x="297" y="342"/>
                  </a:lnTo>
                  <a:lnTo>
                    <a:pt x="282" y="302"/>
                  </a:lnTo>
                  <a:lnTo>
                    <a:pt x="275" y="279"/>
                  </a:lnTo>
                  <a:lnTo>
                    <a:pt x="271" y="261"/>
                  </a:lnTo>
                  <a:lnTo>
                    <a:pt x="271" y="253"/>
                  </a:lnTo>
                  <a:lnTo>
                    <a:pt x="268" y="249"/>
                  </a:lnTo>
                  <a:lnTo>
                    <a:pt x="256" y="242"/>
                  </a:lnTo>
                  <a:lnTo>
                    <a:pt x="264" y="227"/>
                  </a:lnTo>
                  <a:lnTo>
                    <a:pt x="268" y="220"/>
                  </a:lnTo>
                  <a:lnTo>
                    <a:pt x="271" y="201"/>
                  </a:lnTo>
                  <a:lnTo>
                    <a:pt x="279" y="190"/>
                  </a:lnTo>
                  <a:lnTo>
                    <a:pt x="286" y="175"/>
                  </a:lnTo>
                  <a:lnTo>
                    <a:pt x="294" y="160"/>
                  </a:lnTo>
                  <a:lnTo>
                    <a:pt x="294" y="156"/>
                  </a:lnTo>
                  <a:lnTo>
                    <a:pt x="297" y="153"/>
                  </a:lnTo>
                  <a:lnTo>
                    <a:pt x="297" y="145"/>
                  </a:lnTo>
                  <a:lnTo>
                    <a:pt x="301" y="134"/>
                  </a:lnTo>
                  <a:lnTo>
                    <a:pt x="305" y="119"/>
                  </a:lnTo>
                  <a:lnTo>
                    <a:pt x="305" y="112"/>
                  </a:lnTo>
                  <a:lnTo>
                    <a:pt x="305" y="97"/>
                  </a:lnTo>
                  <a:lnTo>
                    <a:pt x="305" y="86"/>
                  </a:lnTo>
                  <a:lnTo>
                    <a:pt x="305" y="82"/>
                  </a:lnTo>
                  <a:lnTo>
                    <a:pt x="308" y="82"/>
                  </a:lnTo>
                  <a:lnTo>
                    <a:pt x="305" y="78"/>
                  </a:lnTo>
                  <a:lnTo>
                    <a:pt x="305" y="75"/>
                  </a:lnTo>
                  <a:lnTo>
                    <a:pt x="308" y="71"/>
                  </a:lnTo>
                  <a:lnTo>
                    <a:pt x="305" y="67"/>
                  </a:lnTo>
                  <a:lnTo>
                    <a:pt x="308" y="67"/>
                  </a:lnTo>
                  <a:lnTo>
                    <a:pt x="305" y="60"/>
                  </a:lnTo>
                  <a:lnTo>
                    <a:pt x="308" y="60"/>
                  </a:lnTo>
                  <a:lnTo>
                    <a:pt x="301" y="56"/>
                  </a:lnTo>
                  <a:lnTo>
                    <a:pt x="305" y="52"/>
                  </a:lnTo>
                  <a:lnTo>
                    <a:pt x="308" y="52"/>
                  </a:lnTo>
                  <a:lnTo>
                    <a:pt x="305" y="49"/>
                  </a:lnTo>
                  <a:lnTo>
                    <a:pt x="301" y="45"/>
                  </a:lnTo>
                  <a:lnTo>
                    <a:pt x="297" y="45"/>
                  </a:lnTo>
                  <a:lnTo>
                    <a:pt x="297" y="41"/>
                  </a:lnTo>
                  <a:lnTo>
                    <a:pt x="297" y="34"/>
                  </a:lnTo>
                  <a:lnTo>
                    <a:pt x="294" y="34"/>
                  </a:lnTo>
                  <a:lnTo>
                    <a:pt x="290" y="26"/>
                  </a:lnTo>
                  <a:lnTo>
                    <a:pt x="290" y="30"/>
                  </a:lnTo>
                  <a:lnTo>
                    <a:pt x="282" y="11"/>
                  </a:lnTo>
                  <a:lnTo>
                    <a:pt x="282" y="15"/>
                  </a:lnTo>
                  <a:lnTo>
                    <a:pt x="279" y="19"/>
                  </a:lnTo>
                  <a:lnTo>
                    <a:pt x="282" y="23"/>
                  </a:lnTo>
                  <a:lnTo>
                    <a:pt x="279" y="23"/>
                  </a:lnTo>
                  <a:lnTo>
                    <a:pt x="271" y="15"/>
                  </a:lnTo>
                  <a:lnTo>
                    <a:pt x="268" y="11"/>
                  </a:lnTo>
                  <a:lnTo>
                    <a:pt x="268" y="8"/>
                  </a:lnTo>
                  <a:lnTo>
                    <a:pt x="260" y="8"/>
                  </a:lnTo>
                  <a:lnTo>
                    <a:pt x="260" y="4"/>
                  </a:lnTo>
                  <a:lnTo>
                    <a:pt x="256" y="4"/>
                  </a:lnTo>
                  <a:lnTo>
                    <a:pt x="256" y="8"/>
                  </a:lnTo>
                  <a:lnTo>
                    <a:pt x="249" y="8"/>
                  </a:lnTo>
                  <a:lnTo>
                    <a:pt x="249" y="4"/>
                  </a:lnTo>
                  <a:lnTo>
                    <a:pt x="249" y="0"/>
                  </a:lnTo>
                  <a:lnTo>
                    <a:pt x="245" y="8"/>
                  </a:lnTo>
                  <a:lnTo>
                    <a:pt x="241" y="4"/>
                  </a:lnTo>
                  <a:lnTo>
                    <a:pt x="245" y="0"/>
                  </a:lnTo>
                  <a:lnTo>
                    <a:pt x="241" y="0"/>
                  </a:lnTo>
                  <a:lnTo>
                    <a:pt x="238" y="4"/>
                  </a:lnTo>
                  <a:lnTo>
                    <a:pt x="234" y="8"/>
                  </a:lnTo>
                  <a:lnTo>
                    <a:pt x="230" y="8"/>
                  </a:lnTo>
                  <a:lnTo>
                    <a:pt x="227" y="4"/>
                  </a:lnTo>
                  <a:lnTo>
                    <a:pt x="230" y="0"/>
                  </a:lnTo>
                  <a:lnTo>
                    <a:pt x="227" y="4"/>
                  </a:lnTo>
                  <a:lnTo>
                    <a:pt x="223" y="11"/>
                  </a:lnTo>
                  <a:lnTo>
                    <a:pt x="215" y="15"/>
                  </a:lnTo>
                  <a:lnTo>
                    <a:pt x="212" y="15"/>
                  </a:lnTo>
                  <a:lnTo>
                    <a:pt x="212" y="19"/>
                  </a:lnTo>
                  <a:lnTo>
                    <a:pt x="208" y="19"/>
                  </a:lnTo>
                  <a:lnTo>
                    <a:pt x="197" y="26"/>
                  </a:lnTo>
                  <a:lnTo>
                    <a:pt x="189" y="30"/>
                  </a:lnTo>
                  <a:lnTo>
                    <a:pt x="186" y="30"/>
                  </a:lnTo>
                  <a:lnTo>
                    <a:pt x="189" y="34"/>
                  </a:lnTo>
                  <a:lnTo>
                    <a:pt x="182" y="41"/>
                  </a:lnTo>
                  <a:lnTo>
                    <a:pt x="178" y="41"/>
                  </a:lnTo>
                  <a:lnTo>
                    <a:pt x="178" y="45"/>
                  </a:lnTo>
                  <a:lnTo>
                    <a:pt x="178" y="49"/>
                  </a:lnTo>
                  <a:lnTo>
                    <a:pt x="171" y="52"/>
                  </a:lnTo>
                  <a:lnTo>
                    <a:pt x="167" y="60"/>
                  </a:lnTo>
                  <a:lnTo>
                    <a:pt x="160" y="75"/>
                  </a:lnTo>
                  <a:lnTo>
                    <a:pt x="167" y="67"/>
                  </a:lnTo>
                  <a:lnTo>
                    <a:pt x="160" y="82"/>
                  </a:lnTo>
                  <a:lnTo>
                    <a:pt x="163" y="89"/>
                  </a:lnTo>
                  <a:lnTo>
                    <a:pt x="163" y="93"/>
                  </a:lnTo>
                  <a:lnTo>
                    <a:pt x="160" y="101"/>
                  </a:lnTo>
                  <a:lnTo>
                    <a:pt x="163" y="104"/>
                  </a:lnTo>
                  <a:lnTo>
                    <a:pt x="163" y="108"/>
                  </a:lnTo>
                  <a:lnTo>
                    <a:pt x="163" y="116"/>
                  </a:lnTo>
                  <a:lnTo>
                    <a:pt x="160" y="123"/>
                  </a:lnTo>
                  <a:lnTo>
                    <a:pt x="163" y="130"/>
                  </a:lnTo>
                  <a:lnTo>
                    <a:pt x="171" y="145"/>
                  </a:lnTo>
                  <a:lnTo>
                    <a:pt x="178" y="153"/>
                  </a:lnTo>
                  <a:lnTo>
                    <a:pt x="182" y="164"/>
                  </a:lnTo>
                  <a:lnTo>
                    <a:pt x="182" y="175"/>
                  </a:lnTo>
                  <a:lnTo>
                    <a:pt x="182" y="197"/>
                  </a:lnTo>
                  <a:lnTo>
                    <a:pt x="186" y="201"/>
                  </a:lnTo>
                  <a:lnTo>
                    <a:pt x="204" y="212"/>
                  </a:lnTo>
                  <a:lnTo>
                    <a:pt x="219" y="220"/>
                  </a:lnTo>
                  <a:lnTo>
                    <a:pt x="230" y="231"/>
                  </a:lnTo>
                  <a:lnTo>
                    <a:pt x="245" y="246"/>
                  </a:lnTo>
                  <a:lnTo>
                    <a:pt x="238" y="253"/>
                  </a:lnTo>
                  <a:lnTo>
                    <a:pt x="238" y="261"/>
                  </a:lnTo>
                  <a:lnTo>
                    <a:pt x="245" y="264"/>
                  </a:lnTo>
                  <a:lnTo>
                    <a:pt x="253" y="275"/>
                  </a:lnTo>
                  <a:lnTo>
                    <a:pt x="256" y="290"/>
                  </a:lnTo>
                  <a:lnTo>
                    <a:pt x="260" y="402"/>
                  </a:lnTo>
                  <a:lnTo>
                    <a:pt x="260" y="409"/>
                  </a:lnTo>
                  <a:lnTo>
                    <a:pt x="260" y="406"/>
                  </a:lnTo>
                  <a:lnTo>
                    <a:pt x="241" y="357"/>
                  </a:lnTo>
                  <a:lnTo>
                    <a:pt x="223" y="313"/>
                  </a:lnTo>
                  <a:lnTo>
                    <a:pt x="175" y="227"/>
                  </a:lnTo>
                  <a:lnTo>
                    <a:pt x="171" y="223"/>
                  </a:lnTo>
                  <a:lnTo>
                    <a:pt x="167" y="220"/>
                  </a:lnTo>
                  <a:lnTo>
                    <a:pt x="163" y="223"/>
                  </a:lnTo>
                  <a:lnTo>
                    <a:pt x="156" y="231"/>
                  </a:lnTo>
                  <a:lnTo>
                    <a:pt x="148" y="235"/>
                  </a:lnTo>
                  <a:lnTo>
                    <a:pt x="126" y="242"/>
                  </a:lnTo>
                  <a:lnTo>
                    <a:pt x="115" y="246"/>
                  </a:lnTo>
                  <a:lnTo>
                    <a:pt x="85" y="253"/>
                  </a:lnTo>
                  <a:lnTo>
                    <a:pt x="67" y="261"/>
                  </a:lnTo>
                  <a:lnTo>
                    <a:pt x="59" y="264"/>
                  </a:lnTo>
                  <a:lnTo>
                    <a:pt x="48" y="268"/>
                  </a:lnTo>
                  <a:lnTo>
                    <a:pt x="41" y="279"/>
                  </a:lnTo>
                  <a:lnTo>
                    <a:pt x="37" y="294"/>
                  </a:lnTo>
                  <a:lnTo>
                    <a:pt x="33" y="309"/>
                  </a:lnTo>
                  <a:lnTo>
                    <a:pt x="29" y="324"/>
                  </a:lnTo>
                  <a:lnTo>
                    <a:pt x="33" y="354"/>
                  </a:lnTo>
                  <a:lnTo>
                    <a:pt x="33" y="372"/>
                  </a:lnTo>
                  <a:lnTo>
                    <a:pt x="33" y="391"/>
                  </a:lnTo>
                  <a:lnTo>
                    <a:pt x="33" y="395"/>
                  </a:lnTo>
                  <a:lnTo>
                    <a:pt x="29" y="406"/>
                  </a:lnTo>
                  <a:lnTo>
                    <a:pt x="29" y="421"/>
                  </a:lnTo>
                  <a:lnTo>
                    <a:pt x="33" y="432"/>
                  </a:lnTo>
                  <a:lnTo>
                    <a:pt x="29" y="439"/>
                  </a:lnTo>
                  <a:lnTo>
                    <a:pt x="26" y="465"/>
                  </a:lnTo>
                  <a:lnTo>
                    <a:pt x="26" y="480"/>
                  </a:lnTo>
                  <a:lnTo>
                    <a:pt x="26" y="495"/>
                  </a:lnTo>
                  <a:lnTo>
                    <a:pt x="26" y="499"/>
                  </a:lnTo>
                  <a:lnTo>
                    <a:pt x="22" y="514"/>
                  </a:lnTo>
                  <a:lnTo>
                    <a:pt x="22" y="528"/>
                  </a:lnTo>
                  <a:lnTo>
                    <a:pt x="18" y="547"/>
                  </a:lnTo>
                  <a:lnTo>
                    <a:pt x="11" y="566"/>
                  </a:lnTo>
                  <a:lnTo>
                    <a:pt x="11" y="584"/>
                  </a:lnTo>
                  <a:lnTo>
                    <a:pt x="11" y="603"/>
                  </a:lnTo>
                  <a:lnTo>
                    <a:pt x="11" y="647"/>
                  </a:lnTo>
                  <a:lnTo>
                    <a:pt x="7" y="666"/>
                  </a:lnTo>
                  <a:lnTo>
                    <a:pt x="0" y="726"/>
                  </a:lnTo>
                  <a:close/>
                  <a:moveTo>
                    <a:pt x="230" y="8"/>
                  </a:moveTo>
                  <a:lnTo>
                    <a:pt x="230" y="8"/>
                  </a:lnTo>
                  <a:lnTo>
                    <a:pt x="227" y="11"/>
                  </a:lnTo>
                  <a:lnTo>
                    <a:pt x="227" y="8"/>
                  </a:lnTo>
                  <a:lnTo>
                    <a:pt x="230" y="8"/>
                  </a:lnTo>
                  <a:close/>
                  <a:moveTo>
                    <a:pt x="82" y="755"/>
                  </a:moveTo>
                  <a:lnTo>
                    <a:pt x="82" y="755"/>
                  </a:lnTo>
                  <a:lnTo>
                    <a:pt x="89" y="774"/>
                  </a:lnTo>
                  <a:lnTo>
                    <a:pt x="85" y="770"/>
                  </a:lnTo>
                  <a:lnTo>
                    <a:pt x="82" y="767"/>
                  </a:lnTo>
                  <a:lnTo>
                    <a:pt x="82" y="759"/>
                  </a:lnTo>
                  <a:lnTo>
                    <a:pt x="82" y="755"/>
                  </a:lnTo>
                  <a:close/>
                  <a:moveTo>
                    <a:pt x="78" y="655"/>
                  </a:moveTo>
                  <a:lnTo>
                    <a:pt x="78" y="655"/>
                  </a:lnTo>
                  <a:lnTo>
                    <a:pt x="82" y="640"/>
                  </a:lnTo>
                  <a:lnTo>
                    <a:pt x="85" y="603"/>
                  </a:lnTo>
                  <a:lnTo>
                    <a:pt x="85" y="599"/>
                  </a:lnTo>
                  <a:lnTo>
                    <a:pt x="89" y="599"/>
                  </a:lnTo>
                  <a:lnTo>
                    <a:pt x="238" y="599"/>
                  </a:lnTo>
                  <a:lnTo>
                    <a:pt x="245" y="603"/>
                  </a:lnTo>
                  <a:lnTo>
                    <a:pt x="245" y="614"/>
                  </a:lnTo>
                  <a:lnTo>
                    <a:pt x="223" y="711"/>
                  </a:lnTo>
                  <a:lnTo>
                    <a:pt x="212" y="770"/>
                  </a:lnTo>
                  <a:lnTo>
                    <a:pt x="204" y="778"/>
                  </a:lnTo>
                  <a:lnTo>
                    <a:pt x="197" y="781"/>
                  </a:lnTo>
                  <a:lnTo>
                    <a:pt x="156" y="778"/>
                  </a:lnTo>
                  <a:lnTo>
                    <a:pt x="111" y="774"/>
                  </a:lnTo>
                  <a:lnTo>
                    <a:pt x="108" y="774"/>
                  </a:lnTo>
                  <a:lnTo>
                    <a:pt x="108" y="770"/>
                  </a:lnTo>
                  <a:lnTo>
                    <a:pt x="104" y="759"/>
                  </a:lnTo>
                  <a:lnTo>
                    <a:pt x="100" y="752"/>
                  </a:lnTo>
                  <a:lnTo>
                    <a:pt x="96" y="737"/>
                  </a:lnTo>
                  <a:lnTo>
                    <a:pt x="89" y="722"/>
                  </a:lnTo>
                  <a:lnTo>
                    <a:pt x="85" y="711"/>
                  </a:lnTo>
                  <a:lnTo>
                    <a:pt x="78" y="670"/>
                  </a:lnTo>
                  <a:lnTo>
                    <a:pt x="78" y="6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71579" y="4692948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8F8F8"/>
                </a:solidFill>
                <a:latin typeface="+mj-ea"/>
                <a:ea typeface="+mj-ea"/>
              </a:rPr>
              <a:t> 关键</a:t>
            </a:r>
            <a:endParaRPr lang="en-US" altLang="zh-CN" sz="2000" dirty="0">
              <a:solidFill>
                <a:srgbClr val="F8F8F8"/>
              </a:solidFill>
              <a:latin typeface="+mj-ea"/>
              <a:ea typeface="+mj-ea"/>
            </a:endParaRPr>
          </a:p>
          <a:p>
            <a:r>
              <a:rPr lang="zh-CN" altLang="en-US" sz="2000" dirty="0">
                <a:solidFill>
                  <a:srgbClr val="F8F8F8"/>
                </a:solidFill>
                <a:latin typeface="+mj-ea"/>
                <a:ea typeface="+mj-ea"/>
              </a:rPr>
              <a:t> 技术</a:t>
            </a:r>
            <a:endParaRPr lang="en-US" altLang="zh-CN" sz="20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7237596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 tmFilter="0,0; .5, 1; 1, 1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82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32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82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32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82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32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82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32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82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32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682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nimBg="1"/>
      <p:bldP spid="37893" grpId="0" animBg="1"/>
      <p:bldP spid="37894" grpId="0" animBg="1"/>
      <p:bldP spid="37895" grpId="0" animBg="1"/>
      <p:bldP spid="37896" grpId="0" animBg="1"/>
      <p:bldP spid="37897" grpId="0" animBg="1"/>
      <p:bldP spid="37898" grpId="0" animBg="1"/>
      <p:bldP spid="37899" grpId="0" animBg="1" autoUpdateAnimBg="0"/>
      <p:bldP spid="37901" grpId="0" animBg="1"/>
      <p:bldP spid="37904" grpId="0" animBg="1"/>
      <p:bldP spid="37907" grpId="0" animBg="1"/>
      <p:bldP spid="37911" grpId="0" animBg="1"/>
      <p:bldP spid="379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3005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邮箱注册激活与密码找回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915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8916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7" name="Freeform 16"/>
          <p:cNvSpPr>
            <a:spLocks noEditPoints="1"/>
          </p:cNvSpPr>
          <p:nvPr/>
        </p:nvSpPr>
        <p:spPr bwMode="auto">
          <a:xfrm>
            <a:off x="3682504" y="601663"/>
            <a:ext cx="2176463" cy="202565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8" name="Freeform 17"/>
          <p:cNvSpPr>
            <a:spLocks/>
          </p:cNvSpPr>
          <p:nvPr/>
        </p:nvSpPr>
        <p:spPr bwMode="auto">
          <a:xfrm>
            <a:off x="2504579" y="817563"/>
            <a:ext cx="1765300" cy="173672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9" name="Freeform 18"/>
          <p:cNvSpPr>
            <a:spLocks/>
          </p:cNvSpPr>
          <p:nvPr/>
        </p:nvSpPr>
        <p:spPr bwMode="auto">
          <a:xfrm>
            <a:off x="1409204" y="976313"/>
            <a:ext cx="1543050" cy="1508125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20" name="Freeform 19"/>
          <p:cNvSpPr>
            <a:spLocks/>
          </p:cNvSpPr>
          <p:nvPr/>
        </p:nvSpPr>
        <p:spPr bwMode="auto">
          <a:xfrm>
            <a:off x="548779" y="1109663"/>
            <a:ext cx="1225550" cy="1241425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0922" y="3263662"/>
            <a:ext cx="9899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settings</a:t>
            </a:r>
            <a:r>
              <a:rPr lang="zh-CN" altLang="en-US" dirty="0"/>
              <a:t>配置文件中配置内网邮件服务器，通过邮箱收取验证后台发送的</a:t>
            </a:r>
            <a:r>
              <a:rPr lang="en-US" altLang="zh-CN" dirty="0"/>
              <a:t>token</a:t>
            </a:r>
            <a:r>
              <a:rPr lang="zh-CN" altLang="en-US" dirty="0"/>
              <a:t>验证码完成用户注册与密码找回功能。</a:t>
            </a:r>
            <a:endParaRPr lang="en-US" altLang="zh-CN" dirty="0"/>
          </a:p>
          <a:p>
            <a:r>
              <a:rPr lang="en-US" altLang="zh-CN" dirty="0"/>
              <a:t>token</a:t>
            </a:r>
            <a:r>
              <a:rPr lang="zh-CN" altLang="en-US" dirty="0"/>
              <a:t>验证码：后台通过脚本产生一串随机码。</a:t>
            </a:r>
            <a:endParaRPr lang="en-US" altLang="zh-CN" dirty="0"/>
          </a:p>
          <a:p>
            <a:r>
              <a:rPr lang="zh-CN" altLang="en-US" dirty="0"/>
              <a:t>注册： 将随机码放在激活的</a:t>
            </a:r>
            <a:r>
              <a:rPr lang="en-US" altLang="zh-CN" dirty="0" err="1"/>
              <a:t>url</a:t>
            </a:r>
            <a:r>
              <a:rPr lang="zh-CN" altLang="en-US" dirty="0"/>
              <a:t>中，同时存入到数据库。当用户点击激活按钮时，后台获取该随机码并与存入数据库中随机码进行对比，若相同则置</a:t>
            </a:r>
            <a:r>
              <a:rPr lang="en-US" altLang="zh-CN" dirty="0" err="1"/>
              <a:t>user.status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，否则则激活失败。</a:t>
            </a:r>
            <a:endParaRPr lang="en-US" altLang="zh-CN" dirty="0"/>
          </a:p>
          <a:p>
            <a:r>
              <a:rPr lang="zh-CN" altLang="en-US" dirty="0"/>
              <a:t>密码找回：通过向注册</a:t>
            </a:r>
            <a:r>
              <a:rPr lang="en-US" altLang="zh-CN" dirty="0"/>
              <a:t>user</a:t>
            </a:r>
            <a:r>
              <a:rPr lang="zh-CN" altLang="en-US" dirty="0"/>
              <a:t>的</a:t>
            </a:r>
            <a:r>
              <a:rPr lang="en-US" altLang="zh-CN" dirty="0"/>
              <a:t>email</a:t>
            </a:r>
            <a:r>
              <a:rPr lang="zh-CN" altLang="en-US" dirty="0"/>
              <a:t>发送随机码，用户获取验证码后在密码找回界面输入随机码，进行密码找回请求。比对成功后，即可修改密码。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2142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nimBg="1"/>
      <p:bldP spid="38917" grpId="0" animBg="1"/>
      <p:bldP spid="38918" grpId="0" animBg="1"/>
      <p:bldP spid="38919" grpId="0" animBg="1"/>
      <p:bldP spid="389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467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验证码登陆</a:t>
            </a:r>
          </a:p>
          <a:p>
            <a:pPr eaLnBrk="1" hangingPunct="1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915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8916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7" name="Freeform 16"/>
          <p:cNvSpPr>
            <a:spLocks noEditPoints="1"/>
          </p:cNvSpPr>
          <p:nvPr/>
        </p:nvSpPr>
        <p:spPr bwMode="auto">
          <a:xfrm>
            <a:off x="3682504" y="601663"/>
            <a:ext cx="2176463" cy="202565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8" name="Freeform 17"/>
          <p:cNvSpPr>
            <a:spLocks/>
          </p:cNvSpPr>
          <p:nvPr/>
        </p:nvSpPr>
        <p:spPr bwMode="auto">
          <a:xfrm>
            <a:off x="2504579" y="817563"/>
            <a:ext cx="1765300" cy="173672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9" name="Freeform 18"/>
          <p:cNvSpPr>
            <a:spLocks/>
          </p:cNvSpPr>
          <p:nvPr/>
        </p:nvSpPr>
        <p:spPr bwMode="auto">
          <a:xfrm>
            <a:off x="1409204" y="976313"/>
            <a:ext cx="1543050" cy="1508125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20" name="Freeform 19"/>
          <p:cNvSpPr>
            <a:spLocks/>
          </p:cNvSpPr>
          <p:nvPr/>
        </p:nvSpPr>
        <p:spPr bwMode="auto">
          <a:xfrm>
            <a:off x="548779" y="1109663"/>
            <a:ext cx="1225550" cy="1241425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0922" y="3263662"/>
            <a:ext cx="989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验证码登陆：使用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PIL</a:t>
            </a:r>
            <a:r>
              <a:rPr lang="zh-CN" altLang="en-US" dirty="0"/>
              <a:t>模块编写一个可以生成含有随机码的图片的脚本，每当需要使用验证码时，调用一下这个脚本。同时将随机码存入当前</a:t>
            </a:r>
            <a:r>
              <a:rPr lang="en-US" altLang="zh-CN" dirty="0"/>
              <a:t>get</a:t>
            </a:r>
            <a:r>
              <a:rPr lang="zh-CN" altLang="en-US" dirty="0"/>
              <a:t>请求的</a:t>
            </a:r>
            <a:r>
              <a:rPr lang="en-US" altLang="zh-CN" dirty="0"/>
              <a:t>session</a:t>
            </a:r>
            <a:r>
              <a:rPr lang="zh-CN" altLang="en-US" dirty="0"/>
              <a:t>当中，当用户输入正确的</a:t>
            </a:r>
            <a:r>
              <a:rPr lang="en-US" altLang="zh-CN" dirty="0"/>
              <a:t>username</a:t>
            </a:r>
            <a:r>
              <a:rPr lang="zh-CN" altLang="en-US" dirty="0"/>
              <a:t>，</a:t>
            </a:r>
            <a:r>
              <a:rPr lang="en-US" altLang="zh-CN" dirty="0"/>
              <a:t>password</a:t>
            </a:r>
            <a:r>
              <a:rPr lang="zh-CN" altLang="en-US" dirty="0"/>
              <a:t>和验证码时，后台通过数据库比对</a:t>
            </a:r>
            <a:r>
              <a:rPr lang="en-US" altLang="zh-CN" dirty="0"/>
              <a:t>username</a:t>
            </a:r>
            <a:r>
              <a:rPr lang="zh-CN" altLang="en-US" dirty="0"/>
              <a:t>的</a:t>
            </a:r>
            <a:r>
              <a:rPr lang="en-US" altLang="zh-CN" dirty="0"/>
              <a:t>password</a:t>
            </a:r>
            <a:r>
              <a:rPr lang="zh-CN" altLang="en-US" dirty="0"/>
              <a:t>和</a:t>
            </a:r>
            <a:r>
              <a:rPr lang="en-US" altLang="zh-CN" dirty="0"/>
              <a:t>session</a:t>
            </a:r>
            <a:r>
              <a:rPr lang="zh-CN" altLang="en-US" dirty="0"/>
              <a:t>当中的验证码完成用户登陆，否则登陆失败。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0884482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66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nimBg="1"/>
      <p:bldP spid="38917" grpId="0" animBg="1"/>
      <p:bldP spid="38918" grpId="0" animBg="1"/>
      <p:bldP spid="38919" grpId="0" animBg="1"/>
      <p:bldP spid="389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4031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文章或问题发表，评论或问题回答</a:t>
            </a:r>
          </a:p>
          <a:p>
            <a:pPr eaLnBrk="1" hangingPunct="1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915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8916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7" name="Freeform 16"/>
          <p:cNvSpPr>
            <a:spLocks noEditPoints="1"/>
          </p:cNvSpPr>
          <p:nvPr/>
        </p:nvSpPr>
        <p:spPr bwMode="auto">
          <a:xfrm>
            <a:off x="3682504" y="601663"/>
            <a:ext cx="2176463" cy="202565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8" name="Freeform 17"/>
          <p:cNvSpPr>
            <a:spLocks/>
          </p:cNvSpPr>
          <p:nvPr/>
        </p:nvSpPr>
        <p:spPr bwMode="auto">
          <a:xfrm>
            <a:off x="2504579" y="817563"/>
            <a:ext cx="1765300" cy="173672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9" name="Freeform 18"/>
          <p:cNvSpPr>
            <a:spLocks/>
          </p:cNvSpPr>
          <p:nvPr/>
        </p:nvSpPr>
        <p:spPr bwMode="auto">
          <a:xfrm>
            <a:off x="1409204" y="976313"/>
            <a:ext cx="1543050" cy="1508125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20" name="Freeform 19"/>
          <p:cNvSpPr>
            <a:spLocks/>
          </p:cNvSpPr>
          <p:nvPr/>
        </p:nvSpPr>
        <p:spPr bwMode="auto">
          <a:xfrm>
            <a:off x="548779" y="1109663"/>
            <a:ext cx="1225550" cy="1241425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0922" y="3263662"/>
            <a:ext cx="989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发表：进入编辑界面之后，用户可以输入标题，正文和标签。默认标签是使用空格分开。这里使用</a:t>
            </a:r>
            <a:r>
              <a:rPr lang="en-US" altLang="zh-CN" dirty="0"/>
              <a:t>bootstrap</a:t>
            </a:r>
            <a:r>
              <a:rPr lang="zh-CN" altLang="en-US" dirty="0"/>
              <a:t>框架进行界面输入框的实现。后台处理过程中，分别有题目</a:t>
            </a:r>
            <a:r>
              <a:rPr lang="en-US" altLang="zh-CN" dirty="0"/>
              <a:t>,</a:t>
            </a:r>
            <a:r>
              <a:rPr lang="zh-CN" altLang="en-US" dirty="0"/>
              <a:t>正文和标签三个字段，</a:t>
            </a:r>
            <a:endParaRPr lang="en-US" altLang="zh-CN" dirty="0"/>
          </a:p>
          <a:p>
            <a:r>
              <a:rPr lang="zh-CN" altLang="en-US" dirty="0"/>
              <a:t>关键是在处理标签字段时，需要进一步处理，如多个空格，‘</a:t>
            </a:r>
            <a:r>
              <a:rPr lang="en-US" altLang="zh-CN" dirty="0"/>
              <a:t>/</a:t>
            </a:r>
            <a:r>
              <a:rPr lang="zh-CN" altLang="en-US" dirty="0"/>
              <a:t>’，回车等特殊字符时要经过过滤后才能存入数据库，否则在前端显示是要出现大规模格式错误。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974432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6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6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6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6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nimBg="1"/>
      <p:bldP spid="38917" grpId="0" animBg="1"/>
      <p:bldP spid="38918" grpId="0" animBg="1"/>
      <p:bldP spid="38919" grpId="0" animBg="1"/>
      <p:bldP spid="389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416300" y="2424113"/>
            <a:ext cx="7270750" cy="3558026"/>
            <a:chOff x="0" y="0"/>
            <a:chExt cx="7270359" cy="3560063"/>
          </a:xfrm>
        </p:grpSpPr>
        <p:sp>
          <p:nvSpPr>
            <p:cNvPr id="15363" name="TextBox 6"/>
            <p:cNvSpPr txBox="1">
              <a:spLocks noChangeArrowheads="1"/>
            </p:cNvSpPr>
            <p:nvPr/>
          </p:nvSpPr>
          <p:spPr bwMode="auto">
            <a:xfrm>
              <a:off x="20396" y="0"/>
              <a:ext cx="4461643" cy="585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</a:t>
              </a:r>
              <a:r>
                <a:rPr lang="zh-CN" altLang="en-US" sz="3200" b="1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选题的目的和意义</a:t>
              </a:r>
              <a:endParaRPr lang="zh-CN" altLang="en-US" sz="32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4" name="TextBox 7"/>
            <p:cNvSpPr txBox="1">
              <a:spLocks noChangeArrowheads="1"/>
            </p:cNvSpPr>
            <p:nvPr/>
          </p:nvSpPr>
          <p:spPr bwMode="auto">
            <a:xfrm>
              <a:off x="0" y="654215"/>
              <a:ext cx="5608187" cy="43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dirty="0">
                  <a:solidFill>
                    <a:srgbClr val="F8F8F8"/>
                  </a:solidFill>
                  <a:ea typeface="微软雅黑" panose="020B0503020204020204" pitchFamily="34" charset="-122"/>
                </a:rPr>
                <a:t>●</a:t>
              </a:r>
              <a:r>
                <a:rPr lang="zh-CN" altLang="en-US" sz="2200" dirty="0">
                  <a:solidFill>
                    <a:srgbClr val="F8F8F8"/>
                  </a:solidFill>
                  <a:ea typeface="微软雅黑" panose="020B0503020204020204" pitchFamily="34" charset="-122"/>
                </a:rPr>
                <a:t>选题背景  </a:t>
              </a:r>
              <a:r>
                <a:rPr lang="en-US" altLang="zh-CN" sz="2200" dirty="0">
                  <a:solidFill>
                    <a:srgbClr val="F8F8F8"/>
                  </a:solidFill>
                  <a:ea typeface="微软雅黑" panose="020B0503020204020204" pitchFamily="34" charset="-122"/>
                </a:rPr>
                <a:t>●</a:t>
              </a:r>
              <a:r>
                <a:rPr lang="zh-CN" altLang="en-US" sz="2200" dirty="0">
                  <a:solidFill>
                    <a:srgbClr val="F8F8F8"/>
                  </a:solidFill>
                  <a:ea typeface="微软雅黑" panose="020B0503020204020204" pitchFamily="34" charset="-122"/>
                </a:rPr>
                <a:t>目的和意义</a:t>
              </a:r>
              <a:endParaRPr lang="zh-CN" altLang="en-US" sz="2200" dirty="0">
                <a:solidFill>
                  <a:srgbClr val="F8F8F8"/>
                </a:solidFill>
              </a:endParaRPr>
            </a:p>
          </p:txBody>
        </p:sp>
        <p:sp>
          <p:nvSpPr>
            <p:cNvPr id="15365" name="TextBox 15"/>
            <p:cNvSpPr txBox="1">
              <a:spLocks noChangeArrowheads="1"/>
            </p:cNvSpPr>
            <p:nvPr/>
          </p:nvSpPr>
          <p:spPr bwMode="auto">
            <a:xfrm>
              <a:off x="29785" y="1212500"/>
              <a:ext cx="7240574" cy="234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-457200" algn="dist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互联网给人们的沟通提供了前所未有的便利</a:t>
              </a:r>
              <a:r>
                <a:rPr lang="en-US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使人们足不出户就能进行生产和消费等日常活动</a:t>
              </a:r>
              <a:r>
                <a:rPr lang="en-US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足不出户就能办公、购物、交往等等</a:t>
              </a:r>
              <a:r>
                <a:rPr lang="en-US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它以前所未有的开放性和互动性</a:t>
              </a:r>
              <a:r>
                <a:rPr lang="en-US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每天都在创造着新的工作方式、生活方式和思维方式。而社交网站</a:t>
              </a:r>
              <a:r>
                <a:rPr lang="en-US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(Social</a:t>
              </a:r>
            </a:p>
            <a:p>
              <a:pPr indent="-457200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 Site)</a:t>
              </a:r>
              <a:r>
                <a:rPr lang="zh-CN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的出现</a:t>
              </a:r>
              <a:r>
                <a:rPr lang="en-US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更好的论释了这个理念。</a:t>
              </a:r>
            </a:p>
          </p:txBody>
        </p:sp>
      </p:grpSp>
      <p:cxnSp>
        <p:nvCxnSpPr>
          <p:cNvPr id="15366" name="直接连接符 10"/>
          <p:cNvCxnSpPr>
            <a:cxnSpLocks noChangeShapeType="1"/>
          </p:cNvCxnSpPr>
          <p:nvPr/>
        </p:nvCxnSpPr>
        <p:spPr bwMode="auto">
          <a:xfrm flipH="1">
            <a:off x="3576638" y="3533775"/>
            <a:ext cx="8620125" cy="0"/>
          </a:xfrm>
          <a:prstGeom prst="line">
            <a:avLst/>
          </a:prstGeom>
          <a:noFill/>
          <a:ln w="9525" cmpd="sng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1314450" y="2393950"/>
            <a:ext cx="2093913" cy="2122488"/>
            <a:chOff x="0" y="0"/>
            <a:chExt cx="2093913" cy="2122488"/>
          </a:xfrm>
        </p:grpSpPr>
        <p:sp>
          <p:nvSpPr>
            <p:cNvPr id="15368" name="Freeform 6"/>
            <p:cNvSpPr>
              <a:spLocks noEditPoints="1"/>
            </p:cNvSpPr>
            <p:nvPr/>
          </p:nvSpPr>
          <p:spPr bwMode="auto">
            <a:xfrm>
              <a:off x="0" y="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Freeform 7"/>
            <p:cNvSpPr>
              <a:spLocks noEditPoints="1"/>
            </p:cNvSpPr>
            <p:nvPr/>
          </p:nvSpPr>
          <p:spPr bwMode="auto">
            <a:xfrm>
              <a:off x="371475" y="215900"/>
              <a:ext cx="1360488" cy="1641475"/>
            </a:xfrm>
            <a:custGeom>
              <a:avLst/>
              <a:gdLst>
                <a:gd name="T0" fmla="*/ 870 w 1809"/>
                <a:gd name="T1" fmla="*/ 879 h 2152"/>
                <a:gd name="T2" fmla="*/ 870 w 1809"/>
                <a:gd name="T3" fmla="*/ 2152 h 2152"/>
                <a:gd name="T4" fmla="*/ 1809 w 1809"/>
                <a:gd name="T5" fmla="*/ 1820 h 2152"/>
                <a:gd name="T6" fmla="*/ 1809 w 1809"/>
                <a:gd name="T7" fmla="*/ 547 h 2152"/>
                <a:gd name="T8" fmla="*/ 870 w 1809"/>
                <a:gd name="T9" fmla="*/ 879 h 2152"/>
                <a:gd name="T10" fmla="*/ 785 w 1809"/>
                <a:gd name="T11" fmla="*/ 961 h 2152"/>
                <a:gd name="T12" fmla="*/ 785 w 1809"/>
                <a:gd name="T13" fmla="*/ 1138 h 2152"/>
                <a:gd name="T14" fmla="*/ 613 w 1809"/>
                <a:gd name="T15" fmla="*/ 1053 h 2152"/>
                <a:gd name="T16" fmla="*/ 613 w 1809"/>
                <a:gd name="T17" fmla="*/ 864 h 2152"/>
                <a:gd name="T18" fmla="*/ 785 w 1809"/>
                <a:gd name="T19" fmla="*/ 961 h 2152"/>
                <a:gd name="T20" fmla="*/ 1555 w 1809"/>
                <a:gd name="T21" fmla="*/ 410 h 2152"/>
                <a:gd name="T22" fmla="*/ 1507 w 1809"/>
                <a:gd name="T23" fmla="*/ 386 h 2152"/>
                <a:gd name="T24" fmla="*/ 602 w 1809"/>
                <a:gd name="T25" fmla="*/ 700 h 2152"/>
                <a:gd name="T26" fmla="*/ 576 w 1809"/>
                <a:gd name="T27" fmla="*/ 724 h 2152"/>
                <a:gd name="T28" fmla="*/ 576 w 1809"/>
                <a:gd name="T29" fmla="*/ 2017 h 2152"/>
                <a:gd name="T30" fmla="*/ 822 w 1809"/>
                <a:gd name="T31" fmla="*/ 2149 h 2152"/>
                <a:gd name="T32" fmla="*/ 822 w 1809"/>
                <a:gd name="T33" fmla="*/ 879 h 2152"/>
                <a:gd name="T34" fmla="*/ 622 w 1809"/>
                <a:gd name="T35" fmla="*/ 772 h 2152"/>
                <a:gd name="T36" fmla="*/ 625 w 1809"/>
                <a:gd name="T37" fmla="*/ 772 h 2152"/>
                <a:gd name="T38" fmla="*/ 1531 w 1809"/>
                <a:gd name="T39" fmla="*/ 457 h 2152"/>
                <a:gd name="T40" fmla="*/ 1555 w 1809"/>
                <a:gd name="T41" fmla="*/ 410 h 2152"/>
                <a:gd name="T42" fmla="*/ 209 w 1809"/>
                <a:gd name="T43" fmla="*/ 581 h 2152"/>
                <a:gd name="T44" fmla="*/ 209 w 1809"/>
                <a:gd name="T45" fmla="*/ 758 h 2152"/>
                <a:gd name="T46" fmla="*/ 37 w 1809"/>
                <a:gd name="T47" fmla="*/ 673 h 2152"/>
                <a:gd name="T48" fmla="*/ 37 w 1809"/>
                <a:gd name="T49" fmla="*/ 484 h 2152"/>
                <a:gd name="T50" fmla="*/ 209 w 1809"/>
                <a:gd name="T51" fmla="*/ 581 h 2152"/>
                <a:gd name="T52" fmla="*/ 978 w 1809"/>
                <a:gd name="T53" fmla="*/ 30 h 2152"/>
                <a:gd name="T54" fmla="*/ 931 w 1809"/>
                <a:gd name="T55" fmla="*/ 6 h 2152"/>
                <a:gd name="T56" fmla="*/ 25 w 1809"/>
                <a:gd name="T57" fmla="*/ 321 h 2152"/>
                <a:gd name="T58" fmla="*/ 0 w 1809"/>
                <a:gd name="T59" fmla="*/ 344 h 2152"/>
                <a:gd name="T60" fmla="*/ 0 w 1809"/>
                <a:gd name="T61" fmla="*/ 1638 h 2152"/>
                <a:gd name="T62" fmla="*/ 246 w 1809"/>
                <a:gd name="T63" fmla="*/ 1770 h 2152"/>
                <a:gd name="T64" fmla="*/ 246 w 1809"/>
                <a:gd name="T65" fmla="*/ 500 h 2152"/>
                <a:gd name="T66" fmla="*/ 46 w 1809"/>
                <a:gd name="T67" fmla="*/ 393 h 2152"/>
                <a:gd name="T68" fmla="*/ 49 w 1809"/>
                <a:gd name="T69" fmla="*/ 392 h 2152"/>
                <a:gd name="T70" fmla="*/ 954 w 1809"/>
                <a:gd name="T71" fmla="*/ 77 h 2152"/>
                <a:gd name="T72" fmla="*/ 978 w 1809"/>
                <a:gd name="T73" fmla="*/ 30 h 2152"/>
                <a:gd name="T74" fmla="*/ 497 w 1809"/>
                <a:gd name="T75" fmla="*/ 781 h 2152"/>
                <a:gd name="T76" fmla="*/ 497 w 1809"/>
                <a:gd name="T77" fmla="*/ 958 h 2152"/>
                <a:gd name="T78" fmla="*/ 325 w 1809"/>
                <a:gd name="T79" fmla="*/ 873 h 2152"/>
                <a:gd name="T80" fmla="*/ 325 w 1809"/>
                <a:gd name="T81" fmla="*/ 684 h 2152"/>
                <a:gd name="T82" fmla="*/ 497 w 1809"/>
                <a:gd name="T83" fmla="*/ 781 h 2152"/>
                <a:gd name="T84" fmla="*/ 1266 w 1809"/>
                <a:gd name="T85" fmla="*/ 230 h 2152"/>
                <a:gd name="T86" fmla="*/ 1219 w 1809"/>
                <a:gd name="T87" fmla="*/ 206 h 2152"/>
                <a:gd name="T88" fmla="*/ 313 w 1809"/>
                <a:gd name="T89" fmla="*/ 520 h 2152"/>
                <a:gd name="T90" fmla="*/ 288 w 1809"/>
                <a:gd name="T91" fmla="*/ 544 h 2152"/>
                <a:gd name="T92" fmla="*/ 288 w 1809"/>
                <a:gd name="T93" fmla="*/ 1837 h 2152"/>
                <a:gd name="T94" fmla="*/ 534 w 1809"/>
                <a:gd name="T95" fmla="*/ 1969 h 2152"/>
                <a:gd name="T96" fmla="*/ 534 w 1809"/>
                <a:gd name="T97" fmla="*/ 699 h 2152"/>
                <a:gd name="T98" fmla="*/ 334 w 1809"/>
                <a:gd name="T99" fmla="*/ 592 h 2152"/>
                <a:gd name="T100" fmla="*/ 337 w 1809"/>
                <a:gd name="T101" fmla="*/ 592 h 2152"/>
                <a:gd name="T102" fmla="*/ 1243 w 1809"/>
                <a:gd name="T103" fmla="*/ 277 h 2152"/>
                <a:gd name="T104" fmla="*/ 1266 w 1809"/>
                <a:gd name="T105" fmla="*/ 230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2839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点赞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915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8916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7" name="Freeform 16"/>
          <p:cNvSpPr>
            <a:spLocks noEditPoints="1"/>
          </p:cNvSpPr>
          <p:nvPr/>
        </p:nvSpPr>
        <p:spPr bwMode="auto">
          <a:xfrm>
            <a:off x="3682504" y="601663"/>
            <a:ext cx="2176463" cy="202565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8" name="Freeform 17"/>
          <p:cNvSpPr>
            <a:spLocks/>
          </p:cNvSpPr>
          <p:nvPr/>
        </p:nvSpPr>
        <p:spPr bwMode="auto">
          <a:xfrm>
            <a:off x="2504579" y="817563"/>
            <a:ext cx="1765300" cy="173672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9" name="Freeform 18"/>
          <p:cNvSpPr>
            <a:spLocks/>
          </p:cNvSpPr>
          <p:nvPr/>
        </p:nvSpPr>
        <p:spPr bwMode="auto">
          <a:xfrm>
            <a:off x="1409204" y="976313"/>
            <a:ext cx="1543050" cy="1508125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20" name="Freeform 19"/>
          <p:cNvSpPr>
            <a:spLocks/>
          </p:cNvSpPr>
          <p:nvPr/>
        </p:nvSpPr>
        <p:spPr bwMode="auto">
          <a:xfrm>
            <a:off x="548779" y="1109663"/>
            <a:ext cx="1225550" cy="1241425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0922" y="3263662"/>
            <a:ext cx="989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点赞功能：类似于</a:t>
            </a:r>
            <a:r>
              <a:rPr lang="en-US" altLang="zh-CN" dirty="0" err="1"/>
              <a:t>qq</a:t>
            </a:r>
            <a:r>
              <a:rPr lang="zh-CN" altLang="en-US" dirty="0"/>
              <a:t>空间的点赞，可以点赞和取消赞。</a:t>
            </a:r>
            <a:endParaRPr lang="en-US" altLang="zh-CN" dirty="0"/>
          </a:p>
          <a:p>
            <a:r>
              <a:rPr lang="zh-CN" altLang="en-US" dirty="0"/>
              <a:t>当用户访问某一篇文章时，点击点赞按钮后，通过</a:t>
            </a:r>
            <a:r>
              <a:rPr lang="en-US" altLang="zh-CN" dirty="0"/>
              <a:t>post</a:t>
            </a:r>
            <a:r>
              <a:rPr lang="zh-CN" altLang="en-US" dirty="0"/>
              <a:t>请求将当前</a:t>
            </a:r>
            <a:r>
              <a:rPr lang="en-US" altLang="zh-CN" dirty="0"/>
              <a:t>user</a:t>
            </a:r>
            <a:r>
              <a:rPr lang="zh-CN" altLang="en-US" dirty="0"/>
              <a:t>的</a:t>
            </a:r>
            <a:r>
              <a:rPr lang="en-US" altLang="zh-CN" dirty="0"/>
              <a:t>username</a:t>
            </a:r>
            <a:r>
              <a:rPr lang="zh-CN" altLang="en-US" dirty="0"/>
              <a:t>和文章</a:t>
            </a:r>
            <a:r>
              <a:rPr lang="en-US" altLang="zh-CN" dirty="0"/>
              <a:t>id</a:t>
            </a:r>
            <a:r>
              <a:rPr lang="zh-CN" altLang="en-US" dirty="0"/>
              <a:t>传到后台，后台通过文章</a:t>
            </a:r>
            <a:r>
              <a:rPr lang="en-US" altLang="zh-CN" dirty="0"/>
              <a:t>id</a:t>
            </a:r>
            <a:r>
              <a:rPr lang="zh-CN" altLang="en-US" dirty="0"/>
              <a:t>获取一张通过外键连接的点赞表中的数据，该表中包括文章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status</a:t>
            </a:r>
            <a:r>
              <a:rPr lang="zh-CN" altLang="en-US" dirty="0"/>
              <a:t>，</a:t>
            </a:r>
            <a:r>
              <a:rPr lang="en-US" altLang="zh-CN" dirty="0" err="1"/>
              <a:t>userid</a:t>
            </a:r>
            <a:r>
              <a:rPr lang="zh-CN" altLang="en-US" dirty="0"/>
              <a:t>。</a:t>
            </a:r>
            <a:r>
              <a:rPr lang="en-US" altLang="zh-CN" dirty="0" err="1"/>
              <a:t>userid</a:t>
            </a:r>
            <a:r>
              <a:rPr lang="zh-CN" altLang="en-US" dirty="0"/>
              <a:t>指向</a:t>
            </a:r>
            <a:r>
              <a:rPr lang="en-US" altLang="zh-CN" dirty="0"/>
              <a:t>user</a:t>
            </a:r>
            <a:r>
              <a:rPr lang="zh-CN" altLang="en-US" dirty="0"/>
              <a:t>表，文章</a:t>
            </a:r>
            <a:r>
              <a:rPr lang="en-US" altLang="zh-CN" dirty="0"/>
              <a:t>id</a:t>
            </a:r>
            <a:r>
              <a:rPr lang="zh-CN" altLang="en-US" dirty="0"/>
              <a:t>指向</a:t>
            </a:r>
            <a:r>
              <a:rPr lang="en-US" altLang="zh-CN" dirty="0"/>
              <a:t>user</a:t>
            </a:r>
            <a:r>
              <a:rPr lang="zh-CN" altLang="en-US" dirty="0"/>
              <a:t>表。通过获取点赞表中的数据即可获取该用户是否点赞。如果未点赞，则</a:t>
            </a:r>
            <a:r>
              <a:rPr lang="en-US" altLang="zh-CN" dirty="0"/>
              <a:t>insert</a:t>
            </a:r>
            <a:r>
              <a:rPr lang="zh-CN" altLang="en-US" dirty="0"/>
              <a:t>一条数据，如果已经点赞，当再次发出</a:t>
            </a:r>
            <a:r>
              <a:rPr lang="en-US" altLang="zh-CN" dirty="0"/>
              <a:t>post</a:t>
            </a:r>
            <a:r>
              <a:rPr lang="zh-CN" altLang="en-US" dirty="0"/>
              <a:t>请求时，</a:t>
            </a:r>
            <a:r>
              <a:rPr lang="en-US" altLang="zh-CN" dirty="0"/>
              <a:t>delete</a:t>
            </a:r>
            <a:r>
              <a:rPr lang="zh-CN" altLang="en-US" dirty="0"/>
              <a:t>该条记录。同时通过</a:t>
            </a:r>
            <a:r>
              <a:rPr lang="en-US" altLang="zh-CN" dirty="0" err="1"/>
              <a:t>ajax</a:t>
            </a:r>
            <a:r>
              <a:rPr lang="zh-CN" altLang="en-US" dirty="0"/>
              <a:t>异步请求控制前端页面是否刷新，即可完成点赞功能。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1256376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4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4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4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nimBg="1"/>
      <p:bldP spid="38917" grpId="0" animBg="1"/>
      <p:bldP spid="38918" grpId="0" animBg="1"/>
      <p:bldP spid="38919" grpId="0" animBg="1"/>
      <p:bldP spid="389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搜索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915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8916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7" name="Freeform 16"/>
          <p:cNvSpPr>
            <a:spLocks noEditPoints="1"/>
          </p:cNvSpPr>
          <p:nvPr/>
        </p:nvSpPr>
        <p:spPr bwMode="auto">
          <a:xfrm>
            <a:off x="3682504" y="601663"/>
            <a:ext cx="2176463" cy="202565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8" name="Freeform 17"/>
          <p:cNvSpPr>
            <a:spLocks/>
          </p:cNvSpPr>
          <p:nvPr/>
        </p:nvSpPr>
        <p:spPr bwMode="auto">
          <a:xfrm>
            <a:off x="2504579" y="817563"/>
            <a:ext cx="1765300" cy="173672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9" name="Freeform 18"/>
          <p:cNvSpPr>
            <a:spLocks/>
          </p:cNvSpPr>
          <p:nvPr/>
        </p:nvSpPr>
        <p:spPr bwMode="auto">
          <a:xfrm>
            <a:off x="1409204" y="976313"/>
            <a:ext cx="1543050" cy="1508125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20" name="Freeform 19"/>
          <p:cNvSpPr>
            <a:spLocks/>
          </p:cNvSpPr>
          <p:nvPr/>
        </p:nvSpPr>
        <p:spPr bwMode="auto">
          <a:xfrm>
            <a:off x="548779" y="1109663"/>
            <a:ext cx="1225550" cy="1241425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0922" y="3263662"/>
            <a:ext cx="9899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全文搜索：通过模糊查询的方式如</a:t>
            </a:r>
            <a:endParaRPr lang="en-US" altLang="zh-CN" dirty="0"/>
          </a:p>
          <a:p>
            <a:r>
              <a:rPr lang="en-US" dirty="0"/>
              <a:t>filter(Q(</a:t>
            </a:r>
            <a:r>
              <a:rPr lang="en-US" dirty="0" err="1"/>
              <a:t>name_icontains</a:t>
            </a:r>
            <a:r>
              <a:rPr lang="en-US" dirty="0"/>
              <a:t>=‘</a:t>
            </a:r>
            <a:r>
              <a:rPr lang="en-US" dirty="0" err="1"/>
              <a:t>kris</a:t>
            </a:r>
            <a:r>
              <a:rPr lang="en-US" dirty="0"/>
              <a:t>’) | Q(</a:t>
            </a:r>
            <a:r>
              <a:rPr lang="en-US" dirty="0" err="1"/>
              <a:t>address_icontains</a:t>
            </a:r>
            <a:r>
              <a:rPr lang="en-US" dirty="0"/>
              <a:t>=‘</a:t>
            </a:r>
            <a:r>
              <a:rPr lang="en-US" dirty="0" err="1"/>
              <a:t>beijing</a:t>
            </a:r>
            <a:r>
              <a:rPr lang="en-US" dirty="0"/>
              <a:t>’))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语句时</a:t>
            </a:r>
            <a:r>
              <a:rPr lang="en-US" altLang="zh-CN" dirty="0" err="1"/>
              <a:t>Django</a:t>
            </a:r>
            <a:r>
              <a:rPr lang="zh-CN" altLang="en-US" dirty="0"/>
              <a:t>中</a:t>
            </a:r>
            <a:r>
              <a:rPr lang="en-US" altLang="zh-CN" dirty="0"/>
              <a:t>models</a:t>
            </a:r>
            <a:r>
              <a:rPr lang="zh-CN" altLang="en-US" dirty="0"/>
              <a:t>层的选择查询语句，</a:t>
            </a:r>
            <a:r>
              <a:rPr lang="en-US" altLang="zh-CN" dirty="0"/>
              <a:t>contains</a:t>
            </a:r>
            <a:r>
              <a:rPr lang="zh-CN" altLang="en-US" dirty="0"/>
              <a:t>即模糊查询。等同于</a:t>
            </a:r>
            <a:r>
              <a:rPr lang="en-US" altLang="zh-CN" dirty="0" err="1"/>
              <a:t>sql</a:t>
            </a:r>
            <a:r>
              <a:rPr lang="zh-CN" altLang="en-US" dirty="0"/>
              <a:t>语句中的</a:t>
            </a:r>
            <a:r>
              <a:rPr lang="en-US" altLang="zh-CN" dirty="0"/>
              <a:t>like</a:t>
            </a:r>
            <a:r>
              <a:rPr lang="zh-CN" altLang="en-US" dirty="0"/>
              <a:t>。当用户输入需要查询的关键字，点击搜索，，后台则执行查询语句并返回相应的结果。</a:t>
            </a:r>
            <a:r>
              <a:rPr lang="en-US" altLang="zh-CN" dirty="0"/>
              <a:t>URL</a:t>
            </a:r>
            <a:r>
              <a:rPr lang="zh-CN" altLang="en-US" dirty="0"/>
              <a:t>为</a:t>
            </a:r>
            <a:r>
              <a:rPr lang="en-US" altLang="zh-CN" dirty="0"/>
              <a:t>?keywords=’’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标签搜索：每一篇文章下面都有不同的标签，当用户点击该标签时，即可获取所用包含该标签的文章，也是通过模糊查询的方式。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时间搜索：日历存档。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0386685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4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4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4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nimBg="1"/>
      <p:bldP spid="38917" grpId="0" animBg="1"/>
      <p:bldP spid="38918" grpId="0" animBg="1"/>
      <p:bldP spid="38919" grpId="0" animBg="1"/>
      <p:bldP spid="389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日历存档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915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8916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7" name="Freeform 16"/>
          <p:cNvSpPr>
            <a:spLocks noEditPoints="1"/>
          </p:cNvSpPr>
          <p:nvPr/>
        </p:nvSpPr>
        <p:spPr bwMode="auto">
          <a:xfrm>
            <a:off x="3682504" y="601663"/>
            <a:ext cx="2176463" cy="202565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8" name="Freeform 17"/>
          <p:cNvSpPr>
            <a:spLocks/>
          </p:cNvSpPr>
          <p:nvPr/>
        </p:nvSpPr>
        <p:spPr bwMode="auto">
          <a:xfrm>
            <a:off x="2504579" y="817563"/>
            <a:ext cx="1765300" cy="173672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9" name="Freeform 18"/>
          <p:cNvSpPr>
            <a:spLocks/>
          </p:cNvSpPr>
          <p:nvPr/>
        </p:nvSpPr>
        <p:spPr bwMode="auto">
          <a:xfrm>
            <a:off x="1409204" y="976313"/>
            <a:ext cx="1543050" cy="1508125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20" name="Freeform 19"/>
          <p:cNvSpPr>
            <a:spLocks/>
          </p:cNvSpPr>
          <p:nvPr/>
        </p:nvSpPr>
        <p:spPr bwMode="auto">
          <a:xfrm>
            <a:off x="548779" y="1109663"/>
            <a:ext cx="1225550" cy="1241425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0922" y="3263662"/>
            <a:ext cx="9899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时间搜索：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calendar</a:t>
            </a:r>
            <a:r>
              <a:rPr lang="zh-CN" altLang="en-US" dirty="0"/>
              <a:t>模块写一个可以产生日历</a:t>
            </a:r>
            <a:r>
              <a:rPr lang="en-US" altLang="zh-CN" dirty="0"/>
              <a:t>html</a:t>
            </a:r>
            <a:r>
              <a:rPr lang="zh-CN" altLang="en-US" dirty="0"/>
              <a:t>的脚本。获取</a:t>
            </a:r>
            <a:r>
              <a:rPr lang="en-US" altLang="zh-CN" dirty="0"/>
              <a:t>html</a:t>
            </a:r>
            <a:r>
              <a:rPr lang="zh-CN" altLang="en-US" dirty="0"/>
              <a:t>字符串之后，通过正则表达式获取每一天的数字在字符串的位置，通过</a:t>
            </a:r>
            <a:r>
              <a:rPr lang="en-US" altLang="zh-CN" dirty="0"/>
              <a:t>date</a:t>
            </a:r>
            <a:r>
              <a:rPr lang="zh-CN" altLang="en-US" dirty="0"/>
              <a:t>字段查询改天是否存在文章，如果存在，将该数字换成一个</a:t>
            </a:r>
            <a:r>
              <a:rPr lang="en-US" altLang="zh-CN" dirty="0"/>
              <a:t>&lt;a&gt;</a:t>
            </a:r>
            <a:r>
              <a:rPr lang="zh-CN" altLang="en-US" dirty="0"/>
              <a:t>标签。</a:t>
            </a:r>
            <a:r>
              <a:rPr lang="en-US" altLang="zh-CN" dirty="0" err="1"/>
              <a:t>href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zh-CN" altLang="en-US" dirty="0"/>
              <a:t> </a:t>
            </a:r>
            <a:r>
              <a:rPr lang="en-US" altLang="zh-CN" dirty="0"/>
              <a:t>?date=’’,</a:t>
            </a:r>
            <a:r>
              <a:rPr lang="zh-CN" altLang="en-US" dirty="0"/>
              <a:t>并且改变数字的</a:t>
            </a:r>
            <a:r>
              <a:rPr lang="en-US" altLang="zh-CN" dirty="0"/>
              <a:t>color</a:t>
            </a:r>
            <a:r>
              <a:rPr lang="zh-CN" altLang="en-US" dirty="0"/>
              <a:t>属性。最后再将处理过后的日历</a:t>
            </a:r>
            <a:r>
              <a:rPr lang="en-US" altLang="zh-CN" dirty="0"/>
              <a:t>html</a:t>
            </a:r>
            <a:r>
              <a:rPr lang="zh-CN" altLang="en-US" dirty="0"/>
              <a:t>字符串返回给前端。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043883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2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62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12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62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nimBg="1"/>
      <p:bldP spid="38917" grpId="0" animBg="1"/>
      <p:bldP spid="38918" grpId="0" animBg="1"/>
      <p:bldP spid="38919" grpId="0" animBg="1"/>
      <p:bldP spid="389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283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web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安全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915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8916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7" name="Freeform 16"/>
          <p:cNvSpPr>
            <a:spLocks noEditPoints="1"/>
          </p:cNvSpPr>
          <p:nvPr/>
        </p:nvSpPr>
        <p:spPr bwMode="auto">
          <a:xfrm>
            <a:off x="3682504" y="601663"/>
            <a:ext cx="2176463" cy="2025650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8" name="Freeform 17"/>
          <p:cNvSpPr>
            <a:spLocks/>
          </p:cNvSpPr>
          <p:nvPr/>
        </p:nvSpPr>
        <p:spPr bwMode="auto">
          <a:xfrm>
            <a:off x="2504579" y="817563"/>
            <a:ext cx="1765300" cy="173672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19" name="Freeform 18"/>
          <p:cNvSpPr>
            <a:spLocks/>
          </p:cNvSpPr>
          <p:nvPr/>
        </p:nvSpPr>
        <p:spPr bwMode="auto">
          <a:xfrm>
            <a:off x="1409204" y="976313"/>
            <a:ext cx="1543050" cy="1508125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20" name="Freeform 19"/>
          <p:cNvSpPr>
            <a:spLocks/>
          </p:cNvSpPr>
          <p:nvPr/>
        </p:nvSpPr>
        <p:spPr bwMode="auto">
          <a:xfrm>
            <a:off x="548779" y="1109663"/>
            <a:ext cx="1225550" cy="1241425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0922" y="3263662"/>
            <a:ext cx="9899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验证码二次利用：将产生的图片验证码从保存在文件的方式改为保存在</a:t>
            </a:r>
            <a:r>
              <a:rPr lang="en-US" altLang="zh-CN" dirty="0"/>
              <a:t>session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 err="1"/>
              <a:t>Xss</a:t>
            </a:r>
            <a:r>
              <a:rPr lang="en-US" altLang="zh-CN" dirty="0">
                <a:sym typeface="Wingdings"/>
              </a:rPr>
              <a:t>:</a:t>
            </a:r>
          </a:p>
          <a:p>
            <a:r>
              <a:rPr lang="zh-CN" altLang="en-US" dirty="0">
                <a:sym typeface="Wingdings"/>
              </a:rPr>
              <a:t>字符转义</a:t>
            </a:r>
            <a:endParaRPr lang="en-US" altLang="zh-CN" dirty="0">
              <a:sym typeface="Wingdings"/>
            </a:endParaRPr>
          </a:p>
          <a:p>
            <a:r>
              <a:rPr lang="zh-CN" altLang="en-US" dirty="0"/>
              <a:t>       </a:t>
            </a:r>
            <a:r>
              <a:rPr lang="mr-IN" dirty="0"/>
              <a:t>&amp; –&gt; &amp;</a:t>
            </a:r>
            <a:r>
              <a:rPr lang="mr-IN" dirty="0" err="1"/>
              <a:t>amp</a:t>
            </a:r>
            <a:r>
              <a:rPr lang="mr-IN" dirty="0"/>
              <a:t>; &lt; –&gt; &amp;</a:t>
            </a:r>
            <a:r>
              <a:rPr lang="mr-IN" dirty="0" err="1"/>
              <a:t>lt</a:t>
            </a:r>
            <a:r>
              <a:rPr lang="mr-IN" dirty="0"/>
              <a:t>; &gt; –&gt; &amp;</a:t>
            </a:r>
            <a:r>
              <a:rPr lang="mr-IN" dirty="0" err="1"/>
              <a:t>gt</a:t>
            </a:r>
            <a:r>
              <a:rPr lang="mr-IN" dirty="0"/>
              <a:t>; ” –&gt; &amp;</a:t>
            </a:r>
            <a:r>
              <a:rPr lang="mr-IN" dirty="0" err="1"/>
              <a:t>quot</a:t>
            </a:r>
            <a:r>
              <a:rPr lang="mr-IN" dirty="0"/>
              <a:t>; ‘ –&gt; &amp;#x27; / –&gt; &amp;#x2f;</a:t>
            </a:r>
            <a:br>
              <a:rPr lang="en-US" altLang="zh-CN" dirty="0"/>
            </a:br>
            <a:r>
              <a:rPr lang="en-US" altLang="zh-CN" dirty="0" err="1"/>
              <a:t>sql</a:t>
            </a:r>
            <a:r>
              <a:rPr lang="zh-CN" altLang="en-US" dirty="0"/>
              <a:t>注入：</a:t>
            </a:r>
            <a:endParaRPr lang="en-US" altLang="zh-CN" dirty="0"/>
          </a:p>
          <a:p>
            <a:r>
              <a:rPr lang="zh-CN" altLang="en-US" dirty="0"/>
              <a:t>特殊字符串过滤：</a:t>
            </a:r>
            <a:endParaRPr lang="en-US" altLang="zh-CN" dirty="0"/>
          </a:p>
          <a:p>
            <a:r>
              <a:rPr lang="zh-CN" altLang="en-US" dirty="0"/>
              <a:t>如 ‘</a:t>
            </a:r>
            <a:r>
              <a:rPr lang="en-US" altLang="zh-CN" dirty="0"/>
              <a:t>’</a:t>
            </a:r>
            <a:r>
              <a:rPr lang="zh-CN" altLang="en-US" dirty="0"/>
              <a:t>’，</a:t>
            </a:r>
            <a:r>
              <a:rPr lang="en-US" altLang="zh-CN" dirty="0"/>
              <a:t>or</a:t>
            </a:r>
            <a:r>
              <a:rPr lang="en-US" dirty="0"/>
              <a:t> password</a:t>
            </a:r>
            <a:r>
              <a:rPr lang="zh-CN" altLang="en-US" dirty="0"/>
              <a:t> </a:t>
            </a:r>
            <a:r>
              <a:rPr lang="en-US" altLang="zh-CN" dirty="0"/>
              <a:t>‘1’=‘1’</a:t>
            </a:r>
            <a:r>
              <a:rPr lang="zh-CN" altLang="en-US" dirty="0"/>
              <a:t>这些字符串在与数据库交互之前要经过过滤。</a:t>
            </a:r>
            <a:endParaRPr lang="en-US" altLang="zh-CN" dirty="0"/>
          </a:p>
          <a:p>
            <a:r>
              <a:rPr lang="zh-CN" altLang="en-US" dirty="0"/>
              <a:t>如果用原生的</a:t>
            </a:r>
            <a:r>
              <a:rPr lang="en-US" altLang="zh-CN" dirty="0"/>
              <a:t>SQL</a:t>
            </a:r>
            <a:r>
              <a:rPr lang="zh-CN" altLang="en-US" dirty="0"/>
              <a:t>语句需要对查询语句进行预编。如果用</a:t>
            </a:r>
            <a:r>
              <a:rPr lang="en-US" altLang="zh-CN" dirty="0" err="1"/>
              <a:t>Django</a:t>
            </a:r>
            <a:r>
              <a:rPr lang="zh-CN" altLang="en-US" dirty="0"/>
              <a:t>自带的</a:t>
            </a:r>
            <a:r>
              <a:rPr lang="en-US" altLang="zh-CN" dirty="0"/>
              <a:t>filter</a:t>
            </a:r>
            <a:r>
              <a:rPr lang="zh-CN" altLang="en-US" dirty="0"/>
              <a:t>查询语句，则不需要处理。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4215783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66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nimBg="1"/>
      <p:bldP spid="38917" grpId="0" animBg="1"/>
      <p:bldP spid="38918" grpId="0" animBg="1"/>
      <p:bldP spid="38919" grpId="0" animBg="1"/>
      <p:bldP spid="389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3436698" y="2424113"/>
            <a:ext cx="7250352" cy="1611916"/>
            <a:chOff x="20397" y="0"/>
            <a:chExt cx="7249962" cy="1612839"/>
          </a:xfrm>
        </p:grpSpPr>
        <p:sp>
          <p:nvSpPr>
            <p:cNvPr id="35843" name="TextBox 6"/>
            <p:cNvSpPr txBox="1">
              <a:spLocks noChangeArrowheads="1"/>
            </p:cNvSpPr>
            <p:nvPr/>
          </p:nvSpPr>
          <p:spPr bwMode="auto">
            <a:xfrm>
              <a:off x="20397" y="0"/>
              <a:ext cx="5109844" cy="585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六、成功展示</a:t>
              </a:r>
            </a:p>
          </p:txBody>
        </p:sp>
        <p:sp>
          <p:nvSpPr>
            <p:cNvPr id="35845" name="TextBox 15"/>
            <p:cNvSpPr txBox="1">
              <a:spLocks noChangeArrowheads="1"/>
            </p:cNvSpPr>
            <p:nvPr/>
          </p:nvSpPr>
          <p:spPr bwMode="auto">
            <a:xfrm>
              <a:off x="29785" y="1212500"/>
              <a:ext cx="7240574" cy="400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846" name="直接连接符 10"/>
          <p:cNvCxnSpPr>
            <a:cxnSpLocks noChangeShapeType="1"/>
          </p:cNvCxnSpPr>
          <p:nvPr/>
        </p:nvCxnSpPr>
        <p:spPr bwMode="auto">
          <a:xfrm flipH="1">
            <a:off x="3576638" y="3429000"/>
            <a:ext cx="8620125" cy="0"/>
          </a:xfrm>
          <a:prstGeom prst="line">
            <a:avLst/>
          </a:prstGeom>
          <a:noFill/>
          <a:ln w="9525" cmpd="sng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392238" y="2473325"/>
            <a:ext cx="2093912" cy="2122488"/>
            <a:chOff x="0" y="0"/>
            <a:chExt cx="2093913" cy="2122488"/>
          </a:xfrm>
        </p:grpSpPr>
        <p:sp>
          <p:nvSpPr>
            <p:cNvPr id="35848" name="Freeform 6"/>
            <p:cNvSpPr>
              <a:spLocks noEditPoints="1"/>
            </p:cNvSpPr>
            <p:nvPr/>
          </p:nvSpPr>
          <p:spPr bwMode="auto">
            <a:xfrm>
              <a:off x="0" y="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5849" name="组合 2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12" y="386351"/>
              <a:ext cx="1304544" cy="1298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3232447"/>
      </p:ext>
    </p:extLst>
  </p:cSld>
  <p:clrMapOvr>
    <a:masterClrMapping/>
  </p:clrMapOvr>
  <p:transition spd="slow" advTm="4272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5"/>
          <p:cNvSpPr>
            <a:spLocks noChangeArrowheads="1"/>
          </p:cNvSpPr>
          <p:nvPr/>
        </p:nvSpPr>
        <p:spPr bwMode="auto">
          <a:xfrm>
            <a:off x="1416050" y="1758950"/>
            <a:ext cx="3000375" cy="3019425"/>
          </a:xfrm>
          <a:prstGeom prst="ellipse">
            <a:avLst/>
          </a:prstGeom>
          <a:solidFill>
            <a:srgbClr val="F3F3F3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21A3D0"/>
              </a:solidFill>
            </a:endParaRPr>
          </a:p>
        </p:txBody>
      </p:sp>
      <p:sp>
        <p:nvSpPr>
          <p:cNvPr id="43011" name="Freeform 6"/>
          <p:cNvSpPr>
            <a:spLocks/>
          </p:cNvSpPr>
          <p:nvPr/>
        </p:nvSpPr>
        <p:spPr bwMode="auto">
          <a:xfrm>
            <a:off x="3856038" y="2070100"/>
            <a:ext cx="8340725" cy="2527300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Freeform 7"/>
          <p:cNvSpPr>
            <a:spLocks/>
          </p:cNvSpPr>
          <p:nvPr/>
        </p:nvSpPr>
        <p:spPr bwMode="auto">
          <a:xfrm>
            <a:off x="0" y="2070100"/>
            <a:ext cx="1974850" cy="2527300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Freeform 8"/>
          <p:cNvSpPr>
            <a:spLocks noEditPoints="1"/>
          </p:cNvSpPr>
          <p:nvPr/>
        </p:nvSpPr>
        <p:spPr bwMode="auto">
          <a:xfrm>
            <a:off x="1717675" y="2357438"/>
            <a:ext cx="2509838" cy="2079625"/>
          </a:xfrm>
          <a:custGeom>
            <a:avLst/>
            <a:gdLst>
              <a:gd name="T0" fmla="*/ 1750 w 3291"/>
              <a:gd name="T1" fmla="*/ 2045 h 2711"/>
              <a:gd name="T2" fmla="*/ 124 w 3291"/>
              <a:gd name="T3" fmla="*/ 1828 h 2711"/>
              <a:gd name="T4" fmla="*/ 2796 w 3291"/>
              <a:gd name="T5" fmla="*/ 1897 h 2711"/>
              <a:gd name="T6" fmla="*/ 2758 w 3291"/>
              <a:gd name="T7" fmla="*/ 1846 h 2711"/>
              <a:gd name="T8" fmla="*/ 1737 w 3291"/>
              <a:gd name="T9" fmla="*/ 1944 h 2711"/>
              <a:gd name="T10" fmla="*/ 137 w 3291"/>
              <a:gd name="T11" fmla="*/ 1170 h 2711"/>
              <a:gd name="T12" fmla="*/ 1769 w 3291"/>
              <a:gd name="T13" fmla="*/ 1998 h 2711"/>
              <a:gd name="T14" fmla="*/ 2793 w 3291"/>
              <a:gd name="T15" fmla="*/ 1500 h 2711"/>
              <a:gd name="T16" fmla="*/ 1737 w 3291"/>
              <a:gd name="T17" fmla="*/ 1944 h 2711"/>
              <a:gd name="T18" fmla="*/ 2416 w 3291"/>
              <a:gd name="T19" fmla="*/ 1399 h 2711"/>
              <a:gd name="T20" fmla="*/ 2389 w 3291"/>
              <a:gd name="T21" fmla="*/ 1066 h 2711"/>
              <a:gd name="T22" fmla="*/ 686 w 3291"/>
              <a:gd name="T23" fmla="*/ 1043 h 2711"/>
              <a:gd name="T24" fmla="*/ 170 w 3291"/>
              <a:gd name="T25" fmla="*/ 1155 h 2711"/>
              <a:gd name="T26" fmla="*/ 1736 w 3291"/>
              <a:gd name="T27" fmla="*/ 2657 h 2711"/>
              <a:gd name="T28" fmla="*/ 136 w 3291"/>
              <a:gd name="T29" fmla="*/ 1883 h 2711"/>
              <a:gd name="T30" fmla="*/ 1769 w 3291"/>
              <a:gd name="T31" fmla="*/ 2711 h 2711"/>
              <a:gd name="T32" fmla="*/ 2792 w 3291"/>
              <a:gd name="T33" fmla="*/ 2213 h 2711"/>
              <a:gd name="T34" fmla="*/ 1736 w 3291"/>
              <a:gd name="T35" fmla="*/ 2657 h 2711"/>
              <a:gd name="T36" fmla="*/ 2573 w 3291"/>
              <a:gd name="T37" fmla="*/ 831 h 2711"/>
              <a:gd name="T38" fmla="*/ 2548 w 3291"/>
              <a:gd name="T39" fmla="*/ 890 h 2711"/>
              <a:gd name="T40" fmla="*/ 2565 w 3291"/>
              <a:gd name="T41" fmla="*/ 976 h 2711"/>
              <a:gd name="T42" fmla="*/ 2496 w 3291"/>
              <a:gd name="T43" fmla="*/ 1357 h 2711"/>
              <a:gd name="T44" fmla="*/ 2689 w 3291"/>
              <a:gd name="T45" fmla="*/ 1020 h 2711"/>
              <a:gd name="T46" fmla="*/ 2669 w 3291"/>
              <a:gd name="T47" fmla="*/ 940 h 2711"/>
              <a:gd name="T48" fmla="*/ 2686 w 3291"/>
              <a:gd name="T49" fmla="*/ 850 h 2711"/>
              <a:gd name="T50" fmla="*/ 2664 w 3291"/>
              <a:gd name="T51" fmla="*/ 547 h 2711"/>
              <a:gd name="T52" fmla="*/ 3272 w 3291"/>
              <a:gd name="T53" fmla="*/ 421 h 2711"/>
              <a:gd name="T54" fmla="*/ 1864 w 3291"/>
              <a:gd name="T55" fmla="*/ 11 h 2711"/>
              <a:gd name="T56" fmla="*/ 996 w 3291"/>
              <a:gd name="T57" fmla="*/ 69 h 2711"/>
              <a:gd name="T58" fmla="*/ 25 w 3291"/>
              <a:gd name="T59" fmla="*/ 185 h 2711"/>
              <a:gd name="T60" fmla="*/ 1157 w 3291"/>
              <a:gd name="T61" fmla="*/ 782 h 2711"/>
              <a:gd name="T62" fmla="*/ 2505 w 3291"/>
              <a:gd name="T63" fmla="*/ 575 h 2711"/>
              <a:gd name="T64" fmla="*/ 1514 w 3291"/>
              <a:gd name="T65" fmla="*/ 390 h 2711"/>
              <a:gd name="T66" fmla="*/ 2542 w 3291"/>
              <a:gd name="T67" fmla="*/ 495 h 2711"/>
              <a:gd name="T68" fmla="*/ 2317 w 3291"/>
              <a:gd name="T69" fmla="*/ 680 h 2711"/>
              <a:gd name="T70" fmla="*/ 759 w 3291"/>
              <a:gd name="T71" fmla="*/ 1043 h 2711"/>
              <a:gd name="T72" fmla="*/ 1124 w 3291"/>
              <a:gd name="T73" fmla="*/ 845 h 2711"/>
              <a:gd name="T74" fmla="*/ 2317 w 3291"/>
              <a:gd name="T75" fmla="*/ 680 h 2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91" h="2711">
                <a:moveTo>
                  <a:pt x="1729" y="2299"/>
                </a:moveTo>
                <a:cubicBezTo>
                  <a:pt x="1706" y="2214"/>
                  <a:pt x="1705" y="2127"/>
                  <a:pt x="1750" y="2045"/>
                </a:cubicBezTo>
                <a:lnTo>
                  <a:pt x="129" y="1525"/>
                </a:lnTo>
                <a:cubicBezTo>
                  <a:pt x="67" y="1606"/>
                  <a:pt x="52" y="1714"/>
                  <a:pt x="124" y="1828"/>
                </a:cubicBezTo>
                <a:lnTo>
                  <a:pt x="1762" y="2353"/>
                </a:lnTo>
                <a:lnTo>
                  <a:pt x="2796" y="1897"/>
                </a:lnTo>
                <a:cubicBezTo>
                  <a:pt x="2824" y="1885"/>
                  <a:pt x="2819" y="1866"/>
                  <a:pt x="2785" y="1855"/>
                </a:cubicBezTo>
                <a:lnTo>
                  <a:pt x="2758" y="1846"/>
                </a:lnTo>
                <a:lnTo>
                  <a:pt x="1729" y="2299"/>
                </a:lnTo>
                <a:close/>
                <a:moveTo>
                  <a:pt x="1737" y="1944"/>
                </a:moveTo>
                <a:cubicBezTo>
                  <a:pt x="1714" y="1859"/>
                  <a:pt x="1712" y="1772"/>
                  <a:pt x="1757" y="1689"/>
                </a:cubicBezTo>
                <a:lnTo>
                  <a:pt x="137" y="1170"/>
                </a:lnTo>
                <a:cubicBezTo>
                  <a:pt x="74" y="1251"/>
                  <a:pt x="59" y="1358"/>
                  <a:pt x="131" y="1473"/>
                </a:cubicBezTo>
                <a:lnTo>
                  <a:pt x="1769" y="1998"/>
                </a:lnTo>
                <a:lnTo>
                  <a:pt x="2803" y="1542"/>
                </a:lnTo>
                <a:cubicBezTo>
                  <a:pt x="2831" y="1529"/>
                  <a:pt x="2826" y="1510"/>
                  <a:pt x="2793" y="1500"/>
                </a:cubicBezTo>
                <a:lnTo>
                  <a:pt x="2765" y="1491"/>
                </a:lnTo>
                <a:lnTo>
                  <a:pt x="1737" y="1944"/>
                </a:lnTo>
                <a:close/>
                <a:moveTo>
                  <a:pt x="1791" y="1675"/>
                </a:moveTo>
                <a:lnTo>
                  <a:pt x="2416" y="1399"/>
                </a:lnTo>
                <a:lnTo>
                  <a:pt x="2463" y="1089"/>
                </a:lnTo>
                <a:lnTo>
                  <a:pt x="2389" y="1066"/>
                </a:lnTo>
                <a:cubicBezTo>
                  <a:pt x="2354" y="1324"/>
                  <a:pt x="1716" y="1343"/>
                  <a:pt x="1538" y="1343"/>
                </a:cubicBezTo>
                <a:cubicBezTo>
                  <a:pt x="1355" y="1343"/>
                  <a:pt x="686" y="1323"/>
                  <a:pt x="686" y="1043"/>
                </a:cubicBezTo>
                <a:lnTo>
                  <a:pt x="686" y="928"/>
                </a:lnTo>
                <a:lnTo>
                  <a:pt x="170" y="1155"/>
                </a:lnTo>
                <a:lnTo>
                  <a:pt x="1791" y="1675"/>
                </a:lnTo>
                <a:close/>
                <a:moveTo>
                  <a:pt x="1736" y="2657"/>
                </a:moveTo>
                <a:cubicBezTo>
                  <a:pt x="1713" y="2572"/>
                  <a:pt x="1712" y="2485"/>
                  <a:pt x="1757" y="2403"/>
                </a:cubicBezTo>
                <a:lnTo>
                  <a:pt x="136" y="1883"/>
                </a:lnTo>
                <a:cubicBezTo>
                  <a:pt x="74" y="1964"/>
                  <a:pt x="58" y="2072"/>
                  <a:pt x="131" y="2186"/>
                </a:cubicBezTo>
                <a:lnTo>
                  <a:pt x="1769" y="2711"/>
                </a:lnTo>
                <a:lnTo>
                  <a:pt x="2803" y="2255"/>
                </a:lnTo>
                <a:cubicBezTo>
                  <a:pt x="2831" y="2243"/>
                  <a:pt x="2826" y="2224"/>
                  <a:pt x="2792" y="2213"/>
                </a:cubicBezTo>
                <a:lnTo>
                  <a:pt x="2765" y="2204"/>
                </a:lnTo>
                <a:lnTo>
                  <a:pt x="1736" y="2657"/>
                </a:lnTo>
                <a:close/>
                <a:moveTo>
                  <a:pt x="2573" y="530"/>
                </a:moveTo>
                <a:lnTo>
                  <a:pt x="2573" y="831"/>
                </a:lnTo>
                <a:cubicBezTo>
                  <a:pt x="2562" y="833"/>
                  <a:pt x="2552" y="840"/>
                  <a:pt x="2551" y="850"/>
                </a:cubicBezTo>
                <a:lnTo>
                  <a:pt x="2548" y="890"/>
                </a:lnTo>
                <a:cubicBezTo>
                  <a:pt x="2547" y="912"/>
                  <a:pt x="2569" y="922"/>
                  <a:pt x="2567" y="940"/>
                </a:cubicBezTo>
                <a:lnTo>
                  <a:pt x="2565" y="976"/>
                </a:lnTo>
                <a:cubicBezTo>
                  <a:pt x="2564" y="990"/>
                  <a:pt x="2549" y="1002"/>
                  <a:pt x="2548" y="1020"/>
                </a:cubicBezTo>
                <a:lnTo>
                  <a:pt x="2496" y="1357"/>
                </a:lnTo>
                <a:cubicBezTo>
                  <a:pt x="2516" y="1397"/>
                  <a:pt x="2718" y="1398"/>
                  <a:pt x="2740" y="1357"/>
                </a:cubicBezTo>
                <a:lnTo>
                  <a:pt x="2689" y="1020"/>
                </a:lnTo>
                <a:cubicBezTo>
                  <a:pt x="2688" y="1002"/>
                  <a:pt x="2672" y="991"/>
                  <a:pt x="2671" y="976"/>
                </a:cubicBezTo>
                <a:lnTo>
                  <a:pt x="2669" y="940"/>
                </a:lnTo>
                <a:cubicBezTo>
                  <a:pt x="2668" y="921"/>
                  <a:pt x="2691" y="916"/>
                  <a:pt x="2689" y="891"/>
                </a:cubicBezTo>
                <a:lnTo>
                  <a:pt x="2686" y="850"/>
                </a:lnTo>
                <a:cubicBezTo>
                  <a:pt x="2686" y="839"/>
                  <a:pt x="2675" y="832"/>
                  <a:pt x="2664" y="831"/>
                </a:cubicBezTo>
                <a:cubicBezTo>
                  <a:pt x="2664" y="527"/>
                  <a:pt x="2664" y="875"/>
                  <a:pt x="2664" y="547"/>
                </a:cubicBezTo>
                <a:lnTo>
                  <a:pt x="3270" y="442"/>
                </a:lnTo>
                <a:cubicBezTo>
                  <a:pt x="3287" y="440"/>
                  <a:pt x="3291" y="428"/>
                  <a:pt x="3272" y="421"/>
                </a:cubicBezTo>
                <a:cubicBezTo>
                  <a:pt x="2980" y="336"/>
                  <a:pt x="2714" y="258"/>
                  <a:pt x="2471" y="187"/>
                </a:cubicBezTo>
                <a:cubicBezTo>
                  <a:pt x="2253" y="124"/>
                  <a:pt x="2051" y="65"/>
                  <a:pt x="1864" y="11"/>
                </a:cubicBezTo>
                <a:cubicBezTo>
                  <a:pt x="1831" y="1"/>
                  <a:pt x="1809" y="0"/>
                  <a:pt x="1775" y="3"/>
                </a:cubicBezTo>
                <a:cubicBezTo>
                  <a:pt x="1531" y="24"/>
                  <a:pt x="1272" y="46"/>
                  <a:pt x="996" y="69"/>
                </a:cubicBezTo>
                <a:cubicBezTo>
                  <a:pt x="696" y="95"/>
                  <a:pt x="375" y="122"/>
                  <a:pt x="29" y="151"/>
                </a:cubicBezTo>
                <a:cubicBezTo>
                  <a:pt x="0" y="155"/>
                  <a:pt x="6" y="177"/>
                  <a:pt x="25" y="185"/>
                </a:cubicBezTo>
                <a:cubicBezTo>
                  <a:pt x="163" y="258"/>
                  <a:pt x="313" y="337"/>
                  <a:pt x="479" y="424"/>
                </a:cubicBezTo>
                <a:cubicBezTo>
                  <a:pt x="679" y="529"/>
                  <a:pt x="903" y="648"/>
                  <a:pt x="1157" y="782"/>
                </a:cubicBezTo>
                <a:cubicBezTo>
                  <a:pt x="1179" y="793"/>
                  <a:pt x="1226" y="797"/>
                  <a:pt x="1262" y="791"/>
                </a:cubicBezTo>
                <a:cubicBezTo>
                  <a:pt x="1676" y="719"/>
                  <a:pt x="2091" y="647"/>
                  <a:pt x="2505" y="575"/>
                </a:cubicBezTo>
                <a:cubicBezTo>
                  <a:pt x="2504" y="561"/>
                  <a:pt x="2499" y="553"/>
                  <a:pt x="2481" y="548"/>
                </a:cubicBezTo>
                <a:lnTo>
                  <a:pt x="1514" y="390"/>
                </a:lnTo>
                <a:cubicBezTo>
                  <a:pt x="1430" y="377"/>
                  <a:pt x="1445" y="316"/>
                  <a:pt x="1494" y="324"/>
                </a:cubicBezTo>
                <a:lnTo>
                  <a:pt x="2542" y="495"/>
                </a:lnTo>
                <a:cubicBezTo>
                  <a:pt x="2562" y="498"/>
                  <a:pt x="2573" y="511"/>
                  <a:pt x="2573" y="530"/>
                </a:cubicBezTo>
                <a:close/>
                <a:moveTo>
                  <a:pt x="2317" y="680"/>
                </a:moveTo>
                <a:lnTo>
                  <a:pt x="2317" y="1043"/>
                </a:lnTo>
                <a:cubicBezTo>
                  <a:pt x="2317" y="1345"/>
                  <a:pt x="759" y="1345"/>
                  <a:pt x="759" y="1043"/>
                </a:cubicBezTo>
                <a:lnTo>
                  <a:pt x="759" y="652"/>
                </a:lnTo>
                <a:cubicBezTo>
                  <a:pt x="880" y="716"/>
                  <a:pt x="1002" y="781"/>
                  <a:pt x="1124" y="845"/>
                </a:cubicBezTo>
                <a:cubicBezTo>
                  <a:pt x="1164" y="866"/>
                  <a:pt x="1229" y="869"/>
                  <a:pt x="1274" y="861"/>
                </a:cubicBezTo>
                <a:cubicBezTo>
                  <a:pt x="1622" y="801"/>
                  <a:pt x="1969" y="741"/>
                  <a:pt x="2317" y="68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6000" y="2930525"/>
            <a:ext cx="7056438" cy="677863"/>
          </a:xfrm>
        </p:spPr>
        <p:txBody>
          <a:bodyPr/>
          <a:lstStyle/>
          <a:p>
            <a:pPr eaLnBrk="1" hangingPunct="1"/>
            <a:r>
              <a:rPr lang="zh-CN" altLang="en-US" sz="54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  感谢聆听</a:t>
            </a:r>
          </a:p>
        </p:txBody>
      </p:sp>
      <p:sp>
        <p:nvSpPr>
          <p:cNvPr id="43015" name="TextBox 11"/>
          <p:cNvSpPr txBox="1">
            <a:spLocks noChangeArrowheads="1"/>
          </p:cNvSpPr>
          <p:nvPr/>
        </p:nvSpPr>
        <p:spPr bwMode="auto">
          <a:xfrm>
            <a:off x="7215100" y="5589240"/>
            <a:ext cx="450549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院系专业：计算机科学与技术学院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</a:p>
        </p:txBody>
      </p:sp>
      <p:sp>
        <p:nvSpPr>
          <p:cNvPr id="43016" name="TextBox 35"/>
          <p:cNvSpPr txBox="1">
            <a:spLocks noChangeArrowheads="1"/>
          </p:cNvSpPr>
          <p:nvPr/>
        </p:nvSpPr>
        <p:spPr bwMode="auto">
          <a:xfrm>
            <a:off x="4946650" y="3632200"/>
            <a:ext cx="6484938" cy="9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指导教师：王昆</a:t>
            </a:r>
            <a:endParaRPr lang="en-US" altLang="zh-CN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答辩人：彭磊        </a:t>
            </a:r>
            <a:endParaRPr lang="en-US" altLang="zh-CN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019" name="组合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1524000"/>
            <a:ext cx="4635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组合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363" y="1524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组合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0" y="1524000"/>
            <a:ext cx="4683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组合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1524000"/>
            <a:ext cx="4635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3" name="组合 7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524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4" name="组合 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900" y="1524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6123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3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2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" presetClass="entr" presetSubtype="3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48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" presetClass="entr" presetSubtype="3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54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  <p:bldP spid="43011" grpId="0" animBg="1"/>
      <p:bldP spid="43012" grpId="0" animBg="1"/>
      <p:bldP spid="43013" grpId="0" animBg="1"/>
      <p:bldP spid="43014" grpId="0" autoUpdateAnimBg="0"/>
      <p:bldP spid="43015" grpId="0" autoUpdateAnimBg="0"/>
      <p:bldP spid="430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1741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741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3" name="圆角矩形 24"/>
          <p:cNvSpPr>
            <a:spLocks noChangeArrowheads="1"/>
          </p:cNvSpPr>
          <p:nvPr/>
        </p:nvSpPr>
        <p:spPr bwMode="auto">
          <a:xfrm>
            <a:off x="2540553" y="1502961"/>
            <a:ext cx="8454372" cy="5022383"/>
          </a:xfrm>
          <a:prstGeom prst="roundRect">
            <a:avLst>
              <a:gd name="adj" fmla="val 9991"/>
            </a:avLst>
          </a:prstGeom>
          <a:solidFill>
            <a:srgbClr val="21A3D0"/>
          </a:solidFill>
          <a:ln>
            <a:noFill/>
          </a:ln>
          <a:extLst/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endParaRPr lang="zh-CN" altLang="en-US"/>
          </a:p>
        </p:txBody>
      </p:sp>
      <p:sp>
        <p:nvSpPr>
          <p:cNvPr id="17414" name="TextBox 32"/>
          <p:cNvSpPr txBox="1">
            <a:spLocks noChangeArrowheads="1"/>
          </p:cNvSpPr>
          <p:nvPr/>
        </p:nvSpPr>
        <p:spPr bwMode="auto">
          <a:xfrm>
            <a:off x="3042610" y="2178797"/>
            <a:ext cx="745025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457200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F8F8F8"/>
                </a:solidFill>
                <a:latin typeface="+mj-ea"/>
              </a:rPr>
              <a:t>       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SNS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全称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Social Networking Services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，在中文里叫社会性网络服务。它是互联网应用中以支持用户互动行为为特征的一类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Web2.0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应用和系统的统称。它的发展大体经历了四个阶段：早期概念化阶段一一小世界理论，娱乐化阶段，社交图阶段和垂直社交网络应用阶段。在社交网络中，用户之间的交流从传统的以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“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计算机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”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为单位变成了以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“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人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”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为单位，网络的参与主体发生了根本性的变化</a:t>
            </a:r>
            <a:r>
              <a:rPr lang="zh-CN" altLang="en-US" b="1" dirty="0">
                <a:solidFill>
                  <a:srgbClr val="F8F8F8"/>
                </a:solidFill>
                <a:latin typeface="+mj-ea"/>
              </a:rPr>
              <a:t>。</a:t>
            </a:r>
            <a:endParaRPr lang="en-US" altLang="zh-CN" b="1" dirty="0">
              <a:solidFill>
                <a:srgbClr val="F8F8F8"/>
              </a:solidFill>
              <a:latin typeface="+mj-ea"/>
            </a:endParaRPr>
          </a:p>
          <a:p>
            <a:pPr indent="-457200" algn="dist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F8F8F8"/>
                </a:solidFill>
                <a:latin typeface="+mj-ea"/>
              </a:rPr>
              <a:t>       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如今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,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互联网给人们的沟通提供了前所未有的便利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,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使人们足不出户就能进行生产和消费等日常活动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,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足不出户就能办公、购物、交往等等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,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它以前所未有的开放性和互动性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,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每天都在创造着新的工作方式、生活方式和思维方式。而社交网站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(Social</a:t>
            </a:r>
            <a:r>
              <a:rPr lang="zh-CN" altLang="en-US" b="1" dirty="0">
                <a:solidFill>
                  <a:srgbClr val="F8F8F8"/>
                </a:solidFill>
                <a:latin typeface="+mj-ea"/>
              </a:rPr>
              <a:t> 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Network Site)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的出现</a:t>
            </a:r>
            <a:r>
              <a:rPr lang="en-US" altLang="zh-CN" b="1" dirty="0">
                <a:solidFill>
                  <a:srgbClr val="F8F8F8"/>
                </a:solidFill>
                <a:latin typeface="+mj-ea"/>
              </a:rPr>
              <a:t>,</a:t>
            </a:r>
            <a:r>
              <a:rPr lang="zh-CN" altLang="zh-CN" b="1" dirty="0">
                <a:solidFill>
                  <a:srgbClr val="F8F8F8"/>
                </a:solidFill>
                <a:latin typeface="+mj-ea"/>
              </a:rPr>
              <a:t>更好的论释了</a:t>
            </a:r>
            <a:endParaRPr lang="en-US" altLang="zh-CN" b="1" dirty="0">
              <a:solidFill>
                <a:srgbClr val="F8F8F8"/>
              </a:solidFill>
              <a:latin typeface="+mj-ea"/>
            </a:endParaRPr>
          </a:p>
          <a:p>
            <a:pPr indent="-457200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F8F8F8"/>
                </a:solidFill>
                <a:latin typeface="+mj-ea"/>
              </a:rPr>
              <a:t>这个理念。</a:t>
            </a:r>
            <a:endParaRPr lang="zh-CN" altLang="en-US" b="1" dirty="0">
              <a:solidFill>
                <a:srgbClr val="F8F8F8"/>
              </a:solidFill>
            </a:endParaRPr>
          </a:p>
          <a:p>
            <a:endParaRPr lang="en-US" b="1" dirty="0">
              <a:solidFill>
                <a:srgbClr val="F8F8F8"/>
              </a:solidFill>
            </a:endParaRPr>
          </a:p>
        </p:txBody>
      </p:sp>
      <p:sp>
        <p:nvSpPr>
          <p:cNvPr id="17422" name="五边形 61"/>
          <p:cNvSpPr>
            <a:spLocks noChangeArrowheads="1"/>
          </p:cNvSpPr>
          <p:nvPr/>
        </p:nvSpPr>
        <p:spPr bwMode="auto">
          <a:xfrm>
            <a:off x="999510" y="919422"/>
            <a:ext cx="1852612" cy="568325"/>
          </a:xfrm>
          <a:prstGeom prst="homePlate">
            <a:avLst>
              <a:gd name="adj" fmla="val 5002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 b="1">
              <a:solidFill>
                <a:srgbClr val="F8F8F8"/>
              </a:solidFill>
              <a:ea typeface="微软雅黑" panose="020B0503020204020204" pitchFamily="34" charset="-122"/>
            </a:endParaRPr>
          </a:p>
        </p:txBody>
      </p:sp>
      <p:sp>
        <p:nvSpPr>
          <p:cNvPr id="17423" name="TextBox 22"/>
          <p:cNvSpPr txBox="1">
            <a:spLocks noChangeArrowheads="1"/>
          </p:cNvSpPr>
          <p:nvPr/>
        </p:nvSpPr>
        <p:spPr bwMode="auto">
          <a:xfrm>
            <a:off x="999510" y="1026248"/>
            <a:ext cx="15478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8F8F8"/>
                </a:solidFill>
                <a:ea typeface="微软雅黑" panose="020B0503020204020204" pitchFamily="34" charset="-122"/>
              </a:rPr>
              <a:t>背景</a:t>
            </a:r>
          </a:p>
        </p:txBody>
      </p:sp>
    </p:spTree>
  </p:cSld>
  <p:clrMapOvr>
    <a:masterClrMapping/>
  </p:clrMapOvr>
  <p:transition spd="slow" advTm="87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2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42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nimBg="1"/>
      <p:bldP spid="17413" grpId="0" animBg="1" autoUpdateAnimBg="0"/>
      <p:bldP spid="17414" grpId="0" autoUpdateAnimBg="0"/>
      <p:bldP spid="17422" grpId="0" animBg="1" autoUpdateAnimBg="0"/>
      <p:bldP spid="174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2159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选题目的和意义</a:t>
            </a:r>
          </a:p>
        </p:txBody>
      </p:sp>
      <p:sp>
        <p:nvSpPr>
          <p:cNvPr id="1741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741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3" name="圆角矩形 24"/>
          <p:cNvSpPr>
            <a:spLocks noChangeArrowheads="1"/>
          </p:cNvSpPr>
          <p:nvPr/>
        </p:nvSpPr>
        <p:spPr bwMode="auto">
          <a:xfrm>
            <a:off x="2544654" y="1700808"/>
            <a:ext cx="8340834" cy="3240360"/>
          </a:xfrm>
          <a:prstGeom prst="roundRect">
            <a:avLst>
              <a:gd name="adj" fmla="val 9991"/>
            </a:avLst>
          </a:prstGeom>
          <a:solidFill>
            <a:srgbClr val="21A3D0"/>
          </a:solidFill>
          <a:ln>
            <a:noFill/>
          </a:ln>
          <a:extLst/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endParaRPr lang="zh-CN" altLang="en-US"/>
          </a:p>
        </p:txBody>
      </p:sp>
      <p:sp>
        <p:nvSpPr>
          <p:cNvPr id="17414" name="TextBox 32"/>
          <p:cNvSpPr txBox="1">
            <a:spLocks noChangeArrowheads="1"/>
          </p:cNvSpPr>
          <p:nvPr/>
        </p:nvSpPr>
        <p:spPr bwMode="auto">
          <a:xfrm>
            <a:off x="2970655" y="2060848"/>
            <a:ext cx="7488832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b="1" dirty="0">
                <a:solidFill>
                  <a:srgbClr val="F8F8F8"/>
                </a:solidFill>
              </a:rPr>
              <a:t>       </a:t>
            </a:r>
            <a:r>
              <a:rPr lang="zh-CN" altLang="zh-CN" b="1" dirty="0">
                <a:solidFill>
                  <a:srgbClr val="F8F8F8"/>
                </a:solidFill>
              </a:rPr>
              <a:t>随着社交网络和移动智能设备的迅速发展，人们将越来越多的日常生活信息分享在社交网络上，例如照片、社交关系、行为活动等。此次课题《社交网站的设计与实现》旨在设计与实现一个具有个人色彩的实名制交友网站，以朋友为中心，通过</a:t>
            </a:r>
            <a:r>
              <a:rPr lang="en-US" altLang="zh-CN" b="1" dirty="0">
                <a:solidFill>
                  <a:srgbClr val="F8F8F8"/>
                </a:solidFill>
              </a:rPr>
              <a:t>“</a:t>
            </a:r>
            <a:r>
              <a:rPr lang="zh-CN" altLang="zh-CN" b="1" dirty="0">
                <a:solidFill>
                  <a:srgbClr val="F8F8F8"/>
                </a:solidFill>
              </a:rPr>
              <a:t>朋友的朋友</a:t>
            </a:r>
            <a:r>
              <a:rPr lang="en-US" altLang="zh-CN" b="1" dirty="0">
                <a:solidFill>
                  <a:srgbClr val="F8F8F8"/>
                </a:solidFill>
              </a:rPr>
              <a:t>”</a:t>
            </a:r>
            <a:r>
              <a:rPr lang="zh-CN" altLang="zh-CN" b="1" dirty="0">
                <a:solidFill>
                  <a:srgbClr val="F8F8F8"/>
                </a:solidFill>
              </a:rPr>
              <a:t>来进行网络社交拓展，安全地真实地友好地扩大自己的交友圈，获取更多的资讯</a:t>
            </a:r>
            <a:r>
              <a:rPr lang="en-US" altLang="zh-CN" b="1" dirty="0">
                <a:solidFill>
                  <a:srgbClr val="F8F8F8"/>
                </a:solidFill>
              </a:rPr>
              <a:t>,</a:t>
            </a:r>
            <a:r>
              <a:rPr lang="zh-CN" altLang="zh-CN" b="1" dirty="0">
                <a:solidFill>
                  <a:srgbClr val="F8F8F8"/>
                </a:solidFill>
              </a:rPr>
              <a:t>与好友进行更友好更频繁更多样化的互动，通过网络，将人与人之间的联系变得更加紧密。由于该项目在国内尚且算是一个新兴的服务，我国相关领域对于该类服务研究尚未健全，但是在国外该项目已经存在较多研究成果，所以在该项目中，可以参考他们的研究成果来更加准确的探索国内有关社</a:t>
            </a:r>
            <a:endParaRPr lang="en-US" altLang="zh-CN" b="1" dirty="0">
              <a:solidFill>
                <a:srgbClr val="F8F8F8"/>
              </a:solidFill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zh-CN" b="1" dirty="0">
                <a:solidFill>
                  <a:srgbClr val="F8F8F8"/>
                </a:solidFill>
              </a:rPr>
              <a:t>交网站方面更深层次的领域。</a:t>
            </a:r>
            <a:endParaRPr lang="en-US" altLang="zh-CN" b="1" dirty="0">
              <a:solidFill>
                <a:srgbClr val="F8F8F8"/>
              </a:solidFill>
            </a:endParaRPr>
          </a:p>
        </p:txBody>
      </p:sp>
      <p:sp>
        <p:nvSpPr>
          <p:cNvPr id="17422" name="五边形 61"/>
          <p:cNvSpPr>
            <a:spLocks noChangeArrowheads="1"/>
          </p:cNvSpPr>
          <p:nvPr/>
        </p:nvSpPr>
        <p:spPr bwMode="auto">
          <a:xfrm>
            <a:off x="985838" y="918918"/>
            <a:ext cx="1852612" cy="568325"/>
          </a:xfrm>
          <a:prstGeom prst="homePlate">
            <a:avLst>
              <a:gd name="adj" fmla="val 5002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 b="1">
              <a:solidFill>
                <a:srgbClr val="F8F8F8"/>
              </a:solidFill>
              <a:ea typeface="微软雅黑" panose="020B0503020204020204" pitchFamily="34" charset="-122"/>
            </a:endParaRPr>
          </a:p>
        </p:txBody>
      </p:sp>
      <p:sp>
        <p:nvSpPr>
          <p:cNvPr id="17423" name="TextBox 22"/>
          <p:cNvSpPr txBox="1">
            <a:spLocks noChangeArrowheads="1"/>
          </p:cNvSpPr>
          <p:nvPr/>
        </p:nvSpPr>
        <p:spPr bwMode="auto">
          <a:xfrm>
            <a:off x="996842" y="1037422"/>
            <a:ext cx="15478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8F8F8"/>
                </a:solidFill>
                <a:ea typeface="微软雅黑" panose="020B0503020204020204" pitchFamily="34" charset="-122"/>
              </a:rPr>
              <a:t>目的和意义</a:t>
            </a:r>
          </a:p>
        </p:txBody>
      </p:sp>
    </p:spTree>
    <p:extLst>
      <p:ext uri="{BB962C8B-B14F-4D97-AF65-F5344CB8AC3E}">
        <p14:creationId xmlns:p14="http://schemas.microsoft.com/office/powerpoint/2010/main" val="183939893"/>
      </p:ext>
    </p:extLst>
  </p:cSld>
  <p:clrMapOvr>
    <a:masterClrMapping/>
  </p:clrMapOvr>
  <p:transition spd="slow" advTm="87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4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4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nimBg="1"/>
      <p:bldP spid="17413" grpId="0" animBg="1" autoUpdateAnimBg="0"/>
      <p:bldP spid="17414" grpId="0" autoUpdateAnimBg="0"/>
      <p:bldP spid="17422" grpId="0" animBg="1" autoUpdateAnimBg="0"/>
      <p:bldP spid="1742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3436698" y="2424113"/>
            <a:ext cx="7250352" cy="2227469"/>
            <a:chOff x="20397" y="0"/>
            <a:chExt cx="7249962" cy="2228744"/>
          </a:xfrm>
        </p:grpSpPr>
        <p:sp>
          <p:nvSpPr>
            <p:cNvPr id="21507" name="TextBox 6"/>
            <p:cNvSpPr txBox="1">
              <a:spLocks noChangeArrowheads="1"/>
            </p:cNvSpPr>
            <p:nvPr/>
          </p:nvSpPr>
          <p:spPr bwMode="auto">
            <a:xfrm>
              <a:off x="20397" y="0"/>
              <a:ext cx="510984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二、选题的现状与目标</a:t>
              </a:r>
            </a:p>
          </p:txBody>
        </p:sp>
        <p:sp>
          <p:nvSpPr>
            <p:cNvPr id="21509" name="TextBox 15"/>
            <p:cNvSpPr txBox="1">
              <a:spLocks noChangeArrowheads="1"/>
            </p:cNvSpPr>
            <p:nvPr/>
          </p:nvSpPr>
          <p:spPr bwMode="auto">
            <a:xfrm>
              <a:off x="29785" y="1212500"/>
              <a:ext cx="7240574" cy="1016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8F8F8"/>
                  </a:solidFill>
                  <a:latin typeface="+mj-ea"/>
                  <a:ea typeface="+mj-ea"/>
                </a:rPr>
                <a:t>随着网络飞速发展，社交网站的普及率越来越高。越来越多的人选择通过社交网站来交友，也就导致源源不断的需求出现，一次又一次地冲击着网站开发者与维护者的技术能力。</a:t>
              </a:r>
              <a:endParaRPr lang="en-US" sz="2000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1510" name="直接连接符 10"/>
          <p:cNvCxnSpPr>
            <a:cxnSpLocks noChangeShapeType="1"/>
          </p:cNvCxnSpPr>
          <p:nvPr/>
        </p:nvCxnSpPr>
        <p:spPr bwMode="auto">
          <a:xfrm flipH="1">
            <a:off x="3446087" y="3429000"/>
            <a:ext cx="8620125" cy="0"/>
          </a:xfrm>
          <a:prstGeom prst="line">
            <a:avLst/>
          </a:prstGeom>
          <a:noFill/>
          <a:ln w="9525" cmpd="sng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1289050" y="2473325"/>
            <a:ext cx="2093913" cy="2122488"/>
            <a:chOff x="0" y="0"/>
            <a:chExt cx="2093913" cy="2122488"/>
          </a:xfrm>
        </p:grpSpPr>
        <p:sp>
          <p:nvSpPr>
            <p:cNvPr id="21512" name="Freeform 6"/>
            <p:cNvSpPr>
              <a:spLocks noEditPoints="1"/>
            </p:cNvSpPr>
            <p:nvPr/>
          </p:nvSpPr>
          <p:spPr bwMode="auto">
            <a:xfrm>
              <a:off x="0" y="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Freeform 10"/>
            <p:cNvSpPr>
              <a:spLocks noEditPoints="1"/>
            </p:cNvSpPr>
            <p:nvPr/>
          </p:nvSpPr>
          <p:spPr bwMode="auto">
            <a:xfrm>
              <a:off x="155223" y="163129"/>
              <a:ext cx="1796329" cy="1793077"/>
            </a:xfrm>
            <a:custGeom>
              <a:avLst/>
              <a:gdLst>
                <a:gd name="T0" fmla="*/ 573 w 1145"/>
                <a:gd name="T1" fmla="*/ 426 h 1145"/>
                <a:gd name="T2" fmla="*/ 426 w 1145"/>
                <a:gd name="T3" fmla="*/ 573 h 1145"/>
                <a:gd name="T4" fmla="*/ 573 w 1145"/>
                <a:gd name="T5" fmla="*/ 720 h 1145"/>
                <a:gd name="T6" fmla="*/ 720 w 1145"/>
                <a:gd name="T7" fmla="*/ 573 h 1145"/>
                <a:gd name="T8" fmla="*/ 573 w 1145"/>
                <a:gd name="T9" fmla="*/ 426 h 1145"/>
                <a:gd name="T10" fmla="*/ 633 w 1145"/>
                <a:gd name="T11" fmla="*/ 853 h 1145"/>
                <a:gd name="T12" fmla="*/ 633 w 1145"/>
                <a:gd name="T13" fmla="*/ 786 h 1145"/>
                <a:gd name="T14" fmla="*/ 513 w 1145"/>
                <a:gd name="T15" fmla="*/ 786 h 1145"/>
                <a:gd name="T16" fmla="*/ 513 w 1145"/>
                <a:gd name="T17" fmla="*/ 853 h 1145"/>
                <a:gd name="T18" fmla="*/ 293 w 1145"/>
                <a:gd name="T19" fmla="*/ 633 h 1145"/>
                <a:gd name="T20" fmla="*/ 359 w 1145"/>
                <a:gd name="T21" fmla="*/ 633 h 1145"/>
                <a:gd name="T22" fmla="*/ 359 w 1145"/>
                <a:gd name="T23" fmla="*/ 513 h 1145"/>
                <a:gd name="T24" fmla="*/ 293 w 1145"/>
                <a:gd name="T25" fmla="*/ 513 h 1145"/>
                <a:gd name="T26" fmla="*/ 513 w 1145"/>
                <a:gd name="T27" fmla="*/ 293 h 1145"/>
                <a:gd name="T28" fmla="*/ 513 w 1145"/>
                <a:gd name="T29" fmla="*/ 359 h 1145"/>
                <a:gd name="T30" fmla="*/ 633 w 1145"/>
                <a:gd name="T31" fmla="*/ 359 h 1145"/>
                <a:gd name="T32" fmla="*/ 633 w 1145"/>
                <a:gd name="T33" fmla="*/ 293 h 1145"/>
                <a:gd name="T34" fmla="*/ 853 w 1145"/>
                <a:gd name="T35" fmla="*/ 513 h 1145"/>
                <a:gd name="T36" fmla="*/ 787 w 1145"/>
                <a:gd name="T37" fmla="*/ 513 h 1145"/>
                <a:gd name="T38" fmla="*/ 787 w 1145"/>
                <a:gd name="T39" fmla="*/ 633 h 1145"/>
                <a:gd name="T40" fmla="*/ 853 w 1145"/>
                <a:gd name="T41" fmla="*/ 633 h 1145"/>
                <a:gd name="T42" fmla="*/ 633 w 1145"/>
                <a:gd name="T43" fmla="*/ 853 h 1145"/>
                <a:gd name="T44" fmla="*/ 975 w 1145"/>
                <a:gd name="T45" fmla="*/ 513 h 1145"/>
                <a:gd name="T46" fmla="*/ 633 w 1145"/>
                <a:gd name="T47" fmla="*/ 171 h 1145"/>
                <a:gd name="T48" fmla="*/ 633 w 1145"/>
                <a:gd name="T49" fmla="*/ 0 h 1145"/>
                <a:gd name="T50" fmla="*/ 513 w 1145"/>
                <a:gd name="T51" fmla="*/ 0 h 1145"/>
                <a:gd name="T52" fmla="*/ 513 w 1145"/>
                <a:gd name="T53" fmla="*/ 171 h 1145"/>
                <a:gd name="T54" fmla="*/ 171 w 1145"/>
                <a:gd name="T55" fmla="*/ 513 h 1145"/>
                <a:gd name="T56" fmla="*/ 0 w 1145"/>
                <a:gd name="T57" fmla="*/ 513 h 1145"/>
                <a:gd name="T58" fmla="*/ 0 w 1145"/>
                <a:gd name="T59" fmla="*/ 633 h 1145"/>
                <a:gd name="T60" fmla="*/ 171 w 1145"/>
                <a:gd name="T61" fmla="*/ 633 h 1145"/>
                <a:gd name="T62" fmla="*/ 513 w 1145"/>
                <a:gd name="T63" fmla="*/ 975 h 1145"/>
                <a:gd name="T64" fmla="*/ 513 w 1145"/>
                <a:gd name="T65" fmla="*/ 1145 h 1145"/>
                <a:gd name="T66" fmla="*/ 633 w 1145"/>
                <a:gd name="T67" fmla="*/ 1145 h 1145"/>
                <a:gd name="T68" fmla="*/ 633 w 1145"/>
                <a:gd name="T69" fmla="*/ 975 h 1145"/>
                <a:gd name="T70" fmla="*/ 975 w 1145"/>
                <a:gd name="T71" fmla="*/ 633 h 1145"/>
                <a:gd name="T72" fmla="*/ 1145 w 1145"/>
                <a:gd name="T73" fmla="*/ 633 h 1145"/>
                <a:gd name="T74" fmla="*/ 1145 w 1145"/>
                <a:gd name="T75" fmla="*/ 513 h 1145"/>
                <a:gd name="T76" fmla="*/ 975 w 1145"/>
                <a:gd name="T77" fmla="*/ 513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5" h="1145">
                  <a:moveTo>
                    <a:pt x="573" y="426"/>
                  </a:moveTo>
                  <a:cubicBezTo>
                    <a:pt x="492" y="426"/>
                    <a:pt x="426" y="492"/>
                    <a:pt x="426" y="573"/>
                  </a:cubicBezTo>
                  <a:cubicBezTo>
                    <a:pt x="426" y="654"/>
                    <a:pt x="492" y="720"/>
                    <a:pt x="573" y="720"/>
                  </a:cubicBezTo>
                  <a:cubicBezTo>
                    <a:pt x="654" y="720"/>
                    <a:pt x="720" y="654"/>
                    <a:pt x="720" y="573"/>
                  </a:cubicBezTo>
                  <a:cubicBezTo>
                    <a:pt x="720" y="492"/>
                    <a:pt x="654" y="426"/>
                    <a:pt x="573" y="426"/>
                  </a:cubicBezTo>
                  <a:close/>
                  <a:moveTo>
                    <a:pt x="633" y="853"/>
                  </a:moveTo>
                  <a:lnTo>
                    <a:pt x="633" y="786"/>
                  </a:lnTo>
                  <a:lnTo>
                    <a:pt x="513" y="786"/>
                  </a:lnTo>
                  <a:lnTo>
                    <a:pt x="513" y="853"/>
                  </a:lnTo>
                  <a:cubicBezTo>
                    <a:pt x="403" y="829"/>
                    <a:pt x="316" y="743"/>
                    <a:pt x="293" y="633"/>
                  </a:cubicBezTo>
                  <a:lnTo>
                    <a:pt x="359" y="633"/>
                  </a:lnTo>
                  <a:lnTo>
                    <a:pt x="359" y="513"/>
                  </a:lnTo>
                  <a:lnTo>
                    <a:pt x="293" y="513"/>
                  </a:lnTo>
                  <a:cubicBezTo>
                    <a:pt x="316" y="403"/>
                    <a:pt x="403" y="316"/>
                    <a:pt x="513" y="293"/>
                  </a:cubicBezTo>
                  <a:lnTo>
                    <a:pt x="513" y="359"/>
                  </a:lnTo>
                  <a:lnTo>
                    <a:pt x="633" y="359"/>
                  </a:lnTo>
                  <a:lnTo>
                    <a:pt x="633" y="293"/>
                  </a:lnTo>
                  <a:cubicBezTo>
                    <a:pt x="743" y="316"/>
                    <a:pt x="830" y="403"/>
                    <a:pt x="853" y="513"/>
                  </a:cubicBezTo>
                  <a:lnTo>
                    <a:pt x="787" y="513"/>
                  </a:lnTo>
                  <a:lnTo>
                    <a:pt x="787" y="633"/>
                  </a:lnTo>
                  <a:lnTo>
                    <a:pt x="853" y="633"/>
                  </a:lnTo>
                  <a:cubicBezTo>
                    <a:pt x="830" y="743"/>
                    <a:pt x="743" y="829"/>
                    <a:pt x="633" y="853"/>
                  </a:cubicBezTo>
                  <a:close/>
                  <a:moveTo>
                    <a:pt x="975" y="513"/>
                  </a:moveTo>
                  <a:cubicBezTo>
                    <a:pt x="949" y="337"/>
                    <a:pt x="809" y="197"/>
                    <a:pt x="633" y="171"/>
                  </a:cubicBezTo>
                  <a:lnTo>
                    <a:pt x="633" y="0"/>
                  </a:lnTo>
                  <a:lnTo>
                    <a:pt x="513" y="0"/>
                  </a:lnTo>
                  <a:lnTo>
                    <a:pt x="513" y="171"/>
                  </a:lnTo>
                  <a:cubicBezTo>
                    <a:pt x="337" y="197"/>
                    <a:pt x="197" y="337"/>
                    <a:pt x="171" y="513"/>
                  </a:cubicBezTo>
                  <a:lnTo>
                    <a:pt x="0" y="513"/>
                  </a:lnTo>
                  <a:lnTo>
                    <a:pt x="0" y="633"/>
                  </a:lnTo>
                  <a:lnTo>
                    <a:pt x="171" y="633"/>
                  </a:lnTo>
                  <a:cubicBezTo>
                    <a:pt x="197" y="809"/>
                    <a:pt x="337" y="949"/>
                    <a:pt x="513" y="975"/>
                  </a:cubicBezTo>
                  <a:lnTo>
                    <a:pt x="513" y="1145"/>
                  </a:lnTo>
                  <a:lnTo>
                    <a:pt x="633" y="1145"/>
                  </a:lnTo>
                  <a:lnTo>
                    <a:pt x="633" y="975"/>
                  </a:lnTo>
                  <a:cubicBezTo>
                    <a:pt x="809" y="949"/>
                    <a:pt x="949" y="809"/>
                    <a:pt x="975" y="633"/>
                  </a:cubicBezTo>
                  <a:lnTo>
                    <a:pt x="1145" y="633"/>
                  </a:lnTo>
                  <a:lnTo>
                    <a:pt x="1145" y="513"/>
                  </a:lnTo>
                  <a:lnTo>
                    <a:pt x="975" y="513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2152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2159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</a:p>
        </p:txBody>
      </p:sp>
      <p:sp>
        <p:nvSpPr>
          <p:cNvPr id="3789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789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3" name="任意多边形 16"/>
          <p:cNvSpPr>
            <a:spLocks/>
          </p:cNvSpPr>
          <p:nvPr/>
        </p:nvSpPr>
        <p:spPr bwMode="auto">
          <a:xfrm>
            <a:off x="2062163" y="3660775"/>
            <a:ext cx="7620000" cy="1381125"/>
          </a:xfrm>
          <a:custGeom>
            <a:avLst/>
            <a:gdLst>
              <a:gd name="T0" fmla="*/ 3302454 w 7620000"/>
              <a:gd name="T1" fmla="*/ 1380217 h 1380217"/>
              <a:gd name="T2" fmla="*/ 0 w 7620000"/>
              <a:gd name="T3" fmla="*/ 400050 h 1380217"/>
              <a:gd name="T4" fmla="*/ 7620000 w 7620000"/>
              <a:gd name="T5" fmla="*/ 400050 h 1380217"/>
              <a:gd name="T6" fmla="*/ 4281714 w 7620000"/>
              <a:gd name="T7" fmla="*/ 1357992 h 1380217"/>
              <a:gd name="T8" fmla="*/ 3302454 w 7620000"/>
              <a:gd name="T9" fmla="*/ 1380217 h 1380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0000" h="1380217">
                <a:moveTo>
                  <a:pt x="3302454" y="1380217"/>
                </a:moveTo>
                <a:lnTo>
                  <a:pt x="0" y="400050"/>
                </a:lnTo>
                <a:cubicBezTo>
                  <a:pt x="2187575" y="85725"/>
                  <a:pt x="4699000" y="0"/>
                  <a:pt x="7620000" y="400050"/>
                </a:cubicBezTo>
                <a:lnTo>
                  <a:pt x="4281714" y="1357992"/>
                </a:lnTo>
                <a:lnTo>
                  <a:pt x="3302454" y="1380217"/>
                </a:lnTo>
                <a:close/>
              </a:path>
            </a:pathLst>
          </a:custGeom>
          <a:solidFill>
            <a:srgbClr val="DADADA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4" name="任意多边形 17"/>
          <p:cNvSpPr>
            <a:spLocks/>
          </p:cNvSpPr>
          <p:nvPr/>
        </p:nvSpPr>
        <p:spPr bwMode="auto">
          <a:xfrm>
            <a:off x="2809875" y="3902075"/>
            <a:ext cx="2374900" cy="935038"/>
          </a:xfrm>
          <a:custGeom>
            <a:avLst/>
            <a:gdLst>
              <a:gd name="T0" fmla="*/ 2670629 w 2670629"/>
              <a:gd name="T1" fmla="*/ 957943 h 957943"/>
              <a:gd name="T2" fmla="*/ 0 w 2670629"/>
              <a:gd name="T3" fmla="*/ 0 h 9579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70629" h="957943">
                <a:moveTo>
                  <a:pt x="2670629" y="957943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5" name="任意多边形 18"/>
          <p:cNvSpPr>
            <a:spLocks/>
          </p:cNvSpPr>
          <p:nvPr/>
        </p:nvSpPr>
        <p:spPr bwMode="auto">
          <a:xfrm>
            <a:off x="4419600" y="3771900"/>
            <a:ext cx="1008063" cy="719138"/>
          </a:xfrm>
          <a:custGeom>
            <a:avLst/>
            <a:gdLst>
              <a:gd name="T0" fmla="*/ 2670629 w 2670629"/>
              <a:gd name="T1" fmla="*/ 957943 h 957943"/>
              <a:gd name="T2" fmla="*/ 0 w 2670629"/>
              <a:gd name="T3" fmla="*/ 0 h 9579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70629" h="957943">
                <a:moveTo>
                  <a:pt x="2670629" y="957943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6" name="任意多边形 19"/>
          <p:cNvSpPr>
            <a:spLocks/>
          </p:cNvSpPr>
          <p:nvPr/>
        </p:nvSpPr>
        <p:spPr bwMode="auto">
          <a:xfrm>
            <a:off x="5872163" y="3713163"/>
            <a:ext cx="0" cy="647700"/>
          </a:xfrm>
          <a:custGeom>
            <a:avLst/>
            <a:gdLst>
              <a:gd name="T0" fmla="*/ 2670629 w 2670629"/>
              <a:gd name="T1" fmla="*/ 957943 h 957943"/>
              <a:gd name="T2" fmla="*/ 0 w 2670629"/>
              <a:gd name="T3" fmla="*/ 0 h 9579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70629" h="957943">
                <a:moveTo>
                  <a:pt x="2670629" y="957943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7" name="任意多边形 20"/>
          <p:cNvSpPr>
            <a:spLocks/>
          </p:cNvSpPr>
          <p:nvPr/>
        </p:nvSpPr>
        <p:spPr bwMode="auto">
          <a:xfrm flipH="1">
            <a:off x="6291263" y="3771900"/>
            <a:ext cx="1008062" cy="719138"/>
          </a:xfrm>
          <a:custGeom>
            <a:avLst/>
            <a:gdLst>
              <a:gd name="T0" fmla="*/ 2670629 w 2670629"/>
              <a:gd name="T1" fmla="*/ 957943 h 957943"/>
              <a:gd name="T2" fmla="*/ 0 w 2670629"/>
              <a:gd name="T3" fmla="*/ 0 h 9579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70629" h="957943">
                <a:moveTo>
                  <a:pt x="2670629" y="957943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8" name="任意多边形 21"/>
          <p:cNvSpPr>
            <a:spLocks/>
          </p:cNvSpPr>
          <p:nvPr/>
        </p:nvSpPr>
        <p:spPr bwMode="auto">
          <a:xfrm flipH="1">
            <a:off x="6550025" y="3902075"/>
            <a:ext cx="2376488" cy="935038"/>
          </a:xfrm>
          <a:custGeom>
            <a:avLst/>
            <a:gdLst>
              <a:gd name="T0" fmla="*/ 2670629 w 2670629"/>
              <a:gd name="T1" fmla="*/ 957943 h 957943"/>
              <a:gd name="T2" fmla="*/ 0 w 2670629"/>
              <a:gd name="T3" fmla="*/ 0 h 9579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70629" h="957943">
                <a:moveTo>
                  <a:pt x="2670629" y="957943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9" name="Oval 2"/>
          <p:cNvSpPr>
            <a:spLocks noChangeAspect="1" noChangeArrowheads="1"/>
          </p:cNvSpPr>
          <p:nvPr/>
        </p:nvSpPr>
        <p:spPr bwMode="auto">
          <a:xfrm>
            <a:off x="5246688" y="4464050"/>
            <a:ext cx="1255712" cy="1260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fr-FR" altLang="en-US" sz="2400" dirty="0">
              <a:ln w="0"/>
              <a:solidFill>
                <a:srgbClr val="F8F8F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901" name="Freeform 8"/>
          <p:cNvSpPr>
            <a:spLocks/>
          </p:cNvSpPr>
          <p:nvPr/>
        </p:nvSpPr>
        <p:spPr bwMode="auto">
          <a:xfrm>
            <a:off x="3705623" y="2166658"/>
            <a:ext cx="1358900" cy="1612900"/>
          </a:xfrm>
          <a:custGeom>
            <a:avLst/>
            <a:gdLst>
              <a:gd name="T0" fmla="*/ 0 w 117"/>
              <a:gd name="T1" fmla="*/ 0 h 122"/>
              <a:gd name="T2" fmla="*/ 117 w 117"/>
              <a:gd name="T3" fmla="*/ 7 h 122"/>
              <a:gd name="T4" fmla="*/ 117 w 117"/>
              <a:gd name="T5" fmla="*/ 115 h 122"/>
              <a:gd name="T6" fmla="*/ 0 w 117"/>
              <a:gd name="T7" fmla="*/ 122 h 122"/>
              <a:gd name="T8" fmla="*/ 0 w 117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122">
                <a:moveTo>
                  <a:pt x="0" y="0"/>
                </a:moveTo>
                <a:cubicBezTo>
                  <a:pt x="39" y="3"/>
                  <a:pt x="74" y="6"/>
                  <a:pt x="117" y="7"/>
                </a:cubicBezTo>
                <a:lnTo>
                  <a:pt x="117" y="115"/>
                </a:lnTo>
                <a:cubicBezTo>
                  <a:pt x="78" y="117"/>
                  <a:pt x="39" y="119"/>
                  <a:pt x="0" y="12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8F8F8"/>
                </a:solidFill>
                <a:latin typeface="+mj-ea"/>
                <a:ea typeface="+mj-ea"/>
              </a:rPr>
              <a:t>“</a:t>
            </a:r>
            <a:r>
              <a:rPr lang="zh-CN" altLang="en-US" dirty="0">
                <a:solidFill>
                  <a:srgbClr val="F8F8F8"/>
                </a:solidFill>
                <a:latin typeface="+mj-ea"/>
                <a:ea typeface="+mj-ea"/>
              </a:rPr>
              <a:t>社交网站</a:t>
            </a:r>
            <a:r>
              <a:rPr lang="en-US" dirty="0">
                <a:solidFill>
                  <a:srgbClr val="F8F8F8"/>
                </a:solidFill>
                <a:latin typeface="+mj-ea"/>
                <a:ea typeface="+mj-ea"/>
              </a:rPr>
              <a:t>”</a:t>
            </a:r>
            <a:r>
              <a:rPr lang="zh-CN" altLang="en-US" dirty="0">
                <a:solidFill>
                  <a:srgbClr val="F8F8F8"/>
                </a:solidFill>
                <a:latin typeface="+mj-ea"/>
                <a:ea typeface="+mj-ea"/>
              </a:rPr>
              <a:t>定义。</a:t>
            </a:r>
            <a:r>
              <a:rPr lang="en-US" dirty="0">
                <a:solidFill>
                  <a:srgbClr val="F8F8F8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37904" name="Freeform 9"/>
          <p:cNvSpPr>
            <a:spLocks/>
          </p:cNvSpPr>
          <p:nvPr/>
        </p:nvSpPr>
        <p:spPr bwMode="auto">
          <a:xfrm>
            <a:off x="5105401" y="2243138"/>
            <a:ext cx="1533524" cy="1427162"/>
          </a:xfrm>
          <a:custGeom>
            <a:avLst/>
            <a:gdLst>
              <a:gd name="T0" fmla="*/ 1 w 113"/>
              <a:gd name="T1" fmla="*/ 0 h 108"/>
              <a:gd name="T2" fmla="*/ 113 w 113"/>
              <a:gd name="T3" fmla="*/ 0 h 108"/>
              <a:gd name="T4" fmla="*/ 113 w 113"/>
              <a:gd name="T5" fmla="*/ 108 h 108"/>
              <a:gd name="T6" fmla="*/ 0 w 113"/>
              <a:gd name="T7" fmla="*/ 108 h 108"/>
              <a:gd name="T8" fmla="*/ 1 w 113"/>
              <a:gd name="T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" h="108">
                <a:moveTo>
                  <a:pt x="1" y="0"/>
                </a:moveTo>
                <a:cubicBezTo>
                  <a:pt x="38" y="1"/>
                  <a:pt x="75" y="1"/>
                  <a:pt x="113" y="0"/>
                </a:cubicBezTo>
                <a:lnTo>
                  <a:pt x="113" y="108"/>
                </a:lnTo>
                <a:cubicBezTo>
                  <a:pt x="76" y="107"/>
                  <a:pt x="38" y="107"/>
                  <a:pt x="0" y="108"/>
                </a:cubicBezTo>
                <a:lnTo>
                  <a:pt x="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r>
              <a:rPr lang="zh-CN" altLang="en-US" dirty="0">
                <a:solidFill>
                  <a:srgbClr val="F8F8F8"/>
                </a:solidFill>
                <a:latin typeface="+mj-ea"/>
                <a:ea typeface="+mj-ea"/>
              </a:rPr>
              <a:t>  商业价值</a:t>
            </a:r>
            <a:endParaRPr lang="en-US" altLang="zh-CN" dirty="0">
              <a:solidFill>
                <a:srgbClr val="F8F8F8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8F8F8"/>
                </a:solidFill>
                <a:latin typeface="+mj-ea"/>
                <a:ea typeface="+mj-ea"/>
              </a:rPr>
              <a:t>     信任</a:t>
            </a:r>
            <a:endParaRPr lang="en-US" altLang="zh-CN" dirty="0">
              <a:solidFill>
                <a:srgbClr val="F8F8F8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F8F8F8"/>
                </a:solidFill>
                <a:latin typeface="+mj-ea"/>
                <a:ea typeface="+mj-ea"/>
              </a:rPr>
              <a:t>用户忠诚度</a:t>
            </a:r>
          </a:p>
        </p:txBody>
      </p:sp>
      <p:sp>
        <p:nvSpPr>
          <p:cNvPr id="37907" name="Freeform 7"/>
          <p:cNvSpPr>
            <a:spLocks/>
          </p:cNvSpPr>
          <p:nvPr/>
        </p:nvSpPr>
        <p:spPr bwMode="auto">
          <a:xfrm>
            <a:off x="1209302" y="1949170"/>
            <a:ext cx="2421311" cy="2047875"/>
          </a:xfrm>
          <a:custGeom>
            <a:avLst/>
            <a:gdLst>
              <a:gd name="T0" fmla="*/ 0 w 136"/>
              <a:gd name="T1" fmla="*/ 0 h 155"/>
              <a:gd name="T2" fmla="*/ 136 w 136"/>
              <a:gd name="T3" fmla="*/ 15 h 155"/>
              <a:gd name="T4" fmla="*/ 136 w 136"/>
              <a:gd name="T5" fmla="*/ 139 h 155"/>
              <a:gd name="T6" fmla="*/ 0 w 136"/>
              <a:gd name="T7" fmla="*/ 155 h 155"/>
              <a:gd name="T8" fmla="*/ 0 w 136"/>
              <a:gd name="T9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55">
                <a:moveTo>
                  <a:pt x="0" y="0"/>
                </a:moveTo>
                <a:cubicBezTo>
                  <a:pt x="45" y="6"/>
                  <a:pt x="91" y="12"/>
                  <a:pt x="136" y="15"/>
                </a:cubicBezTo>
                <a:lnTo>
                  <a:pt x="136" y="139"/>
                </a:lnTo>
                <a:cubicBezTo>
                  <a:pt x="90" y="144"/>
                  <a:pt x="45" y="149"/>
                  <a:pt x="0" y="155"/>
                </a:cubicBezTo>
                <a:cubicBezTo>
                  <a:pt x="0" y="103"/>
                  <a:pt x="0" y="5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8F8F8"/>
                </a:solidFill>
                <a:latin typeface="+mj-ea"/>
                <a:ea typeface="+mj-ea"/>
              </a:rPr>
              <a:t>形成和演化过程中的主要特性</a:t>
            </a:r>
          </a:p>
        </p:txBody>
      </p:sp>
      <p:sp>
        <p:nvSpPr>
          <p:cNvPr id="37911" name="Freeform 10"/>
          <p:cNvSpPr>
            <a:spLocks/>
          </p:cNvSpPr>
          <p:nvPr/>
        </p:nvSpPr>
        <p:spPr bwMode="auto">
          <a:xfrm>
            <a:off x="6719328" y="2152650"/>
            <a:ext cx="1322388" cy="1600200"/>
          </a:xfrm>
          <a:custGeom>
            <a:avLst/>
            <a:gdLst>
              <a:gd name="T0" fmla="*/ 0 w 114"/>
              <a:gd name="T1" fmla="*/ 6 h 121"/>
              <a:gd name="T2" fmla="*/ 114 w 114"/>
              <a:gd name="T3" fmla="*/ 0 h 121"/>
              <a:gd name="T4" fmla="*/ 114 w 114"/>
              <a:gd name="T5" fmla="*/ 121 h 121"/>
              <a:gd name="T6" fmla="*/ 0 w 114"/>
              <a:gd name="T7" fmla="*/ 115 h 121"/>
              <a:gd name="T8" fmla="*/ 0 w 114"/>
              <a:gd name="T9" fmla="*/ 6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21">
                <a:moveTo>
                  <a:pt x="0" y="6"/>
                </a:moveTo>
                <a:cubicBezTo>
                  <a:pt x="38" y="5"/>
                  <a:pt x="76" y="3"/>
                  <a:pt x="114" y="0"/>
                </a:cubicBezTo>
                <a:lnTo>
                  <a:pt x="114" y="121"/>
                </a:lnTo>
                <a:cubicBezTo>
                  <a:pt x="76" y="118"/>
                  <a:pt x="38" y="116"/>
                  <a:pt x="0" y="115"/>
                </a:cubicBezTo>
                <a:lnTo>
                  <a:pt x="0" y="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>
                <a:solidFill>
                  <a:srgbClr val="F8F8F8"/>
                </a:solidFill>
                <a:latin typeface="+mj-ea"/>
                <a:ea typeface="+mj-ea"/>
              </a:rPr>
              <a:t>科技传播</a:t>
            </a:r>
            <a:endParaRPr lang="en-US" altLang="zh-CN" sz="2000" dirty="0">
              <a:solidFill>
                <a:srgbClr val="F8F8F8"/>
              </a:solidFill>
              <a:latin typeface="+mj-ea"/>
              <a:ea typeface="+mj-ea"/>
            </a:endParaRPr>
          </a:p>
          <a:p>
            <a:r>
              <a:rPr lang="zh-CN" altLang="en-US" sz="2000" dirty="0">
                <a:solidFill>
                  <a:srgbClr val="F8F8F8"/>
                </a:solidFill>
                <a:latin typeface="+mj-ea"/>
                <a:ea typeface="+mj-ea"/>
              </a:rPr>
              <a:t>互动模型</a:t>
            </a:r>
          </a:p>
        </p:txBody>
      </p:sp>
      <p:sp>
        <p:nvSpPr>
          <p:cNvPr id="37914" name="Freeform 11"/>
          <p:cNvSpPr>
            <a:spLocks/>
          </p:cNvSpPr>
          <p:nvPr/>
        </p:nvSpPr>
        <p:spPr bwMode="auto">
          <a:xfrm>
            <a:off x="8101013" y="1928812"/>
            <a:ext cx="2748754" cy="2047875"/>
          </a:xfrm>
          <a:custGeom>
            <a:avLst/>
            <a:gdLst>
              <a:gd name="T0" fmla="*/ 1 w 137"/>
              <a:gd name="T1" fmla="*/ 15 h 155"/>
              <a:gd name="T2" fmla="*/ 137 w 137"/>
              <a:gd name="T3" fmla="*/ 0 h 155"/>
              <a:gd name="T4" fmla="*/ 137 w 137"/>
              <a:gd name="T5" fmla="*/ 155 h 155"/>
              <a:gd name="T6" fmla="*/ 0 w 137"/>
              <a:gd name="T7" fmla="*/ 139 h 155"/>
              <a:gd name="T8" fmla="*/ 1 w 137"/>
              <a:gd name="T9" fmla="*/ 1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55">
                <a:moveTo>
                  <a:pt x="1" y="15"/>
                </a:moveTo>
                <a:cubicBezTo>
                  <a:pt x="46" y="12"/>
                  <a:pt x="92" y="6"/>
                  <a:pt x="137" y="0"/>
                </a:cubicBezTo>
                <a:cubicBezTo>
                  <a:pt x="137" y="52"/>
                  <a:pt x="137" y="103"/>
                  <a:pt x="137" y="155"/>
                </a:cubicBezTo>
                <a:cubicBezTo>
                  <a:pt x="92" y="149"/>
                  <a:pt x="46" y="143"/>
                  <a:pt x="0" y="139"/>
                </a:cubicBezTo>
                <a:lnTo>
                  <a:pt x="1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8F8F8"/>
                </a:solidFill>
              </a:rPr>
              <a:t>    </a:t>
            </a:r>
            <a:r>
              <a:rPr lang="zh-CN" altLang="en-US" sz="2000" dirty="0">
                <a:solidFill>
                  <a:srgbClr val="F8F8F8"/>
                </a:solidFill>
                <a:latin typeface="+mj-ea"/>
                <a:ea typeface="+mj-ea"/>
              </a:rPr>
              <a:t>舆论生态和传播行为</a:t>
            </a:r>
          </a:p>
        </p:txBody>
      </p:sp>
      <p:grpSp>
        <p:nvGrpSpPr>
          <p:cNvPr id="37918" name="Group 30"/>
          <p:cNvGrpSpPr>
            <a:grpSpLocks/>
          </p:cNvGrpSpPr>
          <p:nvPr/>
        </p:nvGrpSpPr>
        <p:grpSpPr bwMode="auto">
          <a:xfrm>
            <a:off x="10914856" y="1806575"/>
            <a:ext cx="601663" cy="2279650"/>
            <a:chOff x="0" y="0"/>
            <a:chExt cx="601663" cy="2279650"/>
          </a:xfrm>
        </p:grpSpPr>
        <p:sp>
          <p:nvSpPr>
            <p:cNvPr id="37919" name="Freeform 25"/>
            <p:cNvSpPr>
              <a:spLocks/>
            </p:cNvSpPr>
            <p:nvPr/>
          </p:nvSpPr>
          <p:spPr bwMode="auto">
            <a:xfrm>
              <a:off x="211137" y="277813"/>
              <a:ext cx="212725" cy="312738"/>
            </a:xfrm>
            <a:custGeom>
              <a:avLst/>
              <a:gdLst>
                <a:gd name="T0" fmla="*/ 112 w 134"/>
                <a:gd name="T1" fmla="*/ 0 h 197"/>
                <a:gd name="T2" fmla="*/ 112 w 134"/>
                <a:gd name="T3" fmla="*/ 0 h 197"/>
                <a:gd name="T4" fmla="*/ 116 w 134"/>
                <a:gd name="T5" fmla="*/ 3 h 197"/>
                <a:gd name="T6" fmla="*/ 116 w 134"/>
                <a:gd name="T7" fmla="*/ 3 h 197"/>
                <a:gd name="T8" fmla="*/ 127 w 134"/>
                <a:gd name="T9" fmla="*/ 29 h 197"/>
                <a:gd name="T10" fmla="*/ 127 w 134"/>
                <a:gd name="T11" fmla="*/ 29 h 197"/>
                <a:gd name="T12" fmla="*/ 134 w 134"/>
                <a:gd name="T13" fmla="*/ 41 h 197"/>
                <a:gd name="T14" fmla="*/ 134 w 134"/>
                <a:gd name="T15" fmla="*/ 41 h 197"/>
                <a:gd name="T16" fmla="*/ 93 w 134"/>
                <a:gd name="T17" fmla="*/ 96 h 197"/>
                <a:gd name="T18" fmla="*/ 45 w 134"/>
                <a:gd name="T19" fmla="*/ 167 h 197"/>
                <a:gd name="T20" fmla="*/ 45 w 134"/>
                <a:gd name="T21" fmla="*/ 167 h 197"/>
                <a:gd name="T22" fmla="*/ 38 w 134"/>
                <a:gd name="T23" fmla="*/ 182 h 197"/>
                <a:gd name="T24" fmla="*/ 30 w 134"/>
                <a:gd name="T25" fmla="*/ 189 h 197"/>
                <a:gd name="T26" fmla="*/ 23 w 134"/>
                <a:gd name="T27" fmla="*/ 197 h 197"/>
                <a:gd name="T28" fmla="*/ 23 w 134"/>
                <a:gd name="T29" fmla="*/ 197 h 197"/>
                <a:gd name="T30" fmla="*/ 12 w 134"/>
                <a:gd name="T31" fmla="*/ 160 h 197"/>
                <a:gd name="T32" fmla="*/ 4 w 134"/>
                <a:gd name="T33" fmla="*/ 134 h 197"/>
                <a:gd name="T34" fmla="*/ 0 w 134"/>
                <a:gd name="T35" fmla="*/ 111 h 197"/>
                <a:gd name="T36" fmla="*/ 0 w 134"/>
                <a:gd name="T37" fmla="*/ 111 h 197"/>
                <a:gd name="T38" fmla="*/ 4 w 134"/>
                <a:gd name="T39" fmla="*/ 96 h 197"/>
                <a:gd name="T40" fmla="*/ 12 w 134"/>
                <a:gd name="T41" fmla="*/ 82 h 197"/>
                <a:gd name="T42" fmla="*/ 19 w 134"/>
                <a:gd name="T43" fmla="*/ 63 h 197"/>
                <a:gd name="T44" fmla="*/ 19 w 134"/>
                <a:gd name="T45" fmla="*/ 63 h 197"/>
                <a:gd name="T46" fmla="*/ 23 w 134"/>
                <a:gd name="T47" fmla="*/ 59 h 197"/>
                <a:gd name="T48" fmla="*/ 23 w 134"/>
                <a:gd name="T49" fmla="*/ 59 h 197"/>
                <a:gd name="T50" fmla="*/ 26 w 134"/>
                <a:gd name="T51" fmla="*/ 52 h 197"/>
                <a:gd name="T52" fmla="*/ 30 w 134"/>
                <a:gd name="T53" fmla="*/ 44 h 197"/>
                <a:gd name="T54" fmla="*/ 30 w 134"/>
                <a:gd name="T55" fmla="*/ 44 h 197"/>
                <a:gd name="T56" fmla="*/ 30 w 134"/>
                <a:gd name="T57" fmla="*/ 33 h 197"/>
                <a:gd name="T58" fmla="*/ 30 w 134"/>
                <a:gd name="T59" fmla="*/ 33 h 197"/>
                <a:gd name="T60" fmla="*/ 75 w 134"/>
                <a:gd name="T61" fmla="*/ 18 h 197"/>
                <a:gd name="T62" fmla="*/ 75 w 134"/>
                <a:gd name="T63" fmla="*/ 18 h 197"/>
                <a:gd name="T64" fmla="*/ 112 w 134"/>
                <a:gd name="T65" fmla="*/ 0 h 197"/>
                <a:gd name="T66" fmla="*/ 112 w 134"/>
                <a:gd name="T6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97">
                  <a:moveTo>
                    <a:pt x="112" y="0"/>
                  </a:moveTo>
                  <a:lnTo>
                    <a:pt x="112" y="0"/>
                  </a:lnTo>
                  <a:lnTo>
                    <a:pt x="116" y="3"/>
                  </a:lnTo>
                  <a:lnTo>
                    <a:pt x="127" y="29"/>
                  </a:lnTo>
                  <a:lnTo>
                    <a:pt x="134" y="41"/>
                  </a:lnTo>
                  <a:lnTo>
                    <a:pt x="93" y="96"/>
                  </a:lnTo>
                  <a:lnTo>
                    <a:pt x="45" y="167"/>
                  </a:lnTo>
                  <a:lnTo>
                    <a:pt x="38" y="182"/>
                  </a:lnTo>
                  <a:lnTo>
                    <a:pt x="30" y="189"/>
                  </a:lnTo>
                  <a:lnTo>
                    <a:pt x="23" y="197"/>
                  </a:lnTo>
                  <a:lnTo>
                    <a:pt x="12" y="160"/>
                  </a:lnTo>
                  <a:lnTo>
                    <a:pt x="4" y="134"/>
                  </a:lnTo>
                  <a:lnTo>
                    <a:pt x="0" y="111"/>
                  </a:lnTo>
                  <a:lnTo>
                    <a:pt x="4" y="96"/>
                  </a:lnTo>
                  <a:lnTo>
                    <a:pt x="12" y="82"/>
                  </a:lnTo>
                  <a:lnTo>
                    <a:pt x="19" y="63"/>
                  </a:lnTo>
                  <a:lnTo>
                    <a:pt x="23" y="59"/>
                  </a:lnTo>
                  <a:lnTo>
                    <a:pt x="26" y="52"/>
                  </a:lnTo>
                  <a:lnTo>
                    <a:pt x="30" y="44"/>
                  </a:lnTo>
                  <a:lnTo>
                    <a:pt x="30" y="33"/>
                  </a:lnTo>
                  <a:lnTo>
                    <a:pt x="75" y="1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26"/>
            <p:cNvSpPr>
              <a:spLocks/>
            </p:cNvSpPr>
            <p:nvPr/>
          </p:nvSpPr>
          <p:spPr bwMode="auto">
            <a:xfrm>
              <a:off x="0" y="323850"/>
              <a:ext cx="601663" cy="1955800"/>
            </a:xfrm>
            <a:custGeom>
              <a:avLst/>
              <a:gdLst>
                <a:gd name="T0" fmla="*/ 208 w 379"/>
                <a:gd name="T1" fmla="*/ 737 h 1232"/>
                <a:gd name="T2" fmla="*/ 208 w 379"/>
                <a:gd name="T3" fmla="*/ 867 h 1232"/>
                <a:gd name="T4" fmla="*/ 208 w 379"/>
                <a:gd name="T5" fmla="*/ 986 h 1232"/>
                <a:gd name="T6" fmla="*/ 204 w 379"/>
                <a:gd name="T7" fmla="*/ 1050 h 1232"/>
                <a:gd name="T8" fmla="*/ 204 w 379"/>
                <a:gd name="T9" fmla="*/ 1079 h 1232"/>
                <a:gd name="T10" fmla="*/ 204 w 379"/>
                <a:gd name="T11" fmla="*/ 1131 h 1232"/>
                <a:gd name="T12" fmla="*/ 145 w 379"/>
                <a:gd name="T13" fmla="*/ 1128 h 1232"/>
                <a:gd name="T14" fmla="*/ 37 w 379"/>
                <a:gd name="T15" fmla="*/ 1154 h 1232"/>
                <a:gd name="T16" fmla="*/ 7 w 379"/>
                <a:gd name="T17" fmla="*/ 1131 h 1232"/>
                <a:gd name="T18" fmla="*/ 63 w 379"/>
                <a:gd name="T19" fmla="*/ 1109 h 1232"/>
                <a:gd name="T20" fmla="*/ 107 w 379"/>
                <a:gd name="T21" fmla="*/ 1076 h 1232"/>
                <a:gd name="T22" fmla="*/ 126 w 379"/>
                <a:gd name="T23" fmla="*/ 1038 h 1232"/>
                <a:gd name="T24" fmla="*/ 119 w 379"/>
                <a:gd name="T25" fmla="*/ 1001 h 1232"/>
                <a:gd name="T26" fmla="*/ 111 w 379"/>
                <a:gd name="T27" fmla="*/ 942 h 1232"/>
                <a:gd name="T28" fmla="*/ 104 w 379"/>
                <a:gd name="T29" fmla="*/ 849 h 1232"/>
                <a:gd name="T30" fmla="*/ 93 w 379"/>
                <a:gd name="T31" fmla="*/ 711 h 1232"/>
                <a:gd name="T32" fmla="*/ 81 w 379"/>
                <a:gd name="T33" fmla="*/ 629 h 1232"/>
                <a:gd name="T34" fmla="*/ 74 w 379"/>
                <a:gd name="T35" fmla="*/ 529 h 1232"/>
                <a:gd name="T36" fmla="*/ 70 w 379"/>
                <a:gd name="T37" fmla="*/ 451 h 1232"/>
                <a:gd name="T38" fmla="*/ 81 w 379"/>
                <a:gd name="T39" fmla="*/ 369 h 1232"/>
                <a:gd name="T40" fmla="*/ 85 w 379"/>
                <a:gd name="T41" fmla="*/ 309 h 1232"/>
                <a:gd name="T42" fmla="*/ 22 w 379"/>
                <a:gd name="T43" fmla="*/ 298 h 1232"/>
                <a:gd name="T44" fmla="*/ 0 w 379"/>
                <a:gd name="T45" fmla="*/ 246 h 1232"/>
                <a:gd name="T46" fmla="*/ 11 w 379"/>
                <a:gd name="T47" fmla="*/ 205 h 1232"/>
                <a:gd name="T48" fmla="*/ 40 w 379"/>
                <a:gd name="T49" fmla="*/ 157 h 1232"/>
                <a:gd name="T50" fmla="*/ 55 w 379"/>
                <a:gd name="T51" fmla="*/ 97 h 1232"/>
                <a:gd name="T52" fmla="*/ 96 w 379"/>
                <a:gd name="T53" fmla="*/ 64 h 1232"/>
                <a:gd name="T54" fmla="*/ 145 w 379"/>
                <a:gd name="T55" fmla="*/ 41 h 1232"/>
                <a:gd name="T56" fmla="*/ 156 w 379"/>
                <a:gd name="T57" fmla="*/ 97 h 1232"/>
                <a:gd name="T58" fmla="*/ 171 w 379"/>
                <a:gd name="T59" fmla="*/ 30 h 1232"/>
                <a:gd name="T60" fmla="*/ 186 w 379"/>
                <a:gd name="T61" fmla="*/ 53 h 1232"/>
                <a:gd name="T62" fmla="*/ 212 w 379"/>
                <a:gd name="T63" fmla="*/ 56 h 1232"/>
                <a:gd name="T64" fmla="*/ 260 w 379"/>
                <a:gd name="T65" fmla="*/ 0 h 1232"/>
                <a:gd name="T66" fmla="*/ 327 w 379"/>
                <a:gd name="T67" fmla="*/ 30 h 1232"/>
                <a:gd name="T68" fmla="*/ 357 w 379"/>
                <a:gd name="T69" fmla="*/ 41 h 1232"/>
                <a:gd name="T70" fmla="*/ 375 w 379"/>
                <a:gd name="T71" fmla="*/ 127 h 1232"/>
                <a:gd name="T72" fmla="*/ 357 w 379"/>
                <a:gd name="T73" fmla="*/ 216 h 1232"/>
                <a:gd name="T74" fmla="*/ 331 w 379"/>
                <a:gd name="T75" fmla="*/ 302 h 1232"/>
                <a:gd name="T76" fmla="*/ 346 w 379"/>
                <a:gd name="T77" fmla="*/ 391 h 1232"/>
                <a:gd name="T78" fmla="*/ 331 w 379"/>
                <a:gd name="T79" fmla="*/ 510 h 1232"/>
                <a:gd name="T80" fmla="*/ 334 w 379"/>
                <a:gd name="T81" fmla="*/ 562 h 1232"/>
                <a:gd name="T82" fmla="*/ 323 w 379"/>
                <a:gd name="T83" fmla="*/ 692 h 1232"/>
                <a:gd name="T84" fmla="*/ 319 w 379"/>
                <a:gd name="T85" fmla="*/ 756 h 1232"/>
                <a:gd name="T86" fmla="*/ 323 w 379"/>
                <a:gd name="T87" fmla="*/ 789 h 1232"/>
                <a:gd name="T88" fmla="*/ 334 w 379"/>
                <a:gd name="T89" fmla="*/ 837 h 1232"/>
                <a:gd name="T90" fmla="*/ 346 w 379"/>
                <a:gd name="T91" fmla="*/ 945 h 1232"/>
                <a:gd name="T92" fmla="*/ 357 w 379"/>
                <a:gd name="T93" fmla="*/ 1087 h 1232"/>
                <a:gd name="T94" fmla="*/ 342 w 379"/>
                <a:gd name="T95" fmla="*/ 1143 h 1232"/>
                <a:gd name="T96" fmla="*/ 357 w 379"/>
                <a:gd name="T97" fmla="*/ 1217 h 1232"/>
                <a:gd name="T98" fmla="*/ 282 w 379"/>
                <a:gd name="T99" fmla="*/ 1228 h 1232"/>
                <a:gd name="T100" fmla="*/ 275 w 379"/>
                <a:gd name="T101" fmla="*/ 1202 h 1232"/>
                <a:gd name="T102" fmla="*/ 267 w 379"/>
                <a:gd name="T103" fmla="*/ 1124 h 1232"/>
                <a:gd name="T104" fmla="*/ 260 w 379"/>
                <a:gd name="T105" fmla="*/ 1068 h 1232"/>
                <a:gd name="T106" fmla="*/ 252 w 379"/>
                <a:gd name="T107" fmla="*/ 1020 h 1232"/>
                <a:gd name="T108" fmla="*/ 234 w 379"/>
                <a:gd name="T109" fmla="*/ 893 h 1232"/>
                <a:gd name="T110" fmla="*/ 226 w 379"/>
                <a:gd name="T111" fmla="*/ 815 h 1232"/>
                <a:gd name="T112" fmla="*/ 215 w 379"/>
                <a:gd name="T113" fmla="*/ 711 h 1232"/>
                <a:gd name="T114" fmla="*/ 212 w 379"/>
                <a:gd name="T115" fmla="*/ 674 h 1232"/>
                <a:gd name="T116" fmla="*/ 212 w 379"/>
                <a:gd name="T117" fmla="*/ 67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" h="1232">
                  <a:moveTo>
                    <a:pt x="212" y="678"/>
                  </a:moveTo>
                  <a:lnTo>
                    <a:pt x="212" y="678"/>
                  </a:lnTo>
                  <a:lnTo>
                    <a:pt x="212" y="685"/>
                  </a:lnTo>
                  <a:lnTo>
                    <a:pt x="212" y="704"/>
                  </a:lnTo>
                  <a:lnTo>
                    <a:pt x="208" y="722"/>
                  </a:lnTo>
                  <a:lnTo>
                    <a:pt x="208" y="737"/>
                  </a:lnTo>
                  <a:lnTo>
                    <a:pt x="208" y="759"/>
                  </a:lnTo>
                  <a:lnTo>
                    <a:pt x="208" y="800"/>
                  </a:lnTo>
                  <a:lnTo>
                    <a:pt x="208" y="811"/>
                  </a:lnTo>
                  <a:lnTo>
                    <a:pt x="208" y="845"/>
                  </a:lnTo>
                  <a:lnTo>
                    <a:pt x="208" y="867"/>
                  </a:lnTo>
                  <a:lnTo>
                    <a:pt x="208" y="901"/>
                  </a:lnTo>
                  <a:lnTo>
                    <a:pt x="204" y="923"/>
                  </a:lnTo>
                  <a:lnTo>
                    <a:pt x="204" y="942"/>
                  </a:lnTo>
                  <a:lnTo>
                    <a:pt x="208" y="971"/>
                  </a:lnTo>
                  <a:lnTo>
                    <a:pt x="208" y="986"/>
                  </a:lnTo>
                  <a:lnTo>
                    <a:pt x="212" y="1001"/>
                  </a:lnTo>
                  <a:lnTo>
                    <a:pt x="208" y="1020"/>
                  </a:lnTo>
                  <a:lnTo>
                    <a:pt x="208" y="1042"/>
                  </a:lnTo>
                  <a:lnTo>
                    <a:pt x="208" y="1046"/>
                  </a:lnTo>
                  <a:lnTo>
                    <a:pt x="204" y="1050"/>
                  </a:lnTo>
                  <a:lnTo>
                    <a:pt x="200" y="1050"/>
                  </a:lnTo>
                  <a:lnTo>
                    <a:pt x="200" y="1053"/>
                  </a:lnTo>
                  <a:lnTo>
                    <a:pt x="200" y="1061"/>
                  </a:lnTo>
                  <a:lnTo>
                    <a:pt x="200" y="1079"/>
                  </a:lnTo>
                  <a:lnTo>
                    <a:pt x="204" y="1079"/>
                  </a:lnTo>
                  <a:lnTo>
                    <a:pt x="204" y="1087"/>
                  </a:lnTo>
                  <a:lnTo>
                    <a:pt x="204" y="1094"/>
                  </a:lnTo>
                  <a:lnTo>
                    <a:pt x="204" y="1098"/>
                  </a:lnTo>
                  <a:lnTo>
                    <a:pt x="204" y="1120"/>
                  </a:lnTo>
                  <a:lnTo>
                    <a:pt x="204" y="1128"/>
                  </a:lnTo>
                  <a:lnTo>
                    <a:pt x="204" y="1131"/>
                  </a:lnTo>
                  <a:lnTo>
                    <a:pt x="193" y="1131"/>
                  </a:lnTo>
                  <a:lnTo>
                    <a:pt x="163" y="1139"/>
                  </a:lnTo>
                  <a:lnTo>
                    <a:pt x="156" y="1139"/>
                  </a:lnTo>
                  <a:lnTo>
                    <a:pt x="156" y="1124"/>
                  </a:lnTo>
                  <a:lnTo>
                    <a:pt x="145" y="1128"/>
                  </a:lnTo>
                  <a:lnTo>
                    <a:pt x="122" y="1143"/>
                  </a:lnTo>
                  <a:lnTo>
                    <a:pt x="107" y="1150"/>
                  </a:lnTo>
                  <a:lnTo>
                    <a:pt x="89" y="1154"/>
                  </a:lnTo>
                  <a:lnTo>
                    <a:pt x="55" y="1157"/>
                  </a:lnTo>
                  <a:lnTo>
                    <a:pt x="37" y="1154"/>
                  </a:lnTo>
                  <a:lnTo>
                    <a:pt x="18" y="1150"/>
                  </a:lnTo>
                  <a:lnTo>
                    <a:pt x="11" y="1146"/>
                  </a:lnTo>
                  <a:lnTo>
                    <a:pt x="3" y="1139"/>
                  </a:lnTo>
                  <a:lnTo>
                    <a:pt x="3" y="1135"/>
                  </a:lnTo>
                  <a:lnTo>
                    <a:pt x="7" y="1131"/>
                  </a:lnTo>
                  <a:lnTo>
                    <a:pt x="11" y="1124"/>
                  </a:lnTo>
                  <a:lnTo>
                    <a:pt x="18" y="1120"/>
                  </a:lnTo>
                  <a:lnTo>
                    <a:pt x="37" y="1116"/>
                  </a:lnTo>
                  <a:lnTo>
                    <a:pt x="52" y="1113"/>
                  </a:lnTo>
                  <a:lnTo>
                    <a:pt x="63" y="1109"/>
                  </a:lnTo>
                  <a:lnTo>
                    <a:pt x="78" y="1105"/>
                  </a:lnTo>
                  <a:lnTo>
                    <a:pt x="81" y="1102"/>
                  </a:lnTo>
                  <a:lnTo>
                    <a:pt x="89" y="1098"/>
                  </a:lnTo>
                  <a:lnTo>
                    <a:pt x="100" y="1083"/>
                  </a:lnTo>
                  <a:lnTo>
                    <a:pt x="107" y="1076"/>
                  </a:lnTo>
                  <a:lnTo>
                    <a:pt x="111" y="1072"/>
                  </a:lnTo>
                  <a:lnTo>
                    <a:pt x="111" y="1068"/>
                  </a:lnTo>
                  <a:lnTo>
                    <a:pt x="111" y="1064"/>
                  </a:lnTo>
                  <a:lnTo>
                    <a:pt x="126" y="1042"/>
                  </a:lnTo>
                  <a:lnTo>
                    <a:pt x="126" y="1038"/>
                  </a:lnTo>
                  <a:lnTo>
                    <a:pt x="115" y="1031"/>
                  </a:lnTo>
                  <a:lnTo>
                    <a:pt x="111" y="1023"/>
                  </a:lnTo>
                  <a:lnTo>
                    <a:pt x="115" y="1012"/>
                  </a:lnTo>
                  <a:lnTo>
                    <a:pt x="119" y="1005"/>
                  </a:lnTo>
                  <a:lnTo>
                    <a:pt x="119" y="1001"/>
                  </a:lnTo>
                  <a:lnTo>
                    <a:pt x="119" y="997"/>
                  </a:lnTo>
                  <a:lnTo>
                    <a:pt x="115" y="994"/>
                  </a:lnTo>
                  <a:lnTo>
                    <a:pt x="111" y="986"/>
                  </a:lnTo>
                  <a:lnTo>
                    <a:pt x="107" y="979"/>
                  </a:lnTo>
                  <a:lnTo>
                    <a:pt x="107" y="964"/>
                  </a:lnTo>
                  <a:lnTo>
                    <a:pt x="111" y="942"/>
                  </a:lnTo>
                  <a:lnTo>
                    <a:pt x="107" y="919"/>
                  </a:lnTo>
                  <a:lnTo>
                    <a:pt x="107" y="897"/>
                  </a:lnTo>
                  <a:lnTo>
                    <a:pt x="107" y="882"/>
                  </a:lnTo>
                  <a:lnTo>
                    <a:pt x="104" y="849"/>
                  </a:lnTo>
                  <a:lnTo>
                    <a:pt x="104" y="845"/>
                  </a:lnTo>
                  <a:lnTo>
                    <a:pt x="104" y="815"/>
                  </a:lnTo>
                  <a:lnTo>
                    <a:pt x="100" y="785"/>
                  </a:lnTo>
                  <a:lnTo>
                    <a:pt x="96" y="752"/>
                  </a:lnTo>
                  <a:lnTo>
                    <a:pt x="93" y="711"/>
                  </a:lnTo>
                  <a:lnTo>
                    <a:pt x="89" y="685"/>
                  </a:lnTo>
                  <a:lnTo>
                    <a:pt x="85" y="670"/>
                  </a:lnTo>
                  <a:lnTo>
                    <a:pt x="81" y="644"/>
                  </a:lnTo>
                  <a:lnTo>
                    <a:pt x="81" y="629"/>
                  </a:lnTo>
                  <a:lnTo>
                    <a:pt x="78" y="614"/>
                  </a:lnTo>
                  <a:lnTo>
                    <a:pt x="74" y="592"/>
                  </a:lnTo>
                  <a:lnTo>
                    <a:pt x="74" y="573"/>
                  </a:lnTo>
                  <a:lnTo>
                    <a:pt x="74" y="547"/>
                  </a:lnTo>
                  <a:lnTo>
                    <a:pt x="74" y="529"/>
                  </a:lnTo>
                  <a:lnTo>
                    <a:pt x="74" y="506"/>
                  </a:lnTo>
                  <a:lnTo>
                    <a:pt x="70" y="503"/>
                  </a:lnTo>
                  <a:lnTo>
                    <a:pt x="70" y="495"/>
                  </a:lnTo>
                  <a:lnTo>
                    <a:pt x="70" y="469"/>
                  </a:lnTo>
                  <a:lnTo>
                    <a:pt x="70" y="451"/>
                  </a:lnTo>
                  <a:lnTo>
                    <a:pt x="70" y="439"/>
                  </a:lnTo>
                  <a:lnTo>
                    <a:pt x="78" y="395"/>
                  </a:lnTo>
                  <a:lnTo>
                    <a:pt x="78" y="380"/>
                  </a:lnTo>
                  <a:lnTo>
                    <a:pt x="81" y="369"/>
                  </a:lnTo>
                  <a:lnTo>
                    <a:pt x="81" y="358"/>
                  </a:lnTo>
                  <a:lnTo>
                    <a:pt x="81" y="343"/>
                  </a:lnTo>
                  <a:lnTo>
                    <a:pt x="85" y="339"/>
                  </a:lnTo>
                  <a:lnTo>
                    <a:pt x="85" y="332"/>
                  </a:lnTo>
                  <a:lnTo>
                    <a:pt x="85" y="309"/>
                  </a:lnTo>
                  <a:lnTo>
                    <a:pt x="85" y="298"/>
                  </a:lnTo>
                  <a:lnTo>
                    <a:pt x="63" y="302"/>
                  </a:lnTo>
                  <a:lnTo>
                    <a:pt x="40" y="302"/>
                  </a:lnTo>
                  <a:lnTo>
                    <a:pt x="22" y="298"/>
                  </a:lnTo>
                  <a:lnTo>
                    <a:pt x="11" y="291"/>
                  </a:lnTo>
                  <a:lnTo>
                    <a:pt x="3" y="279"/>
                  </a:lnTo>
                  <a:lnTo>
                    <a:pt x="0" y="268"/>
                  </a:lnTo>
                  <a:lnTo>
                    <a:pt x="0" y="265"/>
                  </a:lnTo>
                  <a:lnTo>
                    <a:pt x="0" y="246"/>
                  </a:lnTo>
                  <a:lnTo>
                    <a:pt x="0" y="242"/>
                  </a:lnTo>
                  <a:lnTo>
                    <a:pt x="0" y="235"/>
                  </a:lnTo>
                  <a:lnTo>
                    <a:pt x="0" y="231"/>
                  </a:lnTo>
                  <a:lnTo>
                    <a:pt x="7" y="216"/>
                  </a:lnTo>
                  <a:lnTo>
                    <a:pt x="11" y="205"/>
                  </a:lnTo>
                  <a:lnTo>
                    <a:pt x="22" y="190"/>
                  </a:lnTo>
                  <a:lnTo>
                    <a:pt x="29" y="175"/>
                  </a:lnTo>
                  <a:lnTo>
                    <a:pt x="33" y="172"/>
                  </a:lnTo>
                  <a:lnTo>
                    <a:pt x="37" y="164"/>
                  </a:lnTo>
                  <a:lnTo>
                    <a:pt x="40" y="157"/>
                  </a:lnTo>
                  <a:lnTo>
                    <a:pt x="40" y="146"/>
                  </a:lnTo>
                  <a:lnTo>
                    <a:pt x="44" y="131"/>
                  </a:lnTo>
                  <a:lnTo>
                    <a:pt x="52" y="112"/>
                  </a:lnTo>
                  <a:lnTo>
                    <a:pt x="55" y="105"/>
                  </a:lnTo>
                  <a:lnTo>
                    <a:pt x="55" y="97"/>
                  </a:lnTo>
                  <a:lnTo>
                    <a:pt x="59" y="82"/>
                  </a:lnTo>
                  <a:lnTo>
                    <a:pt x="63" y="79"/>
                  </a:lnTo>
                  <a:lnTo>
                    <a:pt x="74" y="75"/>
                  </a:lnTo>
                  <a:lnTo>
                    <a:pt x="85" y="71"/>
                  </a:lnTo>
                  <a:lnTo>
                    <a:pt x="96" y="64"/>
                  </a:lnTo>
                  <a:lnTo>
                    <a:pt x="107" y="60"/>
                  </a:lnTo>
                  <a:lnTo>
                    <a:pt x="122" y="53"/>
                  </a:lnTo>
                  <a:lnTo>
                    <a:pt x="130" y="53"/>
                  </a:lnTo>
                  <a:lnTo>
                    <a:pt x="137" y="45"/>
                  </a:lnTo>
                  <a:lnTo>
                    <a:pt x="145" y="41"/>
                  </a:lnTo>
                  <a:lnTo>
                    <a:pt x="156" y="30"/>
                  </a:lnTo>
                  <a:lnTo>
                    <a:pt x="152" y="45"/>
                  </a:lnTo>
                  <a:lnTo>
                    <a:pt x="152" y="64"/>
                  </a:lnTo>
                  <a:lnTo>
                    <a:pt x="156" y="97"/>
                  </a:lnTo>
                  <a:lnTo>
                    <a:pt x="156" y="93"/>
                  </a:lnTo>
                  <a:lnTo>
                    <a:pt x="159" y="67"/>
                  </a:lnTo>
                  <a:lnTo>
                    <a:pt x="163" y="41"/>
                  </a:lnTo>
                  <a:lnTo>
                    <a:pt x="167" y="34"/>
                  </a:lnTo>
                  <a:lnTo>
                    <a:pt x="171" y="30"/>
                  </a:lnTo>
                  <a:lnTo>
                    <a:pt x="178" y="30"/>
                  </a:lnTo>
                  <a:lnTo>
                    <a:pt x="197" y="34"/>
                  </a:lnTo>
                  <a:lnTo>
                    <a:pt x="200" y="38"/>
                  </a:lnTo>
                  <a:lnTo>
                    <a:pt x="197" y="41"/>
                  </a:lnTo>
                  <a:lnTo>
                    <a:pt x="189" y="49"/>
                  </a:lnTo>
                  <a:lnTo>
                    <a:pt x="186" y="53"/>
                  </a:lnTo>
                  <a:lnTo>
                    <a:pt x="186" y="67"/>
                  </a:lnTo>
                  <a:lnTo>
                    <a:pt x="186" y="97"/>
                  </a:lnTo>
                  <a:lnTo>
                    <a:pt x="189" y="101"/>
                  </a:lnTo>
                  <a:lnTo>
                    <a:pt x="189" y="97"/>
                  </a:lnTo>
                  <a:lnTo>
                    <a:pt x="212" y="56"/>
                  </a:lnTo>
                  <a:lnTo>
                    <a:pt x="226" y="30"/>
                  </a:lnTo>
                  <a:lnTo>
                    <a:pt x="234" y="19"/>
                  </a:lnTo>
                  <a:lnTo>
                    <a:pt x="245" y="8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79" y="12"/>
                  </a:lnTo>
                  <a:lnTo>
                    <a:pt x="286" y="19"/>
                  </a:lnTo>
                  <a:lnTo>
                    <a:pt x="308" y="26"/>
                  </a:lnTo>
                  <a:lnTo>
                    <a:pt x="327" y="30"/>
                  </a:lnTo>
                  <a:lnTo>
                    <a:pt x="346" y="38"/>
                  </a:lnTo>
                  <a:lnTo>
                    <a:pt x="353" y="41"/>
                  </a:lnTo>
                  <a:lnTo>
                    <a:pt x="353" y="38"/>
                  </a:lnTo>
                  <a:lnTo>
                    <a:pt x="357" y="41"/>
                  </a:lnTo>
                  <a:lnTo>
                    <a:pt x="364" y="45"/>
                  </a:lnTo>
                  <a:lnTo>
                    <a:pt x="372" y="56"/>
                  </a:lnTo>
                  <a:lnTo>
                    <a:pt x="375" y="71"/>
                  </a:lnTo>
                  <a:lnTo>
                    <a:pt x="379" y="90"/>
                  </a:lnTo>
                  <a:lnTo>
                    <a:pt x="375" y="108"/>
                  </a:lnTo>
                  <a:lnTo>
                    <a:pt x="375" y="127"/>
                  </a:lnTo>
                  <a:lnTo>
                    <a:pt x="372" y="149"/>
                  </a:lnTo>
                  <a:lnTo>
                    <a:pt x="368" y="172"/>
                  </a:lnTo>
                  <a:lnTo>
                    <a:pt x="364" y="194"/>
                  </a:lnTo>
                  <a:lnTo>
                    <a:pt x="357" y="216"/>
                  </a:lnTo>
                  <a:lnTo>
                    <a:pt x="346" y="242"/>
                  </a:lnTo>
                  <a:lnTo>
                    <a:pt x="334" y="265"/>
                  </a:lnTo>
                  <a:lnTo>
                    <a:pt x="327" y="279"/>
                  </a:lnTo>
                  <a:lnTo>
                    <a:pt x="327" y="283"/>
                  </a:lnTo>
                  <a:lnTo>
                    <a:pt x="331" y="302"/>
                  </a:lnTo>
                  <a:lnTo>
                    <a:pt x="334" y="309"/>
                  </a:lnTo>
                  <a:lnTo>
                    <a:pt x="334" y="332"/>
                  </a:lnTo>
                  <a:lnTo>
                    <a:pt x="338" y="350"/>
                  </a:lnTo>
                  <a:lnTo>
                    <a:pt x="342" y="372"/>
                  </a:lnTo>
                  <a:lnTo>
                    <a:pt x="346" y="391"/>
                  </a:lnTo>
                  <a:lnTo>
                    <a:pt x="349" y="425"/>
                  </a:lnTo>
                  <a:lnTo>
                    <a:pt x="353" y="462"/>
                  </a:lnTo>
                  <a:lnTo>
                    <a:pt x="357" y="488"/>
                  </a:lnTo>
                  <a:lnTo>
                    <a:pt x="331" y="491"/>
                  </a:lnTo>
                  <a:lnTo>
                    <a:pt x="331" y="510"/>
                  </a:lnTo>
                  <a:lnTo>
                    <a:pt x="334" y="525"/>
                  </a:lnTo>
                  <a:lnTo>
                    <a:pt x="331" y="536"/>
                  </a:lnTo>
                  <a:lnTo>
                    <a:pt x="334" y="558"/>
                  </a:lnTo>
                  <a:lnTo>
                    <a:pt x="334" y="562"/>
                  </a:lnTo>
                  <a:lnTo>
                    <a:pt x="334" y="588"/>
                  </a:lnTo>
                  <a:lnTo>
                    <a:pt x="331" y="618"/>
                  </a:lnTo>
                  <a:lnTo>
                    <a:pt x="327" y="648"/>
                  </a:lnTo>
                  <a:lnTo>
                    <a:pt x="327" y="670"/>
                  </a:lnTo>
                  <a:lnTo>
                    <a:pt x="323" y="692"/>
                  </a:lnTo>
                  <a:lnTo>
                    <a:pt x="323" y="704"/>
                  </a:lnTo>
                  <a:lnTo>
                    <a:pt x="323" y="726"/>
                  </a:lnTo>
                  <a:lnTo>
                    <a:pt x="319" y="744"/>
                  </a:lnTo>
                  <a:lnTo>
                    <a:pt x="319" y="756"/>
                  </a:lnTo>
                  <a:lnTo>
                    <a:pt x="319" y="759"/>
                  </a:lnTo>
                  <a:lnTo>
                    <a:pt x="323" y="767"/>
                  </a:lnTo>
                  <a:lnTo>
                    <a:pt x="323" y="774"/>
                  </a:lnTo>
                  <a:lnTo>
                    <a:pt x="323" y="782"/>
                  </a:lnTo>
                  <a:lnTo>
                    <a:pt x="323" y="789"/>
                  </a:lnTo>
                  <a:lnTo>
                    <a:pt x="327" y="797"/>
                  </a:lnTo>
                  <a:lnTo>
                    <a:pt x="323" y="804"/>
                  </a:lnTo>
                  <a:lnTo>
                    <a:pt x="323" y="808"/>
                  </a:lnTo>
                  <a:lnTo>
                    <a:pt x="327" y="819"/>
                  </a:lnTo>
                  <a:lnTo>
                    <a:pt x="331" y="830"/>
                  </a:lnTo>
                  <a:lnTo>
                    <a:pt x="334" y="837"/>
                  </a:lnTo>
                  <a:lnTo>
                    <a:pt x="338" y="864"/>
                  </a:lnTo>
                  <a:lnTo>
                    <a:pt x="342" y="886"/>
                  </a:lnTo>
                  <a:lnTo>
                    <a:pt x="342" y="923"/>
                  </a:lnTo>
                  <a:lnTo>
                    <a:pt x="346" y="945"/>
                  </a:lnTo>
                  <a:lnTo>
                    <a:pt x="349" y="968"/>
                  </a:lnTo>
                  <a:lnTo>
                    <a:pt x="349" y="994"/>
                  </a:lnTo>
                  <a:lnTo>
                    <a:pt x="353" y="1031"/>
                  </a:lnTo>
                  <a:lnTo>
                    <a:pt x="353" y="1068"/>
                  </a:lnTo>
                  <a:lnTo>
                    <a:pt x="357" y="1087"/>
                  </a:lnTo>
                  <a:lnTo>
                    <a:pt x="353" y="1102"/>
                  </a:lnTo>
                  <a:lnTo>
                    <a:pt x="349" y="1116"/>
                  </a:lnTo>
                  <a:lnTo>
                    <a:pt x="346" y="1131"/>
                  </a:lnTo>
                  <a:lnTo>
                    <a:pt x="342" y="1131"/>
                  </a:lnTo>
                  <a:lnTo>
                    <a:pt x="342" y="1143"/>
                  </a:lnTo>
                  <a:lnTo>
                    <a:pt x="346" y="1157"/>
                  </a:lnTo>
                  <a:lnTo>
                    <a:pt x="353" y="1183"/>
                  </a:lnTo>
                  <a:lnTo>
                    <a:pt x="360" y="1198"/>
                  </a:lnTo>
                  <a:lnTo>
                    <a:pt x="360" y="1209"/>
                  </a:lnTo>
                  <a:lnTo>
                    <a:pt x="357" y="1217"/>
                  </a:lnTo>
                  <a:lnTo>
                    <a:pt x="349" y="1224"/>
                  </a:lnTo>
                  <a:lnTo>
                    <a:pt x="342" y="1228"/>
                  </a:lnTo>
                  <a:lnTo>
                    <a:pt x="327" y="1232"/>
                  </a:lnTo>
                  <a:lnTo>
                    <a:pt x="305" y="1232"/>
                  </a:lnTo>
                  <a:lnTo>
                    <a:pt x="282" y="1228"/>
                  </a:lnTo>
                  <a:lnTo>
                    <a:pt x="279" y="1224"/>
                  </a:lnTo>
                  <a:lnTo>
                    <a:pt x="275" y="1221"/>
                  </a:lnTo>
                  <a:lnTo>
                    <a:pt x="275" y="1213"/>
                  </a:lnTo>
                  <a:lnTo>
                    <a:pt x="271" y="1206"/>
                  </a:lnTo>
                  <a:lnTo>
                    <a:pt x="275" y="1202"/>
                  </a:lnTo>
                  <a:lnTo>
                    <a:pt x="275" y="1157"/>
                  </a:lnTo>
                  <a:lnTo>
                    <a:pt x="275" y="1146"/>
                  </a:lnTo>
                  <a:lnTo>
                    <a:pt x="275" y="1143"/>
                  </a:lnTo>
                  <a:lnTo>
                    <a:pt x="275" y="1139"/>
                  </a:lnTo>
                  <a:lnTo>
                    <a:pt x="271" y="1131"/>
                  </a:lnTo>
                  <a:lnTo>
                    <a:pt x="267" y="1124"/>
                  </a:lnTo>
                  <a:lnTo>
                    <a:pt x="252" y="1098"/>
                  </a:lnTo>
                  <a:lnTo>
                    <a:pt x="252" y="1083"/>
                  </a:lnTo>
                  <a:lnTo>
                    <a:pt x="252" y="1076"/>
                  </a:lnTo>
                  <a:lnTo>
                    <a:pt x="260" y="1072"/>
                  </a:lnTo>
                  <a:lnTo>
                    <a:pt x="260" y="1068"/>
                  </a:lnTo>
                  <a:lnTo>
                    <a:pt x="256" y="1057"/>
                  </a:lnTo>
                  <a:lnTo>
                    <a:pt x="256" y="1046"/>
                  </a:lnTo>
                  <a:lnTo>
                    <a:pt x="252" y="1035"/>
                  </a:lnTo>
                  <a:lnTo>
                    <a:pt x="252" y="1020"/>
                  </a:lnTo>
                  <a:lnTo>
                    <a:pt x="245" y="994"/>
                  </a:lnTo>
                  <a:lnTo>
                    <a:pt x="241" y="968"/>
                  </a:lnTo>
                  <a:lnTo>
                    <a:pt x="238" y="942"/>
                  </a:lnTo>
                  <a:lnTo>
                    <a:pt x="238" y="919"/>
                  </a:lnTo>
                  <a:lnTo>
                    <a:pt x="234" y="893"/>
                  </a:lnTo>
                  <a:lnTo>
                    <a:pt x="230" y="875"/>
                  </a:lnTo>
                  <a:lnTo>
                    <a:pt x="230" y="849"/>
                  </a:lnTo>
                  <a:lnTo>
                    <a:pt x="226" y="815"/>
                  </a:lnTo>
                  <a:lnTo>
                    <a:pt x="226" y="793"/>
                  </a:lnTo>
                  <a:lnTo>
                    <a:pt x="226" y="774"/>
                  </a:lnTo>
                  <a:lnTo>
                    <a:pt x="223" y="744"/>
                  </a:lnTo>
                  <a:lnTo>
                    <a:pt x="219" y="718"/>
                  </a:lnTo>
                  <a:lnTo>
                    <a:pt x="215" y="711"/>
                  </a:lnTo>
                  <a:lnTo>
                    <a:pt x="215" y="689"/>
                  </a:lnTo>
                  <a:lnTo>
                    <a:pt x="212" y="678"/>
                  </a:lnTo>
                  <a:lnTo>
                    <a:pt x="212" y="674"/>
                  </a:lnTo>
                  <a:lnTo>
                    <a:pt x="208" y="655"/>
                  </a:lnTo>
                  <a:lnTo>
                    <a:pt x="208" y="644"/>
                  </a:lnTo>
                  <a:lnTo>
                    <a:pt x="204" y="644"/>
                  </a:lnTo>
                  <a:lnTo>
                    <a:pt x="204" y="651"/>
                  </a:lnTo>
                  <a:lnTo>
                    <a:pt x="212" y="670"/>
                  </a:lnTo>
                  <a:lnTo>
                    <a:pt x="212" y="6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27"/>
            <p:cNvSpPr>
              <a:spLocks/>
            </p:cNvSpPr>
            <p:nvPr/>
          </p:nvSpPr>
          <p:spPr bwMode="auto">
            <a:xfrm>
              <a:off x="147637" y="0"/>
              <a:ext cx="252413" cy="371475"/>
            </a:xfrm>
            <a:custGeom>
              <a:avLst/>
              <a:gdLst>
                <a:gd name="T0" fmla="*/ 156 w 159"/>
                <a:gd name="T1" fmla="*/ 93 h 234"/>
                <a:gd name="T2" fmla="*/ 156 w 159"/>
                <a:gd name="T3" fmla="*/ 74 h 234"/>
                <a:gd name="T4" fmla="*/ 152 w 159"/>
                <a:gd name="T5" fmla="*/ 67 h 234"/>
                <a:gd name="T6" fmla="*/ 152 w 159"/>
                <a:gd name="T7" fmla="*/ 52 h 234"/>
                <a:gd name="T8" fmla="*/ 152 w 159"/>
                <a:gd name="T9" fmla="*/ 48 h 234"/>
                <a:gd name="T10" fmla="*/ 148 w 159"/>
                <a:gd name="T11" fmla="*/ 48 h 234"/>
                <a:gd name="T12" fmla="*/ 148 w 159"/>
                <a:gd name="T13" fmla="*/ 41 h 234"/>
                <a:gd name="T14" fmla="*/ 148 w 159"/>
                <a:gd name="T15" fmla="*/ 37 h 234"/>
                <a:gd name="T16" fmla="*/ 141 w 159"/>
                <a:gd name="T17" fmla="*/ 33 h 234"/>
                <a:gd name="T18" fmla="*/ 130 w 159"/>
                <a:gd name="T19" fmla="*/ 26 h 234"/>
                <a:gd name="T20" fmla="*/ 122 w 159"/>
                <a:gd name="T21" fmla="*/ 26 h 234"/>
                <a:gd name="T22" fmla="*/ 115 w 159"/>
                <a:gd name="T23" fmla="*/ 15 h 234"/>
                <a:gd name="T24" fmla="*/ 111 w 159"/>
                <a:gd name="T25" fmla="*/ 11 h 234"/>
                <a:gd name="T26" fmla="*/ 100 w 159"/>
                <a:gd name="T27" fmla="*/ 11 h 234"/>
                <a:gd name="T28" fmla="*/ 85 w 159"/>
                <a:gd name="T29" fmla="*/ 7 h 234"/>
                <a:gd name="T30" fmla="*/ 81 w 159"/>
                <a:gd name="T31" fmla="*/ 7 h 234"/>
                <a:gd name="T32" fmla="*/ 66 w 159"/>
                <a:gd name="T33" fmla="*/ 7 h 234"/>
                <a:gd name="T34" fmla="*/ 59 w 159"/>
                <a:gd name="T35" fmla="*/ 7 h 234"/>
                <a:gd name="T36" fmla="*/ 48 w 159"/>
                <a:gd name="T37" fmla="*/ 0 h 234"/>
                <a:gd name="T38" fmla="*/ 44 w 159"/>
                <a:gd name="T39" fmla="*/ 4 h 234"/>
                <a:gd name="T40" fmla="*/ 40 w 159"/>
                <a:gd name="T41" fmla="*/ 4 h 234"/>
                <a:gd name="T42" fmla="*/ 40 w 159"/>
                <a:gd name="T43" fmla="*/ 11 h 234"/>
                <a:gd name="T44" fmla="*/ 33 w 159"/>
                <a:gd name="T45" fmla="*/ 11 h 234"/>
                <a:gd name="T46" fmla="*/ 33 w 159"/>
                <a:gd name="T47" fmla="*/ 7 h 234"/>
                <a:gd name="T48" fmla="*/ 29 w 159"/>
                <a:gd name="T49" fmla="*/ 11 h 234"/>
                <a:gd name="T50" fmla="*/ 29 w 159"/>
                <a:gd name="T51" fmla="*/ 15 h 234"/>
                <a:gd name="T52" fmla="*/ 26 w 159"/>
                <a:gd name="T53" fmla="*/ 15 h 234"/>
                <a:gd name="T54" fmla="*/ 26 w 159"/>
                <a:gd name="T55" fmla="*/ 18 h 234"/>
                <a:gd name="T56" fmla="*/ 18 w 159"/>
                <a:gd name="T57" fmla="*/ 26 h 234"/>
                <a:gd name="T58" fmla="*/ 14 w 159"/>
                <a:gd name="T59" fmla="*/ 30 h 234"/>
                <a:gd name="T60" fmla="*/ 11 w 159"/>
                <a:gd name="T61" fmla="*/ 30 h 234"/>
                <a:gd name="T62" fmla="*/ 7 w 159"/>
                <a:gd name="T63" fmla="*/ 41 h 234"/>
                <a:gd name="T64" fmla="*/ 3 w 159"/>
                <a:gd name="T65" fmla="*/ 56 h 234"/>
                <a:gd name="T66" fmla="*/ 0 w 159"/>
                <a:gd name="T67" fmla="*/ 63 h 234"/>
                <a:gd name="T68" fmla="*/ 7 w 159"/>
                <a:gd name="T69" fmla="*/ 67 h 234"/>
                <a:gd name="T70" fmla="*/ 0 w 159"/>
                <a:gd name="T71" fmla="*/ 67 h 234"/>
                <a:gd name="T72" fmla="*/ 3 w 159"/>
                <a:gd name="T73" fmla="*/ 78 h 234"/>
                <a:gd name="T74" fmla="*/ 7 w 159"/>
                <a:gd name="T75" fmla="*/ 74 h 234"/>
                <a:gd name="T76" fmla="*/ 7 w 159"/>
                <a:gd name="T77" fmla="*/ 82 h 234"/>
                <a:gd name="T78" fmla="*/ 11 w 159"/>
                <a:gd name="T79" fmla="*/ 89 h 234"/>
                <a:gd name="T80" fmla="*/ 18 w 159"/>
                <a:gd name="T81" fmla="*/ 119 h 234"/>
                <a:gd name="T82" fmla="*/ 29 w 159"/>
                <a:gd name="T83" fmla="*/ 156 h 234"/>
                <a:gd name="T84" fmla="*/ 48 w 159"/>
                <a:gd name="T85" fmla="*/ 186 h 234"/>
                <a:gd name="T86" fmla="*/ 66 w 159"/>
                <a:gd name="T87" fmla="*/ 201 h 234"/>
                <a:gd name="T88" fmla="*/ 74 w 159"/>
                <a:gd name="T89" fmla="*/ 216 h 234"/>
                <a:gd name="T90" fmla="*/ 96 w 159"/>
                <a:gd name="T91" fmla="*/ 230 h 234"/>
                <a:gd name="T92" fmla="*/ 152 w 159"/>
                <a:gd name="T93" fmla="*/ 182 h 234"/>
                <a:gd name="T94" fmla="*/ 145 w 159"/>
                <a:gd name="T95" fmla="*/ 152 h 234"/>
                <a:gd name="T96" fmla="*/ 148 w 159"/>
                <a:gd name="T97" fmla="*/ 141 h 234"/>
                <a:gd name="T98" fmla="*/ 152 w 159"/>
                <a:gd name="T99" fmla="*/ 123 h 234"/>
                <a:gd name="T100" fmla="*/ 159 w 159"/>
                <a:gd name="T101" fmla="*/ 11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234">
                  <a:moveTo>
                    <a:pt x="159" y="108"/>
                  </a:moveTo>
                  <a:lnTo>
                    <a:pt x="159" y="108"/>
                  </a:lnTo>
                  <a:lnTo>
                    <a:pt x="159" y="100"/>
                  </a:lnTo>
                  <a:lnTo>
                    <a:pt x="156" y="93"/>
                  </a:lnTo>
                  <a:lnTo>
                    <a:pt x="156" y="89"/>
                  </a:lnTo>
                  <a:lnTo>
                    <a:pt x="156" y="74"/>
                  </a:lnTo>
                  <a:lnTo>
                    <a:pt x="148" y="63"/>
                  </a:lnTo>
                  <a:lnTo>
                    <a:pt x="152" y="67"/>
                  </a:lnTo>
                  <a:lnTo>
                    <a:pt x="152" y="63"/>
                  </a:lnTo>
                  <a:lnTo>
                    <a:pt x="152" y="52"/>
                  </a:lnTo>
                  <a:lnTo>
                    <a:pt x="152" y="48"/>
                  </a:lnTo>
                  <a:lnTo>
                    <a:pt x="152" y="44"/>
                  </a:lnTo>
                  <a:lnTo>
                    <a:pt x="148" y="48"/>
                  </a:lnTo>
                  <a:lnTo>
                    <a:pt x="145" y="44"/>
                  </a:lnTo>
                  <a:lnTo>
                    <a:pt x="145" y="37"/>
                  </a:lnTo>
                  <a:lnTo>
                    <a:pt x="148" y="41"/>
                  </a:lnTo>
                  <a:lnTo>
                    <a:pt x="152" y="44"/>
                  </a:lnTo>
                  <a:lnTo>
                    <a:pt x="148" y="37"/>
                  </a:lnTo>
                  <a:lnTo>
                    <a:pt x="145" y="37"/>
                  </a:lnTo>
                  <a:lnTo>
                    <a:pt x="141" y="33"/>
                  </a:lnTo>
                  <a:lnTo>
                    <a:pt x="133" y="30"/>
                  </a:lnTo>
                  <a:lnTo>
                    <a:pt x="130" y="26"/>
                  </a:lnTo>
                  <a:lnTo>
                    <a:pt x="126" y="22"/>
                  </a:lnTo>
                  <a:lnTo>
                    <a:pt x="122" y="26"/>
                  </a:lnTo>
                  <a:lnTo>
                    <a:pt x="119" y="18"/>
                  </a:lnTo>
                  <a:lnTo>
                    <a:pt x="115" y="15"/>
                  </a:lnTo>
                  <a:lnTo>
                    <a:pt x="111" y="11"/>
                  </a:lnTo>
                  <a:lnTo>
                    <a:pt x="111" y="15"/>
                  </a:lnTo>
                  <a:lnTo>
                    <a:pt x="104" y="15"/>
                  </a:lnTo>
                  <a:lnTo>
                    <a:pt x="100" y="11"/>
                  </a:lnTo>
                  <a:lnTo>
                    <a:pt x="93" y="11"/>
                  </a:lnTo>
                  <a:lnTo>
                    <a:pt x="85" y="7"/>
                  </a:lnTo>
                  <a:lnTo>
                    <a:pt x="81" y="7"/>
                  </a:lnTo>
                  <a:lnTo>
                    <a:pt x="70" y="7"/>
                  </a:lnTo>
                  <a:lnTo>
                    <a:pt x="66" y="7"/>
                  </a:lnTo>
                  <a:lnTo>
                    <a:pt x="63" y="7"/>
                  </a:lnTo>
                  <a:lnTo>
                    <a:pt x="59" y="7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44" y="7"/>
                  </a:lnTo>
                  <a:lnTo>
                    <a:pt x="40" y="11"/>
                  </a:lnTo>
                  <a:lnTo>
                    <a:pt x="33" y="11"/>
                  </a:lnTo>
                  <a:lnTo>
                    <a:pt x="37" y="11"/>
                  </a:lnTo>
                  <a:lnTo>
                    <a:pt x="33" y="11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9" y="11"/>
                  </a:lnTo>
                  <a:lnTo>
                    <a:pt x="29" y="7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26" y="18"/>
                  </a:lnTo>
                  <a:lnTo>
                    <a:pt x="18" y="26"/>
                  </a:lnTo>
                  <a:lnTo>
                    <a:pt x="14" y="30"/>
                  </a:lnTo>
                  <a:lnTo>
                    <a:pt x="11" y="22"/>
                  </a:lnTo>
                  <a:lnTo>
                    <a:pt x="11" y="30"/>
                  </a:lnTo>
                  <a:lnTo>
                    <a:pt x="11" y="37"/>
                  </a:lnTo>
                  <a:lnTo>
                    <a:pt x="7" y="41"/>
                  </a:lnTo>
                  <a:lnTo>
                    <a:pt x="7" y="52"/>
                  </a:lnTo>
                  <a:lnTo>
                    <a:pt x="3" y="56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3" y="63"/>
                  </a:lnTo>
                  <a:lnTo>
                    <a:pt x="7" y="67"/>
                  </a:lnTo>
                  <a:lnTo>
                    <a:pt x="0" y="67"/>
                  </a:lnTo>
                  <a:lnTo>
                    <a:pt x="7" y="71"/>
                  </a:lnTo>
                  <a:lnTo>
                    <a:pt x="3" y="78"/>
                  </a:lnTo>
                  <a:lnTo>
                    <a:pt x="7" y="74"/>
                  </a:lnTo>
                  <a:lnTo>
                    <a:pt x="7" y="82"/>
                  </a:lnTo>
                  <a:lnTo>
                    <a:pt x="11" y="74"/>
                  </a:lnTo>
                  <a:lnTo>
                    <a:pt x="11" y="89"/>
                  </a:lnTo>
                  <a:lnTo>
                    <a:pt x="18" y="115"/>
                  </a:lnTo>
                  <a:lnTo>
                    <a:pt x="18" y="119"/>
                  </a:lnTo>
                  <a:lnTo>
                    <a:pt x="22" y="137"/>
                  </a:lnTo>
                  <a:lnTo>
                    <a:pt x="29" y="156"/>
                  </a:lnTo>
                  <a:lnTo>
                    <a:pt x="37" y="167"/>
                  </a:lnTo>
                  <a:lnTo>
                    <a:pt x="48" y="186"/>
                  </a:lnTo>
                  <a:lnTo>
                    <a:pt x="52" y="193"/>
                  </a:lnTo>
                  <a:lnTo>
                    <a:pt x="59" y="197"/>
                  </a:lnTo>
                  <a:lnTo>
                    <a:pt x="66" y="201"/>
                  </a:lnTo>
                  <a:lnTo>
                    <a:pt x="66" y="204"/>
                  </a:lnTo>
                  <a:lnTo>
                    <a:pt x="74" y="216"/>
                  </a:lnTo>
                  <a:lnTo>
                    <a:pt x="85" y="230"/>
                  </a:lnTo>
                  <a:lnTo>
                    <a:pt x="89" y="234"/>
                  </a:lnTo>
                  <a:lnTo>
                    <a:pt x="96" y="230"/>
                  </a:lnTo>
                  <a:lnTo>
                    <a:pt x="148" y="186"/>
                  </a:lnTo>
                  <a:lnTo>
                    <a:pt x="152" y="182"/>
                  </a:lnTo>
                  <a:lnTo>
                    <a:pt x="152" y="178"/>
                  </a:lnTo>
                  <a:lnTo>
                    <a:pt x="145" y="160"/>
                  </a:lnTo>
                  <a:lnTo>
                    <a:pt x="145" y="152"/>
                  </a:lnTo>
                  <a:lnTo>
                    <a:pt x="148" y="145"/>
                  </a:lnTo>
                  <a:lnTo>
                    <a:pt x="148" y="141"/>
                  </a:lnTo>
                  <a:lnTo>
                    <a:pt x="148" y="134"/>
                  </a:lnTo>
                  <a:lnTo>
                    <a:pt x="152" y="130"/>
                  </a:lnTo>
                  <a:lnTo>
                    <a:pt x="152" y="123"/>
                  </a:lnTo>
                  <a:lnTo>
                    <a:pt x="159" y="115"/>
                  </a:lnTo>
                  <a:lnTo>
                    <a:pt x="159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28"/>
            <p:cNvSpPr>
              <a:spLocks/>
            </p:cNvSpPr>
            <p:nvPr/>
          </p:nvSpPr>
          <p:spPr bwMode="auto">
            <a:xfrm>
              <a:off x="317500" y="642938"/>
              <a:ext cx="23813" cy="106363"/>
            </a:xfrm>
            <a:custGeom>
              <a:avLst/>
              <a:gdLst>
                <a:gd name="T0" fmla="*/ 15 w 15"/>
                <a:gd name="T1" fmla="*/ 0 h 67"/>
                <a:gd name="T2" fmla="*/ 15 w 15"/>
                <a:gd name="T3" fmla="*/ 0 h 67"/>
                <a:gd name="T4" fmla="*/ 12 w 15"/>
                <a:gd name="T5" fmla="*/ 8 h 67"/>
                <a:gd name="T6" fmla="*/ 12 w 15"/>
                <a:gd name="T7" fmla="*/ 30 h 67"/>
                <a:gd name="T8" fmla="*/ 12 w 15"/>
                <a:gd name="T9" fmla="*/ 30 h 67"/>
                <a:gd name="T10" fmla="*/ 12 w 15"/>
                <a:gd name="T11" fmla="*/ 67 h 67"/>
                <a:gd name="T12" fmla="*/ 4 w 15"/>
                <a:gd name="T13" fmla="*/ 67 h 67"/>
                <a:gd name="T14" fmla="*/ 4 w 15"/>
                <a:gd name="T15" fmla="*/ 67 h 67"/>
                <a:gd name="T16" fmla="*/ 0 w 15"/>
                <a:gd name="T17" fmla="*/ 56 h 67"/>
                <a:gd name="T18" fmla="*/ 0 w 15"/>
                <a:gd name="T19" fmla="*/ 30 h 67"/>
                <a:gd name="T20" fmla="*/ 0 w 15"/>
                <a:gd name="T21" fmla="*/ 30 h 67"/>
                <a:gd name="T22" fmla="*/ 4 w 15"/>
                <a:gd name="T23" fmla="*/ 0 h 67"/>
                <a:gd name="T24" fmla="*/ 15 w 15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67">
                  <a:moveTo>
                    <a:pt x="15" y="0"/>
                  </a:moveTo>
                  <a:lnTo>
                    <a:pt x="15" y="0"/>
                  </a:lnTo>
                  <a:lnTo>
                    <a:pt x="12" y="8"/>
                  </a:lnTo>
                  <a:lnTo>
                    <a:pt x="12" y="30"/>
                  </a:lnTo>
                  <a:lnTo>
                    <a:pt x="12" y="67"/>
                  </a:lnTo>
                  <a:lnTo>
                    <a:pt x="4" y="67"/>
                  </a:lnTo>
                  <a:lnTo>
                    <a:pt x="0" y="56"/>
                  </a:lnTo>
                  <a:lnTo>
                    <a:pt x="0" y="30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29"/>
            <p:cNvSpPr>
              <a:spLocks/>
            </p:cNvSpPr>
            <p:nvPr/>
          </p:nvSpPr>
          <p:spPr bwMode="auto">
            <a:xfrm>
              <a:off x="206375" y="779463"/>
              <a:ext cx="17463" cy="34925"/>
            </a:xfrm>
            <a:custGeom>
              <a:avLst/>
              <a:gdLst>
                <a:gd name="T0" fmla="*/ 0 w 11"/>
                <a:gd name="T1" fmla="*/ 0 h 22"/>
                <a:gd name="T2" fmla="*/ 0 w 11"/>
                <a:gd name="T3" fmla="*/ 0 h 22"/>
                <a:gd name="T4" fmla="*/ 0 w 11"/>
                <a:gd name="T5" fmla="*/ 18 h 22"/>
                <a:gd name="T6" fmla="*/ 7 w 11"/>
                <a:gd name="T7" fmla="*/ 22 h 22"/>
                <a:gd name="T8" fmla="*/ 7 w 11"/>
                <a:gd name="T9" fmla="*/ 22 h 22"/>
                <a:gd name="T10" fmla="*/ 11 w 11"/>
                <a:gd name="T11" fmla="*/ 15 h 22"/>
                <a:gd name="T12" fmla="*/ 11 w 11"/>
                <a:gd name="T13" fmla="*/ 0 h 22"/>
                <a:gd name="T14" fmla="*/ 11 w 11"/>
                <a:gd name="T15" fmla="*/ 0 h 22"/>
                <a:gd name="T16" fmla="*/ 0 w 11"/>
                <a:gd name="T17" fmla="*/ 0 h 22"/>
                <a:gd name="T18" fmla="*/ 0 w 11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2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7" y="22"/>
                  </a:lnTo>
                  <a:lnTo>
                    <a:pt x="11" y="15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24" name="Group 36"/>
          <p:cNvGrpSpPr>
            <a:grpSpLocks/>
          </p:cNvGrpSpPr>
          <p:nvPr/>
        </p:nvGrpSpPr>
        <p:grpSpPr bwMode="auto">
          <a:xfrm>
            <a:off x="334590" y="1832956"/>
            <a:ext cx="727075" cy="2320925"/>
            <a:chOff x="0" y="0"/>
            <a:chExt cx="727076" cy="2320925"/>
          </a:xfrm>
        </p:grpSpPr>
        <p:sp>
          <p:nvSpPr>
            <p:cNvPr id="37925" name="Freeform 36"/>
            <p:cNvSpPr>
              <a:spLocks/>
            </p:cNvSpPr>
            <p:nvPr/>
          </p:nvSpPr>
          <p:spPr bwMode="auto">
            <a:xfrm>
              <a:off x="377825" y="312737"/>
              <a:ext cx="288925" cy="703263"/>
            </a:xfrm>
            <a:custGeom>
              <a:avLst/>
              <a:gdLst>
                <a:gd name="T0" fmla="*/ 11 w 182"/>
                <a:gd name="T1" fmla="*/ 0 h 443"/>
                <a:gd name="T2" fmla="*/ 0 w 182"/>
                <a:gd name="T3" fmla="*/ 26 h 443"/>
                <a:gd name="T4" fmla="*/ 108 w 182"/>
                <a:gd name="T5" fmla="*/ 443 h 443"/>
                <a:gd name="T6" fmla="*/ 182 w 182"/>
                <a:gd name="T7" fmla="*/ 436 h 443"/>
                <a:gd name="T8" fmla="*/ 153 w 182"/>
                <a:gd name="T9" fmla="*/ 112 h 443"/>
                <a:gd name="T10" fmla="*/ 153 w 182"/>
                <a:gd name="T11" fmla="*/ 112 h 443"/>
                <a:gd name="T12" fmla="*/ 112 w 182"/>
                <a:gd name="T13" fmla="*/ 60 h 443"/>
                <a:gd name="T14" fmla="*/ 112 w 182"/>
                <a:gd name="T15" fmla="*/ 60 h 443"/>
                <a:gd name="T16" fmla="*/ 101 w 182"/>
                <a:gd name="T17" fmla="*/ 30 h 443"/>
                <a:gd name="T18" fmla="*/ 101 w 182"/>
                <a:gd name="T19" fmla="*/ 30 h 443"/>
                <a:gd name="T20" fmla="*/ 89 w 182"/>
                <a:gd name="T21" fmla="*/ 34 h 443"/>
                <a:gd name="T22" fmla="*/ 78 w 182"/>
                <a:gd name="T23" fmla="*/ 38 h 443"/>
                <a:gd name="T24" fmla="*/ 78 w 182"/>
                <a:gd name="T25" fmla="*/ 38 h 443"/>
                <a:gd name="T26" fmla="*/ 67 w 182"/>
                <a:gd name="T27" fmla="*/ 30 h 443"/>
                <a:gd name="T28" fmla="*/ 48 w 182"/>
                <a:gd name="T29" fmla="*/ 15 h 443"/>
                <a:gd name="T30" fmla="*/ 15 w 182"/>
                <a:gd name="T31" fmla="*/ 0 h 443"/>
                <a:gd name="T32" fmla="*/ 15 w 182"/>
                <a:gd name="T33" fmla="*/ 0 h 443"/>
                <a:gd name="T34" fmla="*/ 11 w 182"/>
                <a:gd name="T35" fmla="*/ 0 h 443"/>
                <a:gd name="T36" fmla="*/ 11 w 182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" h="443">
                  <a:moveTo>
                    <a:pt x="11" y="0"/>
                  </a:moveTo>
                  <a:lnTo>
                    <a:pt x="0" y="26"/>
                  </a:lnTo>
                  <a:lnTo>
                    <a:pt x="108" y="443"/>
                  </a:lnTo>
                  <a:lnTo>
                    <a:pt x="182" y="436"/>
                  </a:lnTo>
                  <a:lnTo>
                    <a:pt x="153" y="112"/>
                  </a:lnTo>
                  <a:lnTo>
                    <a:pt x="112" y="60"/>
                  </a:lnTo>
                  <a:lnTo>
                    <a:pt x="101" y="30"/>
                  </a:lnTo>
                  <a:lnTo>
                    <a:pt x="89" y="34"/>
                  </a:lnTo>
                  <a:lnTo>
                    <a:pt x="78" y="38"/>
                  </a:lnTo>
                  <a:lnTo>
                    <a:pt x="67" y="30"/>
                  </a:lnTo>
                  <a:lnTo>
                    <a:pt x="48" y="15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37"/>
            <p:cNvSpPr>
              <a:spLocks/>
            </p:cNvSpPr>
            <p:nvPr/>
          </p:nvSpPr>
          <p:spPr bwMode="auto">
            <a:xfrm>
              <a:off x="0" y="950912"/>
              <a:ext cx="514350" cy="288925"/>
            </a:xfrm>
            <a:custGeom>
              <a:avLst/>
              <a:gdLst>
                <a:gd name="T0" fmla="*/ 324 w 324"/>
                <a:gd name="T1" fmla="*/ 0 h 182"/>
                <a:gd name="T2" fmla="*/ 279 w 324"/>
                <a:gd name="T3" fmla="*/ 182 h 182"/>
                <a:gd name="T4" fmla="*/ 7 w 324"/>
                <a:gd name="T5" fmla="*/ 168 h 182"/>
                <a:gd name="T6" fmla="*/ 7 w 324"/>
                <a:gd name="T7" fmla="*/ 168 h 182"/>
                <a:gd name="T8" fmla="*/ 0 w 324"/>
                <a:gd name="T9" fmla="*/ 164 h 182"/>
                <a:gd name="T10" fmla="*/ 0 w 324"/>
                <a:gd name="T11" fmla="*/ 160 h 182"/>
                <a:gd name="T12" fmla="*/ 48 w 324"/>
                <a:gd name="T13" fmla="*/ 8 h 182"/>
                <a:gd name="T14" fmla="*/ 48 w 324"/>
                <a:gd name="T15" fmla="*/ 8 h 182"/>
                <a:gd name="T16" fmla="*/ 52 w 324"/>
                <a:gd name="T17" fmla="*/ 0 h 182"/>
                <a:gd name="T18" fmla="*/ 60 w 324"/>
                <a:gd name="T19" fmla="*/ 0 h 182"/>
                <a:gd name="T20" fmla="*/ 324 w 324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182">
                  <a:moveTo>
                    <a:pt x="324" y="0"/>
                  </a:moveTo>
                  <a:lnTo>
                    <a:pt x="279" y="182"/>
                  </a:lnTo>
                  <a:lnTo>
                    <a:pt x="7" y="168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48" y="8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38"/>
            <p:cNvSpPr>
              <a:spLocks noEditPoints="1"/>
            </p:cNvSpPr>
            <p:nvPr/>
          </p:nvSpPr>
          <p:spPr bwMode="auto">
            <a:xfrm>
              <a:off x="112713" y="0"/>
              <a:ext cx="614363" cy="2320925"/>
            </a:xfrm>
            <a:custGeom>
              <a:avLst/>
              <a:gdLst>
                <a:gd name="T0" fmla="*/ 18 w 387"/>
                <a:gd name="T1" fmla="*/ 770 h 1462"/>
                <a:gd name="T2" fmla="*/ 67 w 387"/>
                <a:gd name="T3" fmla="*/ 785 h 1462"/>
                <a:gd name="T4" fmla="*/ 89 w 387"/>
                <a:gd name="T5" fmla="*/ 874 h 1462"/>
                <a:gd name="T6" fmla="*/ 93 w 387"/>
                <a:gd name="T7" fmla="*/ 979 h 1462"/>
                <a:gd name="T8" fmla="*/ 70 w 387"/>
                <a:gd name="T9" fmla="*/ 1075 h 1462"/>
                <a:gd name="T10" fmla="*/ 55 w 387"/>
                <a:gd name="T11" fmla="*/ 1209 h 1462"/>
                <a:gd name="T12" fmla="*/ 41 w 387"/>
                <a:gd name="T13" fmla="*/ 1328 h 1462"/>
                <a:gd name="T14" fmla="*/ 41 w 387"/>
                <a:gd name="T15" fmla="*/ 1395 h 1462"/>
                <a:gd name="T16" fmla="*/ 100 w 387"/>
                <a:gd name="T17" fmla="*/ 1462 h 1462"/>
                <a:gd name="T18" fmla="*/ 115 w 387"/>
                <a:gd name="T19" fmla="*/ 1351 h 1462"/>
                <a:gd name="T20" fmla="*/ 137 w 387"/>
                <a:gd name="T21" fmla="*/ 1280 h 1462"/>
                <a:gd name="T22" fmla="*/ 167 w 387"/>
                <a:gd name="T23" fmla="*/ 1105 h 1462"/>
                <a:gd name="T24" fmla="*/ 201 w 387"/>
                <a:gd name="T25" fmla="*/ 945 h 1462"/>
                <a:gd name="T26" fmla="*/ 197 w 387"/>
                <a:gd name="T27" fmla="*/ 1027 h 1462"/>
                <a:gd name="T28" fmla="*/ 197 w 387"/>
                <a:gd name="T29" fmla="*/ 1124 h 1462"/>
                <a:gd name="T30" fmla="*/ 182 w 387"/>
                <a:gd name="T31" fmla="*/ 1239 h 1462"/>
                <a:gd name="T32" fmla="*/ 186 w 387"/>
                <a:gd name="T33" fmla="*/ 1310 h 1462"/>
                <a:gd name="T34" fmla="*/ 234 w 387"/>
                <a:gd name="T35" fmla="*/ 1343 h 1462"/>
                <a:gd name="T36" fmla="*/ 375 w 387"/>
                <a:gd name="T37" fmla="*/ 1373 h 1462"/>
                <a:gd name="T38" fmla="*/ 335 w 387"/>
                <a:gd name="T39" fmla="*/ 1332 h 1462"/>
                <a:gd name="T40" fmla="*/ 271 w 387"/>
                <a:gd name="T41" fmla="*/ 1246 h 1462"/>
                <a:gd name="T42" fmla="*/ 290 w 387"/>
                <a:gd name="T43" fmla="*/ 1165 h 1462"/>
                <a:gd name="T44" fmla="*/ 312 w 387"/>
                <a:gd name="T45" fmla="*/ 1012 h 1462"/>
                <a:gd name="T46" fmla="*/ 335 w 387"/>
                <a:gd name="T47" fmla="*/ 856 h 1462"/>
                <a:gd name="T48" fmla="*/ 383 w 387"/>
                <a:gd name="T49" fmla="*/ 759 h 1462"/>
                <a:gd name="T50" fmla="*/ 364 w 387"/>
                <a:gd name="T51" fmla="*/ 640 h 1462"/>
                <a:gd name="T52" fmla="*/ 346 w 387"/>
                <a:gd name="T53" fmla="*/ 495 h 1462"/>
                <a:gd name="T54" fmla="*/ 349 w 387"/>
                <a:gd name="T55" fmla="*/ 328 h 1462"/>
                <a:gd name="T56" fmla="*/ 282 w 387"/>
                <a:gd name="T57" fmla="*/ 257 h 1462"/>
                <a:gd name="T58" fmla="*/ 331 w 387"/>
                <a:gd name="T59" fmla="*/ 562 h 1462"/>
                <a:gd name="T60" fmla="*/ 286 w 387"/>
                <a:gd name="T61" fmla="*/ 614 h 1462"/>
                <a:gd name="T62" fmla="*/ 323 w 387"/>
                <a:gd name="T63" fmla="*/ 562 h 1462"/>
                <a:gd name="T64" fmla="*/ 282 w 387"/>
                <a:gd name="T65" fmla="*/ 302 h 1462"/>
                <a:gd name="T66" fmla="*/ 268 w 387"/>
                <a:gd name="T67" fmla="*/ 220 h 1462"/>
                <a:gd name="T68" fmla="*/ 301 w 387"/>
                <a:gd name="T69" fmla="*/ 134 h 1462"/>
                <a:gd name="T70" fmla="*/ 305 w 387"/>
                <a:gd name="T71" fmla="*/ 78 h 1462"/>
                <a:gd name="T72" fmla="*/ 308 w 387"/>
                <a:gd name="T73" fmla="*/ 67 h 1462"/>
                <a:gd name="T74" fmla="*/ 301 w 387"/>
                <a:gd name="T75" fmla="*/ 45 h 1462"/>
                <a:gd name="T76" fmla="*/ 290 w 387"/>
                <a:gd name="T77" fmla="*/ 26 h 1462"/>
                <a:gd name="T78" fmla="*/ 279 w 387"/>
                <a:gd name="T79" fmla="*/ 23 h 1462"/>
                <a:gd name="T80" fmla="*/ 260 w 387"/>
                <a:gd name="T81" fmla="*/ 4 h 1462"/>
                <a:gd name="T82" fmla="*/ 249 w 387"/>
                <a:gd name="T83" fmla="*/ 4 h 1462"/>
                <a:gd name="T84" fmla="*/ 241 w 387"/>
                <a:gd name="T85" fmla="*/ 4 h 1462"/>
                <a:gd name="T86" fmla="*/ 230 w 387"/>
                <a:gd name="T87" fmla="*/ 8 h 1462"/>
                <a:gd name="T88" fmla="*/ 215 w 387"/>
                <a:gd name="T89" fmla="*/ 15 h 1462"/>
                <a:gd name="T90" fmla="*/ 186 w 387"/>
                <a:gd name="T91" fmla="*/ 30 h 1462"/>
                <a:gd name="T92" fmla="*/ 178 w 387"/>
                <a:gd name="T93" fmla="*/ 49 h 1462"/>
                <a:gd name="T94" fmla="*/ 160 w 387"/>
                <a:gd name="T95" fmla="*/ 82 h 1462"/>
                <a:gd name="T96" fmla="*/ 163 w 387"/>
                <a:gd name="T97" fmla="*/ 130 h 1462"/>
                <a:gd name="T98" fmla="*/ 204 w 387"/>
                <a:gd name="T99" fmla="*/ 212 h 1462"/>
                <a:gd name="T100" fmla="*/ 253 w 387"/>
                <a:gd name="T101" fmla="*/ 275 h 1462"/>
                <a:gd name="T102" fmla="*/ 175 w 387"/>
                <a:gd name="T103" fmla="*/ 227 h 1462"/>
                <a:gd name="T104" fmla="*/ 85 w 387"/>
                <a:gd name="T105" fmla="*/ 253 h 1462"/>
                <a:gd name="T106" fmla="*/ 29 w 387"/>
                <a:gd name="T107" fmla="*/ 324 h 1462"/>
                <a:gd name="T108" fmla="*/ 33 w 387"/>
                <a:gd name="T109" fmla="*/ 432 h 1462"/>
                <a:gd name="T110" fmla="*/ 22 w 387"/>
                <a:gd name="T111" fmla="*/ 528 h 1462"/>
                <a:gd name="T112" fmla="*/ 0 w 387"/>
                <a:gd name="T113" fmla="*/ 726 h 1462"/>
                <a:gd name="T114" fmla="*/ 82 w 387"/>
                <a:gd name="T115" fmla="*/ 767 h 1462"/>
                <a:gd name="T116" fmla="*/ 238 w 387"/>
                <a:gd name="T117" fmla="*/ 599 h 1462"/>
                <a:gd name="T118" fmla="*/ 156 w 387"/>
                <a:gd name="T119" fmla="*/ 778 h 1462"/>
                <a:gd name="T120" fmla="*/ 89 w 387"/>
                <a:gd name="T121" fmla="*/ 72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7" h="1462">
                  <a:moveTo>
                    <a:pt x="0" y="726"/>
                  </a:moveTo>
                  <a:lnTo>
                    <a:pt x="0" y="726"/>
                  </a:lnTo>
                  <a:lnTo>
                    <a:pt x="7" y="722"/>
                  </a:lnTo>
                  <a:lnTo>
                    <a:pt x="7" y="726"/>
                  </a:lnTo>
                  <a:lnTo>
                    <a:pt x="11" y="729"/>
                  </a:lnTo>
                  <a:lnTo>
                    <a:pt x="15" y="733"/>
                  </a:lnTo>
                  <a:lnTo>
                    <a:pt x="15" y="755"/>
                  </a:lnTo>
                  <a:lnTo>
                    <a:pt x="18" y="770"/>
                  </a:lnTo>
                  <a:lnTo>
                    <a:pt x="22" y="778"/>
                  </a:lnTo>
                  <a:lnTo>
                    <a:pt x="41" y="785"/>
                  </a:lnTo>
                  <a:lnTo>
                    <a:pt x="44" y="785"/>
                  </a:lnTo>
                  <a:lnTo>
                    <a:pt x="48" y="785"/>
                  </a:lnTo>
                  <a:lnTo>
                    <a:pt x="55" y="789"/>
                  </a:lnTo>
                  <a:lnTo>
                    <a:pt x="63" y="785"/>
                  </a:lnTo>
                  <a:lnTo>
                    <a:pt x="67" y="785"/>
                  </a:lnTo>
                  <a:lnTo>
                    <a:pt x="70" y="789"/>
                  </a:lnTo>
                  <a:lnTo>
                    <a:pt x="85" y="789"/>
                  </a:lnTo>
                  <a:lnTo>
                    <a:pt x="89" y="789"/>
                  </a:lnTo>
                  <a:lnTo>
                    <a:pt x="89" y="796"/>
                  </a:lnTo>
                  <a:lnTo>
                    <a:pt x="89" y="819"/>
                  </a:lnTo>
                  <a:lnTo>
                    <a:pt x="89" y="848"/>
                  </a:lnTo>
                  <a:lnTo>
                    <a:pt x="89" y="874"/>
                  </a:lnTo>
                  <a:lnTo>
                    <a:pt x="93" y="908"/>
                  </a:lnTo>
                  <a:lnTo>
                    <a:pt x="93" y="927"/>
                  </a:lnTo>
                  <a:lnTo>
                    <a:pt x="93" y="938"/>
                  </a:lnTo>
                  <a:lnTo>
                    <a:pt x="93" y="949"/>
                  </a:lnTo>
                  <a:lnTo>
                    <a:pt x="93" y="956"/>
                  </a:lnTo>
                  <a:lnTo>
                    <a:pt x="93" y="960"/>
                  </a:lnTo>
                  <a:lnTo>
                    <a:pt x="93" y="979"/>
                  </a:lnTo>
                  <a:lnTo>
                    <a:pt x="93" y="986"/>
                  </a:lnTo>
                  <a:lnTo>
                    <a:pt x="89" y="993"/>
                  </a:lnTo>
                  <a:lnTo>
                    <a:pt x="89" y="1020"/>
                  </a:lnTo>
                  <a:lnTo>
                    <a:pt x="82" y="1027"/>
                  </a:lnTo>
                  <a:lnTo>
                    <a:pt x="78" y="1034"/>
                  </a:lnTo>
                  <a:lnTo>
                    <a:pt x="74" y="1046"/>
                  </a:lnTo>
                  <a:lnTo>
                    <a:pt x="70" y="1075"/>
                  </a:lnTo>
                  <a:lnTo>
                    <a:pt x="63" y="1094"/>
                  </a:lnTo>
                  <a:lnTo>
                    <a:pt x="59" y="1116"/>
                  </a:lnTo>
                  <a:lnTo>
                    <a:pt x="55" y="1150"/>
                  </a:lnTo>
                  <a:lnTo>
                    <a:pt x="55" y="1176"/>
                  </a:lnTo>
                  <a:lnTo>
                    <a:pt x="55" y="1198"/>
                  </a:lnTo>
                  <a:lnTo>
                    <a:pt x="55" y="1209"/>
                  </a:lnTo>
                  <a:lnTo>
                    <a:pt x="55" y="1220"/>
                  </a:lnTo>
                  <a:lnTo>
                    <a:pt x="52" y="1232"/>
                  </a:lnTo>
                  <a:lnTo>
                    <a:pt x="44" y="1254"/>
                  </a:lnTo>
                  <a:lnTo>
                    <a:pt x="41" y="1272"/>
                  </a:lnTo>
                  <a:lnTo>
                    <a:pt x="37" y="1291"/>
                  </a:lnTo>
                  <a:lnTo>
                    <a:pt x="37" y="1306"/>
                  </a:lnTo>
                  <a:lnTo>
                    <a:pt x="37" y="1317"/>
                  </a:lnTo>
                  <a:lnTo>
                    <a:pt x="41" y="1328"/>
                  </a:lnTo>
                  <a:lnTo>
                    <a:pt x="44" y="1339"/>
                  </a:lnTo>
                  <a:lnTo>
                    <a:pt x="48" y="1343"/>
                  </a:lnTo>
                  <a:lnTo>
                    <a:pt x="48" y="1347"/>
                  </a:lnTo>
                  <a:lnTo>
                    <a:pt x="44" y="1358"/>
                  </a:lnTo>
                  <a:lnTo>
                    <a:pt x="44" y="1365"/>
                  </a:lnTo>
                  <a:lnTo>
                    <a:pt x="44" y="1380"/>
                  </a:lnTo>
                  <a:lnTo>
                    <a:pt x="41" y="1395"/>
                  </a:lnTo>
                  <a:lnTo>
                    <a:pt x="37" y="1421"/>
                  </a:lnTo>
                  <a:lnTo>
                    <a:pt x="37" y="1429"/>
                  </a:lnTo>
                  <a:lnTo>
                    <a:pt x="41" y="1436"/>
                  </a:lnTo>
                  <a:lnTo>
                    <a:pt x="48" y="1451"/>
                  </a:lnTo>
                  <a:lnTo>
                    <a:pt x="63" y="1458"/>
                  </a:lnTo>
                  <a:lnTo>
                    <a:pt x="74" y="1458"/>
                  </a:lnTo>
                  <a:lnTo>
                    <a:pt x="100" y="1462"/>
                  </a:lnTo>
                  <a:lnTo>
                    <a:pt x="111" y="1458"/>
                  </a:lnTo>
                  <a:lnTo>
                    <a:pt x="119" y="1455"/>
                  </a:lnTo>
                  <a:lnTo>
                    <a:pt x="126" y="1451"/>
                  </a:lnTo>
                  <a:lnTo>
                    <a:pt x="126" y="1447"/>
                  </a:lnTo>
                  <a:lnTo>
                    <a:pt x="126" y="1429"/>
                  </a:lnTo>
                  <a:lnTo>
                    <a:pt x="122" y="1403"/>
                  </a:lnTo>
                  <a:lnTo>
                    <a:pt x="119" y="1373"/>
                  </a:lnTo>
                  <a:lnTo>
                    <a:pt x="115" y="1351"/>
                  </a:lnTo>
                  <a:lnTo>
                    <a:pt x="119" y="1347"/>
                  </a:lnTo>
                  <a:lnTo>
                    <a:pt x="122" y="1343"/>
                  </a:lnTo>
                  <a:lnTo>
                    <a:pt x="126" y="1336"/>
                  </a:lnTo>
                  <a:lnTo>
                    <a:pt x="130" y="1325"/>
                  </a:lnTo>
                  <a:lnTo>
                    <a:pt x="137" y="1310"/>
                  </a:lnTo>
                  <a:lnTo>
                    <a:pt x="145" y="1291"/>
                  </a:lnTo>
                  <a:lnTo>
                    <a:pt x="141" y="1287"/>
                  </a:lnTo>
                  <a:lnTo>
                    <a:pt x="137" y="1280"/>
                  </a:lnTo>
                  <a:lnTo>
                    <a:pt x="145" y="1243"/>
                  </a:lnTo>
                  <a:lnTo>
                    <a:pt x="148" y="1209"/>
                  </a:lnTo>
                  <a:lnTo>
                    <a:pt x="152" y="1191"/>
                  </a:lnTo>
                  <a:lnTo>
                    <a:pt x="156" y="1161"/>
                  </a:lnTo>
                  <a:lnTo>
                    <a:pt x="160" y="1135"/>
                  </a:lnTo>
                  <a:lnTo>
                    <a:pt x="167" y="1105"/>
                  </a:lnTo>
                  <a:lnTo>
                    <a:pt x="175" y="1072"/>
                  </a:lnTo>
                  <a:lnTo>
                    <a:pt x="178" y="1049"/>
                  </a:lnTo>
                  <a:lnTo>
                    <a:pt x="178" y="1031"/>
                  </a:lnTo>
                  <a:lnTo>
                    <a:pt x="186" y="1001"/>
                  </a:lnTo>
                  <a:lnTo>
                    <a:pt x="189" y="982"/>
                  </a:lnTo>
                  <a:lnTo>
                    <a:pt x="193" y="964"/>
                  </a:lnTo>
                  <a:lnTo>
                    <a:pt x="201" y="945"/>
                  </a:lnTo>
                  <a:lnTo>
                    <a:pt x="204" y="915"/>
                  </a:lnTo>
                  <a:lnTo>
                    <a:pt x="204" y="930"/>
                  </a:lnTo>
                  <a:lnTo>
                    <a:pt x="204" y="941"/>
                  </a:lnTo>
                  <a:lnTo>
                    <a:pt x="201" y="960"/>
                  </a:lnTo>
                  <a:lnTo>
                    <a:pt x="201" y="979"/>
                  </a:lnTo>
                  <a:lnTo>
                    <a:pt x="201" y="997"/>
                  </a:lnTo>
                  <a:lnTo>
                    <a:pt x="201" y="1005"/>
                  </a:lnTo>
                  <a:lnTo>
                    <a:pt x="197" y="1027"/>
                  </a:lnTo>
                  <a:lnTo>
                    <a:pt x="197" y="1038"/>
                  </a:lnTo>
                  <a:lnTo>
                    <a:pt x="197" y="1053"/>
                  </a:lnTo>
                  <a:lnTo>
                    <a:pt x="193" y="1072"/>
                  </a:lnTo>
                  <a:lnTo>
                    <a:pt x="193" y="1079"/>
                  </a:lnTo>
                  <a:lnTo>
                    <a:pt x="193" y="1105"/>
                  </a:lnTo>
                  <a:lnTo>
                    <a:pt x="197" y="1124"/>
                  </a:lnTo>
                  <a:lnTo>
                    <a:pt x="197" y="1135"/>
                  </a:lnTo>
                  <a:lnTo>
                    <a:pt x="193" y="1153"/>
                  </a:lnTo>
                  <a:lnTo>
                    <a:pt x="193" y="1172"/>
                  </a:lnTo>
                  <a:lnTo>
                    <a:pt x="193" y="1187"/>
                  </a:lnTo>
                  <a:lnTo>
                    <a:pt x="193" y="1209"/>
                  </a:lnTo>
                  <a:lnTo>
                    <a:pt x="189" y="1224"/>
                  </a:lnTo>
                  <a:lnTo>
                    <a:pt x="182" y="1239"/>
                  </a:lnTo>
                  <a:lnTo>
                    <a:pt x="182" y="1246"/>
                  </a:lnTo>
                  <a:lnTo>
                    <a:pt x="186" y="1250"/>
                  </a:lnTo>
                  <a:lnTo>
                    <a:pt x="193" y="1258"/>
                  </a:lnTo>
                  <a:lnTo>
                    <a:pt x="197" y="1265"/>
                  </a:lnTo>
                  <a:lnTo>
                    <a:pt x="193" y="1272"/>
                  </a:lnTo>
                  <a:lnTo>
                    <a:pt x="189" y="1291"/>
                  </a:lnTo>
                  <a:lnTo>
                    <a:pt x="186" y="1310"/>
                  </a:lnTo>
                  <a:lnTo>
                    <a:pt x="186" y="1328"/>
                  </a:lnTo>
                  <a:lnTo>
                    <a:pt x="186" y="1339"/>
                  </a:lnTo>
                  <a:lnTo>
                    <a:pt x="189" y="1343"/>
                  </a:lnTo>
                  <a:lnTo>
                    <a:pt x="212" y="1351"/>
                  </a:lnTo>
                  <a:lnTo>
                    <a:pt x="230" y="1354"/>
                  </a:lnTo>
                  <a:lnTo>
                    <a:pt x="234" y="1354"/>
                  </a:lnTo>
                  <a:lnTo>
                    <a:pt x="234" y="1343"/>
                  </a:lnTo>
                  <a:lnTo>
                    <a:pt x="260" y="1358"/>
                  </a:lnTo>
                  <a:lnTo>
                    <a:pt x="275" y="1365"/>
                  </a:lnTo>
                  <a:lnTo>
                    <a:pt x="290" y="1373"/>
                  </a:lnTo>
                  <a:lnTo>
                    <a:pt x="316" y="1380"/>
                  </a:lnTo>
                  <a:lnTo>
                    <a:pt x="342" y="1380"/>
                  </a:lnTo>
                  <a:lnTo>
                    <a:pt x="364" y="1377"/>
                  </a:lnTo>
                  <a:lnTo>
                    <a:pt x="375" y="1373"/>
                  </a:lnTo>
                  <a:lnTo>
                    <a:pt x="387" y="1365"/>
                  </a:lnTo>
                  <a:lnTo>
                    <a:pt x="387" y="1358"/>
                  </a:lnTo>
                  <a:lnTo>
                    <a:pt x="383" y="1354"/>
                  </a:lnTo>
                  <a:lnTo>
                    <a:pt x="383" y="1347"/>
                  </a:lnTo>
                  <a:lnTo>
                    <a:pt x="375" y="1343"/>
                  </a:lnTo>
                  <a:lnTo>
                    <a:pt x="361" y="1339"/>
                  </a:lnTo>
                  <a:lnTo>
                    <a:pt x="349" y="1336"/>
                  </a:lnTo>
                  <a:lnTo>
                    <a:pt x="335" y="1332"/>
                  </a:lnTo>
                  <a:lnTo>
                    <a:pt x="312" y="1321"/>
                  </a:lnTo>
                  <a:lnTo>
                    <a:pt x="297" y="1310"/>
                  </a:lnTo>
                  <a:lnTo>
                    <a:pt x="286" y="1295"/>
                  </a:lnTo>
                  <a:lnTo>
                    <a:pt x="282" y="1291"/>
                  </a:lnTo>
                  <a:lnTo>
                    <a:pt x="282" y="1287"/>
                  </a:lnTo>
                  <a:lnTo>
                    <a:pt x="279" y="1276"/>
                  </a:lnTo>
                  <a:lnTo>
                    <a:pt x="275" y="1258"/>
                  </a:lnTo>
                  <a:lnTo>
                    <a:pt x="271" y="1246"/>
                  </a:lnTo>
                  <a:lnTo>
                    <a:pt x="275" y="1243"/>
                  </a:lnTo>
                  <a:lnTo>
                    <a:pt x="279" y="1239"/>
                  </a:lnTo>
                  <a:lnTo>
                    <a:pt x="279" y="1232"/>
                  </a:lnTo>
                  <a:lnTo>
                    <a:pt x="268" y="1217"/>
                  </a:lnTo>
                  <a:lnTo>
                    <a:pt x="268" y="1213"/>
                  </a:lnTo>
                  <a:lnTo>
                    <a:pt x="279" y="1187"/>
                  </a:lnTo>
                  <a:lnTo>
                    <a:pt x="290" y="1165"/>
                  </a:lnTo>
                  <a:lnTo>
                    <a:pt x="297" y="1135"/>
                  </a:lnTo>
                  <a:lnTo>
                    <a:pt x="297" y="1124"/>
                  </a:lnTo>
                  <a:lnTo>
                    <a:pt x="301" y="1101"/>
                  </a:lnTo>
                  <a:lnTo>
                    <a:pt x="305" y="1075"/>
                  </a:lnTo>
                  <a:lnTo>
                    <a:pt x="305" y="1057"/>
                  </a:lnTo>
                  <a:lnTo>
                    <a:pt x="308" y="1046"/>
                  </a:lnTo>
                  <a:lnTo>
                    <a:pt x="312" y="1012"/>
                  </a:lnTo>
                  <a:lnTo>
                    <a:pt x="312" y="1001"/>
                  </a:lnTo>
                  <a:lnTo>
                    <a:pt x="316" y="967"/>
                  </a:lnTo>
                  <a:lnTo>
                    <a:pt x="320" y="934"/>
                  </a:lnTo>
                  <a:lnTo>
                    <a:pt x="327" y="908"/>
                  </a:lnTo>
                  <a:lnTo>
                    <a:pt x="331" y="886"/>
                  </a:lnTo>
                  <a:lnTo>
                    <a:pt x="335" y="856"/>
                  </a:lnTo>
                  <a:lnTo>
                    <a:pt x="338" y="834"/>
                  </a:lnTo>
                  <a:lnTo>
                    <a:pt x="346" y="807"/>
                  </a:lnTo>
                  <a:lnTo>
                    <a:pt x="346" y="789"/>
                  </a:lnTo>
                  <a:lnTo>
                    <a:pt x="349" y="778"/>
                  </a:lnTo>
                  <a:lnTo>
                    <a:pt x="357" y="778"/>
                  </a:lnTo>
                  <a:lnTo>
                    <a:pt x="364" y="774"/>
                  </a:lnTo>
                  <a:lnTo>
                    <a:pt x="383" y="759"/>
                  </a:lnTo>
                  <a:lnTo>
                    <a:pt x="387" y="755"/>
                  </a:lnTo>
                  <a:lnTo>
                    <a:pt x="387" y="748"/>
                  </a:lnTo>
                  <a:lnTo>
                    <a:pt x="379" y="726"/>
                  </a:lnTo>
                  <a:lnTo>
                    <a:pt x="379" y="714"/>
                  </a:lnTo>
                  <a:lnTo>
                    <a:pt x="379" y="707"/>
                  </a:lnTo>
                  <a:lnTo>
                    <a:pt x="372" y="670"/>
                  </a:lnTo>
                  <a:lnTo>
                    <a:pt x="364" y="640"/>
                  </a:lnTo>
                  <a:lnTo>
                    <a:pt x="361" y="618"/>
                  </a:lnTo>
                  <a:lnTo>
                    <a:pt x="361" y="607"/>
                  </a:lnTo>
                  <a:lnTo>
                    <a:pt x="361" y="581"/>
                  </a:lnTo>
                  <a:lnTo>
                    <a:pt x="357" y="562"/>
                  </a:lnTo>
                  <a:lnTo>
                    <a:pt x="353" y="543"/>
                  </a:lnTo>
                  <a:lnTo>
                    <a:pt x="349" y="521"/>
                  </a:lnTo>
                  <a:lnTo>
                    <a:pt x="346" y="495"/>
                  </a:lnTo>
                  <a:lnTo>
                    <a:pt x="342" y="458"/>
                  </a:lnTo>
                  <a:lnTo>
                    <a:pt x="346" y="435"/>
                  </a:lnTo>
                  <a:lnTo>
                    <a:pt x="346" y="413"/>
                  </a:lnTo>
                  <a:lnTo>
                    <a:pt x="349" y="376"/>
                  </a:lnTo>
                  <a:lnTo>
                    <a:pt x="349" y="346"/>
                  </a:lnTo>
                  <a:lnTo>
                    <a:pt x="349" y="328"/>
                  </a:lnTo>
                  <a:lnTo>
                    <a:pt x="349" y="316"/>
                  </a:lnTo>
                  <a:lnTo>
                    <a:pt x="346" y="309"/>
                  </a:lnTo>
                  <a:lnTo>
                    <a:pt x="342" y="305"/>
                  </a:lnTo>
                  <a:lnTo>
                    <a:pt x="331" y="298"/>
                  </a:lnTo>
                  <a:lnTo>
                    <a:pt x="320" y="290"/>
                  </a:lnTo>
                  <a:lnTo>
                    <a:pt x="305" y="279"/>
                  </a:lnTo>
                  <a:lnTo>
                    <a:pt x="290" y="268"/>
                  </a:lnTo>
                  <a:lnTo>
                    <a:pt x="282" y="257"/>
                  </a:lnTo>
                  <a:lnTo>
                    <a:pt x="279" y="257"/>
                  </a:lnTo>
                  <a:lnTo>
                    <a:pt x="282" y="261"/>
                  </a:lnTo>
                  <a:lnTo>
                    <a:pt x="294" y="298"/>
                  </a:lnTo>
                  <a:lnTo>
                    <a:pt x="305" y="339"/>
                  </a:lnTo>
                  <a:lnTo>
                    <a:pt x="312" y="376"/>
                  </a:lnTo>
                  <a:lnTo>
                    <a:pt x="316" y="413"/>
                  </a:lnTo>
                  <a:lnTo>
                    <a:pt x="327" y="525"/>
                  </a:lnTo>
                  <a:lnTo>
                    <a:pt x="331" y="562"/>
                  </a:lnTo>
                  <a:lnTo>
                    <a:pt x="338" y="603"/>
                  </a:lnTo>
                  <a:lnTo>
                    <a:pt x="338" y="610"/>
                  </a:lnTo>
                  <a:lnTo>
                    <a:pt x="338" y="618"/>
                  </a:lnTo>
                  <a:lnTo>
                    <a:pt x="335" y="621"/>
                  </a:lnTo>
                  <a:lnTo>
                    <a:pt x="305" y="618"/>
                  </a:lnTo>
                  <a:lnTo>
                    <a:pt x="290" y="618"/>
                  </a:lnTo>
                  <a:lnTo>
                    <a:pt x="286" y="614"/>
                  </a:lnTo>
                  <a:lnTo>
                    <a:pt x="286" y="577"/>
                  </a:lnTo>
                  <a:lnTo>
                    <a:pt x="290" y="577"/>
                  </a:lnTo>
                  <a:lnTo>
                    <a:pt x="301" y="592"/>
                  </a:lnTo>
                  <a:lnTo>
                    <a:pt x="305" y="588"/>
                  </a:lnTo>
                  <a:lnTo>
                    <a:pt x="323" y="562"/>
                  </a:lnTo>
                  <a:lnTo>
                    <a:pt x="323" y="558"/>
                  </a:lnTo>
                  <a:lnTo>
                    <a:pt x="308" y="499"/>
                  </a:lnTo>
                  <a:lnTo>
                    <a:pt x="305" y="469"/>
                  </a:lnTo>
                  <a:lnTo>
                    <a:pt x="305" y="443"/>
                  </a:lnTo>
                  <a:lnTo>
                    <a:pt x="297" y="354"/>
                  </a:lnTo>
                  <a:lnTo>
                    <a:pt x="297" y="342"/>
                  </a:lnTo>
                  <a:lnTo>
                    <a:pt x="282" y="302"/>
                  </a:lnTo>
                  <a:lnTo>
                    <a:pt x="275" y="279"/>
                  </a:lnTo>
                  <a:lnTo>
                    <a:pt x="271" y="261"/>
                  </a:lnTo>
                  <a:lnTo>
                    <a:pt x="271" y="253"/>
                  </a:lnTo>
                  <a:lnTo>
                    <a:pt x="268" y="249"/>
                  </a:lnTo>
                  <a:lnTo>
                    <a:pt x="256" y="242"/>
                  </a:lnTo>
                  <a:lnTo>
                    <a:pt x="264" y="227"/>
                  </a:lnTo>
                  <a:lnTo>
                    <a:pt x="268" y="220"/>
                  </a:lnTo>
                  <a:lnTo>
                    <a:pt x="271" y="201"/>
                  </a:lnTo>
                  <a:lnTo>
                    <a:pt x="279" y="190"/>
                  </a:lnTo>
                  <a:lnTo>
                    <a:pt x="286" y="175"/>
                  </a:lnTo>
                  <a:lnTo>
                    <a:pt x="294" y="160"/>
                  </a:lnTo>
                  <a:lnTo>
                    <a:pt x="294" y="156"/>
                  </a:lnTo>
                  <a:lnTo>
                    <a:pt x="297" y="153"/>
                  </a:lnTo>
                  <a:lnTo>
                    <a:pt x="297" y="145"/>
                  </a:lnTo>
                  <a:lnTo>
                    <a:pt x="301" y="134"/>
                  </a:lnTo>
                  <a:lnTo>
                    <a:pt x="305" y="119"/>
                  </a:lnTo>
                  <a:lnTo>
                    <a:pt x="305" y="112"/>
                  </a:lnTo>
                  <a:lnTo>
                    <a:pt x="305" y="97"/>
                  </a:lnTo>
                  <a:lnTo>
                    <a:pt x="305" y="86"/>
                  </a:lnTo>
                  <a:lnTo>
                    <a:pt x="305" y="82"/>
                  </a:lnTo>
                  <a:lnTo>
                    <a:pt x="308" y="82"/>
                  </a:lnTo>
                  <a:lnTo>
                    <a:pt x="305" y="78"/>
                  </a:lnTo>
                  <a:lnTo>
                    <a:pt x="305" y="75"/>
                  </a:lnTo>
                  <a:lnTo>
                    <a:pt x="308" y="71"/>
                  </a:lnTo>
                  <a:lnTo>
                    <a:pt x="305" y="67"/>
                  </a:lnTo>
                  <a:lnTo>
                    <a:pt x="308" y="67"/>
                  </a:lnTo>
                  <a:lnTo>
                    <a:pt x="305" y="60"/>
                  </a:lnTo>
                  <a:lnTo>
                    <a:pt x="308" y="60"/>
                  </a:lnTo>
                  <a:lnTo>
                    <a:pt x="301" y="56"/>
                  </a:lnTo>
                  <a:lnTo>
                    <a:pt x="305" y="52"/>
                  </a:lnTo>
                  <a:lnTo>
                    <a:pt x="308" y="52"/>
                  </a:lnTo>
                  <a:lnTo>
                    <a:pt x="305" y="49"/>
                  </a:lnTo>
                  <a:lnTo>
                    <a:pt x="301" y="45"/>
                  </a:lnTo>
                  <a:lnTo>
                    <a:pt x="297" y="45"/>
                  </a:lnTo>
                  <a:lnTo>
                    <a:pt x="297" y="41"/>
                  </a:lnTo>
                  <a:lnTo>
                    <a:pt x="297" y="34"/>
                  </a:lnTo>
                  <a:lnTo>
                    <a:pt x="294" y="34"/>
                  </a:lnTo>
                  <a:lnTo>
                    <a:pt x="290" y="26"/>
                  </a:lnTo>
                  <a:lnTo>
                    <a:pt x="290" y="30"/>
                  </a:lnTo>
                  <a:lnTo>
                    <a:pt x="282" y="11"/>
                  </a:lnTo>
                  <a:lnTo>
                    <a:pt x="282" y="15"/>
                  </a:lnTo>
                  <a:lnTo>
                    <a:pt x="279" y="19"/>
                  </a:lnTo>
                  <a:lnTo>
                    <a:pt x="282" y="23"/>
                  </a:lnTo>
                  <a:lnTo>
                    <a:pt x="279" y="23"/>
                  </a:lnTo>
                  <a:lnTo>
                    <a:pt x="271" y="15"/>
                  </a:lnTo>
                  <a:lnTo>
                    <a:pt x="268" y="11"/>
                  </a:lnTo>
                  <a:lnTo>
                    <a:pt x="268" y="8"/>
                  </a:lnTo>
                  <a:lnTo>
                    <a:pt x="260" y="8"/>
                  </a:lnTo>
                  <a:lnTo>
                    <a:pt x="260" y="4"/>
                  </a:lnTo>
                  <a:lnTo>
                    <a:pt x="256" y="4"/>
                  </a:lnTo>
                  <a:lnTo>
                    <a:pt x="256" y="8"/>
                  </a:lnTo>
                  <a:lnTo>
                    <a:pt x="249" y="8"/>
                  </a:lnTo>
                  <a:lnTo>
                    <a:pt x="249" y="4"/>
                  </a:lnTo>
                  <a:lnTo>
                    <a:pt x="249" y="0"/>
                  </a:lnTo>
                  <a:lnTo>
                    <a:pt x="245" y="8"/>
                  </a:lnTo>
                  <a:lnTo>
                    <a:pt x="241" y="4"/>
                  </a:lnTo>
                  <a:lnTo>
                    <a:pt x="245" y="0"/>
                  </a:lnTo>
                  <a:lnTo>
                    <a:pt x="241" y="0"/>
                  </a:lnTo>
                  <a:lnTo>
                    <a:pt x="238" y="4"/>
                  </a:lnTo>
                  <a:lnTo>
                    <a:pt x="234" y="8"/>
                  </a:lnTo>
                  <a:lnTo>
                    <a:pt x="230" y="8"/>
                  </a:lnTo>
                  <a:lnTo>
                    <a:pt x="227" y="4"/>
                  </a:lnTo>
                  <a:lnTo>
                    <a:pt x="230" y="0"/>
                  </a:lnTo>
                  <a:lnTo>
                    <a:pt x="227" y="4"/>
                  </a:lnTo>
                  <a:lnTo>
                    <a:pt x="223" y="11"/>
                  </a:lnTo>
                  <a:lnTo>
                    <a:pt x="215" y="15"/>
                  </a:lnTo>
                  <a:lnTo>
                    <a:pt x="212" y="15"/>
                  </a:lnTo>
                  <a:lnTo>
                    <a:pt x="212" y="19"/>
                  </a:lnTo>
                  <a:lnTo>
                    <a:pt x="208" y="19"/>
                  </a:lnTo>
                  <a:lnTo>
                    <a:pt x="197" y="26"/>
                  </a:lnTo>
                  <a:lnTo>
                    <a:pt x="189" y="30"/>
                  </a:lnTo>
                  <a:lnTo>
                    <a:pt x="186" y="30"/>
                  </a:lnTo>
                  <a:lnTo>
                    <a:pt x="189" y="34"/>
                  </a:lnTo>
                  <a:lnTo>
                    <a:pt x="182" y="41"/>
                  </a:lnTo>
                  <a:lnTo>
                    <a:pt x="178" y="41"/>
                  </a:lnTo>
                  <a:lnTo>
                    <a:pt x="178" y="45"/>
                  </a:lnTo>
                  <a:lnTo>
                    <a:pt x="178" y="49"/>
                  </a:lnTo>
                  <a:lnTo>
                    <a:pt x="171" y="52"/>
                  </a:lnTo>
                  <a:lnTo>
                    <a:pt x="167" y="60"/>
                  </a:lnTo>
                  <a:lnTo>
                    <a:pt x="160" y="75"/>
                  </a:lnTo>
                  <a:lnTo>
                    <a:pt x="167" y="67"/>
                  </a:lnTo>
                  <a:lnTo>
                    <a:pt x="160" y="82"/>
                  </a:lnTo>
                  <a:lnTo>
                    <a:pt x="163" y="89"/>
                  </a:lnTo>
                  <a:lnTo>
                    <a:pt x="163" y="93"/>
                  </a:lnTo>
                  <a:lnTo>
                    <a:pt x="160" y="101"/>
                  </a:lnTo>
                  <a:lnTo>
                    <a:pt x="163" y="104"/>
                  </a:lnTo>
                  <a:lnTo>
                    <a:pt x="163" y="108"/>
                  </a:lnTo>
                  <a:lnTo>
                    <a:pt x="163" y="116"/>
                  </a:lnTo>
                  <a:lnTo>
                    <a:pt x="160" y="123"/>
                  </a:lnTo>
                  <a:lnTo>
                    <a:pt x="163" y="130"/>
                  </a:lnTo>
                  <a:lnTo>
                    <a:pt x="171" y="145"/>
                  </a:lnTo>
                  <a:lnTo>
                    <a:pt x="178" y="153"/>
                  </a:lnTo>
                  <a:lnTo>
                    <a:pt x="182" y="164"/>
                  </a:lnTo>
                  <a:lnTo>
                    <a:pt x="182" y="175"/>
                  </a:lnTo>
                  <a:lnTo>
                    <a:pt x="182" y="197"/>
                  </a:lnTo>
                  <a:lnTo>
                    <a:pt x="186" y="201"/>
                  </a:lnTo>
                  <a:lnTo>
                    <a:pt x="204" y="212"/>
                  </a:lnTo>
                  <a:lnTo>
                    <a:pt x="219" y="220"/>
                  </a:lnTo>
                  <a:lnTo>
                    <a:pt x="230" y="231"/>
                  </a:lnTo>
                  <a:lnTo>
                    <a:pt x="245" y="246"/>
                  </a:lnTo>
                  <a:lnTo>
                    <a:pt x="238" y="253"/>
                  </a:lnTo>
                  <a:lnTo>
                    <a:pt x="238" y="261"/>
                  </a:lnTo>
                  <a:lnTo>
                    <a:pt x="245" y="264"/>
                  </a:lnTo>
                  <a:lnTo>
                    <a:pt x="253" y="275"/>
                  </a:lnTo>
                  <a:lnTo>
                    <a:pt x="256" y="290"/>
                  </a:lnTo>
                  <a:lnTo>
                    <a:pt x="260" y="402"/>
                  </a:lnTo>
                  <a:lnTo>
                    <a:pt x="260" y="409"/>
                  </a:lnTo>
                  <a:lnTo>
                    <a:pt x="260" y="406"/>
                  </a:lnTo>
                  <a:lnTo>
                    <a:pt x="241" y="357"/>
                  </a:lnTo>
                  <a:lnTo>
                    <a:pt x="223" y="313"/>
                  </a:lnTo>
                  <a:lnTo>
                    <a:pt x="175" y="227"/>
                  </a:lnTo>
                  <a:lnTo>
                    <a:pt x="171" y="223"/>
                  </a:lnTo>
                  <a:lnTo>
                    <a:pt x="167" y="220"/>
                  </a:lnTo>
                  <a:lnTo>
                    <a:pt x="163" y="223"/>
                  </a:lnTo>
                  <a:lnTo>
                    <a:pt x="156" y="231"/>
                  </a:lnTo>
                  <a:lnTo>
                    <a:pt x="148" y="235"/>
                  </a:lnTo>
                  <a:lnTo>
                    <a:pt x="126" y="242"/>
                  </a:lnTo>
                  <a:lnTo>
                    <a:pt x="115" y="246"/>
                  </a:lnTo>
                  <a:lnTo>
                    <a:pt x="85" y="253"/>
                  </a:lnTo>
                  <a:lnTo>
                    <a:pt x="67" y="261"/>
                  </a:lnTo>
                  <a:lnTo>
                    <a:pt x="59" y="264"/>
                  </a:lnTo>
                  <a:lnTo>
                    <a:pt x="48" y="268"/>
                  </a:lnTo>
                  <a:lnTo>
                    <a:pt x="41" y="279"/>
                  </a:lnTo>
                  <a:lnTo>
                    <a:pt x="37" y="294"/>
                  </a:lnTo>
                  <a:lnTo>
                    <a:pt x="33" y="309"/>
                  </a:lnTo>
                  <a:lnTo>
                    <a:pt x="29" y="324"/>
                  </a:lnTo>
                  <a:lnTo>
                    <a:pt x="33" y="354"/>
                  </a:lnTo>
                  <a:lnTo>
                    <a:pt x="33" y="372"/>
                  </a:lnTo>
                  <a:lnTo>
                    <a:pt x="33" y="391"/>
                  </a:lnTo>
                  <a:lnTo>
                    <a:pt x="33" y="395"/>
                  </a:lnTo>
                  <a:lnTo>
                    <a:pt x="29" y="406"/>
                  </a:lnTo>
                  <a:lnTo>
                    <a:pt x="29" y="421"/>
                  </a:lnTo>
                  <a:lnTo>
                    <a:pt x="33" y="432"/>
                  </a:lnTo>
                  <a:lnTo>
                    <a:pt x="29" y="439"/>
                  </a:lnTo>
                  <a:lnTo>
                    <a:pt x="26" y="465"/>
                  </a:lnTo>
                  <a:lnTo>
                    <a:pt x="26" y="480"/>
                  </a:lnTo>
                  <a:lnTo>
                    <a:pt x="26" y="495"/>
                  </a:lnTo>
                  <a:lnTo>
                    <a:pt x="26" y="499"/>
                  </a:lnTo>
                  <a:lnTo>
                    <a:pt x="22" y="514"/>
                  </a:lnTo>
                  <a:lnTo>
                    <a:pt x="22" y="528"/>
                  </a:lnTo>
                  <a:lnTo>
                    <a:pt x="18" y="547"/>
                  </a:lnTo>
                  <a:lnTo>
                    <a:pt x="11" y="566"/>
                  </a:lnTo>
                  <a:lnTo>
                    <a:pt x="11" y="584"/>
                  </a:lnTo>
                  <a:lnTo>
                    <a:pt x="11" y="603"/>
                  </a:lnTo>
                  <a:lnTo>
                    <a:pt x="11" y="647"/>
                  </a:lnTo>
                  <a:lnTo>
                    <a:pt x="7" y="666"/>
                  </a:lnTo>
                  <a:lnTo>
                    <a:pt x="0" y="726"/>
                  </a:lnTo>
                  <a:close/>
                  <a:moveTo>
                    <a:pt x="230" y="8"/>
                  </a:moveTo>
                  <a:lnTo>
                    <a:pt x="230" y="8"/>
                  </a:lnTo>
                  <a:lnTo>
                    <a:pt x="227" y="11"/>
                  </a:lnTo>
                  <a:lnTo>
                    <a:pt x="227" y="8"/>
                  </a:lnTo>
                  <a:lnTo>
                    <a:pt x="230" y="8"/>
                  </a:lnTo>
                  <a:close/>
                  <a:moveTo>
                    <a:pt x="82" y="755"/>
                  </a:moveTo>
                  <a:lnTo>
                    <a:pt x="82" y="755"/>
                  </a:lnTo>
                  <a:lnTo>
                    <a:pt x="89" y="774"/>
                  </a:lnTo>
                  <a:lnTo>
                    <a:pt x="85" y="770"/>
                  </a:lnTo>
                  <a:lnTo>
                    <a:pt x="82" y="767"/>
                  </a:lnTo>
                  <a:lnTo>
                    <a:pt x="82" y="759"/>
                  </a:lnTo>
                  <a:lnTo>
                    <a:pt x="82" y="755"/>
                  </a:lnTo>
                  <a:close/>
                  <a:moveTo>
                    <a:pt x="78" y="655"/>
                  </a:moveTo>
                  <a:lnTo>
                    <a:pt x="78" y="655"/>
                  </a:lnTo>
                  <a:lnTo>
                    <a:pt x="82" y="640"/>
                  </a:lnTo>
                  <a:lnTo>
                    <a:pt x="85" y="603"/>
                  </a:lnTo>
                  <a:lnTo>
                    <a:pt x="85" y="599"/>
                  </a:lnTo>
                  <a:lnTo>
                    <a:pt x="89" y="599"/>
                  </a:lnTo>
                  <a:lnTo>
                    <a:pt x="238" y="599"/>
                  </a:lnTo>
                  <a:lnTo>
                    <a:pt x="245" y="603"/>
                  </a:lnTo>
                  <a:lnTo>
                    <a:pt x="245" y="614"/>
                  </a:lnTo>
                  <a:lnTo>
                    <a:pt x="223" y="711"/>
                  </a:lnTo>
                  <a:lnTo>
                    <a:pt x="212" y="770"/>
                  </a:lnTo>
                  <a:lnTo>
                    <a:pt x="204" y="778"/>
                  </a:lnTo>
                  <a:lnTo>
                    <a:pt x="197" y="781"/>
                  </a:lnTo>
                  <a:lnTo>
                    <a:pt x="156" y="778"/>
                  </a:lnTo>
                  <a:lnTo>
                    <a:pt x="111" y="774"/>
                  </a:lnTo>
                  <a:lnTo>
                    <a:pt x="108" y="774"/>
                  </a:lnTo>
                  <a:lnTo>
                    <a:pt x="108" y="770"/>
                  </a:lnTo>
                  <a:lnTo>
                    <a:pt x="104" y="759"/>
                  </a:lnTo>
                  <a:lnTo>
                    <a:pt x="100" y="752"/>
                  </a:lnTo>
                  <a:lnTo>
                    <a:pt x="96" y="737"/>
                  </a:lnTo>
                  <a:lnTo>
                    <a:pt x="89" y="722"/>
                  </a:lnTo>
                  <a:lnTo>
                    <a:pt x="85" y="711"/>
                  </a:lnTo>
                  <a:lnTo>
                    <a:pt x="78" y="670"/>
                  </a:lnTo>
                  <a:lnTo>
                    <a:pt x="78" y="6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 tmFilter="0,0; .5, 1; 1, 1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74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74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74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24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74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24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74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24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674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nimBg="1"/>
      <p:bldP spid="37893" grpId="0" animBg="1"/>
      <p:bldP spid="37894" grpId="0" animBg="1"/>
      <p:bldP spid="37895" grpId="0" animBg="1"/>
      <p:bldP spid="37896" grpId="0" animBg="1"/>
      <p:bldP spid="37897" grpId="0" animBg="1"/>
      <p:bldP spid="37898" grpId="0" animBg="1"/>
      <p:bldP spid="37899" grpId="0" animBg="1" autoUpdateAnimBg="0"/>
      <p:bldP spid="37901" grpId="0" animBg="1"/>
      <p:bldP spid="37904" grpId="0" animBg="1"/>
      <p:bldP spid="37907" grpId="0" animBg="1"/>
      <p:bldP spid="37911" grpId="0" animBg="1"/>
      <p:bldP spid="379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2159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6628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9" name="L 形 4"/>
          <p:cNvSpPr>
            <a:spLocks/>
          </p:cNvSpPr>
          <p:nvPr/>
        </p:nvSpPr>
        <p:spPr bwMode="auto">
          <a:xfrm rot="2700000">
            <a:off x="3409157" y="2736056"/>
            <a:ext cx="1130300" cy="1131887"/>
          </a:xfrm>
          <a:custGeom>
            <a:avLst/>
            <a:gdLst>
              <a:gd name="T0" fmla="*/ 0 w 1130751"/>
              <a:gd name="T1" fmla="*/ 0 h 1130751"/>
              <a:gd name="T2" fmla="*/ 565376 w 1130751"/>
              <a:gd name="T3" fmla="*/ 0 h 1130751"/>
              <a:gd name="T4" fmla="*/ 565376 w 1130751"/>
              <a:gd name="T5" fmla="*/ 565376 h 1130751"/>
              <a:gd name="T6" fmla="*/ 1130751 w 1130751"/>
              <a:gd name="T7" fmla="*/ 565376 h 1130751"/>
              <a:gd name="T8" fmla="*/ 1130751 w 1130751"/>
              <a:gd name="T9" fmla="*/ 1130751 h 1130751"/>
              <a:gd name="T10" fmla="*/ 0 w 1130751"/>
              <a:gd name="T11" fmla="*/ 1130751 h 1130751"/>
              <a:gd name="T12" fmla="*/ 0 w 1130751"/>
              <a:gd name="T13" fmla="*/ 0 h 1130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0751" h="1130751">
                <a:moveTo>
                  <a:pt x="0" y="0"/>
                </a:moveTo>
                <a:lnTo>
                  <a:pt x="565376" y="0"/>
                </a:lnTo>
                <a:lnTo>
                  <a:pt x="565376" y="565376"/>
                </a:lnTo>
                <a:lnTo>
                  <a:pt x="1130751" y="565376"/>
                </a:lnTo>
                <a:lnTo>
                  <a:pt x="1130751" y="1130751"/>
                </a:lnTo>
                <a:lnTo>
                  <a:pt x="0" y="113075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 形 5"/>
          <p:cNvSpPr>
            <a:spLocks/>
          </p:cNvSpPr>
          <p:nvPr/>
        </p:nvSpPr>
        <p:spPr bwMode="auto">
          <a:xfrm rot="2700000" flipH="1" flipV="1">
            <a:off x="7481094" y="2763044"/>
            <a:ext cx="1130300" cy="1131888"/>
          </a:xfrm>
          <a:custGeom>
            <a:avLst/>
            <a:gdLst>
              <a:gd name="T0" fmla="*/ 0 w 1130751"/>
              <a:gd name="T1" fmla="*/ 0 h 1130751"/>
              <a:gd name="T2" fmla="*/ 565376 w 1130751"/>
              <a:gd name="T3" fmla="*/ 0 h 1130751"/>
              <a:gd name="T4" fmla="*/ 565376 w 1130751"/>
              <a:gd name="T5" fmla="*/ 565376 h 1130751"/>
              <a:gd name="T6" fmla="*/ 1130751 w 1130751"/>
              <a:gd name="T7" fmla="*/ 565376 h 1130751"/>
              <a:gd name="T8" fmla="*/ 1130751 w 1130751"/>
              <a:gd name="T9" fmla="*/ 1130751 h 1130751"/>
              <a:gd name="T10" fmla="*/ 0 w 1130751"/>
              <a:gd name="T11" fmla="*/ 1130751 h 1130751"/>
              <a:gd name="T12" fmla="*/ 0 w 1130751"/>
              <a:gd name="T13" fmla="*/ 0 h 1130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0751" h="1130751">
                <a:moveTo>
                  <a:pt x="0" y="0"/>
                </a:moveTo>
                <a:lnTo>
                  <a:pt x="565376" y="0"/>
                </a:lnTo>
                <a:lnTo>
                  <a:pt x="565376" y="565376"/>
                </a:lnTo>
                <a:lnTo>
                  <a:pt x="1130751" y="565376"/>
                </a:lnTo>
                <a:lnTo>
                  <a:pt x="1130751" y="1130751"/>
                </a:lnTo>
                <a:lnTo>
                  <a:pt x="0" y="1130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4175125" y="1492250"/>
            <a:ext cx="3643313" cy="3643313"/>
            <a:chOff x="0" y="0"/>
            <a:chExt cx="4143404" cy="4143404"/>
          </a:xfrm>
        </p:grpSpPr>
        <p:sp>
          <p:nvSpPr>
            <p:cNvPr id="26632" name="菱形 7"/>
            <p:cNvSpPr>
              <a:spLocks noChangeArrowheads="1"/>
            </p:cNvSpPr>
            <p:nvPr/>
          </p:nvSpPr>
          <p:spPr bwMode="auto">
            <a:xfrm>
              <a:off x="0" y="0"/>
              <a:ext cx="4143404" cy="4143404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5E5E"/>
                </a:solidFill>
              </a:endParaRPr>
            </a:p>
          </p:txBody>
        </p:sp>
        <p:sp>
          <p:nvSpPr>
            <p:cNvPr id="26633" name="菱形 8"/>
            <p:cNvSpPr>
              <a:spLocks noChangeArrowheads="1"/>
            </p:cNvSpPr>
            <p:nvPr/>
          </p:nvSpPr>
          <p:spPr bwMode="auto">
            <a:xfrm>
              <a:off x="797361" y="783798"/>
              <a:ext cx="2562244" cy="2562244"/>
            </a:xfrm>
            <a:prstGeom prst="diamond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2" eaLnBrk="1" hangingPunct="1"/>
              <a:endParaRPr lang="zh-CN" altLang="en-US">
                <a:solidFill>
                  <a:srgbClr val="005E5E"/>
                </a:solidFill>
              </a:endParaRPr>
            </a:p>
          </p:txBody>
        </p:sp>
      </p:grp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5391150" y="308292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主要特性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9093200" y="2709863"/>
            <a:ext cx="18742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）聚合性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）关系传递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984106" y="2728982"/>
            <a:ext cx="24016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）增长性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）择优链接与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随机连接并存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7" name="AutoShape 69"/>
          <p:cNvSpPr>
            <a:spLocks noChangeArrowheads="1"/>
          </p:cNvSpPr>
          <p:nvPr/>
        </p:nvSpPr>
        <p:spPr bwMode="auto">
          <a:xfrm flipV="1">
            <a:off x="7175500" y="3082925"/>
            <a:ext cx="287338" cy="431800"/>
          </a:xfrm>
          <a:prstGeom prst="chevron">
            <a:avLst>
              <a:gd name="adj" fmla="val 52514"/>
            </a:avLst>
          </a:prstGeom>
          <a:noFill/>
          <a:ln w="19050" cmpd="sng">
            <a:solidFill>
              <a:srgbClr val="F8F8F8">
                <a:alpha val="53000"/>
              </a:srgb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</a:pPr>
            <a:endParaRPr lang="zh-CN" altLang="en-US" sz="1600" b="1">
              <a:solidFill>
                <a:srgbClr val="F188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8" name="AutoShape 69"/>
          <p:cNvSpPr>
            <a:spLocks noChangeArrowheads="1"/>
          </p:cNvSpPr>
          <p:nvPr/>
        </p:nvSpPr>
        <p:spPr bwMode="auto">
          <a:xfrm flipH="1" flipV="1">
            <a:off x="4529138" y="3082925"/>
            <a:ext cx="287337" cy="431800"/>
          </a:xfrm>
          <a:prstGeom prst="chevron">
            <a:avLst>
              <a:gd name="adj" fmla="val 52514"/>
            </a:avLst>
          </a:prstGeom>
          <a:noFill/>
          <a:ln w="19050" cmpd="sng">
            <a:solidFill>
              <a:srgbClr val="F8F8F8">
                <a:alpha val="53000"/>
              </a:srgb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</a:pPr>
            <a:endParaRPr lang="zh-CN" altLang="en-US" sz="1600" b="1">
              <a:solidFill>
                <a:srgbClr val="F188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4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74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74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74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24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nimBg="1"/>
      <p:bldP spid="26629" grpId="0" animBg="1"/>
      <p:bldP spid="26630" grpId="0" animBg="1"/>
      <p:bldP spid="26634" grpId="0" autoUpdateAnimBg="0"/>
      <p:bldP spid="26635" grpId="0" autoUpdateAnimBg="0"/>
      <p:bldP spid="26636" grpId="0" autoUpdateAnimBg="0"/>
      <p:bldP spid="26637" grpId="0" animBg="1" autoUpdateAnimBg="0"/>
      <p:bldP spid="2663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2159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6628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9" name="L 形 4"/>
          <p:cNvSpPr>
            <a:spLocks/>
          </p:cNvSpPr>
          <p:nvPr/>
        </p:nvSpPr>
        <p:spPr bwMode="auto">
          <a:xfrm rot="18951222">
            <a:off x="5431293" y="3834160"/>
            <a:ext cx="1130300" cy="1131887"/>
          </a:xfrm>
          <a:custGeom>
            <a:avLst/>
            <a:gdLst>
              <a:gd name="T0" fmla="*/ 0 w 1130751"/>
              <a:gd name="T1" fmla="*/ 0 h 1130751"/>
              <a:gd name="T2" fmla="*/ 565376 w 1130751"/>
              <a:gd name="T3" fmla="*/ 0 h 1130751"/>
              <a:gd name="T4" fmla="*/ 565376 w 1130751"/>
              <a:gd name="T5" fmla="*/ 565376 h 1130751"/>
              <a:gd name="T6" fmla="*/ 1130751 w 1130751"/>
              <a:gd name="T7" fmla="*/ 565376 h 1130751"/>
              <a:gd name="T8" fmla="*/ 1130751 w 1130751"/>
              <a:gd name="T9" fmla="*/ 1130751 h 1130751"/>
              <a:gd name="T10" fmla="*/ 0 w 1130751"/>
              <a:gd name="T11" fmla="*/ 1130751 h 1130751"/>
              <a:gd name="T12" fmla="*/ 0 w 1130751"/>
              <a:gd name="T13" fmla="*/ 0 h 1130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0751" h="1130751">
                <a:moveTo>
                  <a:pt x="0" y="0"/>
                </a:moveTo>
                <a:lnTo>
                  <a:pt x="565376" y="0"/>
                </a:lnTo>
                <a:lnTo>
                  <a:pt x="565376" y="565376"/>
                </a:lnTo>
                <a:lnTo>
                  <a:pt x="1130751" y="565376"/>
                </a:lnTo>
                <a:lnTo>
                  <a:pt x="1130751" y="1130751"/>
                </a:lnTo>
                <a:lnTo>
                  <a:pt x="0" y="113075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4174787" y="660421"/>
            <a:ext cx="3643313" cy="3643313"/>
            <a:chOff x="0" y="0"/>
            <a:chExt cx="4143404" cy="4143404"/>
          </a:xfrm>
        </p:grpSpPr>
        <p:sp>
          <p:nvSpPr>
            <p:cNvPr id="26632" name="菱形 7"/>
            <p:cNvSpPr>
              <a:spLocks noChangeArrowheads="1"/>
            </p:cNvSpPr>
            <p:nvPr/>
          </p:nvSpPr>
          <p:spPr bwMode="auto">
            <a:xfrm>
              <a:off x="0" y="0"/>
              <a:ext cx="4143404" cy="4143404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5E5E"/>
                </a:solidFill>
              </a:endParaRPr>
            </a:p>
          </p:txBody>
        </p:sp>
        <p:sp>
          <p:nvSpPr>
            <p:cNvPr id="26633" name="菱形 8"/>
            <p:cNvSpPr>
              <a:spLocks noChangeArrowheads="1"/>
            </p:cNvSpPr>
            <p:nvPr/>
          </p:nvSpPr>
          <p:spPr bwMode="auto">
            <a:xfrm>
              <a:off x="797361" y="783798"/>
              <a:ext cx="2562244" cy="2562244"/>
            </a:xfrm>
            <a:prstGeom prst="diamond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2" eaLnBrk="1" hangingPunct="1"/>
              <a:endParaRPr lang="zh-CN" altLang="en-US">
                <a:solidFill>
                  <a:srgbClr val="005E5E"/>
                </a:solidFill>
              </a:endParaRPr>
            </a:p>
          </p:txBody>
        </p:sp>
      </p:grp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5391149" y="2095692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社交网站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的定义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2425973" y="5202255"/>
            <a:ext cx="720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给</a:t>
            </a:r>
            <a:r>
              <a:rPr lang="en-US" sz="2000" dirty="0"/>
              <a:t>“</a:t>
            </a:r>
            <a:r>
              <a:rPr lang="zh-CN" altLang="en-US" sz="2000" dirty="0"/>
              <a:t>社交网站</a:t>
            </a:r>
            <a:r>
              <a:rPr lang="en-US" sz="2000" dirty="0"/>
              <a:t>”</a:t>
            </a:r>
            <a:r>
              <a:rPr lang="zh-CN" altLang="en-US" sz="2000" dirty="0"/>
              <a:t>定义的关键词是</a:t>
            </a:r>
            <a:r>
              <a:rPr lang="en-US" sz="2000" dirty="0"/>
              <a:t>Web2.0</a:t>
            </a:r>
            <a:r>
              <a:rPr lang="zh-CN" altLang="en-US" sz="2000" dirty="0"/>
              <a:t>和互动。</a:t>
            </a:r>
            <a:r>
              <a:rPr lang="en-US" sz="2000" dirty="0"/>
              <a:t>Web2.0</a:t>
            </a:r>
            <a:r>
              <a:rPr lang="zh-CN" altLang="en-US" sz="2000" dirty="0"/>
              <a:t>是通过在线服务平台让人与人之间交谈</a:t>
            </a:r>
            <a:r>
              <a:rPr lang="en-US" sz="2000" dirty="0"/>
              <a:t>, </a:t>
            </a:r>
            <a:r>
              <a:rPr lang="zh-CN" altLang="en-US" sz="2000" dirty="0"/>
              <a:t>分享经验和参与在线活动</a:t>
            </a:r>
            <a:endParaRPr lang="en-US" altLang="zh-CN" sz="2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7" name="AutoShape 69"/>
          <p:cNvSpPr>
            <a:spLocks noChangeArrowheads="1"/>
          </p:cNvSpPr>
          <p:nvPr/>
        </p:nvSpPr>
        <p:spPr bwMode="auto">
          <a:xfrm flipV="1">
            <a:off x="7175500" y="3082925"/>
            <a:ext cx="287338" cy="431800"/>
          </a:xfrm>
          <a:prstGeom prst="chevron">
            <a:avLst>
              <a:gd name="adj" fmla="val 52514"/>
            </a:avLst>
          </a:prstGeom>
          <a:noFill/>
          <a:ln w="19050" cmpd="sng">
            <a:solidFill>
              <a:srgbClr val="F8F8F8">
                <a:alpha val="53000"/>
              </a:srgb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</a:pPr>
            <a:endParaRPr lang="zh-CN" altLang="en-US" sz="1600" b="1">
              <a:solidFill>
                <a:srgbClr val="F188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8" name="AutoShape 69"/>
          <p:cNvSpPr>
            <a:spLocks noChangeArrowheads="1"/>
          </p:cNvSpPr>
          <p:nvPr/>
        </p:nvSpPr>
        <p:spPr bwMode="auto">
          <a:xfrm flipH="1" flipV="1">
            <a:off x="4529138" y="3082925"/>
            <a:ext cx="287337" cy="431800"/>
          </a:xfrm>
          <a:prstGeom prst="chevron">
            <a:avLst>
              <a:gd name="adj" fmla="val 52514"/>
            </a:avLst>
          </a:prstGeom>
          <a:noFill/>
          <a:ln w="19050" cmpd="sng">
            <a:solidFill>
              <a:srgbClr val="F8F8F8">
                <a:alpha val="53000"/>
              </a:srgb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</a:pPr>
            <a:endParaRPr lang="zh-CN" altLang="en-US" sz="1600" b="1">
              <a:solidFill>
                <a:srgbClr val="F188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890823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4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74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74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nimBg="1"/>
      <p:bldP spid="26629" grpId="0" animBg="1"/>
      <p:bldP spid="26634" grpId="0" autoUpdateAnimBg="0"/>
      <p:bldP spid="26636" grpId="0" autoUpdateAnimBg="0"/>
      <p:bldP spid="26637" grpId="0" animBg="1" autoUpdateAnimBg="0"/>
      <p:bldP spid="26638" grpId="0" animBg="1" autoUpdateAnimBg="0"/>
    </p:bldLst>
  </p:timing>
</p:sld>
</file>

<file path=ppt/theme/theme1.xml><?xml version="1.0" encoding="utf-8"?>
<a:theme xmlns:a="http://schemas.openxmlformats.org/drawingml/2006/main" name="2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21A3D0"/>
      </a:lt1>
      <a:dk2>
        <a:srgbClr val="2B2E30"/>
      </a:dk2>
      <a:lt2>
        <a:srgbClr val="21A3D0"/>
      </a:lt2>
      <a:accent1>
        <a:srgbClr val="2B2E30"/>
      </a:accent1>
      <a:accent2>
        <a:srgbClr val="21A3D0"/>
      </a:accent2>
      <a:accent3>
        <a:srgbClr val="ABCEE4"/>
      </a:accent3>
      <a:accent4>
        <a:srgbClr val="000000"/>
      </a:accent4>
      <a:accent5>
        <a:srgbClr val="ACADAD"/>
      </a:accent5>
      <a:accent6>
        <a:srgbClr val="1D93BC"/>
      </a:accent6>
      <a:hlink>
        <a:srgbClr val="21A3D0"/>
      </a:hlink>
      <a:folHlink>
        <a:srgbClr val="2B2E3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4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6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7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默认设计模板">
  <a:themeElements>
    <a:clrScheme name="">
      <a:dk1>
        <a:srgbClr val="000000"/>
      </a:dk1>
      <a:lt1>
        <a:srgbClr val="21A3D0"/>
      </a:lt1>
      <a:dk2>
        <a:srgbClr val="2B2E30"/>
      </a:dk2>
      <a:lt2>
        <a:srgbClr val="21A3D0"/>
      </a:lt2>
      <a:accent1>
        <a:srgbClr val="2B2E30"/>
      </a:accent1>
      <a:accent2>
        <a:srgbClr val="21A3D0"/>
      </a:accent2>
      <a:accent3>
        <a:srgbClr val="ABCEE4"/>
      </a:accent3>
      <a:accent4>
        <a:srgbClr val="000000"/>
      </a:accent4>
      <a:accent5>
        <a:srgbClr val="ACADAD"/>
      </a:accent5>
      <a:accent6>
        <a:srgbClr val="1D93BC"/>
      </a:accent6>
      <a:hlink>
        <a:srgbClr val="21A3D0"/>
      </a:hlink>
      <a:folHlink>
        <a:srgbClr val="2B2E30"/>
      </a:folHlink>
    </a:clrScheme>
    <a:fontScheme name="8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默认设计模板">
  <a:themeElements>
    <a:clrScheme name="">
      <a:dk1>
        <a:srgbClr val="000000"/>
      </a:dk1>
      <a:lt1>
        <a:srgbClr val="21A3D0"/>
      </a:lt1>
      <a:dk2>
        <a:srgbClr val="2B2E30"/>
      </a:dk2>
      <a:lt2>
        <a:srgbClr val="21A3D0"/>
      </a:lt2>
      <a:accent1>
        <a:srgbClr val="2B2E30"/>
      </a:accent1>
      <a:accent2>
        <a:srgbClr val="21A3D0"/>
      </a:accent2>
      <a:accent3>
        <a:srgbClr val="ABCEE4"/>
      </a:accent3>
      <a:accent4>
        <a:srgbClr val="000000"/>
      </a:accent4>
      <a:accent5>
        <a:srgbClr val="ACADAD"/>
      </a:accent5>
      <a:accent6>
        <a:srgbClr val="1D93BC"/>
      </a:accent6>
      <a:hlink>
        <a:srgbClr val="21A3D0"/>
      </a:hlink>
      <a:folHlink>
        <a:srgbClr val="2B2E30"/>
      </a:folHlink>
    </a:clrScheme>
    <a:fontScheme name="9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Pages>0</Pages>
  <Words>2094</Words>
  <Characters>0</Characters>
  <Application>Microsoft Macintosh PowerPoint</Application>
  <DocSecurity>0</DocSecurity>
  <PresentationFormat>自定义</PresentationFormat>
  <Lines>0</Lines>
  <Paragraphs>210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仿宋_GB2312</vt:lpstr>
      <vt:lpstr>宋体</vt:lpstr>
      <vt:lpstr>微软雅黑</vt:lpstr>
      <vt:lpstr>造字工房悦黑体验版常规体</vt:lpstr>
      <vt:lpstr>Arial</vt:lpstr>
      <vt:lpstr>Calibri</vt:lpstr>
      <vt:lpstr>Wingdings</vt:lpstr>
      <vt:lpstr>2_默认设计模板</vt:lpstr>
      <vt:lpstr>1_默认设计模板</vt:lpstr>
      <vt:lpstr>3_默认设计模板</vt:lpstr>
      <vt:lpstr>4_默认设计模板</vt:lpstr>
      <vt:lpstr>5_默认设计模板</vt:lpstr>
      <vt:lpstr>6_默认设计模板</vt:lpstr>
      <vt:lpstr>7_默认设计模板</vt:lpstr>
      <vt:lpstr>8_默认设计模板</vt:lpstr>
      <vt:lpstr>9_默认设计模板</vt:lpstr>
      <vt:lpstr>公共社交网站的设计与实现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感谢聆听</vt:lpstr>
    </vt:vector>
  </TitlesOfParts>
  <LinksUpToDate>false</LinksUpToDate>
  <CharactersWithSpaces>0</CharactersWithSpaces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共社交网站的开发与实现</dc:title>
  <cp:lastModifiedBy>Lei Peng</cp:lastModifiedBy>
  <cp:revision>192</cp:revision>
  <dcterms:created xsi:type="dcterms:W3CDTF">2013-01-25T01:44:32Z</dcterms:created>
  <dcterms:modified xsi:type="dcterms:W3CDTF">2018-05-28T14:28:53Z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