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256" r:id="rId3"/>
    <p:sldId id="3913" r:id="rId4"/>
    <p:sldId id="3978" r:id="rId5"/>
    <p:sldId id="4006" r:id="rId6"/>
    <p:sldId id="4018" r:id="rId7"/>
    <p:sldId id="4023" r:id="rId8"/>
    <p:sldId id="4004" r:id="rId9"/>
    <p:sldId id="4030" r:id="rId10"/>
    <p:sldId id="4012" r:id="rId11"/>
    <p:sldId id="280" r:id="rId12"/>
    <p:sldId id="282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6B6"/>
    <a:srgbClr val="CE000D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4" autoAdjust="0"/>
    <p:restoredTop sz="94660"/>
  </p:normalViewPr>
  <p:slideViewPr>
    <p:cSldViewPr snapToGrid="0">
      <p:cViewPr>
        <p:scale>
          <a:sx n="75" d="100"/>
          <a:sy n="75" d="100"/>
        </p:scale>
        <p:origin x="484" y="592"/>
      </p:cViewPr>
      <p:guideLst>
        <p:guide orient="horz" pos="2160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2020/4/16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031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1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贴源层：数据采集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整合层：遵循统一标准清洗数据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视图层：遵循统一标准拉通业务实体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3B60-764F-42AF-96ED-5A8ECEB204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3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6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.jpeg"/><Relationship Id="rId5" Type="http://schemas.openxmlformats.org/officeDocument/2006/relationships/tags" Target="../tags/tag1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61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83370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C9E4-0FE7-4DB1-BC40-C4B58F64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773841-84FD-485C-A074-577BE113E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1F18E-7B9B-4A53-A996-D1B3471C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101-BCDA-4B3C-BFA8-01D7449E1B4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079C8-5FFF-4F20-9774-755BEC89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6F117-18AA-419C-8CEE-92682753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71CE-780D-490F-A360-5EC95C4A1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4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6557" y="260190"/>
            <a:ext cx="10263712" cy="7092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667">
                <a:solidFill>
                  <a:srgbClr val="48597F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270" y="70555"/>
            <a:ext cx="1623757" cy="102591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414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77545" y="3358515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395980" y="274764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 userDrawn="1">
            <p:custDataLst>
              <p:tags r:id="rId6"/>
            </p:custDataLst>
          </p:nvPr>
        </p:nvSpPr>
        <p:spPr>
          <a:xfrm>
            <a:off x="2665100" y="2644140"/>
            <a:ext cx="10852237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endParaRPr lang="en-US" altLang="zh-CN" sz="4000" b="1" dirty="0"/>
          </a:p>
        </p:txBody>
      </p:sp>
      <p:sp>
        <p:nvSpPr>
          <p:cNvPr id="9" name="图片占位符 8"/>
          <p:cNvSpPr>
            <a:spLocks noGrp="1"/>
          </p:cNvSpPr>
          <p:nvPr>
            <p:ph type="pic" idx="13"/>
            <p:custDataLst>
              <p:tags r:id="rId7"/>
            </p:custDataLst>
          </p:nvPr>
        </p:nvSpPr>
        <p:spPr>
          <a:xfrm>
            <a:off x="6791960" y="2037080"/>
            <a:ext cx="1516380" cy="144653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idx="14"/>
            <p:custDataLst>
              <p:tags r:id="rId8"/>
            </p:custDataLst>
          </p:nvPr>
        </p:nvSpPr>
        <p:spPr>
          <a:xfrm>
            <a:off x="6791960" y="3678555"/>
            <a:ext cx="1516380" cy="144653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idx="15"/>
            <p:custDataLst>
              <p:tags r:id="rId9"/>
            </p:custDataLst>
          </p:nvPr>
        </p:nvSpPr>
        <p:spPr>
          <a:xfrm>
            <a:off x="8467090" y="2037080"/>
            <a:ext cx="1516380" cy="308864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4667" y="30817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pic>
        <p:nvPicPr>
          <p:cNvPr id="3" name="图片 2" descr="未标题-6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" y="-635"/>
            <a:ext cx="12190730" cy="6857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1000"/>
            <a:ext cx="2032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464D61"/>
              </a:solidFill>
            </a:endParaRPr>
          </a:p>
        </p:txBody>
      </p:sp>
      <p:pic>
        <p:nvPicPr>
          <p:cNvPr id="3" name="Picture 2" descr="BONCICON2副本.png">
            <a:extLst>
              <a:ext uri="{FF2B5EF4-FFF2-40B4-BE49-F238E27FC236}">
                <a16:creationId xmlns:a16="http://schemas.microsoft.com/office/drawing/2014/main" id="{36879DC5-7D7E-FC4E-8449-6EF10DB8D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1" y="6578600"/>
            <a:ext cx="1149831" cy="1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6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1000"/>
            <a:ext cx="2032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464D61"/>
              </a:solidFill>
            </a:endParaRPr>
          </a:p>
        </p:txBody>
      </p:sp>
      <p:pic>
        <p:nvPicPr>
          <p:cNvPr id="3" name="Picture 2" descr="BONCICON2副本.png">
            <a:extLst>
              <a:ext uri="{FF2B5EF4-FFF2-40B4-BE49-F238E27FC236}">
                <a16:creationId xmlns:a16="http://schemas.microsoft.com/office/drawing/2014/main" id="{36879DC5-7D7E-FC4E-8449-6EF10DB8D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1" y="6578600"/>
            <a:ext cx="1149831" cy="14393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1323E4D-54A9-C34E-B070-905DEF94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23" y="381000"/>
            <a:ext cx="10972800" cy="533400"/>
          </a:xfrm>
        </p:spPr>
        <p:txBody>
          <a:bodyPr>
            <a:noAutofit/>
          </a:bodyPr>
          <a:lstStyle>
            <a:lvl1pPr algn="l">
              <a:defRPr lang="zh-CN" altLang="en-US" sz="3200" b="0" kern="1200" dirty="0">
                <a:solidFill>
                  <a:srgbClr val="1C1C1C"/>
                </a:solidFill>
                <a:latin typeface="Heiti SC Light" charset="-122"/>
                <a:ea typeface="Heiti SC Light" charset="-122"/>
                <a:cs typeface="PT San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238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2">
            <a:extLst>
              <a:ext uri="{FF2B5EF4-FFF2-40B4-BE49-F238E27FC236}">
                <a16:creationId xmlns:a16="http://schemas.microsoft.com/office/drawing/2014/main" id="{DCC6F7F5-F0B7-4F6A-87D1-B71AC98E36B2}"/>
              </a:ext>
            </a:extLst>
          </p:cNvPr>
          <p:cNvSpPr/>
          <p:nvPr userDrawn="1"/>
        </p:nvSpPr>
        <p:spPr>
          <a:xfrm>
            <a:off x="-1" y="836613"/>
            <a:ext cx="12195177" cy="1586"/>
          </a:xfrm>
          <a:prstGeom prst="line">
            <a:avLst/>
          </a:prstGeom>
          <a:ln w="28575">
            <a:solidFill>
              <a:srgbClr val="CF000E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asted-image.pdf">
            <a:extLst>
              <a:ext uri="{FF2B5EF4-FFF2-40B4-BE49-F238E27FC236}">
                <a16:creationId xmlns:a16="http://schemas.microsoft.com/office/drawing/2014/main" id="{4AD0A6E7-732A-4E24-9010-9B8DCFD5B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50" y="354666"/>
            <a:ext cx="2477434" cy="33312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3">
            <a:extLst>
              <a:ext uri="{FF2B5EF4-FFF2-40B4-BE49-F238E27FC236}">
                <a16:creationId xmlns:a16="http://schemas.microsoft.com/office/drawing/2014/main" id="{49471953-FA8C-45AA-8D07-CBCEB0BC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24988"/>
            <a:ext cx="8334375" cy="71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l">
              <a:defRPr/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03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42092-372A-4CAA-AC44-11631738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662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k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2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6374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dt="0"/>
  <p:txStyles>
    <p:titleStyle>
      <a:lvl1pPr algn="ctr" defTabSz="1219170" rtl="0" eaLnBrk="1" latinLnBrk="0" hangingPunct="1">
        <a:spcBef>
          <a:spcPct val="0"/>
        </a:spcBef>
        <a:buNone/>
        <a:defRPr sz="3733" b="0" i="0" kern="1200">
          <a:solidFill>
            <a:srgbClr val="48597F"/>
          </a:solidFill>
          <a:effectLst/>
          <a:latin typeface="Lato Light"/>
          <a:ea typeface="Calibri"/>
          <a:cs typeface="Lato Light"/>
        </a:defRPr>
      </a:lvl1pPr>
    </p:titleStyle>
    <p:bodyStyle>
      <a:lvl1pPr marL="457189" indent="-457189" algn="l" defTabSz="1219170" rtl="0" eaLnBrk="1" latinLnBrk="0" hangingPunct="1">
        <a:lnSpc>
          <a:spcPts val="2427"/>
        </a:lnSpc>
        <a:spcBef>
          <a:spcPts val="0"/>
        </a:spcBef>
        <a:buFont typeface="Arial" pitchFamily="34" charset="0"/>
        <a:buChar char="•"/>
        <a:defRPr sz="2133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1pPr>
      <a:lvl2pPr marL="990575" indent="-380990" algn="l" defTabSz="1219170" rtl="0" eaLnBrk="1" latinLnBrk="0" hangingPunct="1">
        <a:lnSpc>
          <a:spcPts val="2427"/>
        </a:lnSpc>
        <a:spcBef>
          <a:spcPts val="0"/>
        </a:spcBef>
        <a:buFont typeface="Arial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2pPr>
      <a:lvl3pPr marL="1523962" indent="-304792" algn="l" defTabSz="1219170" rtl="0" eaLnBrk="1" latinLnBrk="0" hangingPunct="1">
        <a:lnSpc>
          <a:spcPts val="2427"/>
        </a:lnSpc>
        <a:spcBef>
          <a:spcPts val="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3pPr>
      <a:lvl4pPr marL="2133547" indent="-304792" algn="l" defTabSz="1219170" rtl="0" eaLnBrk="1" latinLnBrk="0" hangingPunct="1">
        <a:lnSpc>
          <a:spcPts val="2427"/>
        </a:lnSpc>
        <a:spcBef>
          <a:spcPts val="0"/>
        </a:spcBef>
        <a:buFont typeface="Arial" pitchFamily="34" charset="0"/>
        <a:buChar char="–"/>
        <a:defRPr sz="1467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4pPr>
      <a:lvl5pPr marL="2743131" indent="-304792" algn="l" defTabSz="1219170" rtl="0" eaLnBrk="1" latinLnBrk="0" hangingPunct="1">
        <a:lnSpc>
          <a:spcPts val="2427"/>
        </a:lnSpc>
        <a:spcBef>
          <a:spcPts val="0"/>
        </a:spcBef>
        <a:buFont typeface="Arial" pitchFamily="34" charset="0"/>
        <a:buChar char="»"/>
        <a:defRPr sz="1467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479675" y="2671445"/>
            <a:ext cx="6777355" cy="1455420"/>
            <a:chOff x="3905" y="3697"/>
            <a:chExt cx="10673" cy="2292"/>
          </a:xfrm>
        </p:grpSpPr>
        <p:sp>
          <p:nvSpPr>
            <p:cNvPr id="7" name="文本框 6"/>
            <p:cNvSpPr txBox="1"/>
            <p:nvPr/>
          </p:nvSpPr>
          <p:spPr>
            <a:xfrm>
              <a:off x="3920" y="4876"/>
              <a:ext cx="867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北京东方国信科技股份有限公司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05" y="3697"/>
              <a:ext cx="10673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/>
              <a:r>
                <a:rPr lang="zh-CN" altLang="en-US" sz="4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/>
                </a:rPr>
                <a:t>数据云介绍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山西联通数据中台</a:t>
            </a:r>
            <a:endParaRPr kumimoji="1"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460191A-D3B1-48AD-B57C-ADBFF5E84FDC}"/>
              </a:ext>
            </a:extLst>
          </p:cNvPr>
          <p:cNvCxnSpPr>
            <a:cxnSpLocks/>
          </p:cNvCxnSpPr>
          <p:nvPr/>
        </p:nvCxnSpPr>
        <p:spPr>
          <a:xfrm flipV="1">
            <a:off x="3097907" y="4257517"/>
            <a:ext cx="0" cy="301026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E3F25CD-90DD-4F13-9731-BD7721D7CF85}"/>
              </a:ext>
            </a:extLst>
          </p:cNvPr>
          <p:cNvCxnSpPr>
            <a:cxnSpLocks/>
          </p:cNvCxnSpPr>
          <p:nvPr/>
        </p:nvCxnSpPr>
        <p:spPr>
          <a:xfrm flipV="1">
            <a:off x="2226054" y="4257517"/>
            <a:ext cx="1" cy="301026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D430CC4-6067-4B2D-B3E7-C889232CEDB3}"/>
              </a:ext>
            </a:extLst>
          </p:cNvPr>
          <p:cNvCxnSpPr>
            <a:cxnSpLocks/>
          </p:cNvCxnSpPr>
          <p:nvPr/>
        </p:nvCxnSpPr>
        <p:spPr>
          <a:xfrm flipV="1">
            <a:off x="3969758" y="4257517"/>
            <a:ext cx="0" cy="301026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F5301C3-67B3-4564-A29A-276758ECAFA5}"/>
              </a:ext>
            </a:extLst>
          </p:cNvPr>
          <p:cNvCxnSpPr>
            <a:cxnSpLocks/>
          </p:cNvCxnSpPr>
          <p:nvPr/>
        </p:nvCxnSpPr>
        <p:spPr>
          <a:xfrm flipV="1">
            <a:off x="4821403" y="4257517"/>
            <a:ext cx="3" cy="296062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0934C0-DEC3-495B-BA15-932D2BFCEE4F}"/>
              </a:ext>
            </a:extLst>
          </p:cNvPr>
          <p:cNvCxnSpPr>
            <a:cxnSpLocks/>
          </p:cNvCxnSpPr>
          <p:nvPr/>
        </p:nvCxnSpPr>
        <p:spPr>
          <a:xfrm flipV="1">
            <a:off x="1092829" y="4257517"/>
            <a:ext cx="1" cy="301026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2A619F8-8D86-4C7D-AD16-02F04F768149}"/>
              </a:ext>
            </a:extLst>
          </p:cNvPr>
          <p:cNvSpPr/>
          <p:nvPr/>
        </p:nvSpPr>
        <p:spPr>
          <a:xfrm>
            <a:off x="1901572" y="2758837"/>
            <a:ext cx="643683" cy="920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营销数据</a:t>
            </a:r>
            <a:endParaRPr kumimoji="1" lang="en-US" altLang="zh-CN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集市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A67EB0-7307-44F4-9478-53E112413B74}"/>
              </a:ext>
            </a:extLst>
          </p:cNvPr>
          <p:cNvSpPr/>
          <p:nvPr/>
        </p:nvSpPr>
        <p:spPr>
          <a:xfrm>
            <a:off x="2773426" y="2758837"/>
            <a:ext cx="643683" cy="920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运营资源</a:t>
            </a:r>
            <a:endParaRPr kumimoji="1" lang="en-US" altLang="zh-CN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集市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04E25F-0154-4220-863F-84E92BCD774B}"/>
              </a:ext>
            </a:extLst>
          </p:cNvPr>
          <p:cNvSpPr/>
          <p:nvPr/>
        </p:nvSpPr>
        <p:spPr>
          <a:xfrm>
            <a:off x="3645280" y="2758837"/>
            <a:ext cx="1393406" cy="920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本地网</a:t>
            </a:r>
            <a:endParaRPr kumimoji="1" lang="en-US" altLang="zh-CN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集市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43B05C-4704-4A75-A170-8DCB0B45DFAD}"/>
              </a:ext>
            </a:extLst>
          </p:cNvPr>
          <p:cNvSpPr/>
          <p:nvPr/>
        </p:nvSpPr>
        <p:spPr>
          <a:xfrm>
            <a:off x="441685" y="1504754"/>
            <a:ext cx="5000273" cy="3521427"/>
          </a:xfrm>
          <a:prstGeom prst="rect">
            <a:avLst/>
          </a:prstGeom>
          <a:noFill/>
          <a:ln w="31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lIns="68580" tIns="34290" rIns="68580" bIns="34290" rtlCol="0" anchor="t"/>
          <a:lstStyle/>
          <a:p>
            <a:pPr algn="ctr" defTabSz="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400" kern="0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BE3F0A-9D11-4E89-8887-C45B3E190EA7}"/>
              </a:ext>
            </a:extLst>
          </p:cNvPr>
          <p:cNvCxnSpPr>
            <a:cxnSpLocks/>
            <a:stCxn id="10" idx="0"/>
            <a:endCxn id="35" idx="3"/>
          </p:cNvCxnSpPr>
          <p:nvPr/>
        </p:nvCxnSpPr>
        <p:spPr>
          <a:xfrm flipH="1" flipV="1">
            <a:off x="1629232" y="2190407"/>
            <a:ext cx="594182" cy="568429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A19964-4083-48F1-ADF9-C56D03A7F451}"/>
              </a:ext>
            </a:extLst>
          </p:cNvPr>
          <p:cNvCxnSpPr>
            <a:cxnSpLocks/>
            <a:stCxn id="34" idx="0"/>
            <a:endCxn id="22" idx="1"/>
          </p:cNvCxnSpPr>
          <p:nvPr/>
        </p:nvCxnSpPr>
        <p:spPr>
          <a:xfrm flipV="1">
            <a:off x="1101486" y="2190407"/>
            <a:ext cx="802725" cy="568429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4FE01C-4319-4110-B898-0339A65CFEA6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flipV="1">
            <a:off x="3095267" y="3679209"/>
            <a:ext cx="0" cy="193379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1C425E-28D2-421E-9C8C-9BEBC6AF489E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2223414" y="3679209"/>
            <a:ext cx="0" cy="193379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15BDBB0-B357-4FEE-8F64-E06B1489C59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818769" y="3679209"/>
            <a:ext cx="0" cy="193379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AD15CF-E09B-4B62-AC0B-92E166BEBDCB}"/>
              </a:ext>
            </a:extLst>
          </p:cNvPr>
          <p:cNvCxnSpPr>
            <a:cxnSpLocks/>
            <a:stCxn id="10" idx="1"/>
            <a:endCxn id="34" idx="3"/>
          </p:cNvCxnSpPr>
          <p:nvPr/>
        </p:nvCxnSpPr>
        <p:spPr>
          <a:xfrm flipH="1">
            <a:off x="1629232" y="3219024"/>
            <a:ext cx="27234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FD1FB8A-AF74-4B12-9314-C2CDE67D29E0}"/>
              </a:ext>
            </a:extLst>
          </p:cNvPr>
          <p:cNvCxnSpPr>
            <a:cxnSpLocks/>
          </p:cNvCxnSpPr>
          <p:nvPr/>
        </p:nvCxnSpPr>
        <p:spPr>
          <a:xfrm flipH="1" flipV="1">
            <a:off x="1622844" y="3569685"/>
            <a:ext cx="2025074" cy="110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326D04D-37B3-4917-909E-8A6ACC17D70A}"/>
              </a:ext>
            </a:extLst>
          </p:cNvPr>
          <p:cNvSpPr/>
          <p:nvPr/>
        </p:nvSpPr>
        <p:spPr>
          <a:xfrm>
            <a:off x="3642639" y="4460063"/>
            <a:ext cx="1500610" cy="339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小型机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932DA1-3AD1-4AD6-990F-B887FA208619}"/>
              </a:ext>
            </a:extLst>
          </p:cNvPr>
          <p:cNvSpPr/>
          <p:nvPr/>
        </p:nvSpPr>
        <p:spPr>
          <a:xfrm>
            <a:off x="1904211" y="1982208"/>
            <a:ext cx="643683" cy="416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营销</a:t>
            </a:r>
            <a:endParaRPr kumimoji="1" lang="en-US" altLang="zh-CN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应用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9AE5ED-E1DB-416D-B799-B220BDD79CB0}"/>
              </a:ext>
            </a:extLst>
          </p:cNvPr>
          <p:cNvSpPr/>
          <p:nvPr/>
        </p:nvSpPr>
        <p:spPr>
          <a:xfrm>
            <a:off x="2776066" y="1982208"/>
            <a:ext cx="643683" cy="416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运营</a:t>
            </a:r>
            <a:endParaRPr kumimoji="1" lang="en-US" altLang="zh-CN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应用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8CB27D-D97A-4305-A312-27A05F2F933A}"/>
              </a:ext>
            </a:extLst>
          </p:cNvPr>
          <p:cNvSpPr/>
          <p:nvPr/>
        </p:nvSpPr>
        <p:spPr>
          <a:xfrm>
            <a:off x="3647919" y="1982208"/>
            <a:ext cx="643683" cy="416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公众应用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69A3DD-036D-458E-9062-C626C1B525CB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flipV="1">
            <a:off x="3095268" y="2398608"/>
            <a:ext cx="2640" cy="360229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C93A6FA-91D6-498A-8D45-BC203AD9CD6F}"/>
              </a:ext>
            </a:extLst>
          </p:cNvPr>
          <p:cNvCxnSpPr>
            <a:cxnSpLocks/>
            <a:stCxn id="10" idx="0"/>
            <a:endCxn id="22" idx="2"/>
          </p:cNvCxnSpPr>
          <p:nvPr/>
        </p:nvCxnSpPr>
        <p:spPr>
          <a:xfrm flipV="1">
            <a:off x="2223414" y="2398608"/>
            <a:ext cx="2640" cy="360229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F1F1A40-34A2-4F3C-AEAC-09C28F815FC7}"/>
              </a:ext>
            </a:extLst>
          </p:cNvPr>
          <p:cNvSpPr/>
          <p:nvPr/>
        </p:nvSpPr>
        <p:spPr>
          <a:xfrm>
            <a:off x="4499566" y="1982208"/>
            <a:ext cx="643683" cy="416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集客应用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38BCD62-B75D-4671-939C-80719DDA0807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818769" y="2398608"/>
            <a:ext cx="2640" cy="360229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F79D274-0CD3-4CCD-A033-013A21458826}"/>
              </a:ext>
            </a:extLst>
          </p:cNvPr>
          <p:cNvCxnSpPr>
            <a:cxnSpLocks/>
          </p:cNvCxnSpPr>
          <p:nvPr/>
        </p:nvCxnSpPr>
        <p:spPr>
          <a:xfrm flipH="1">
            <a:off x="2542617" y="2841636"/>
            <a:ext cx="110002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5896503-5B75-42C5-882A-E16AD6A92988}"/>
              </a:ext>
            </a:extLst>
          </p:cNvPr>
          <p:cNvCxnSpPr>
            <a:cxnSpLocks/>
          </p:cNvCxnSpPr>
          <p:nvPr/>
        </p:nvCxnSpPr>
        <p:spPr>
          <a:xfrm flipH="1">
            <a:off x="2543160" y="2964181"/>
            <a:ext cx="23290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C789033-73B3-4857-9897-66A547AD5C52}"/>
              </a:ext>
            </a:extLst>
          </p:cNvPr>
          <p:cNvSpPr/>
          <p:nvPr/>
        </p:nvSpPr>
        <p:spPr>
          <a:xfrm>
            <a:off x="1901299" y="4460063"/>
            <a:ext cx="644228" cy="363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X86</a:t>
            </a:r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服务器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891122-6368-42FF-967D-186CCE963692}"/>
              </a:ext>
            </a:extLst>
          </p:cNvPr>
          <p:cNvSpPr/>
          <p:nvPr/>
        </p:nvSpPr>
        <p:spPr>
          <a:xfrm>
            <a:off x="5277910" y="2165518"/>
            <a:ext cx="678960" cy="44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FBA935-4C37-4608-87BD-5EE634CEBD92}"/>
              </a:ext>
            </a:extLst>
          </p:cNvPr>
          <p:cNvSpPr/>
          <p:nvPr/>
        </p:nvSpPr>
        <p:spPr>
          <a:xfrm>
            <a:off x="573739" y="4460063"/>
            <a:ext cx="1038176" cy="363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X86</a:t>
            </a:r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服务器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BA4891A-75A1-40C3-81E7-F10E298C367E}"/>
              </a:ext>
            </a:extLst>
          </p:cNvPr>
          <p:cNvSpPr/>
          <p:nvPr/>
        </p:nvSpPr>
        <p:spPr>
          <a:xfrm>
            <a:off x="573741" y="2758837"/>
            <a:ext cx="1055492" cy="920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主数据</a:t>
            </a:r>
            <a:endParaRPr kumimoji="1" lang="en-US" altLang="zh-CN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仓库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8D44449-9FC9-4EFF-9A05-F6CF5ABE4FBD}"/>
              </a:ext>
            </a:extLst>
          </p:cNvPr>
          <p:cNvSpPr/>
          <p:nvPr/>
        </p:nvSpPr>
        <p:spPr>
          <a:xfrm>
            <a:off x="573741" y="1982208"/>
            <a:ext cx="1055492" cy="416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经分</a:t>
            </a:r>
            <a:endParaRPr kumimoji="1" lang="en-US" altLang="zh-CN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  <a:p>
            <a:pPr algn="ctr"/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应用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C58711-5613-4267-83C3-743246DB638A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1101486" y="2398608"/>
            <a:ext cx="0" cy="360229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73BD9F2-CD30-4AE9-B4BA-42242BF82A9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101486" y="3679200"/>
            <a:ext cx="1" cy="270901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F159B90-E547-47FA-90C0-DBCCF8EB685A}"/>
              </a:ext>
            </a:extLst>
          </p:cNvPr>
          <p:cNvSpPr/>
          <p:nvPr/>
        </p:nvSpPr>
        <p:spPr>
          <a:xfrm>
            <a:off x="1901572" y="3872588"/>
            <a:ext cx="643683" cy="382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MPP</a:t>
            </a:r>
            <a:endParaRPr kumimoji="1" lang="zh-CN" altLang="en-US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CC0124E-85FC-4B62-9510-2B48D2CA7D45}"/>
              </a:ext>
            </a:extLst>
          </p:cNvPr>
          <p:cNvSpPr/>
          <p:nvPr/>
        </p:nvSpPr>
        <p:spPr>
          <a:xfrm>
            <a:off x="2770786" y="3872590"/>
            <a:ext cx="648961" cy="185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Mysql</a:t>
            </a:r>
            <a:endParaRPr kumimoji="1" lang="zh-CN" altLang="en-US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D0469F-89D7-4A78-88B7-1E2DAD19BC65}"/>
              </a:ext>
            </a:extLst>
          </p:cNvPr>
          <p:cNvSpPr/>
          <p:nvPr/>
        </p:nvSpPr>
        <p:spPr>
          <a:xfrm>
            <a:off x="3645280" y="3872588"/>
            <a:ext cx="643683" cy="382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Oracle</a:t>
            </a:r>
            <a:endParaRPr kumimoji="1" lang="zh-CN" altLang="en-US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968C88B-9D4A-4BD4-89D0-ABA0B81C133C}"/>
              </a:ext>
            </a:extLst>
          </p:cNvPr>
          <p:cNvSpPr/>
          <p:nvPr/>
        </p:nvSpPr>
        <p:spPr>
          <a:xfrm>
            <a:off x="4496928" y="3872588"/>
            <a:ext cx="643683" cy="179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Oracle</a:t>
            </a:r>
            <a:endParaRPr kumimoji="1" lang="zh-CN" altLang="en-US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829AB8-7288-4758-943B-B427B6AAE91A}"/>
              </a:ext>
            </a:extLst>
          </p:cNvPr>
          <p:cNvSpPr/>
          <p:nvPr/>
        </p:nvSpPr>
        <p:spPr>
          <a:xfrm>
            <a:off x="2770786" y="4069263"/>
            <a:ext cx="648961" cy="185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MPP</a:t>
            </a:r>
            <a:endParaRPr kumimoji="1" lang="zh-CN" altLang="en-US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716152A-454A-4197-AE5A-9DCE18F2F0E3}"/>
              </a:ext>
            </a:extLst>
          </p:cNvPr>
          <p:cNvSpPr/>
          <p:nvPr/>
        </p:nvSpPr>
        <p:spPr>
          <a:xfrm>
            <a:off x="4497925" y="4065918"/>
            <a:ext cx="641692" cy="185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Spark</a:t>
            </a:r>
            <a:endParaRPr kumimoji="1" lang="zh-CN" altLang="en-US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96CF0B-A0BC-4630-9E08-88FEE53FBE27}"/>
              </a:ext>
            </a:extLst>
          </p:cNvPr>
          <p:cNvSpPr/>
          <p:nvPr/>
        </p:nvSpPr>
        <p:spPr>
          <a:xfrm>
            <a:off x="565084" y="3872590"/>
            <a:ext cx="1055489" cy="185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Oracle</a:t>
            </a:r>
            <a:endParaRPr kumimoji="1" lang="zh-CN" altLang="en-US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1189654-B10C-4733-8110-18D33320CFF4}"/>
              </a:ext>
            </a:extLst>
          </p:cNvPr>
          <p:cNvSpPr/>
          <p:nvPr/>
        </p:nvSpPr>
        <p:spPr>
          <a:xfrm>
            <a:off x="565089" y="4068365"/>
            <a:ext cx="525014" cy="185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MPP</a:t>
            </a:r>
            <a:endParaRPr kumimoji="1" lang="zh-CN" altLang="en-US" sz="9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2BC8364-61BC-46A9-9660-DA84525FCF44}"/>
              </a:ext>
            </a:extLst>
          </p:cNvPr>
          <p:cNvSpPr/>
          <p:nvPr/>
        </p:nvSpPr>
        <p:spPr>
          <a:xfrm>
            <a:off x="1106732" y="4069953"/>
            <a:ext cx="513844" cy="185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" tIns="34290" rIns="13500" bIns="34290"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Mysql</a:t>
            </a:r>
            <a:endParaRPr kumimoji="1" lang="zh-CN" altLang="en-US" sz="10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ACB34E1-A4BF-4165-9F73-FD079EA6A7BF}"/>
              </a:ext>
            </a:extLst>
          </p:cNvPr>
          <p:cNvSpPr/>
          <p:nvPr/>
        </p:nvSpPr>
        <p:spPr>
          <a:xfrm>
            <a:off x="5270132" y="2984202"/>
            <a:ext cx="598929" cy="44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BDA9C06-E51B-4A60-8A56-833983FE9D26}"/>
              </a:ext>
            </a:extLst>
          </p:cNvPr>
          <p:cNvSpPr/>
          <p:nvPr/>
        </p:nvSpPr>
        <p:spPr>
          <a:xfrm>
            <a:off x="2787607" y="4465450"/>
            <a:ext cx="644228" cy="363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X86</a:t>
            </a:r>
            <a:r>
              <a:rPr kumimoji="1" lang="zh-CN" altLang="en-US" sz="1000" dirty="0">
                <a:solidFill>
                  <a:schemeClr val="tx1"/>
                </a:solidFill>
                <a:latin typeface=""/>
                <a:ea typeface="微软雅黑" panose="020B0503020204020204" pitchFamily="34" charset="-122"/>
                <a:sym typeface=""/>
              </a:rPr>
              <a:t>服务器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5FC0421-10E9-48A4-B0C3-EDF061329D5E}"/>
              </a:ext>
            </a:extLst>
          </p:cNvPr>
          <p:cNvCxnSpPr>
            <a:cxnSpLocks/>
          </p:cNvCxnSpPr>
          <p:nvPr/>
        </p:nvCxnSpPr>
        <p:spPr>
          <a:xfrm flipV="1">
            <a:off x="4005865" y="2387805"/>
            <a:ext cx="2640" cy="360229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6603C54-A767-4CE1-82EE-C124BA466077}"/>
              </a:ext>
            </a:extLst>
          </p:cNvPr>
          <p:cNvCxnSpPr>
            <a:cxnSpLocks/>
          </p:cNvCxnSpPr>
          <p:nvPr/>
        </p:nvCxnSpPr>
        <p:spPr>
          <a:xfrm flipV="1">
            <a:off x="3974398" y="3668406"/>
            <a:ext cx="0" cy="193379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E762B2-A8D8-4180-8C13-06A1C00A44DC}"/>
              </a:ext>
            </a:extLst>
          </p:cNvPr>
          <p:cNvCxnSpPr>
            <a:cxnSpLocks/>
          </p:cNvCxnSpPr>
          <p:nvPr/>
        </p:nvCxnSpPr>
        <p:spPr>
          <a:xfrm flipH="1">
            <a:off x="1635312" y="3494626"/>
            <a:ext cx="110002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78A0156-3C7D-4D53-B68C-D01D64EEA711}"/>
              </a:ext>
            </a:extLst>
          </p:cNvPr>
          <p:cNvGrpSpPr/>
          <p:nvPr/>
        </p:nvGrpSpPr>
        <p:grpSpPr>
          <a:xfrm>
            <a:off x="6549068" y="1504754"/>
            <a:ext cx="5307068" cy="3521426"/>
            <a:chOff x="6478055" y="1916832"/>
            <a:chExt cx="4122814" cy="231273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740E8D6-E812-47B4-89AC-47ED76E0363E}"/>
                </a:ext>
              </a:extLst>
            </p:cNvPr>
            <p:cNvSpPr/>
            <p:nvPr/>
          </p:nvSpPr>
          <p:spPr>
            <a:xfrm>
              <a:off x="6478055" y="1916832"/>
              <a:ext cx="4122814" cy="2312734"/>
            </a:xfrm>
            <a:prstGeom prst="rect">
              <a:avLst/>
            </a:prstGeom>
            <a:noFill/>
            <a:ln w="31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lIns="68580" tIns="34290" rIns="68580" bIns="34290" rtlCol="0" anchor="t"/>
            <a:lstStyle/>
            <a:p>
              <a:pPr algn="ctr" defTabSz="5143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400" kern="0" dirty="0"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26CB3EE-2E1D-4966-99D9-AD1E0780BB28}"/>
                </a:ext>
              </a:extLst>
            </p:cNvPr>
            <p:cNvGrpSpPr/>
            <p:nvPr/>
          </p:nvGrpSpPr>
          <p:grpSpPr>
            <a:xfrm>
              <a:off x="6773657" y="2848425"/>
              <a:ext cx="3718560" cy="1316615"/>
              <a:chOff x="5049945" y="2218221"/>
              <a:chExt cx="3718560" cy="1316615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CA084CE-CFDB-4053-B62D-AB2FC21C78AC}"/>
                  </a:ext>
                </a:extLst>
              </p:cNvPr>
              <p:cNvSpPr/>
              <p:nvPr/>
            </p:nvSpPr>
            <p:spPr>
              <a:xfrm>
                <a:off x="5052223" y="2218221"/>
                <a:ext cx="3716282" cy="5074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kumimoji="1" lang="zh-CN" altLang="en-US" sz="1000" b="1" dirty="0">
                  <a:solidFill>
                    <a:schemeClr val="tx1"/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5CA1DC5-8E87-4ADC-BAAA-E7F43A8D898C}"/>
                  </a:ext>
                </a:extLst>
              </p:cNvPr>
              <p:cNvSpPr/>
              <p:nvPr/>
            </p:nvSpPr>
            <p:spPr>
              <a:xfrm>
                <a:off x="5049945" y="3219190"/>
                <a:ext cx="3716282" cy="2423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X86</a:t>
                </a:r>
                <a:r>
                  <a:rPr kumimoji="1" lang="zh-CN" altLang="en-US" sz="1000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服务器、物理资源云化、统一分配回收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A9BE6EFE-2E35-4CBA-9ACF-6DCFC39BC057}"/>
                  </a:ext>
                </a:extLst>
              </p:cNvPr>
              <p:cNvSpPr/>
              <p:nvPr/>
            </p:nvSpPr>
            <p:spPr>
              <a:xfrm>
                <a:off x="5049945" y="2797970"/>
                <a:ext cx="3716282" cy="3499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BCOS</a:t>
                </a:r>
                <a:r>
                  <a:rPr kumimoji="1" lang="zh-CN" altLang="en-US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统一资源管理</a:t>
                </a:r>
                <a:endParaRPr kumimoji="1" lang="en-US" altLang="zh-CN" sz="1000" b="1" dirty="0">
                  <a:solidFill>
                    <a:schemeClr val="tx1"/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  <a:p>
                <a:pPr algn="ctr"/>
                <a:r>
                  <a:rPr kumimoji="1" lang="en-US" altLang="zh-CN" sz="1000" b="1" dirty="0" err="1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CirroData</a:t>
                </a:r>
                <a:r>
                  <a:rPr kumimoji="1" lang="en-US" altLang="zh-CN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  |  </a:t>
                </a:r>
                <a:r>
                  <a:rPr kumimoji="1" lang="en-US" altLang="zh-CN" sz="1000" b="1" dirty="0" err="1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hadoop</a:t>
                </a:r>
                <a:r>
                  <a:rPr kumimoji="1" lang="zh-CN" altLang="en-US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  </a:t>
                </a:r>
                <a:r>
                  <a:rPr kumimoji="1" lang="en-US" altLang="zh-CN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|</a:t>
                </a:r>
                <a:r>
                  <a:rPr kumimoji="1" lang="zh-CN" altLang="en-US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  </a:t>
                </a:r>
                <a:r>
                  <a:rPr kumimoji="1" lang="en-US" altLang="zh-CN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DB</a:t>
                </a:r>
                <a:r>
                  <a:rPr kumimoji="1" lang="zh-CN" altLang="en-US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  </a:t>
                </a:r>
                <a:r>
                  <a:rPr kumimoji="1" lang="en-US" altLang="zh-CN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|</a:t>
                </a:r>
                <a:r>
                  <a:rPr kumimoji="1" lang="zh-CN" altLang="en-US" sz="1000" b="1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  流处理</a:t>
                </a: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0CB97D46-CD22-4091-9E38-E3A440BED30F}"/>
                  </a:ext>
                </a:extLst>
              </p:cNvPr>
              <p:cNvGrpSpPr/>
              <p:nvPr/>
            </p:nvGrpSpPr>
            <p:grpSpPr>
              <a:xfrm>
                <a:off x="5328143" y="2279075"/>
                <a:ext cx="3344183" cy="415911"/>
                <a:chOff x="6853105" y="2857334"/>
                <a:chExt cx="4704644" cy="655954"/>
              </a:xfrm>
              <a:noFill/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8D0D59BE-14A0-4D37-ACDA-A831FC1225AC}"/>
                    </a:ext>
                  </a:extLst>
                </p:cNvPr>
                <p:cNvSpPr/>
                <p:nvPr/>
              </p:nvSpPr>
              <p:spPr>
                <a:xfrm>
                  <a:off x="6853105" y="2864418"/>
                  <a:ext cx="920589" cy="277704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数据治理</a:t>
                  </a: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66755A3B-6947-4898-BE20-DB0E18E7244C}"/>
                    </a:ext>
                  </a:extLst>
                </p:cNvPr>
                <p:cNvSpPr/>
                <p:nvPr/>
              </p:nvSpPr>
              <p:spPr>
                <a:xfrm>
                  <a:off x="7926105" y="2865252"/>
                  <a:ext cx="920589" cy="277704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数据服务</a:t>
                  </a: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638294A9-0883-4078-8A13-5ADE3EDF11D7}"/>
                    </a:ext>
                  </a:extLst>
                </p:cNvPr>
                <p:cNvSpPr/>
                <p:nvPr/>
              </p:nvSpPr>
              <p:spPr>
                <a:xfrm>
                  <a:off x="6853105" y="3231774"/>
                  <a:ext cx="920589" cy="277704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数据开发</a:t>
                  </a:r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56C1768-FE1E-4F4B-AF8A-27B5AA4CC23D}"/>
                    </a:ext>
                  </a:extLst>
                </p:cNvPr>
                <p:cNvSpPr/>
                <p:nvPr/>
              </p:nvSpPr>
              <p:spPr>
                <a:xfrm>
                  <a:off x="7926105" y="3232608"/>
                  <a:ext cx="920589" cy="277704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数据资产</a:t>
                  </a: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1FCE4D4D-EB71-4DAD-9C3C-0AD3F72FB8B0}"/>
                    </a:ext>
                  </a:extLst>
                </p:cNvPr>
                <p:cNvSpPr/>
                <p:nvPr/>
              </p:nvSpPr>
              <p:spPr>
                <a:xfrm>
                  <a:off x="9564159" y="2857334"/>
                  <a:ext cx="920589" cy="28202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10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服务管理</a:t>
                  </a:r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5147ACA0-CC23-4BC9-8A76-1E42ED3FC194}"/>
                    </a:ext>
                  </a:extLst>
                </p:cNvPr>
                <p:cNvSpPr/>
                <p:nvPr/>
              </p:nvSpPr>
              <p:spPr>
                <a:xfrm>
                  <a:off x="10637160" y="2858180"/>
                  <a:ext cx="920589" cy="28202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10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数据科学云</a:t>
                  </a:r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B4DEE908-3E5A-4EF2-BA08-468E3AB463AA}"/>
                    </a:ext>
                  </a:extLst>
                </p:cNvPr>
                <p:cNvSpPr/>
                <p:nvPr/>
              </p:nvSpPr>
              <p:spPr>
                <a:xfrm>
                  <a:off x="9564159" y="3230413"/>
                  <a:ext cx="920589" cy="28202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10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工具中心</a:t>
                  </a:r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4FDD91C8-64AF-4266-BE62-DDD135C138FB}"/>
                    </a:ext>
                  </a:extLst>
                </p:cNvPr>
                <p:cNvSpPr/>
                <p:nvPr/>
              </p:nvSpPr>
              <p:spPr>
                <a:xfrm>
                  <a:off x="10637160" y="3231259"/>
                  <a:ext cx="920589" cy="28202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10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多角色工作台</a:t>
                  </a:r>
                </a:p>
              </p:txBody>
            </p:sp>
          </p:grp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0E9A831-E58E-4A24-8973-324B71D96A7E}"/>
                  </a:ext>
                </a:extLst>
              </p:cNvPr>
              <p:cNvSpPr/>
              <p:nvPr/>
            </p:nvSpPr>
            <p:spPr>
              <a:xfrm>
                <a:off x="5088543" y="2262519"/>
                <a:ext cx="170600" cy="380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工具层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BB73274-A224-4A9E-8D18-02A8FE158781}"/>
                  </a:ext>
                </a:extLst>
              </p:cNvPr>
              <p:cNvSpPr/>
              <p:nvPr/>
            </p:nvSpPr>
            <p:spPr>
              <a:xfrm>
                <a:off x="5088543" y="2796015"/>
                <a:ext cx="170600" cy="380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资源层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309BFE2-2290-4708-9C89-BDBB3AFC4AD7}"/>
                  </a:ext>
                </a:extLst>
              </p:cNvPr>
              <p:cNvSpPr/>
              <p:nvPr/>
            </p:nvSpPr>
            <p:spPr>
              <a:xfrm>
                <a:off x="5086439" y="3154485"/>
                <a:ext cx="170600" cy="380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物理层</a:t>
                </a: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3FA10ED-3843-4B35-ACED-3A54CB2DD317}"/>
                </a:ext>
              </a:extLst>
            </p:cNvPr>
            <p:cNvGrpSpPr/>
            <p:nvPr/>
          </p:nvGrpSpPr>
          <p:grpSpPr>
            <a:xfrm>
              <a:off x="6810151" y="2216118"/>
              <a:ext cx="3626822" cy="599211"/>
              <a:chOff x="5086439" y="1585914"/>
              <a:chExt cx="3626822" cy="599211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87087ED-8D31-43CD-871B-7C29BF0F689A}"/>
                  </a:ext>
                </a:extLst>
              </p:cNvPr>
              <p:cNvSpPr/>
              <p:nvPr/>
            </p:nvSpPr>
            <p:spPr>
              <a:xfrm>
                <a:off x="6740727" y="1633606"/>
                <a:ext cx="569879" cy="207189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pPr lvl="0" algn="ctr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800" dirty="0">
                    <a:latin typeface=""/>
                    <a:ea typeface="微软雅黑" panose="020B0503020204020204" pitchFamily="34" charset="-122"/>
                    <a:sym typeface=""/>
                  </a:rPr>
                  <a:t>ID</a:t>
                </a:r>
                <a:r>
                  <a:rPr kumimoji="1" lang="zh-CN" altLang="en-US" sz="800" dirty="0">
                    <a:latin typeface=""/>
                    <a:ea typeface="微软雅黑" panose="020B0503020204020204" pitchFamily="34" charset="-122"/>
                    <a:sym typeface=""/>
                  </a:rPr>
                  <a:t>级</a:t>
                </a:r>
                <a:endParaRPr kumimoji="1" lang="en-US" altLang="zh-CN" sz="800" dirty="0">
                  <a:latin typeface=""/>
                  <a:ea typeface="微软雅黑" panose="020B0503020204020204" pitchFamily="34" charset="-122"/>
                  <a:sym typeface=""/>
                </a:endParaRPr>
              </a:p>
              <a:p>
                <a:pPr lvl="0" algn="ctr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800" dirty="0">
                    <a:latin typeface=""/>
                    <a:ea typeface="微软雅黑" panose="020B0503020204020204" pitchFamily="34" charset="-122"/>
                    <a:sym typeface=""/>
                  </a:rPr>
                  <a:t>主题数据</a:t>
                </a:r>
              </a:p>
            </p:txBody>
          </p:sp>
          <p:sp>
            <p:nvSpPr>
              <p:cNvPr id="57" name="箭头: 右 56">
                <a:extLst>
                  <a:ext uri="{FF2B5EF4-FFF2-40B4-BE49-F238E27FC236}">
                    <a16:creationId xmlns:a16="http://schemas.microsoft.com/office/drawing/2014/main" id="{B80060B0-9570-46AF-8E4E-2A0F01B0E737}"/>
                  </a:ext>
                </a:extLst>
              </p:cNvPr>
              <p:cNvSpPr/>
              <p:nvPr/>
            </p:nvSpPr>
            <p:spPr>
              <a:xfrm>
                <a:off x="6934597" y="1963187"/>
                <a:ext cx="147512" cy="108802"/>
              </a:xfrm>
              <a:prstGeom prst="rightArrow">
                <a:avLst/>
              </a:pr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kumimoji="1" lang="zh-CN" altLang="en-US" sz="1000">
                  <a:latin typeface=""/>
                  <a:ea typeface="微软雅黑" panose="020B0503020204020204" pitchFamily="34" charset="-122"/>
                  <a:sym typeface="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54683E8-1693-4783-BDFD-1A8784C50602}"/>
                  </a:ext>
                </a:extLst>
              </p:cNvPr>
              <p:cNvSpPr/>
              <p:nvPr/>
            </p:nvSpPr>
            <p:spPr>
              <a:xfrm>
                <a:off x="5280881" y="1585915"/>
                <a:ext cx="1517086" cy="599210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kumimoji="1" lang="zh-CN" altLang="en-US" sz="1000" dirty="0">
                  <a:latin typeface=""/>
                  <a:ea typeface="微软雅黑" panose="020B0503020204020204" pitchFamily="34" charset="-122"/>
                  <a:sym typeface="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31E7849-A455-4FD7-88E3-D7AFE850B77E}"/>
                  </a:ext>
                </a:extLst>
              </p:cNvPr>
              <p:cNvSpPr/>
              <p:nvPr/>
            </p:nvSpPr>
            <p:spPr>
              <a:xfrm>
                <a:off x="7196175" y="1585914"/>
                <a:ext cx="1517086" cy="599210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kumimoji="1" lang="zh-CN" altLang="en-US" sz="1000" dirty="0">
                  <a:latin typeface=""/>
                  <a:ea typeface="微软雅黑" panose="020B0503020204020204" pitchFamily="34" charset="-122"/>
                  <a:sym typeface="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46A563F-1E63-41CB-9D99-1E658004AEDF}"/>
                  </a:ext>
                </a:extLst>
              </p:cNvPr>
              <p:cNvSpPr/>
              <p:nvPr/>
            </p:nvSpPr>
            <p:spPr>
              <a:xfrm>
                <a:off x="5694806" y="1600051"/>
                <a:ext cx="617094" cy="151601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kumimoji="1" lang="zh-CN" altLang="en-US" sz="1050" b="1" dirty="0">
                    <a:latin typeface=""/>
                    <a:ea typeface="微软雅黑" panose="020B0503020204020204" pitchFamily="34" charset="-122"/>
                    <a:sym typeface=""/>
                  </a:rPr>
                  <a:t>生产集群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ED26738-F0DD-43A1-AD76-5F33FCB8D976}"/>
                  </a:ext>
                </a:extLst>
              </p:cNvPr>
              <p:cNvSpPr/>
              <p:nvPr/>
            </p:nvSpPr>
            <p:spPr>
              <a:xfrm>
                <a:off x="7599278" y="1589528"/>
                <a:ext cx="617094" cy="151601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kumimoji="1" lang="zh-CN" altLang="en-US" sz="1050" b="1" dirty="0">
                    <a:latin typeface=""/>
                    <a:ea typeface="微软雅黑" panose="020B0503020204020204" pitchFamily="34" charset="-122"/>
                    <a:sym typeface=""/>
                  </a:rPr>
                  <a:t>服务集群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0DB1559-1FD1-4046-820C-555F9970FE42}"/>
                  </a:ext>
                </a:extLst>
              </p:cNvPr>
              <p:cNvSpPr/>
              <p:nvPr/>
            </p:nvSpPr>
            <p:spPr>
              <a:xfrm>
                <a:off x="5355169" y="1796688"/>
                <a:ext cx="1353721" cy="3376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kumimoji="1" lang="zh-CN" altLang="en-US" sz="1000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生产数仓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713C7EA-A5B3-4FF4-A2C2-22459DC1C69B}"/>
                  </a:ext>
                </a:extLst>
              </p:cNvPr>
              <p:cNvSpPr/>
              <p:nvPr/>
            </p:nvSpPr>
            <p:spPr>
              <a:xfrm>
                <a:off x="7255230" y="2037819"/>
                <a:ext cx="645831" cy="979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500" tIns="34290" rIns="13500" bIns="34290" rtlCol="0" anchor="ctr"/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本地网集市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B20D39D-3C2F-4890-93D1-3AB8D2084E29}"/>
                  </a:ext>
                </a:extLst>
              </p:cNvPr>
              <p:cNvSpPr/>
              <p:nvPr/>
            </p:nvSpPr>
            <p:spPr>
              <a:xfrm>
                <a:off x="8026495" y="2037819"/>
                <a:ext cx="645831" cy="979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500" tIns="34290" rIns="13500" bIns="34290" rtlCol="0" anchor="ctr"/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本地网应用</a:t>
                </a:r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5543EEED-828C-4294-94C6-3188788CBC9F}"/>
                  </a:ext>
                </a:extLst>
              </p:cNvPr>
              <p:cNvGrpSpPr/>
              <p:nvPr/>
            </p:nvGrpSpPr>
            <p:grpSpPr>
              <a:xfrm>
                <a:off x="7255229" y="1921796"/>
                <a:ext cx="1417097" cy="97951"/>
                <a:chOff x="9673639" y="2419157"/>
                <a:chExt cx="1944040" cy="175349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B998914-9892-4501-88C8-FF6D45E57017}"/>
                    </a:ext>
                  </a:extLst>
                </p:cNvPr>
                <p:cNvSpPr/>
                <p:nvPr/>
              </p:nvSpPr>
              <p:spPr>
                <a:xfrm>
                  <a:off x="9673639" y="2419157"/>
                  <a:ext cx="589761" cy="17534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营销集市</a:t>
                  </a: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D9826E89-9C39-4AE1-94C4-3F6F271D6E20}"/>
                    </a:ext>
                  </a:extLst>
                </p:cNvPr>
                <p:cNvSpPr/>
                <p:nvPr/>
              </p:nvSpPr>
              <p:spPr>
                <a:xfrm>
                  <a:off x="10352033" y="2419157"/>
                  <a:ext cx="589761" cy="17534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营销应用</a:t>
                  </a: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6BFF7FDE-0056-4126-BB37-7BB94A3F6DEB}"/>
                    </a:ext>
                  </a:extLst>
                </p:cNvPr>
                <p:cNvSpPr/>
                <p:nvPr/>
              </p:nvSpPr>
              <p:spPr>
                <a:xfrm>
                  <a:off x="11027918" y="2419157"/>
                  <a:ext cx="589761" cy="17534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公众应用</a:t>
                  </a:r>
                </a:p>
              </p:txBody>
            </p: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F787E28-172A-44E1-B382-B0466091C0E2}"/>
                  </a:ext>
                </a:extLst>
              </p:cNvPr>
              <p:cNvSpPr/>
              <p:nvPr/>
            </p:nvSpPr>
            <p:spPr>
              <a:xfrm>
                <a:off x="5086439" y="1714518"/>
                <a:ext cx="170600" cy="380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服务层</a:t>
                </a:r>
              </a:p>
            </p:txBody>
          </p: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60F4A8B2-8DDA-4985-8F3E-9280AB41550F}"/>
                  </a:ext>
                </a:extLst>
              </p:cNvPr>
              <p:cNvGrpSpPr/>
              <p:nvPr/>
            </p:nvGrpSpPr>
            <p:grpSpPr>
              <a:xfrm>
                <a:off x="7255229" y="1798511"/>
                <a:ext cx="1417097" cy="97951"/>
                <a:chOff x="9673639" y="2419157"/>
                <a:chExt cx="1944040" cy="175349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5557567-9721-4F70-8D04-420ADDEDE449}"/>
                    </a:ext>
                  </a:extLst>
                </p:cNvPr>
                <p:cNvSpPr/>
                <p:nvPr/>
              </p:nvSpPr>
              <p:spPr>
                <a:xfrm>
                  <a:off x="9673639" y="2419157"/>
                  <a:ext cx="589761" cy="17534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运营集市</a:t>
                  </a: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8313B094-F64C-4E28-AA94-CD65200253DC}"/>
                    </a:ext>
                  </a:extLst>
                </p:cNvPr>
                <p:cNvSpPr/>
                <p:nvPr/>
              </p:nvSpPr>
              <p:spPr>
                <a:xfrm>
                  <a:off x="10352033" y="2419157"/>
                  <a:ext cx="589761" cy="17534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运营应用</a:t>
                  </a: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4C57B283-A76E-41C6-BD05-C3B7CDEB4598}"/>
                    </a:ext>
                  </a:extLst>
                </p:cNvPr>
                <p:cNvSpPr/>
                <p:nvPr/>
              </p:nvSpPr>
              <p:spPr>
                <a:xfrm>
                  <a:off x="11027918" y="2419157"/>
                  <a:ext cx="589761" cy="17534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"/>
                      <a:ea typeface="微软雅黑" panose="020B0503020204020204" pitchFamily="34" charset="-122"/>
                      <a:sym typeface=""/>
                    </a:rPr>
                    <a:t>集客应用</a:t>
                  </a:r>
                </a:p>
              </p:txBody>
            </p:sp>
          </p:grpSp>
        </p:grp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B74A4A48-9DEC-4237-8A6C-42232E3AB3B6}"/>
              </a:ext>
            </a:extLst>
          </p:cNvPr>
          <p:cNvSpPr/>
          <p:nvPr/>
        </p:nvSpPr>
        <p:spPr>
          <a:xfrm>
            <a:off x="6337766" y="2199016"/>
            <a:ext cx="828007" cy="43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9BB3A40-F734-4668-BCEA-B5CCB4110B5A}"/>
              </a:ext>
            </a:extLst>
          </p:cNvPr>
          <p:cNvSpPr/>
          <p:nvPr/>
        </p:nvSpPr>
        <p:spPr>
          <a:xfrm>
            <a:off x="489462" y="5372645"/>
            <a:ext cx="310074" cy="3099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"/>
                <a:ea typeface="微软雅黑" panose="020B0503020204020204" pitchFamily="34" charset="-122"/>
                <a:sym typeface=""/>
              </a:rPr>
              <a:t>1</a:t>
            </a:r>
            <a:endParaRPr lang="zh-CN" altLang="en-US" sz="1600" b="1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91" name="标题 1">
            <a:extLst>
              <a:ext uri="{FF2B5EF4-FFF2-40B4-BE49-F238E27FC236}">
                <a16:creationId xmlns:a16="http://schemas.microsoft.com/office/drawing/2014/main" id="{A648D218-2C36-403F-9BE5-E6DDDB69C13E}"/>
              </a:ext>
            </a:extLst>
          </p:cNvPr>
          <p:cNvSpPr>
            <a:spLocks noGrp="1"/>
          </p:cNvSpPr>
          <p:nvPr/>
        </p:nvSpPr>
        <p:spPr>
          <a:xfrm>
            <a:off x="1652313" y="1504754"/>
            <a:ext cx="3319130" cy="445492"/>
          </a:xfrm>
          <a:prstGeom prst="rect">
            <a:avLst/>
          </a:prstGeom>
          <a:ln w="12700">
            <a:miter lim="400000"/>
          </a:ln>
        </p:spPr>
        <p:txBody>
          <a:bodyPr lIns="34289" tIns="34290" rIns="34289" bIns="34290" anchor="ctr"/>
          <a:lstStyle>
            <a:lvl1pPr marL="914400" marR="0" indent="-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defRPr>
            </a:lvl1pPr>
            <a:lvl2pPr marL="914400" marR="0" indent="-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indent="-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914400" marR="0" indent="-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914400" marR="0" indent="-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914400" marR="0" indent="-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91440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91440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91440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ctr"/>
            <a:r>
              <a:rPr kumimoji="1" lang="zh-CN" altLang="en-US" sz="1600" b="1" dirty="0">
                <a:latin typeface=""/>
                <a:ea typeface="微软雅黑" panose="020B0503020204020204" pitchFamily="34" charset="-122"/>
                <a:sym typeface=""/>
              </a:rPr>
              <a:t>传统典型的数据建设模式</a:t>
            </a: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7B719375-E5FF-4279-9FFD-0F7FB0EF9E7D}"/>
              </a:ext>
            </a:extLst>
          </p:cNvPr>
          <p:cNvSpPr>
            <a:spLocks noGrp="1"/>
          </p:cNvSpPr>
          <p:nvPr/>
        </p:nvSpPr>
        <p:spPr>
          <a:xfrm>
            <a:off x="7781505" y="1515179"/>
            <a:ext cx="3319130" cy="445492"/>
          </a:xfrm>
          <a:prstGeom prst="rect">
            <a:avLst/>
          </a:prstGeom>
          <a:ln w="12700">
            <a:miter lim="400000"/>
          </a:ln>
        </p:spPr>
        <p:txBody>
          <a:bodyPr lIns="34289" tIns="34290" rIns="34289" bIns="34290" anchor="ctr"/>
          <a:lstStyle>
            <a:lvl1pPr marL="914400" marR="0" indent="-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defRPr>
            </a:lvl1pPr>
            <a:lvl2pPr marL="914400" marR="0" indent="-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indent="-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914400" marR="0" indent="-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914400" marR="0" indent="-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914400" marR="0" indent="-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91440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91440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91440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ctr"/>
            <a:r>
              <a:rPr kumimoji="1" lang="zh-CN" altLang="en-US" sz="1600" b="1" dirty="0">
                <a:latin typeface=""/>
                <a:ea typeface="微软雅黑" panose="020B0503020204020204" pitchFamily="34" charset="-122"/>
                <a:sym typeface=""/>
              </a:rPr>
              <a:t>数据云生产服务一体化架构</a:t>
            </a:r>
          </a:p>
        </p:txBody>
      </p:sp>
      <p:sp>
        <p:nvSpPr>
          <p:cNvPr id="93" name="TextBox 34">
            <a:extLst>
              <a:ext uri="{FF2B5EF4-FFF2-40B4-BE49-F238E27FC236}">
                <a16:creationId xmlns:a16="http://schemas.microsoft.com/office/drawing/2014/main" id="{223EE3DD-321E-450C-88AD-1EFED4AE0545}"/>
              </a:ext>
            </a:extLst>
          </p:cNvPr>
          <p:cNvSpPr txBox="1"/>
          <p:nvPr/>
        </p:nvSpPr>
        <p:spPr>
          <a:xfrm>
            <a:off x="1400355" y="5259848"/>
            <a:ext cx="1743318" cy="5355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数据仓库</a:t>
            </a:r>
            <a:r>
              <a:rPr lang="en-US" altLang="zh-CN" sz="1200" dirty="0">
                <a:latin typeface=""/>
                <a:ea typeface="微软雅黑" panose="020B0503020204020204" pitchFamily="34" charset="-122"/>
                <a:sym typeface=""/>
              </a:rPr>
              <a:t>+</a:t>
            </a: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应用集市</a:t>
            </a:r>
            <a:endParaRPr lang="en-US" altLang="zh-CN" sz="1200" dirty="0">
              <a:latin typeface=""/>
              <a:ea typeface="微软雅黑" panose="020B0503020204020204" pitchFamily="34" charset="-122"/>
              <a:sym typeface="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独立部署</a:t>
            </a:r>
            <a:endParaRPr lang="en-US" sz="1200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94" name="TextBox 35">
            <a:extLst>
              <a:ext uri="{FF2B5EF4-FFF2-40B4-BE49-F238E27FC236}">
                <a16:creationId xmlns:a16="http://schemas.microsoft.com/office/drawing/2014/main" id="{901D1D79-7B1A-4C33-926F-AAF75E833014}"/>
              </a:ext>
            </a:extLst>
          </p:cNvPr>
          <p:cNvSpPr txBox="1"/>
          <p:nvPr/>
        </p:nvSpPr>
        <p:spPr>
          <a:xfrm>
            <a:off x="730472" y="5219855"/>
            <a:ext cx="757016" cy="61551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"/>
                <a:ea typeface="微软雅黑" panose="020B0503020204020204" pitchFamily="34" charset="-122"/>
                <a:sym typeface=""/>
              </a:rPr>
              <a:t>部署模式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CC03ADC-E47C-4398-A163-AFE20CB6922A}"/>
              </a:ext>
            </a:extLst>
          </p:cNvPr>
          <p:cNvSpPr/>
          <p:nvPr/>
        </p:nvSpPr>
        <p:spPr>
          <a:xfrm>
            <a:off x="493517" y="6184841"/>
            <a:ext cx="310074" cy="3099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"/>
                <a:ea typeface="微软雅黑" panose="020B0503020204020204" pitchFamily="34" charset="-122"/>
                <a:sym typeface=""/>
              </a:rPr>
              <a:t>2</a:t>
            </a:r>
            <a:endParaRPr lang="zh-CN" altLang="en-US" sz="1600" b="1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96" name="TextBox 35">
            <a:extLst>
              <a:ext uri="{FF2B5EF4-FFF2-40B4-BE49-F238E27FC236}">
                <a16:creationId xmlns:a16="http://schemas.microsoft.com/office/drawing/2014/main" id="{56FB4F71-F2FF-4FC3-8B7C-5A50599D7ADC}"/>
              </a:ext>
            </a:extLst>
          </p:cNvPr>
          <p:cNvSpPr txBox="1"/>
          <p:nvPr/>
        </p:nvSpPr>
        <p:spPr>
          <a:xfrm>
            <a:off x="724623" y="6084089"/>
            <a:ext cx="762866" cy="61551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"/>
                <a:ea typeface="微软雅黑" panose="020B0503020204020204" pitchFamily="34" charset="-122"/>
                <a:sym typeface=""/>
              </a:rPr>
              <a:t>资源效能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7941373F-7370-4E9B-85A5-0ABF03607646}"/>
              </a:ext>
            </a:extLst>
          </p:cNvPr>
          <p:cNvSpPr/>
          <p:nvPr/>
        </p:nvSpPr>
        <p:spPr>
          <a:xfrm>
            <a:off x="6258993" y="5372645"/>
            <a:ext cx="310074" cy="3099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"/>
                <a:ea typeface="微软雅黑" panose="020B0503020204020204" pitchFamily="34" charset="-122"/>
                <a:sym typeface=""/>
              </a:rPr>
              <a:t>3</a:t>
            </a:r>
            <a:endParaRPr lang="zh-CN" altLang="en-US" sz="1600" b="1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98" name="TextBox 35">
            <a:extLst>
              <a:ext uri="{FF2B5EF4-FFF2-40B4-BE49-F238E27FC236}">
                <a16:creationId xmlns:a16="http://schemas.microsoft.com/office/drawing/2014/main" id="{D268F3F3-BB3F-4366-8B66-ACCDED536EA2}"/>
              </a:ext>
            </a:extLst>
          </p:cNvPr>
          <p:cNvSpPr txBox="1"/>
          <p:nvPr/>
        </p:nvSpPr>
        <p:spPr>
          <a:xfrm>
            <a:off x="6490098" y="5219855"/>
            <a:ext cx="830038" cy="61551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"/>
                <a:ea typeface="微软雅黑" panose="020B0503020204020204" pitchFamily="34" charset="-122"/>
                <a:sym typeface=""/>
              </a:rPr>
              <a:t>开发模式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86A5D472-E371-4471-8D08-CC3A6B448719}"/>
              </a:ext>
            </a:extLst>
          </p:cNvPr>
          <p:cNvSpPr/>
          <p:nvPr/>
        </p:nvSpPr>
        <p:spPr>
          <a:xfrm>
            <a:off x="6253143" y="6184841"/>
            <a:ext cx="310074" cy="3099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"/>
                <a:ea typeface="微软雅黑" panose="020B0503020204020204" pitchFamily="34" charset="-122"/>
                <a:sym typeface=""/>
              </a:rPr>
              <a:t>4</a:t>
            </a:r>
            <a:endParaRPr lang="zh-CN" altLang="en-US" sz="1600" b="1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100" name="TextBox 35">
            <a:extLst>
              <a:ext uri="{FF2B5EF4-FFF2-40B4-BE49-F238E27FC236}">
                <a16:creationId xmlns:a16="http://schemas.microsoft.com/office/drawing/2014/main" id="{A000C5AB-463F-47AD-9A83-11CE1C7085A2}"/>
              </a:ext>
            </a:extLst>
          </p:cNvPr>
          <p:cNvSpPr txBox="1"/>
          <p:nvPr/>
        </p:nvSpPr>
        <p:spPr>
          <a:xfrm>
            <a:off x="6484248" y="6084089"/>
            <a:ext cx="835888" cy="61551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"/>
                <a:ea typeface="微软雅黑" panose="020B0503020204020204" pitchFamily="34" charset="-122"/>
                <a:sym typeface=""/>
              </a:rPr>
              <a:t>服务模式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6F3C62D-A126-4779-8BEA-D15093DC22AD}"/>
              </a:ext>
            </a:extLst>
          </p:cNvPr>
          <p:cNvCxnSpPr>
            <a:cxnSpLocks/>
            <a:stCxn id="93" idx="3"/>
            <a:endCxn id="102" idx="1"/>
          </p:cNvCxnSpPr>
          <p:nvPr/>
        </p:nvCxnSpPr>
        <p:spPr>
          <a:xfrm>
            <a:off x="3143673" y="5527614"/>
            <a:ext cx="462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34">
            <a:extLst>
              <a:ext uri="{FF2B5EF4-FFF2-40B4-BE49-F238E27FC236}">
                <a16:creationId xmlns:a16="http://schemas.microsoft.com/office/drawing/2014/main" id="{DE5DD749-C88A-4B25-A0C4-43D6FD2140AA}"/>
              </a:ext>
            </a:extLst>
          </p:cNvPr>
          <p:cNvSpPr txBox="1"/>
          <p:nvPr/>
        </p:nvSpPr>
        <p:spPr>
          <a:xfrm>
            <a:off x="3606134" y="5259848"/>
            <a:ext cx="1724729" cy="5355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生产</a:t>
            </a:r>
            <a:r>
              <a:rPr lang="en-US" altLang="zh-CN" sz="1200" dirty="0">
                <a:latin typeface=""/>
                <a:ea typeface="微软雅黑" panose="020B0503020204020204" pitchFamily="34" charset="-122"/>
                <a:sym typeface=""/>
              </a:rPr>
              <a:t>+</a:t>
            </a: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服务一体化</a:t>
            </a:r>
            <a:endParaRPr lang="en-US" altLang="zh-CN" sz="1200" dirty="0">
              <a:latin typeface=""/>
              <a:ea typeface="微软雅黑" panose="020B0503020204020204" pitchFamily="34" charset="-122"/>
              <a:sym typeface="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云化支撑</a:t>
            </a:r>
            <a:endParaRPr lang="en-US" sz="1200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103" name="TextBox 34">
            <a:extLst>
              <a:ext uri="{FF2B5EF4-FFF2-40B4-BE49-F238E27FC236}">
                <a16:creationId xmlns:a16="http://schemas.microsoft.com/office/drawing/2014/main" id="{A3F57EAD-13D6-4F1D-8F88-1C7EAFC6D35C}"/>
              </a:ext>
            </a:extLst>
          </p:cNvPr>
          <p:cNvSpPr txBox="1"/>
          <p:nvPr/>
        </p:nvSpPr>
        <p:spPr>
          <a:xfrm>
            <a:off x="1403959" y="6182843"/>
            <a:ext cx="1739713" cy="2951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多种架构混搭数据平台</a:t>
            </a:r>
            <a:endParaRPr lang="en-US" sz="1200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B973627-54A6-4F4D-824E-95EF89D31D1C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3143672" y="6330063"/>
            <a:ext cx="462462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34">
            <a:extLst>
              <a:ext uri="{FF2B5EF4-FFF2-40B4-BE49-F238E27FC236}">
                <a16:creationId xmlns:a16="http://schemas.microsoft.com/office/drawing/2014/main" id="{F336D024-347A-4E2A-9975-73AC8B4C52FE}"/>
              </a:ext>
            </a:extLst>
          </p:cNvPr>
          <p:cNvSpPr txBox="1"/>
          <p:nvPr/>
        </p:nvSpPr>
        <p:spPr>
          <a:xfrm>
            <a:off x="3606134" y="6182843"/>
            <a:ext cx="1724729" cy="2944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统一架构数据平台</a:t>
            </a:r>
            <a:endParaRPr lang="en-US" sz="1200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106" name="TextBox 34">
            <a:extLst>
              <a:ext uri="{FF2B5EF4-FFF2-40B4-BE49-F238E27FC236}">
                <a16:creationId xmlns:a16="http://schemas.microsoft.com/office/drawing/2014/main" id="{E93C6E98-88C2-43E2-BFA7-9C248B19DB22}"/>
              </a:ext>
            </a:extLst>
          </p:cNvPr>
          <p:cNvSpPr txBox="1"/>
          <p:nvPr/>
        </p:nvSpPr>
        <p:spPr>
          <a:xfrm>
            <a:off x="7169885" y="5259848"/>
            <a:ext cx="2070049" cy="5355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各自为政</a:t>
            </a:r>
            <a:endParaRPr lang="en-US" altLang="zh-CN" sz="1200" dirty="0">
              <a:latin typeface=""/>
              <a:ea typeface="微软雅黑" panose="020B0503020204020204" pitchFamily="34" charset="-122"/>
              <a:sym typeface="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黑盒式数据开发</a:t>
            </a:r>
            <a:endParaRPr lang="en-US" sz="1200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90686BA-BEEC-4D1B-B7D9-68E4DB3B3E78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9239934" y="5527614"/>
            <a:ext cx="54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34">
            <a:extLst>
              <a:ext uri="{FF2B5EF4-FFF2-40B4-BE49-F238E27FC236}">
                <a16:creationId xmlns:a16="http://schemas.microsoft.com/office/drawing/2014/main" id="{1A3326ED-36BC-4C80-A96F-36DF40779163}"/>
              </a:ext>
            </a:extLst>
          </p:cNvPr>
          <p:cNvSpPr txBox="1"/>
          <p:nvPr/>
        </p:nvSpPr>
        <p:spPr>
          <a:xfrm>
            <a:off x="9787413" y="5259848"/>
            <a:ext cx="2032635" cy="5355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集成协同</a:t>
            </a:r>
            <a:endParaRPr lang="en-US" altLang="zh-CN" sz="1200" dirty="0">
              <a:latin typeface=""/>
              <a:ea typeface="微软雅黑" panose="020B0503020204020204" pitchFamily="34" charset="-122"/>
              <a:sym typeface="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一体化开发平台</a:t>
            </a:r>
            <a:endParaRPr lang="en-US" sz="1200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109" name="TextBox 34">
            <a:extLst>
              <a:ext uri="{FF2B5EF4-FFF2-40B4-BE49-F238E27FC236}">
                <a16:creationId xmlns:a16="http://schemas.microsoft.com/office/drawing/2014/main" id="{A898C65B-116C-41B2-9CF4-AFA39C2E3BC2}"/>
              </a:ext>
            </a:extLst>
          </p:cNvPr>
          <p:cNvSpPr txBox="1"/>
          <p:nvPr/>
        </p:nvSpPr>
        <p:spPr>
          <a:xfrm>
            <a:off x="7161243" y="6182843"/>
            <a:ext cx="2070049" cy="2944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定制开发</a:t>
            </a:r>
            <a:r>
              <a:rPr lang="en-US" altLang="zh-CN" sz="1200" dirty="0">
                <a:latin typeface=""/>
                <a:ea typeface="微软雅黑" panose="020B0503020204020204" pitchFamily="34" charset="-122"/>
                <a:sym typeface=""/>
              </a:rPr>
              <a:t>+</a:t>
            </a:r>
            <a:r>
              <a:rPr lang="zh-CN" altLang="en-US" sz="1200" dirty="0">
                <a:latin typeface=""/>
                <a:ea typeface="微软雅黑" panose="020B0503020204020204" pitchFamily="34" charset="-122"/>
                <a:sym typeface=""/>
              </a:rPr>
              <a:t>手工接口模式</a:t>
            </a:r>
            <a:endParaRPr lang="en-US" sz="1200" dirty="0">
              <a:latin typeface=""/>
              <a:ea typeface="微软雅黑" panose="020B0503020204020204" pitchFamily="34" charset="-122"/>
              <a:sym typeface="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A51691C-2CA6-44D8-B72F-8CC2F8FD89AB}"/>
              </a:ext>
            </a:extLst>
          </p:cNvPr>
          <p:cNvCxnSpPr>
            <a:cxnSpLocks/>
            <a:stCxn id="109" idx="3"/>
            <a:endCxn id="111" idx="1"/>
          </p:cNvCxnSpPr>
          <p:nvPr/>
        </p:nvCxnSpPr>
        <p:spPr>
          <a:xfrm>
            <a:off x="9231292" y="6330063"/>
            <a:ext cx="547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34">
            <a:extLst>
              <a:ext uri="{FF2B5EF4-FFF2-40B4-BE49-F238E27FC236}">
                <a16:creationId xmlns:a16="http://schemas.microsoft.com/office/drawing/2014/main" id="{1F33ED84-B133-4E86-A5FB-A263F8774EE6}"/>
              </a:ext>
            </a:extLst>
          </p:cNvPr>
          <p:cNvSpPr txBox="1"/>
          <p:nvPr/>
        </p:nvSpPr>
        <p:spPr>
          <a:xfrm>
            <a:off x="9778772" y="6182843"/>
            <a:ext cx="2041276" cy="2944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highlight>
                  <a:srgbClr val="FFFF00"/>
                </a:highlight>
                <a:latin typeface=""/>
                <a:ea typeface="微软雅黑" panose="020B0503020204020204" pitchFamily="34" charset="-122"/>
                <a:sym typeface=""/>
              </a:rPr>
              <a:t>服务发布</a:t>
            </a:r>
            <a:r>
              <a:rPr lang="en-US" altLang="zh-CN" sz="1200" dirty="0">
                <a:highlight>
                  <a:srgbClr val="FFFF00"/>
                </a:highlight>
                <a:latin typeface=""/>
                <a:ea typeface="微软雅黑" panose="020B0503020204020204" pitchFamily="34" charset="-122"/>
                <a:sym typeface=""/>
              </a:rPr>
              <a:t>+</a:t>
            </a:r>
            <a:r>
              <a:rPr lang="zh-CN" altLang="en-US" sz="1200" dirty="0">
                <a:highlight>
                  <a:srgbClr val="FFFF00"/>
                </a:highlight>
                <a:latin typeface=""/>
                <a:ea typeface="微软雅黑" panose="020B0503020204020204" pitchFamily="34" charset="-122"/>
                <a:sym typeface=""/>
              </a:rPr>
              <a:t>申请订阅模式</a:t>
            </a:r>
            <a:endParaRPr lang="en-US" sz="1200" dirty="0">
              <a:highlight>
                <a:srgbClr val="FFFF00"/>
              </a:highlight>
              <a:latin typeface=""/>
              <a:ea typeface="微软雅黑" panose="020B0503020204020204" pitchFamily="34" charset="-122"/>
              <a:sym typeface="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375D2F5-6ED5-4516-BF5E-2EADD01A27EC}"/>
              </a:ext>
            </a:extLst>
          </p:cNvPr>
          <p:cNvCxnSpPr/>
          <p:nvPr/>
        </p:nvCxnSpPr>
        <p:spPr>
          <a:xfrm>
            <a:off x="508919" y="5902701"/>
            <a:ext cx="113472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F012C6A-3D51-4AC2-84F1-CFCEBE4FE1DD}"/>
              </a:ext>
            </a:extLst>
          </p:cNvPr>
          <p:cNvCxnSpPr/>
          <p:nvPr/>
        </p:nvCxnSpPr>
        <p:spPr>
          <a:xfrm>
            <a:off x="5807968" y="5310385"/>
            <a:ext cx="0" cy="12349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40D385E-DA1D-4899-91EC-9BF4392B2B7E}"/>
              </a:ext>
            </a:extLst>
          </p:cNvPr>
          <p:cNvGrpSpPr/>
          <p:nvPr/>
        </p:nvGrpSpPr>
        <p:grpSpPr>
          <a:xfrm>
            <a:off x="5561344" y="1848629"/>
            <a:ext cx="948162" cy="2796762"/>
            <a:chOff x="5508895" y="1772816"/>
            <a:chExt cx="1152000" cy="3241502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2E2E71E-BA74-4CEA-BBDE-6A0840DE7A9D}"/>
                </a:ext>
              </a:extLst>
            </p:cNvPr>
            <p:cNvSpPr/>
            <p:nvPr/>
          </p:nvSpPr>
          <p:spPr>
            <a:xfrm>
              <a:off x="5929858" y="1772816"/>
              <a:ext cx="310074" cy="3099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4</a:t>
              </a:r>
              <a:endParaRPr lang="zh-CN" altLang="en-US" sz="1600" b="1" dirty="0">
                <a:solidFill>
                  <a:srgbClr val="C00000"/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DFD6866C-50C1-42A6-866C-2B634173E23D}"/>
                </a:ext>
              </a:extLst>
            </p:cNvPr>
            <p:cNvSpPr/>
            <p:nvPr/>
          </p:nvSpPr>
          <p:spPr>
            <a:xfrm>
              <a:off x="5929858" y="4343200"/>
              <a:ext cx="310074" cy="3099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1</a:t>
              </a:r>
              <a:endParaRPr lang="zh-CN" altLang="en-US" sz="1600" b="1" dirty="0">
                <a:solidFill>
                  <a:srgbClr val="C00000"/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CDD889CB-7397-4E2D-A41C-7A347AC3A653}"/>
                </a:ext>
              </a:extLst>
            </p:cNvPr>
            <p:cNvSpPr/>
            <p:nvPr/>
          </p:nvSpPr>
          <p:spPr>
            <a:xfrm>
              <a:off x="5929858" y="3547300"/>
              <a:ext cx="310074" cy="3099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2</a:t>
              </a:r>
              <a:endParaRPr lang="zh-CN" altLang="en-US" sz="1600" b="1" dirty="0">
                <a:solidFill>
                  <a:srgbClr val="C00000"/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2C3B805-57AF-4346-ABE9-E5FC24045471}"/>
                </a:ext>
              </a:extLst>
            </p:cNvPr>
            <p:cNvSpPr/>
            <p:nvPr/>
          </p:nvSpPr>
          <p:spPr>
            <a:xfrm>
              <a:off x="5929858" y="2708920"/>
              <a:ext cx="310074" cy="3099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3</a:t>
              </a:r>
              <a:endParaRPr lang="zh-CN" altLang="en-US" sz="1600" b="1" dirty="0">
                <a:solidFill>
                  <a:srgbClr val="C00000"/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73AFAFA-FCDC-4B40-8DEC-3B54DFE71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8895" y="3887585"/>
              <a:ext cx="1152000" cy="303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F33E47C-354B-46F4-8DCC-A8C382CD5F98}"/>
                </a:ext>
              </a:extLst>
            </p:cNvPr>
            <p:cNvCxnSpPr>
              <a:cxnSpLocks/>
            </p:cNvCxnSpPr>
            <p:nvPr/>
          </p:nvCxnSpPr>
          <p:spPr>
            <a:xfrm>
              <a:off x="5508895" y="4703881"/>
              <a:ext cx="11520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CA9C461-B872-45EA-ABF0-B0B67CDB59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8895" y="2115849"/>
              <a:ext cx="1152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00DD94A6-F4D7-44FF-BBA3-3098359BE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8895" y="3060040"/>
              <a:ext cx="11520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E903D3DD-CF7A-4C1A-9CDE-7C68A0A34025}"/>
                </a:ext>
              </a:extLst>
            </p:cNvPr>
            <p:cNvSpPr txBox="1"/>
            <p:nvPr/>
          </p:nvSpPr>
          <p:spPr>
            <a:xfrm>
              <a:off x="5518760" y="2169868"/>
              <a:ext cx="1132271" cy="241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zh-CN" altLang="en-US" sz="1400" dirty="0">
                  <a:latin typeface=""/>
                  <a:ea typeface="微软雅黑" panose="020B0503020204020204" pitchFamily="34" charset="-122"/>
                  <a:sym typeface=""/>
                </a:rPr>
                <a:t>服务模式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FCC36EB1-FABD-4D6F-9BDA-9C64E7CDC62B}"/>
                </a:ext>
              </a:extLst>
            </p:cNvPr>
            <p:cNvSpPr txBox="1"/>
            <p:nvPr/>
          </p:nvSpPr>
          <p:spPr>
            <a:xfrm>
              <a:off x="5518760" y="3111403"/>
              <a:ext cx="1132271" cy="241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zh-CN" altLang="en-US" sz="1400" dirty="0">
                  <a:latin typeface=""/>
                  <a:ea typeface="微软雅黑" panose="020B0503020204020204" pitchFamily="34" charset="-122"/>
                  <a:sym typeface=""/>
                </a:rPr>
                <a:t>开发模式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BB1318EE-3EF0-4796-BAA8-0B27494445DC}"/>
                </a:ext>
              </a:extLst>
            </p:cNvPr>
            <p:cNvSpPr txBox="1"/>
            <p:nvPr/>
          </p:nvSpPr>
          <p:spPr>
            <a:xfrm>
              <a:off x="5518760" y="3938929"/>
              <a:ext cx="1132271" cy="241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zh-CN" altLang="en-US" sz="1400" dirty="0">
                  <a:latin typeface=""/>
                  <a:ea typeface="微软雅黑" panose="020B0503020204020204" pitchFamily="34" charset="-122"/>
                  <a:sym typeface=""/>
                </a:rPr>
                <a:t>资源效能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BCC9B2C4-9767-49E2-8A24-29E35E42FE72}"/>
                </a:ext>
              </a:extLst>
            </p:cNvPr>
            <p:cNvSpPr txBox="1"/>
            <p:nvPr/>
          </p:nvSpPr>
          <p:spPr>
            <a:xfrm>
              <a:off x="5518760" y="4772637"/>
              <a:ext cx="1132271" cy="241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zh-CN" altLang="en-US" sz="1400" dirty="0">
                  <a:latin typeface=""/>
                  <a:ea typeface="微软雅黑" panose="020B0503020204020204" pitchFamily="34" charset="-122"/>
                  <a:sym typeface=""/>
                </a:rPr>
                <a:t>部署模式</a:t>
              </a:r>
            </a:p>
          </p:txBody>
        </p: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99F93B49-17CD-46BE-BA8E-624FF548497D}"/>
              </a:ext>
            </a:extLst>
          </p:cNvPr>
          <p:cNvSpPr/>
          <p:nvPr/>
        </p:nvSpPr>
        <p:spPr>
          <a:xfrm>
            <a:off x="1002905" y="975060"/>
            <a:ext cx="10359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"/>
                <a:ea typeface="微软雅黑" panose="020B0503020204020204" pitchFamily="34" charset="-122"/>
                <a:cs typeface="微软雅黑" panose="020B0503020204020204" pitchFamily="34" charset="-122"/>
                <a:sym typeface=""/>
              </a:rPr>
              <a:t>数据云产品结合某山西联通数据中台项目，通过数据治理平台实现客户需求的异构采集、云化数仓；通过数据云平台实现租户隔离、资源申请、工具应用、能力开放等</a:t>
            </a:r>
            <a:endParaRPr lang="en-US" altLang="zh-CN" sz="1200" dirty="0">
              <a:latin typeface="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4426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山西联通数据中台建设成效及投资回报</a:t>
            </a:r>
            <a:endParaRPr kumimoji="1"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57EF15-F76E-497F-8412-05C0443F4D45}"/>
              </a:ext>
            </a:extLst>
          </p:cNvPr>
          <p:cNvSpPr/>
          <p:nvPr/>
        </p:nvSpPr>
        <p:spPr>
          <a:xfrm>
            <a:off x="542452" y="1782277"/>
            <a:ext cx="1574421" cy="369326"/>
          </a:xfrm>
          <a:prstGeom prst="rect">
            <a:avLst/>
          </a:prstGeom>
          <a:noFill/>
        </p:spPr>
        <p:txBody>
          <a:bodyPr wrap="square" lIns="91433" tIns="45717" rIns="91433" bIns="45717">
            <a:spAutoFit/>
          </a:bodyPr>
          <a:lstStyle/>
          <a:p>
            <a:pPr algn="r"/>
            <a:r>
              <a:rPr lang="zh-CN" altLang="en-US" b="1" dirty="0">
                <a:solidFill>
                  <a:srgbClr val="F5AC33"/>
                </a:solidFill>
                <a:latin typeface=""/>
                <a:ea typeface="微软雅黑" panose="020B0503020204020204" pitchFamily="34" charset="-122"/>
                <a:sym typeface=""/>
              </a:rPr>
              <a:t>成效    </a:t>
            </a:r>
            <a:endParaRPr lang="en-US" b="1" dirty="0">
              <a:solidFill>
                <a:srgbClr val="F5AC33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D1106E-F4F8-4D68-991F-92E49E195B3B}"/>
              </a:ext>
            </a:extLst>
          </p:cNvPr>
          <p:cNvSpPr/>
          <p:nvPr/>
        </p:nvSpPr>
        <p:spPr>
          <a:xfrm>
            <a:off x="515715" y="4325699"/>
            <a:ext cx="1537862" cy="369326"/>
          </a:xfrm>
          <a:prstGeom prst="rect">
            <a:avLst/>
          </a:prstGeom>
          <a:noFill/>
        </p:spPr>
        <p:txBody>
          <a:bodyPr wrap="square" lIns="91433" tIns="45717" rIns="91433" bIns="45717">
            <a:spAutoFit/>
          </a:bodyPr>
          <a:lstStyle/>
          <a:p>
            <a:pPr algn="r"/>
            <a:r>
              <a:rPr lang="zh-CN" altLang="en-US" b="1" dirty="0">
                <a:solidFill>
                  <a:srgbClr val="F5AC33"/>
                </a:solidFill>
                <a:latin typeface=""/>
                <a:ea typeface="微软雅黑" panose="020B0503020204020204" pitchFamily="34" charset="-122"/>
                <a:sym typeface=""/>
              </a:rPr>
              <a:t>回报    </a:t>
            </a:r>
            <a:endParaRPr lang="en-US" b="1" dirty="0">
              <a:solidFill>
                <a:srgbClr val="F5AC33"/>
              </a:solidFill>
              <a:latin typeface=""/>
              <a:ea typeface="微软雅黑" panose="020B0503020204020204" pitchFamily="34" charset="-122"/>
              <a:sym typeface="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D5E2DC-9CB6-45E3-9211-2C713E39DF36}"/>
              </a:ext>
            </a:extLst>
          </p:cNvPr>
          <p:cNvGrpSpPr/>
          <p:nvPr/>
        </p:nvGrpSpPr>
        <p:grpSpPr>
          <a:xfrm>
            <a:off x="457183" y="1777483"/>
            <a:ext cx="11152081" cy="4093625"/>
            <a:chOff x="256774" y="1896807"/>
            <a:chExt cx="11152081" cy="409362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689A39-B602-4123-91B6-B303564936EA}"/>
                </a:ext>
              </a:extLst>
            </p:cNvPr>
            <p:cNvGrpSpPr/>
            <p:nvPr/>
          </p:nvGrpSpPr>
          <p:grpSpPr>
            <a:xfrm>
              <a:off x="4036843" y="2658218"/>
              <a:ext cx="2346376" cy="1822050"/>
              <a:chOff x="4191261" y="2899088"/>
              <a:chExt cx="2346376" cy="1822050"/>
            </a:xfrm>
          </p:grpSpPr>
          <p:sp>
            <p:nvSpPr>
              <p:cNvPr id="27" name="TextBox 44">
                <a:extLst>
                  <a:ext uri="{FF2B5EF4-FFF2-40B4-BE49-F238E27FC236}">
                    <a16:creationId xmlns:a16="http://schemas.microsoft.com/office/drawing/2014/main" id="{8F1C2390-0D17-4C2D-84C7-7523FB955762}"/>
                  </a:ext>
                </a:extLst>
              </p:cNvPr>
              <p:cNvSpPr txBox="1"/>
              <p:nvPr/>
            </p:nvSpPr>
            <p:spPr>
              <a:xfrm>
                <a:off x="4318877" y="3413088"/>
                <a:ext cx="1608133" cy="1308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2">
                        <a:lumMod val="75000"/>
                      </a:schemeClr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数据高效复用</a:t>
                </a:r>
                <a:endPara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2">
                        <a:lumMod val="75000"/>
                      </a:schemeClr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集成开发环境</a:t>
                </a:r>
                <a:endPara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2">
                        <a:lumMod val="75000"/>
                      </a:schemeClr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采集加工提速</a:t>
                </a:r>
                <a:endPara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  <a:p>
                <a:pPr marL="342900" indent="-342900">
                  <a:buFont typeface="Wingdings" panose="05000000000000000000" pitchFamily="2" charset="2"/>
                  <a:buChar char="þ"/>
                </a:pPr>
                <a:endParaRPr lang="en-US" altLang="zh-CN" sz="16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BF45EE8D-160D-4D83-98C9-F0F76CE2C55A}"/>
                  </a:ext>
                </a:extLst>
              </p:cNvPr>
              <p:cNvSpPr/>
              <p:nvPr/>
            </p:nvSpPr>
            <p:spPr>
              <a:xfrm>
                <a:off x="4775615" y="2927016"/>
                <a:ext cx="1762022" cy="369326"/>
              </a:xfrm>
              <a:prstGeom prst="rect">
                <a:avLst/>
              </a:prstGeom>
            </p:spPr>
            <p:txBody>
              <a:bodyPr wrap="square" lIns="91433" tIns="45717" rIns="91433" bIns="45717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>
                        <a:lumMod val="50000"/>
                      </a:schemeClr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开发能力提升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</p:txBody>
          </p:sp>
          <p:pic>
            <p:nvPicPr>
              <p:cNvPr id="29" name="Picture 2" descr="\\MAGNUM\Projects\Microsoft\Cloud Power FY12\Design\ICONS_PNG\Application.png">
                <a:extLst>
                  <a:ext uri="{FF2B5EF4-FFF2-40B4-BE49-F238E27FC236}">
                    <a16:creationId xmlns:a16="http://schemas.microsoft.com/office/drawing/2014/main" id="{8CCDEDE5-8ADF-4321-BF33-CF0E257A2E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191261" y="2899088"/>
                <a:ext cx="530248" cy="4326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5966B41-1D4A-426E-889D-C825B36B7C4C}"/>
                </a:ext>
              </a:extLst>
            </p:cNvPr>
            <p:cNvSpPr/>
            <p:nvPr/>
          </p:nvSpPr>
          <p:spPr>
            <a:xfrm>
              <a:off x="7150473" y="2680703"/>
              <a:ext cx="1698991" cy="369326"/>
            </a:xfrm>
            <a:prstGeom prst="rect">
              <a:avLst/>
            </a:prstGeom>
          </p:spPr>
          <p:txBody>
            <a:bodyPr wrap="square" lIns="91433" tIns="45717" rIns="91433" bIns="45717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服务能力扩展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sp>
          <p:nvSpPr>
            <p:cNvPr id="10" name="TextBox 45">
              <a:extLst>
                <a:ext uri="{FF2B5EF4-FFF2-40B4-BE49-F238E27FC236}">
                  <a16:creationId xmlns:a16="http://schemas.microsoft.com/office/drawing/2014/main" id="{046847DD-5448-4F60-9373-8039953DE3E5}"/>
                </a:ext>
              </a:extLst>
            </p:cNvPr>
            <p:cNvSpPr txBox="1"/>
            <p:nvPr/>
          </p:nvSpPr>
          <p:spPr>
            <a:xfrm>
              <a:off x="6711286" y="3174111"/>
              <a:ext cx="1685077" cy="1346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方式多样化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范围可拓展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策略可控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统一发布</a:t>
              </a:r>
              <a:r>
                <a: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/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订阅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2AAF0EE-7562-4EDF-BE8C-B8D85BC61C6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689224" y="2658218"/>
              <a:ext cx="392287" cy="413681"/>
            </a:xfrm>
            <a:custGeom>
              <a:avLst/>
              <a:gdLst>
                <a:gd name="T0" fmla="*/ 300 w 300"/>
                <a:gd name="T1" fmla="*/ 201 h 255"/>
                <a:gd name="T2" fmla="*/ 288 w 300"/>
                <a:gd name="T3" fmla="*/ 210 h 255"/>
                <a:gd name="T4" fmla="*/ 285 w 300"/>
                <a:gd name="T5" fmla="*/ 214 h 255"/>
                <a:gd name="T6" fmla="*/ 266 w 300"/>
                <a:gd name="T7" fmla="*/ 230 h 255"/>
                <a:gd name="T8" fmla="*/ 229 w 300"/>
                <a:gd name="T9" fmla="*/ 245 h 255"/>
                <a:gd name="T10" fmla="*/ 169 w 300"/>
                <a:gd name="T11" fmla="*/ 253 h 255"/>
                <a:gd name="T12" fmla="*/ 47 w 300"/>
                <a:gd name="T13" fmla="*/ 231 h 255"/>
                <a:gd name="T14" fmla="*/ 47 w 300"/>
                <a:gd name="T15" fmla="*/ 186 h 255"/>
                <a:gd name="T16" fmla="*/ 89 w 300"/>
                <a:gd name="T17" fmla="*/ 168 h 255"/>
                <a:gd name="T18" fmla="*/ 130 w 300"/>
                <a:gd name="T19" fmla="*/ 171 h 255"/>
                <a:gd name="T20" fmla="*/ 163 w 300"/>
                <a:gd name="T21" fmla="*/ 174 h 255"/>
                <a:gd name="T22" fmla="*/ 198 w 300"/>
                <a:gd name="T23" fmla="*/ 169 h 255"/>
                <a:gd name="T24" fmla="*/ 219 w 300"/>
                <a:gd name="T25" fmla="*/ 182 h 255"/>
                <a:gd name="T26" fmla="*/ 201 w 300"/>
                <a:gd name="T27" fmla="*/ 195 h 255"/>
                <a:gd name="T28" fmla="*/ 174 w 300"/>
                <a:gd name="T29" fmla="*/ 194 h 255"/>
                <a:gd name="T30" fmla="*/ 144 w 300"/>
                <a:gd name="T31" fmla="*/ 202 h 255"/>
                <a:gd name="T32" fmla="*/ 177 w 300"/>
                <a:gd name="T33" fmla="*/ 217 h 255"/>
                <a:gd name="T34" fmla="*/ 223 w 300"/>
                <a:gd name="T35" fmla="*/ 218 h 255"/>
                <a:gd name="T36" fmla="*/ 255 w 300"/>
                <a:gd name="T37" fmla="*/ 209 h 255"/>
                <a:gd name="T38" fmla="*/ 287 w 300"/>
                <a:gd name="T39" fmla="*/ 193 h 255"/>
                <a:gd name="T40" fmla="*/ 300 w 300"/>
                <a:gd name="T41" fmla="*/ 201 h 255"/>
                <a:gd name="T42" fmla="*/ 34 w 300"/>
                <a:gd name="T43" fmla="*/ 173 h 255"/>
                <a:gd name="T44" fmla="*/ 0 w 300"/>
                <a:gd name="T45" fmla="*/ 173 h 255"/>
                <a:gd name="T46" fmla="*/ 0 w 300"/>
                <a:gd name="T47" fmla="*/ 240 h 255"/>
                <a:gd name="T48" fmla="*/ 34 w 300"/>
                <a:gd name="T49" fmla="*/ 240 h 255"/>
                <a:gd name="T50" fmla="*/ 39 w 300"/>
                <a:gd name="T51" fmla="*/ 235 h 255"/>
                <a:gd name="T52" fmla="*/ 39 w 300"/>
                <a:gd name="T53" fmla="*/ 177 h 255"/>
                <a:gd name="T54" fmla="*/ 34 w 300"/>
                <a:gd name="T55" fmla="*/ 173 h 255"/>
                <a:gd name="T56" fmla="*/ 246 w 300"/>
                <a:gd name="T57" fmla="*/ 24 h 255"/>
                <a:gd name="T58" fmla="*/ 246 w 300"/>
                <a:gd name="T59" fmla="*/ 147 h 255"/>
                <a:gd name="T60" fmla="*/ 123 w 300"/>
                <a:gd name="T61" fmla="*/ 147 h 255"/>
                <a:gd name="T62" fmla="*/ 123 w 300"/>
                <a:gd name="T63" fmla="*/ 122 h 255"/>
                <a:gd name="T64" fmla="*/ 99 w 300"/>
                <a:gd name="T65" fmla="*/ 122 h 255"/>
                <a:gd name="T66" fmla="*/ 99 w 300"/>
                <a:gd name="T67" fmla="*/ 0 h 255"/>
                <a:gd name="T68" fmla="*/ 221 w 300"/>
                <a:gd name="T69" fmla="*/ 0 h 255"/>
                <a:gd name="T70" fmla="*/ 221 w 300"/>
                <a:gd name="T71" fmla="*/ 24 h 255"/>
                <a:gd name="T72" fmla="*/ 246 w 300"/>
                <a:gd name="T73" fmla="*/ 24 h 255"/>
                <a:gd name="T74" fmla="*/ 123 w 300"/>
                <a:gd name="T75" fmla="*/ 116 h 255"/>
                <a:gd name="T76" fmla="*/ 123 w 300"/>
                <a:gd name="T77" fmla="*/ 24 h 255"/>
                <a:gd name="T78" fmla="*/ 215 w 300"/>
                <a:gd name="T79" fmla="*/ 24 h 255"/>
                <a:gd name="T80" fmla="*/ 215 w 300"/>
                <a:gd name="T81" fmla="*/ 6 h 255"/>
                <a:gd name="T82" fmla="*/ 105 w 300"/>
                <a:gd name="T83" fmla="*/ 6 h 255"/>
                <a:gd name="T84" fmla="*/ 105 w 300"/>
                <a:gd name="T85" fmla="*/ 116 h 255"/>
                <a:gd name="T86" fmla="*/ 123 w 300"/>
                <a:gd name="T87" fmla="*/ 116 h 255"/>
                <a:gd name="T88" fmla="*/ 224 w 300"/>
                <a:gd name="T89" fmla="*/ 85 h 255"/>
                <a:gd name="T90" fmla="*/ 183 w 300"/>
                <a:gd name="T91" fmla="*/ 56 h 255"/>
                <a:gd name="T92" fmla="*/ 183 w 300"/>
                <a:gd name="T93" fmla="*/ 76 h 255"/>
                <a:gd name="T94" fmla="*/ 145 w 300"/>
                <a:gd name="T95" fmla="*/ 76 h 255"/>
                <a:gd name="T96" fmla="*/ 145 w 300"/>
                <a:gd name="T97" fmla="*/ 94 h 255"/>
                <a:gd name="T98" fmla="*/ 183 w 300"/>
                <a:gd name="T99" fmla="*/ 94 h 255"/>
                <a:gd name="T100" fmla="*/ 183 w 300"/>
                <a:gd name="T101" fmla="*/ 115 h 255"/>
                <a:gd name="T102" fmla="*/ 224 w 300"/>
                <a:gd name="T103" fmla="*/ 8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" h="255">
                  <a:moveTo>
                    <a:pt x="300" y="201"/>
                  </a:moveTo>
                  <a:cubicBezTo>
                    <a:pt x="300" y="201"/>
                    <a:pt x="299" y="202"/>
                    <a:pt x="288" y="210"/>
                  </a:cubicBezTo>
                  <a:cubicBezTo>
                    <a:pt x="288" y="210"/>
                    <a:pt x="286" y="214"/>
                    <a:pt x="285" y="214"/>
                  </a:cubicBezTo>
                  <a:cubicBezTo>
                    <a:pt x="280" y="218"/>
                    <a:pt x="275" y="223"/>
                    <a:pt x="266" y="230"/>
                  </a:cubicBezTo>
                  <a:cubicBezTo>
                    <a:pt x="257" y="231"/>
                    <a:pt x="238" y="240"/>
                    <a:pt x="229" y="245"/>
                  </a:cubicBezTo>
                  <a:cubicBezTo>
                    <a:pt x="212" y="244"/>
                    <a:pt x="187" y="248"/>
                    <a:pt x="169" y="253"/>
                  </a:cubicBezTo>
                  <a:cubicBezTo>
                    <a:pt x="143" y="249"/>
                    <a:pt x="140" y="255"/>
                    <a:pt x="47" y="231"/>
                  </a:cubicBezTo>
                  <a:cubicBezTo>
                    <a:pt x="47" y="231"/>
                    <a:pt x="47" y="194"/>
                    <a:pt x="47" y="186"/>
                  </a:cubicBezTo>
                  <a:cubicBezTo>
                    <a:pt x="64" y="182"/>
                    <a:pt x="69" y="171"/>
                    <a:pt x="89" y="168"/>
                  </a:cubicBezTo>
                  <a:cubicBezTo>
                    <a:pt x="103" y="166"/>
                    <a:pt x="116" y="167"/>
                    <a:pt x="130" y="171"/>
                  </a:cubicBezTo>
                  <a:cubicBezTo>
                    <a:pt x="139" y="174"/>
                    <a:pt x="148" y="176"/>
                    <a:pt x="163" y="174"/>
                  </a:cubicBezTo>
                  <a:cubicBezTo>
                    <a:pt x="176" y="173"/>
                    <a:pt x="181" y="169"/>
                    <a:pt x="198" y="169"/>
                  </a:cubicBezTo>
                  <a:cubicBezTo>
                    <a:pt x="209" y="169"/>
                    <a:pt x="220" y="176"/>
                    <a:pt x="219" y="182"/>
                  </a:cubicBezTo>
                  <a:cubicBezTo>
                    <a:pt x="219" y="188"/>
                    <a:pt x="208" y="194"/>
                    <a:pt x="201" y="195"/>
                  </a:cubicBezTo>
                  <a:cubicBezTo>
                    <a:pt x="185" y="195"/>
                    <a:pt x="189" y="194"/>
                    <a:pt x="174" y="194"/>
                  </a:cubicBezTo>
                  <a:cubicBezTo>
                    <a:pt x="156" y="194"/>
                    <a:pt x="155" y="197"/>
                    <a:pt x="144" y="202"/>
                  </a:cubicBezTo>
                  <a:cubicBezTo>
                    <a:pt x="155" y="205"/>
                    <a:pt x="162" y="209"/>
                    <a:pt x="177" y="217"/>
                  </a:cubicBezTo>
                  <a:cubicBezTo>
                    <a:pt x="193" y="215"/>
                    <a:pt x="209" y="217"/>
                    <a:pt x="223" y="218"/>
                  </a:cubicBezTo>
                  <a:cubicBezTo>
                    <a:pt x="235" y="215"/>
                    <a:pt x="241" y="210"/>
                    <a:pt x="255" y="209"/>
                  </a:cubicBezTo>
                  <a:cubicBezTo>
                    <a:pt x="264" y="202"/>
                    <a:pt x="276" y="191"/>
                    <a:pt x="287" y="193"/>
                  </a:cubicBezTo>
                  <a:cubicBezTo>
                    <a:pt x="293" y="194"/>
                    <a:pt x="300" y="201"/>
                    <a:pt x="300" y="201"/>
                  </a:cubicBezTo>
                  <a:close/>
                  <a:moveTo>
                    <a:pt x="34" y="173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7" y="240"/>
                    <a:pt x="39" y="238"/>
                    <a:pt x="39" y="235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75"/>
                    <a:pt x="37" y="173"/>
                    <a:pt x="34" y="173"/>
                  </a:cubicBezTo>
                  <a:close/>
                  <a:moveTo>
                    <a:pt x="246" y="24"/>
                  </a:moveTo>
                  <a:cubicBezTo>
                    <a:pt x="246" y="147"/>
                    <a:pt x="246" y="147"/>
                    <a:pt x="246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22"/>
                    <a:pt x="123" y="122"/>
                    <a:pt x="123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24"/>
                    <a:pt x="221" y="24"/>
                    <a:pt x="221" y="24"/>
                  </a:cubicBezTo>
                  <a:lnTo>
                    <a:pt x="246" y="24"/>
                  </a:lnTo>
                  <a:close/>
                  <a:moveTo>
                    <a:pt x="123" y="116"/>
                  </a:moveTo>
                  <a:cubicBezTo>
                    <a:pt x="123" y="24"/>
                    <a:pt x="123" y="24"/>
                    <a:pt x="123" y="2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116"/>
                    <a:pt x="105" y="116"/>
                    <a:pt x="105" y="116"/>
                  </a:cubicBezTo>
                  <a:lnTo>
                    <a:pt x="123" y="116"/>
                  </a:lnTo>
                  <a:close/>
                  <a:moveTo>
                    <a:pt x="224" y="85"/>
                  </a:moveTo>
                  <a:cubicBezTo>
                    <a:pt x="183" y="56"/>
                    <a:pt x="183" y="56"/>
                    <a:pt x="183" y="56"/>
                  </a:cubicBezTo>
                  <a:cubicBezTo>
                    <a:pt x="183" y="76"/>
                    <a:pt x="183" y="76"/>
                    <a:pt x="183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3" y="115"/>
                    <a:pt x="183" y="115"/>
                    <a:pt x="183" y="115"/>
                  </a:cubicBezTo>
                  <a:lnTo>
                    <a:pt x="224" y="85"/>
                  </a:lnTo>
                  <a:close/>
                </a:path>
              </a:pathLst>
            </a:custGeom>
            <a:solidFill>
              <a:srgbClr val="586D8C"/>
            </a:solidFill>
            <a:ln>
              <a:solidFill>
                <a:srgbClr val="B1C0E5"/>
              </a:solidFill>
            </a:ln>
          </p:spPr>
          <p:txBody>
            <a:bodyPr vert="horz" wrap="square" lIns="83943" tIns="41972" rIns="83943" bIns="41972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F703817F-E5EA-43FC-B958-1DE3C2C79229}"/>
                </a:ext>
              </a:extLst>
            </p:cNvPr>
            <p:cNvSpPr/>
            <p:nvPr/>
          </p:nvSpPr>
          <p:spPr>
            <a:xfrm>
              <a:off x="9659527" y="2680703"/>
              <a:ext cx="1587682" cy="369326"/>
            </a:xfrm>
            <a:prstGeom prst="rect">
              <a:avLst/>
            </a:prstGeom>
          </p:spPr>
          <p:txBody>
            <a:bodyPr wrap="square" lIns="91433" tIns="45717" rIns="91433" bIns="45717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管理一体化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sp>
          <p:nvSpPr>
            <p:cNvPr id="13" name="TextBox 46">
              <a:extLst>
                <a:ext uri="{FF2B5EF4-FFF2-40B4-BE49-F238E27FC236}">
                  <a16:creationId xmlns:a16="http://schemas.microsoft.com/office/drawing/2014/main" id="{BD019C76-77A0-4372-81BB-81F656EF0DB5}"/>
                </a:ext>
              </a:extLst>
            </p:cNvPr>
            <p:cNvSpPr txBox="1"/>
            <p:nvPr/>
          </p:nvSpPr>
          <p:spPr>
            <a:xfrm>
              <a:off x="9192344" y="3176251"/>
              <a:ext cx="1608133" cy="1308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租户化管理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建设规范统一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审核流程统一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  <a:p>
              <a:pPr marL="342900" indent="-342900">
                <a:buFont typeface="Wingdings" panose="05000000000000000000" pitchFamily="2" charset="2"/>
                <a:buChar char="þ"/>
              </a:pP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pic>
          <p:nvPicPr>
            <p:cNvPr id="14" name="Picture 2" descr="W:\Open Engagements\Productivity\MS-Unified Communications\#1601 BizProd MOD Team Core Content Work\New Iconography\Words\Draft\061312_Word_Icons\Shield_061312_white-16.png">
              <a:extLst>
                <a:ext uri="{FF2B5EF4-FFF2-40B4-BE49-F238E27FC236}">
                  <a16:creationId xmlns:a16="http://schemas.microsoft.com/office/drawing/2014/main" id="{27E9C8D3-38A2-4409-A4DD-B475D612D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385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5470" y="2658218"/>
              <a:ext cx="413681" cy="413681"/>
            </a:xfrm>
            <a:prstGeom prst="rect">
              <a:avLst/>
            </a:prstGeom>
            <a:noFill/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B0802E9-D94B-441B-9AB4-A3E25CD1F420}"/>
                </a:ext>
              </a:extLst>
            </p:cNvPr>
            <p:cNvGrpSpPr/>
            <p:nvPr/>
          </p:nvGrpSpPr>
          <p:grpSpPr>
            <a:xfrm>
              <a:off x="1264886" y="2649724"/>
              <a:ext cx="2465952" cy="1543429"/>
              <a:chOff x="1581293" y="2890594"/>
              <a:chExt cx="2465952" cy="1543429"/>
            </a:xfrm>
          </p:grpSpPr>
          <p:sp>
            <p:nvSpPr>
              <p:cNvPr id="24" name="Rectangle 6">
                <a:extLst>
                  <a:ext uri="{FF2B5EF4-FFF2-40B4-BE49-F238E27FC236}">
                    <a16:creationId xmlns:a16="http://schemas.microsoft.com/office/drawing/2014/main" id="{70532636-2767-4B1D-ABEE-70F4659E4AAB}"/>
                  </a:ext>
                </a:extLst>
              </p:cNvPr>
              <p:cNvSpPr/>
              <p:nvPr/>
            </p:nvSpPr>
            <p:spPr>
              <a:xfrm>
                <a:off x="2251562" y="2927016"/>
                <a:ext cx="1795683" cy="369326"/>
              </a:xfrm>
              <a:prstGeom prst="rect">
                <a:avLst/>
              </a:prstGeom>
            </p:spPr>
            <p:txBody>
              <a:bodyPr wrap="square" lIns="91433" tIns="45717" rIns="91433" bIns="45717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>
                        <a:lumMod val="50000"/>
                      </a:schemeClr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资源统一管控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</p:txBody>
          </p:sp>
          <p:sp>
            <p:nvSpPr>
              <p:cNvPr id="25" name="TextBox 43">
                <a:extLst>
                  <a:ext uri="{FF2B5EF4-FFF2-40B4-BE49-F238E27FC236}">
                    <a16:creationId xmlns:a16="http://schemas.microsoft.com/office/drawing/2014/main" id="{39DB9E0B-DC99-4C7F-831E-7616C1EAC00C}"/>
                  </a:ext>
                </a:extLst>
              </p:cNvPr>
              <p:cNvSpPr txBox="1"/>
              <p:nvPr/>
            </p:nvSpPr>
            <p:spPr>
              <a:xfrm>
                <a:off x="1584799" y="3410281"/>
                <a:ext cx="1608133" cy="102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2">
                        <a:lumMod val="75000"/>
                      </a:schemeClr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云化存储管理</a:t>
                </a:r>
                <a:endPara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2">
                        <a:lumMod val="75000"/>
                      </a:schemeClr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弹性计算</a:t>
                </a:r>
                <a:endPara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>
                    <a:solidFill>
                      <a:schemeClr val="tx2">
                        <a:lumMod val="75000"/>
                      </a:schemeClr>
                    </a:solidFill>
                    <a:latin typeface=""/>
                    <a:ea typeface="微软雅黑" panose="020B0503020204020204" pitchFamily="34" charset="-122"/>
                    <a:sym typeface=""/>
                  </a:rPr>
                  <a:t>按需动态分配</a:t>
                </a:r>
                <a:endPara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endParaRPr>
              </a:p>
            </p:txBody>
          </p:sp>
          <p:pic>
            <p:nvPicPr>
              <p:cNvPr id="26" name="Picture 3">
                <a:extLst>
                  <a:ext uri="{FF2B5EF4-FFF2-40B4-BE49-F238E27FC236}">
                    <a16:creationId xmlns:a16="http://schemas.microsoft.com/office/drawing/2014/main" id="{23F6219E-6794-44A3-8E2F-6112AB176C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1293" y="2890594"/>
                <a:ext cx="651578" cy="400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" name="TextBox 43">
              <a:extLst>
                <a:ext uri="{FF2B5EF4-FFF2-40B4-BE49-F238E27FC236}">
                  <a16:creationId xmlns:a16="http://schemas.microsoft.com/office/drawing/2014/main" id="{A61A4680-31F0-4C78-8554-CB02DBD89DE4}"/>
                </a:ext>
              </a:extLst>
            </p:cNvPr>
            <p:cNvSpPr txBox="1"/>
            <p:nvPr/>
          </p:nvSpPr>
          <p:spPr>
            <a:xfrm>
              <a:off x="1264886" y="5085184"/>
              <a:ext cx="2304256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存储缩减 </a:t>
              </a:r>
              <a:r>
                <a:rPr lang="en-US" altLang="zh-CN" sz="16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10TB</a:t>
              </a: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成本降低 </a:t>
              </a:r>
              <a:r>
                <a:rPr lang="en-US" altLang="zh-CN" sz="16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12%</a:t>
              </a:r>
              <a:endParaRPr lang="en-US" altLang="zh-CN" sz="1400" b="1" dirty="0">
                <a:solidFill>
                  <a:srgbClr val="C00000"/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sp>
          <p:nvSpPr>
            <p:cNvPr id="17" name="TextBox 43">
              <a:extLst>
                <a:ext uri="{FF2B5EF4-FFF2-40B4-BE49-F238E27FC236}">
                  <a16:creationId xmlns:a16="http://schemas.microsoft.com/office/drawing/2014/main" id="{8F8A0D92-F9A5-48F8-9B78-D5CD6DD73F9D}"/>
                </a:ext>
              </a:extLst>
            </p:cNvPr>
            <p:cNvSpPr txBox="1"/>
            <p:nvPr/>
          </p:nvSpPr>
          <p:spPr>
            <a:xfrm>
              <a:off x="3875988" y="5085184"/>
              <a:ext cx="2641469" cy="90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数据处理提速 </a:t>
              </a:r>
              <a:r>
                <a:rPr lang="en-US" altLang="zh-CN" sz="14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33%</a:t>
              </a: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库表数量降低 </a:t>
              </a:r>
              <a:r>
                <a:rPr lang="en-US" altLang="zh-CN" sz="14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45%</a:t>
              </a: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开发周期缩短 </a:t>
              </a:r>
              <a:r>
                <a:rPr lang="en-US" altLang="zh-CN" sz="14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60%</a:t>
              </a:r>
            </a:p>
          </p:txBody>
        </p: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786E3970-F28F-4933-B1A4-298FD2B1E870}"/>
                </a:ext>
              </a:extLst>
            </p:cNvPr>
            <p:cNvSpPr txBox="1"/>
            <p:nvPr/>
          </p:nvSpPr>
          <p:spPr>
            <a:xfrm>
              <a:off x="6666113" y="5085184"/>
              <a:ext cx="2146742" cy="905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批量、</a:t>
              </a:r>
              <a:r>
                <a: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API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、</a:t>
              </a:r>
              <a:r>
                <a: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BI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工具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支持公有云、私有云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支持安全策略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sp>
          <p:nvSpPr>
            <p:cNvPr id="19" name="TextBox 43">
              <a:extLst>
                <a:ext uri="{FF2B5EF4-FFF2-40B4-BE49-F238E27FC236}">
                  <a16:creationId xmlns:a16="http://schemas.microsoft.com/office/drawing/2014/main" id="{C327F3F6-FAD2-4991-A0FC-D6D6367BB7FB}"/>
                </a:ext>
              </a:extLst>
            </p:cNvPr>
            <p:cNvSpPr txBox="1"/>
            <p:nvPr/>
          </p:nvSpPr>
          <p:spPr>
            <a:xfrm>
              <a:off x="9192344" y="5085184"/>
              <a:ext cx="2105063" cy="665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人员数量减少 </a:t>
              </a:r>
              <a:r>
                <a:rPr lang="en-US" altLang="zh-CN" sz="1600" b="1" dirty="0">
                  <a:solidFill>
                    <a:srgbClr val="C00000"/>
                  </a:solidFill>
                  <a:latin typeface=""/>
                  <a:ea typeface="微软雅黑" panose="020B0503020204020204" pitchFamily="34" charset="-122"/>
                  <a:sym typeface=""/>
                </a:rPr>
                <a:t>35%</a:t>
              </a:r>
              <a:endParaRPr lang="en-US" altLang="zh-CN" sz="1400" b="1" dirty="0">
                <a:solidFill>
                  <a:srgbClr val="C00000"/>
                </a:solidFill>
                <a:latin typeface=""/>
                <a:ea typeface="微软雅黑" panose="020B0503020204020204" pitchFamily="34" charset="-122"/>
                <a:sym typeface="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þ"/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"/>
                  <a:ea typeface="微软雅黑" panose="020B0503020204020204" pitchFamily="34" charset="-122"/>
                  <a:sym typeface=""/>
                </a:rPr>
                <a:t>人力成本降低 </a:t>
              </a:r>
              <a:endParaRPr lang="en-US" altLang="zh-CN" sz="1400" dirty="0">
                <a:solidFill>
                  <a:srgbClr val="C00000"/>
                </a:solidFill>
                <a:latin typeface=""/>
                <a:ea typeface="微软雅黑" panose="020B0503020204020204" pitchFamily="34" charset="-122"/>
                <a:sym typeface="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20EC8F0-C7D9-4649-A8B5-21A4E710A57C}"/>
                </a:ext>
              </a:extLst>
            </p:cNvPr>
            <p:cNvCxnSpPr>
              <a:cxnSpLocks/>
            </p:cNvCxnSpPr>
            <p:nvPr/>
          </p:nvCxnSpPr>
          <p:spPr>
            <a:xfrm>
              <a:off x="278481" y="4713502"/>
              <a:ext cx="1113037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CABA9E-F5A0-419A-9C9C-C9D29794AC74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4" y="2227063"/>
              <a:ext cx="1113037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2" name="Picture 2" descr="\\MAGNUM\Projects\Microsoft\Cloud Power FY12\Design\ICONS_PNG\Devices.png">
              <a:extLst>
                <a:ext uri="{FF2B5EF4-FFF2-40B4-BE49-F238E27FC236}">
                  <a16:creationId xmlns:a16="http://schemas.microsoft.com/office/drawing/2014/main" id="{359CC627-62FD-444E-A35C-70D36C869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1635" y="1896807"/>
              <a:ext cx="571243" cy="571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12">
              <a:extLst>
                <a:ext uri="{FF2B5EF4-FFF2-40B4-BE49-F238E27FC236}">
                  <a16:creationId xmlns:a16="http://schemas.microsoft.com/office/drawing/2014/main" id="{5CA88C31-5630-4A2A-B6D2-08BB74DE2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08" y="4411508"/>
              <a:ext cx="370254" cy="39361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9716839-1026-4377-8599-76130B3CD8DE}"/>
              </a:ext>
            </a:extLst>
          </p:cNvPr>
          <p:cNvSpPr/>
          <p:nvPr/>
        </p:nvSpPr>
        <p:spPr>
          <a:xfrm>
            <a:off x="1393287" y="1216323"/>
            <a:ext cx="9379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微软雅黑" panose="020B0503020204020204" pitchFamily="34" charset="-122"/>
                <a:sym typeface=""/>
              </a:rPr>
              <a:t>数据云建设后，大幅提高了信息化生产效率，扩展了服务方式和范围，同时管理流程变得清晰，并降低了时间和人力成本。</a:t>
            </a:r>
            <a:endParaRPr lang="en-US" altLang="zh-CN" sz="1200" dirty="0">
              <a:latin typeface="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0468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571750" y="2973145"/>
            <a:ext cx="4900930" cy="101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4" name="矩形 3"/>
          <p:cNvSpPr/>
          <p:nvPr/>
        </p:nvSpPr>
        <p:spPr>
          <a:xfrm>
            <a:off x="1241525" y="2266120"/>
            <a:ext cx="4145755" cy="70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  <a:cs typeface="+mn-ea"/>
                <a:sym typeface="+mn-lt"/>
              </a:rPr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企业数据中心建设存在的痛点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FD67327-78E3-4EE0-8E43-5AFBB3FA0333}"/>
              </a:ext>
            </a:extLst>
          </p:cNvPr>
          <p:cNvGrpSpPr/>
          <p:nvPr/>
        </p:nvGrpSpPr>
        <p:grpSpPr>
          <a:xfrm>
            <a:off x="2077619" y="1342477"/>
            <a:ext cx="7780059" cy="2086523"/>
            <a:chOff x="559366" y="4585426"/>
            <a:chExt cx="9906225" cy="24077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575D351-06D5-4688-B957-C87D566B8141}"/>
                </a:ext>
              </a:extLst>
            </p:cNvPr>
            <p:cNvSpPr/>
            <p:nvPr/>
          </p:nvSpPr>
          <p:spPr>
            <a:xfrm>
              <a:off x="559366" y="4585426"/>
              <a:ext cx="9906225" cy="2407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0042F9-0EAA-4079-ABC5-C609595942F0}"/>
                </a:ext>
              </a:extLst>
            </p:cNvPr>
            <p:cNvSpPr/>
            <p:nvPr/>
          </p:nvSpPr>
          <p:spPr>
            <a:xfrm>
              <a:off x="674382" y="4872573"/>
              <a:ext cx="6780380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存储计算混搭化，数据冗余高、时效性差</a:t>
              </a:r>
              <a:endPara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FE6092-70FF-4E1B-B53E-E9118D1BE302}"/>
                </a:ext>
              </a:extLst>
            </p:cNvPr>
            <p:cNvSpPr/>
            <p:nvPr/>
          </p:nvSpPr>
          <p:spPr>
            <a:xfrm>
              <a:off x="942256" y="5395865"/>
              <a:ext cx="9270574" cy="1023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数据在多个组件之间冗余存储，数据交换时间长，多组件运维管理成本高</a:t>
              </a:r>
              <a:endParaRPr lang="en-US" altLang="zh-CN" sz="12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数据联邦不完善，缺乏统一的</a:t>
              </a:r>
              <a:r>
                <a:rPr lang="en-US" altLang="zh-CN" sz="12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2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解析及算子下推</a:t>
              </a:r>
              <a:endParaRPr lang="en-US" altLang="zh-CN" sz="12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多机房、多地域情况下，集群无跨域能力</a:t>
              </a:r>
              <a:endParaRPr lang="en-US" altLang="zh-CN" sz="12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825EB10-84F9-4D86-B7D8-E98ACBC4796C}"/>
              </a:ext>
            </a:extLst>
          </p:cNvPr>
          <p:cNvGrpSpPr/>
          <p:nvPr/>
        </p:nvGrpSpPr>
        <p:grpSpPr>
          <a:xfrm>
            <a:off x="2077619" y="3856167"/>
            <a:ext cx="8459911" cy="2086523"/>
            <a:chOff x="6056432" y="2848187"/>
            <a:chExt cx="8459911" cy="24077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5564EF6-9562-479E-AE7C-07810B3838F5}"/>
                </a:ext>
              </a:extLst>
            </p:cNvPr>
            <p:cNvSpPr/>
            <p:nvPr/>
          </p:nvSpPr>
          <p:spPr>
            <a:xfrm>
              <a:off x="6056432" y="2848187"/>
              <a:ext cx="7780059" cy="2407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0D51C09-3D5F-484F-A268-4B8C147B04BA}"/>
                </a:ext>
              </a:extLst>
            </p:cNvPr>
            <p:cNvGrpSpPr/>
            <p:nvPr/>
          </p:nvGrpSpPr>
          <p:grpSpPr>
            <a:xfrm>
              <a:off x="6234852" y="3197317"/>
              <a:ext cx="8281491" cy="1894288"/>
              <a:chOff x="461618" y="2125769"/>
              <a:chExt cx="8723430" cy="189428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E2E6BE4-1D04-40D0-863B-5DE1279E3131}"/>
                  </a:ext>
                </a:extLst>
              </p:cNvPr>
              <p:cNvSpPr/>
              <p:nvPr/>
            </p:nvSpPr>
            <p:spPr>
              <a:xfrm>
                <a:off x="461618" y="2125769"/>
                <a:ext cx="5194390" cy="417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治理体系不健全，数据治理深度需加宽加深</a:t>
                </a:r>
                <a:endPara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3FC7D4A-0F96-4AE2-8C79-85339A1675DB}"/>
                  </a:ext>
                </a:extLst>
              </p:cNvPr>
              <p:cNvSpPr/>
              <p:nvPr/>
            </p:nvSpPr>
            <p:spPr>
              <a:xfrm>
                <a:off x="590435" y="2673150"/>
                <a:ext cx="8594613" cy="134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企业数据标准与开发脱节，缺乏严格约束</a:t>
                </a:r>
                <a:endParaRPr lang="en-US" altLang="zh-CN" sz="12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数据开发过程不透明，缺乏全流程可视化工具</a:t>
                </a:r>
                <a:endParaRPr lang="en-US" altLang="zh-CN" sz="12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数据质量检查手段不丰富，数据溯源能力差</a:t>
                </a:r>
                <a:endParaRPr lang="en-US" altLang="zh-CN" sz="12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缺乏健康度诊断能力，如数据加工与资源消耗、模型冗余等</a:t>
                </a:r>
                <a:endParaRPr lang="en-US" altLang="zh-CN" sz="1200" dirty="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2107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A40EB-D922-46DD-8FB3-F5CCAB9512AC}"/>
              </a:ext>
            </a:extLst>
          </p:cNvPr>
          <p:cNvSpPr txBox="1">
            <a:spLocks/>
          </p:cNvSpPr>
          <p:nvPr/>
        </p:nvSpPr>
        <p:spPr>
          <a:xfrm>
            <a:off x="407368" y="294130"/>
            <a:ext cx="10217153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3733" b="0" i="0" kern="1200">
                <a:solidFill>
                  <a:srgbClr val="48597F"/>
                </a:solidFill>
                <a:effectLst/>
                <a:latin typeface="Lato Light"/>
                <a:ea typeface="Calibri"/>
                <a:cs typeface="Lato Light"/>
              </a:defRPr>
            </a:lvl1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数据云整体架构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DADEB4-B1B5-483E-B03E-4EA1276E2ACB}"/>
              </a:ext>
            </a:extLst>
          </p:cNvPr>
          <p:cNvSpPr txBox="1"/>
          <p:nvPr/>
        </p:nvSpPr>
        <p:spPr>
          <a:xfrm>
            <a:off x="260482" y="987123"/>
            <a:ext cx="1159615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以数据治理工具和行云数据库、大数据技术为基础，为企业提供统一的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存储及计算、数据融合、数据治理、数据共享及开放、运营运维管理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等支撑，助力企业的数字化、互联网化转型。</a:t>
            </a:r>
          </a:p>
        </p:txBody>
      </p:sp>
      <p:cxnSp>
        <p:nvCxnSpPr>
          <p:cNvPr id="40" name="直线连接符 39"/>
          <p:cNvCxnSpPr>
            <a:cxnSpLocks/>
          </p:cNvCxnSpPr>
          <p:nvPr/>
        </p:nvCxnSpPr>
        <p:spPr>
          <a:xfrm>
            <a:off x="542037" y="5750185"/>
            <a:ext cx="9609496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39">
            <a:extLst>
              <a:ext uri="{FF2B5EF4-FFF2-40B4-BE49-F238E27FC236}">
                <a16:creationId xmlns:a16="http://schemas.microsoft.com/office/drawing/2014/main" id="{A5B1FD59-3CE8-4A60-A9A8-0EDC40751CDF}"/>
              </a:ext>
            </a:extLst>
          </p:cNvPr>
          <p:cNvCxnSpPr>
            <a:cxnSpLocks/>
          </p:cNvCxnSpPr>
          <p:nvPr/>
        </p:nvCxnSpPr>
        <p:spPr>
          <a:xfrm>
            <a:off x="542037" y="2793370"/>
            <a:ext cx="9340836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D1570C-91D8-4BD8-82F1-AF9D10F40E85}"/>
              </a:ext>
            </a:extLst>
          </p:cNvPr>
          <p:cNvGrpSpPr/>
          <p:nvPr/>
        </p:nvGrpSpPr>
        <p:grpSpPr>
          <a:xfrm>
            <a:off x="1160143" y="2082811"/>
            <a:ext cx="10076797" cy="4337779"/>
            <a:chOff x="1151678" y="2551351"/>
            <a:chExt cx="8713008" cy="375070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3EF9124-F503-48F4-8110-6B7AFAE695D1}"/>
                </a:ext>
              </a:extLst>
            </p:cNvPr>
            <p:cNvGrpSpPr/>
            <p:nvPr/>
          </p:nvGrpSpPr>
          <p:grpSpPr>
            <a:xfrm>
              <a:off x="1151678" y="5833286"/>
              <a:ext cx="8713008" cy="468771"/>
              <a:chOff x="1219012" y="5402106"/>
              <a:chExt cx="9991337" cy="46877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219012" y="5402106"/>
                <a:ext cx="9991337" cy="4687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zh-CN" altLang="en-US" sz="1600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452802" y="5498082"/>
                <a:ext cx="561372" cy="29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IaaS</a:t>
                </a:r>
                <a:endParaRPr kumimoji="1" lang="zh-CN" altLang="en-US" sz="1400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43818" y="5516013"/>
                <a:ext cx="2160000" cy="24471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计算</a:t>
                </a:r>
                <a:endParaRPr kumimoji="1" lang="zh-CN" altLang="en-US" sz="1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220129" y="5516013"/>
                <a:ext cx="2160000" cy="24471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存储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896440" y="5516013"/>
                <a:ext cx="2160000" cy="24471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网络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4C3B01E-FE01-4732-975A-7D50DD15C4EA}"/>
                </a:ext>
              </a:extLst>
            </p:cNvPr>
            <p:cNvGrpSpPr/>
            <p:nvPr/>
          </p:nvGrpSpPr>
          <p:grpSpPr>
            <a:xfrm>
              <a:off x="1264116" y="3274533"/>
              <a:ext cx="8488133" cy="1144295"/>
              <a:chOff x="1218902" y="3274533"/>
              <a:chExt cx="8488133" cy="11442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18902" y="3274533"/>
                <a:ext cx="8488133" cy="1144295"/>
              </a:xfrm>
              <a:prstGeom prst="rect">
                <a:avLst/>
              </a:pr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/>
              <a:lstStyle/>
              <a:p>
                <a:pPr algn="ctr"/>
                <a:endParaRPr kumimoji="1" lang="zh-CN" altLang="en-US" sz="1400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E771FDE-AE87-4389-AB5F-DDDF57F629FB}"/>
                  </a:ext>
                </a:extLst>
              </p:cNvPr>
              <p:cNvSpPr txBox="1"/>
              <p:nvPr/>
            </p:nvSpPr>
            <p:spPr>
              <a:xfrm>
                <a:off x="3691791" y="3333023"/>
                <a:ext cx="2871717" cy="362008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元数据驱动的一站式全链路数据管控体系</a:t>
                </a:r>
                <a:endParaRPr lang="en-US" altLang="zh-CN" sz="1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897334" y="3381178"/>
                <a:ext cx="1883187" cy="266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b="1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治理体系</a:t>
                </a:r>
                <a:r>
                  <a:rPr kumimoji="1" lang="en-US" altLang="zh-CN" sz="1400" b="1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(</a:t>
                </a:r>
                <a:r>
                  <a:rPr kumimoji="1" lang="zh-CN" altLang="en-US" sz="1400" b="1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数据治理</a:t>
                </a:r>
                <a:r>
                  <a:rPr kumimoji="1" lang="en-US" altLang="zh-CN" sz="1400" b="1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)</a:t>
                </a:r>
                <a:endParaRPr kumimoji="1" lang="zh-CN" altLang="en-US" sz="1400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56FDF07E-78BC-409A-8BE2-051BF38BD035}"/>
                  </a:ext>
                </a:extLst>
              </p:cNvPr>
              <p:cNvGrpSpPr/>
              <p:nvPr/>
            </p:nvGrpSpPr>
            <p:grpSpPr>
              <a:xfrm>
                <a:off x="1504674" y="3777049"/>
                <a:ext cx="7899536" cy="493310"/>
                <a:chOff x="1504674" y="4036303"/>
                <a:chExt cx="8269246" cy="234055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1504674" y="4036303"/>
                  <a:ext cx="1475417" cy="215319"/>
                </a:xfrm>
                <a:prstGeom prst="rect">
                  <a:avLst/>
                </a:prstGeom>
                <a:noFill/>
                <a:ln w="9525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100" dirty="0">
                      <a:solidFill>
                        <a:schemeClr val="bg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数据建模</a:t>
                  </a: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3229575" y="4036709"/>
                  <a:ext cx="1469731" cy="214914"/>
                </a:xfrm>
                <a:prstGeom prst="rect">
                  <a:avLst/>
                </a:prstGeom>
                <a:noFill/>
                <a:ln w="9525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100" dirty="0">
                      <a:solidFill>
                        <a:schemeClr val="bg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数据集成</a:t>
                  </a: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4950453" y="4048798"/>
                  <a:ext cx="1475417" cy="215319"/>
                </a:xfrm>
                <a:prstGeom prst="rect">
                  <a:avLst/>
                </a:prstGeom>
                <a:noFill/>
                <a:ln w="9525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100" dirty="0">
                      <a:solidFill>
                        <a:schemeClr val="bg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数据质量</a:t>
                  </a: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6675354" y="4051713"/>
                  <a:ext cx="1475417" cy="215319"/>
                </a:xfrm>
                <a:prstGeom prst="rect">
                  <a:avLst/>
                </a:prstGeom>
                <a:noFill/>
                <a:ln w="9525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100" dirty="0">
                      <a:solidFill>
                        <a:schemeClr val="bg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统一调度</a:t>
                  </a: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8400256" y="4048798"/>
                  <a:ext cx="1373664" cy="221560"/>
                </a:xfrm>
                <a:prstGeom prst="rect">
                  <a:avLst/>
                </a:prstGeom>
                <a:noFill/>
                <a:ln w="9525"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100" dirty="0">
                      <a:solidFill>
                        <a:schemeClr val="bg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元数据管理</a:t>
                  </a:r>
                </a:p>
              </p:txBody>
            </p:sp>
          </p:grpSp>
          <p:sp>
            <p:nvSpPr>
              <p:cNvPr id="83" name="椭圆 82"/>
              <p:cNvSpPr/>
              <p:nvPr/>
            </p:nvSpPr>
            <p:spPr>
              <a:xfrm>
                <a:off x="1671058" y="3391804"/>
                <a:ext cx="288000" cy="27967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sz="14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C1A8E2E-AE61-414F-985B-97EFB368EDD8}"/>
                </a:ext>
              </a:extLst>
            </p:cNvPr>
            <p:cNvGrpSpPr/>
            <p:nvPr/>
          </p:nvGrpSpPr>
          <p:grpSpPr>
            <a:xfrm>
              <a:off x="1264116" y="4503721"/>
              <a:ext cx="8488133" cy="1097993"/>
              <a:chOff x="1219012" y="4503722"/>
              <a:chExt cx="8488133" cy="71666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219012" y="4503722"/>
                <a:ext cx="8488133" cy="716664"/>
              </a:xfrm>
              <a:prstGeom prst="rect">
                <a:avLst/>
              </a:pr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zh-CN" altLang="en-US" sz="1400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504675" y="4887977"/>
                <a:ext cx="1724034" cy="244714"/>
              </a:xfrm>
              <a:prstGeom prst="rect">
                <a:avLst/>
              </a:prstGeom>
              <a:noFill/>
              <a:ln w="9525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批量存储／计算</a:t>
                </a: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563175" y="4900939"/>
                <a:ext cx="1724034" cy="244714"/>
              </a:xfrm>
              <a:prstGeom prst="rect">
                <a:avLst/>
              </a:prstGeom>
              <a:noFill/>
              <a:ln w="9525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流式计算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621675" y="4900939"/>
                <a:ext cx="1724034" cy="244714"/>
              </a:xfrm>
              <a:prstGeom prst="rect">
                <a:avLst/>
              </a:prstGeom>
              <a:noFill/>
              <a:ln w="9525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时序计算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680176" y="4891021"/>
                <a:ext cx="1724034" cy="244714"/>
              </a:xfrm>
              <a:prstGeom prst="rect">
                <a:avLst/>
              </a:prstGeom>
              <a:noFill/>
              <a:ln w="9525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非结构化存储／计算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E771FDE-AE87-4389-AB5F-DDDF57F629FB}"/>
                  </a:ext>
                </a:extLst>
              </p:cNvPr>
              <p:cNvSpPr txBox="1"/>
              <p:nvPr/>
            </p:nvSpPr>
            <p:spPr>
              <a:xfrm>
                <a:off x="4151784" y="4591755"/>
                <a:ext cx="5426550" cy="30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打造高性能、高并发、跨域跨集群、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HATP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、批流及非结构化的一体化存储计算体系</a:t>
                </a:r>
                <a:endParaRPr kumimoji="1" lang="en-US" altLang="zh-CN" sz="1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919536" y="4579155"/>
                <a:ext cx="2350737" cy="29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b="1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存储计算体系</a:t>
                </a:r>
                <a:r>
                  <a:rPr kumimoji="1" lang="en-US" altLang="zh-CN" sz="1400" b="1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(</a:t>
                </a:r>
                <a:r>
                  <a:rPr kumimoji="1" lang="en-US" altLang="zh-CN" sz="1400" b="1" dirty="0" err="1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CirroData</a:t>
                </a:r>
                <a:r>
                  <a:rPr kumimoji="1" lang="en-US" altLang="zh-CN" sz="1400" b="1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)</a:t>
                </a:r>
                <a:endParaRPr kumimoji="1" lang="zh-CN" altLang="en-US" sz="1400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671058" y="4586827"/>
                <a:ext cx="288000" cy="19356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sz="14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9398BF4-AA36-48D5-BD0E-5608E14A8C5D}"/>
                </a:ext>
              </a:extLst>
            </p:cNvPr>
            <p:cNvSpPr/>
            <p:nvPr/>
          </p:nvSpPr>
          <p:spPr>
            <a:xfrm>
              <a:off x="1151678" y="2551351"/>
              <a:ext cx="8713008" cy="46877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sz="1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06E4159B-D0FC-4CD0-9925-83409B4376E0}"/>
              </a:ext>
            </a:extLst>
          </p:cNvPr>
          <p:cNvSpPr txBox="1"/>
          <p:nvPr/>
        </p:nvSpPr>
        <p:spPr>
          <a:xfrm>
            <a:off x="5743546" y="222478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数据服务层</a:t>
            </a:r>
          </a:p>
        </p:txBody>
      </p:sp>
    </p:spTree>
    <p:extLst>
      <p:ext uri="{BB962C8B-B14F-4D97-AF65-F5344CB8AC3E}">
        <p14:creationId xmlns:p14="http://schemas.microsoft.com/office/powerpoint/2010/main" val="1156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>
            <a:extLst>
              <a:ext uri="{FF2B5EF4-FFF2-40B4-BE49-F238E27FC236}">
                <a16:creationId xmlns:a16="http://schemas.microsoft.com/office/drawing/2014/main" id="{F85B24B2-F7E4-4B09-AADF-C9417B5CC504}"/>
              </a:ext>
            </a:extLst>
          </p:cNvPr>
          <p:cNvSpPr txBox="1">
            <a:spLocks/>
          </p:cNvSpPr>
          <p:nvPr/>
        </p:nvSpPr>
        <p:spPr>
          <a:xfrm>
            <a:off x="379321" y="331523"/>
            <a:ext cx="11151579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3733" b="0" i="0" kern="1200">
                <a:solidFill>
                  <a:srgbClr val="48597F"/>
                </a:solidFill>
                <a:effectLst/>
                <a:latin typeface="Lato Light"/>
                <a:ea typeface="Calibri"/>
                <a:cs typeface="Lato Light"/>
              </a:defRPr>
            </a:lvl1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治理体系：元数据驱动的一站式全链路数据治理体系</a:t>
            </a:r>
          </a:p>
        </p:txBody>
      </p:sp>
      <p:sp>
        <p:nvSpPr>
          <p:cNvPr id="44" name="文字方塊 47"/>
          <p:cNvSpPr txBox="1"/>
          <p:nvPr/>
        </p:nvSpPr>
        <p:spPr>
          <a:xfrm>
            <a:off x="481055" y="1054244"/>
            <a:ext cx="11331624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D71A20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b="1" kern="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以元数据为核心</a:t>
            </a:r>
            <a:r>
              <a:rPr lang="zh-CN" altLang="en-US" sz="1400" kern="0" dirty="0">
                <a:latin typeface="Microsoft YaHei" charset="-122"/>
                <a:ea typeface="Microsoft YaHei" charset="-122"/>
                <a:cs typeface="Microsoft YaHei" charset="-122"/>
              </a:rPr>
              <a:t>，驱动数据的</a:t>
            </a:r>
            <a:r>
              <a:rPr lang="zh-CN" altLang="en-US" sz="1400" b="1" kern="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标准化、规范化、可视化、融合化</a:t>
            </a:r>
            <a:r>
              <a:rPr lang="zh-CN" altLang="en-US" sz="1400" kern="0" dirty="0">
                <a:latin typeface="Microsoft YaHei" charset="-122"/>
                <a:ea typeface="Microsoft YaHei" charset="-122"/>
                <a:cs typeface="Microsoft YaHei" charset="-122"/>
              </a:rPr>
              <a:t>管理，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打造端到端透明管控的一站式数据治理</a:t>
            </a:r>
            <a:r>
              <a:rPr lang="zh-CN" altLang="en-US" sz="1400" kern="0" dirty="0">
                <a:latin typeface="Microsoft YaHei" charset="-122"/>
                <a:ea typeface="Microsoft YaHei" charset="-122"/>
                <a:cs typeface="Microsoft YaHei" charset="-122"/>
              </a:rPr>
              <a:t>体系，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实现</a:t>
            </a:r>
            <a:r>
              <a:rPr lang="zh-CN" altLang="en-US" sz="1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数据标准的智能提炼和全域数据的融合治理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A3E1E48-6C95-4B92-AB26-AC0540025DB5}"/>
              </a:ext>
            </a:extLst>
          </p:cNvPr>
          <p:cNvSpPr txBox="1"/>
          <p:nvPr/>
        </p:nvSpPr>
        <p:spPr>
          <a:xfrm>
            <a:off x="6143098" y="1895533"/>
            <a:ext cx="532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rPr>
              <a:t>核心特点</a:t>
            </a:r>
            <a:endParaRPr kumimoji="1" lang="en-US" altLang="zh-CN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96" name="组 13">
            <a:extLst>
              <a:ext uri="{FF2B5EF4-FFF2-40B4-BE49-F238E27FC236}">
                <a16:creationId xmlns:a16="http://schemas.microsoft.com/office/drawing/2014/main" id="{27F9123A-FA15-4AF0-9948-77C16595475C}"/>
              </a:ext>
            </a:extLst>
          </p:cNvPr>
          <p:cNvGrpSpPr/>
          <p:nvPr/>
        </p:nvGrpSpPr>
        <p:grpSpPr>
          <a:xfrm>
            <a:off x="6140318" y="2354480"/>
            <a:ext cx="2560739" cy="1239244"/>
            <a:chOff x="6176367" y="2492896"/>
            <a:chExt cx="2560739" cy="1239244"/>
          </a:xfrm>
        </p:grpSpPr>
        <p:sp>
          <p:nvSpPr>
            <p:cNvPr id="97" name="Rounded Rectangle 12">
              <a:extLst>
                <a:ext uri="{FF2B5EF4-FFF2-40B4-BE49-F238E27FC236}">
                  <a16:creationId xmlns:a16="http://schemas.microsoft.com/office/drawing/2014/main" id="{C83B1E7D-0B95-4B09-BB8D-67E0211016EF}"/>
                </a:ext>
              </a:extLst>
            </p:cNvPr>
            <p:cNvSpPr/>
            <p:nvPr/>
          </p:nvSpPr>
          <p:spPr>
            <a:xfrm>
              <a:off x="6176367" y="2492896"/>
              <a:ext cx="2560739" cy="1239244"/>
            </a:xfrm>
            <a:prstGeom prst="roundRect">
              <a:avLst>
                <a:gd name="adj" fmla="val 10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TextBox 49">
              <a:extLst>
                <a:ext uri="{FF2B5EF4-FFF2-40B4-BE49-F238E27FC236}">
                  <a16:creationId xmlns:a16="http://schemas.microsoft.com/office/drawing/2014/main" id="{C65EA50A-4225-468A-8AED-98237B2D4C2B}"/>
                </a:ext>
              </a:extLst>
            </p:cNvPr>
            <p:cNvSpPr txBox="1"/>
            <p:nvPr/>
          </p:nvSpPr>
          <p:spPr>
            <a:xfrm>
              <a:off x="6281671" y="2599059"/>
              <a:ext cx="15183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端到端元数据管理</a:t>
              </a:r>
            </a:p>
          </p:txBody>
        </p:sp>
        <p:sp>
          <p:nvSpPr>
            <p:cNvPr id="100" name="Rectangle 81">
              <a:extLst>
                <a:ext uri="{FF2B5EF4-FFF2-40B4-BE49-F238E27FC236}">
                  <a16:creationId xmlns:a16="http://schemas.microsoft.com/office/drawing/2014/main" id="{CD1DDF6D-3BD5-4537-879F-DE8BACDEB546}"/>
                </a:ext>
              </a:extLst>
            </p:cNvPr>
            <p:cNvSpPr/>
            <p:nvPr/>
          </p:nvSpPr>
          <p:spPr>
            <a:xfrm>
              <a:off x="6281671" y="2924944"/>
              <a:ext cx="2288244" cy="731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全域元数据自动化采集、一键分析，支持元数据版本控制、生命周期管理、全链路溯源</a:t>
              </a:r>
            </a:p>
          </p:txBody>
        </p:sp>
      </p:grpSp>
      <p:grpSp>
        <p:nvGrpSpPr>
          <p:cNvPr id="101" name="组 12">
            <a:extLst>
              <a:ext uri="{FF2B5EF4-FFF2-40B4-BE49-F238E27FC236}">
                <a16:creationId xmlns:a16="http://schemas.microsoft.com/office/drawing/2014/main" id="{6E670AC7-0FEE-4A3B-A4C9-9A9E9905C3E8}"/>
              </a:ext>
            </a:extLst>
          </p:cNvPr>
          <p:cNvGrpSpPr/>
          <p:nvPr/>
        </p:nvGrpSpPr>
        <p:grpSpPr>
          <a:xfrm>
            <a:off x="8899812" y="2354480"/>
            <a:ext cx="2560739" cy="1239244"/>
            <a:chOff x="9016228" y="2492896"/>
            <a:chExt cx="2560739" cy="1239244"/>
          </a:xfrm>
        </p:grpSpPr>
        <p:sp>
          <p:nvSpPr>
            <p:cNvPr id="102" name="Rounded Rectangle 12">
              <a:extLst>
                <a:ext uri="{FF2B5EF4-FFF2-40B4-BE49-F238E27FC236}">
                  <a16:creationId xmlns:a16="http://schemas.microsoft.com/office/drawing/2014/main" id="{ACB43B76-7772-46E8-A98B-2CA32061BC8C}"/>
                </a:ext>
              </a:extLst>
            </p:cNvPr>
            <p:cNvSpPr/>
            <p:nvPr/>
          </p:nvSpPr>
          <p:spPr>
            <a:xfrm>
              <a:off x="9016228" y="2492896"/>
              <a:ext cx="2560739" cy="1239244"/>
            </a:xfrm>
            <a:prstGeom prst="roundRect">
              <a:avLst>
                <a:gd name="adj" fmla="val 1041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Rectangle 81">
              <a:extLst>
                <a:ext uri="{FF2B5EF4-FFF2-40B4-BE49-F238E27FC236}">
                  <a16:creationId xmlns:a16="http://schemas.microsoft.com/office/drawing/2014/main" id="{F50232F0-8C05-42BC-9F3A-DEBBDDAAAECD}"/>
                </a:ext>
              </a:extLst>
            </p:cNvPr>
            <p:cNvSpPr/>
            <p:nvPr/>
          </p:nvSpPr>
          <p:spPr>
            <a:xfrm>
              <a:off x="9105218" y="2919930"/>
              <a:ext cx="2393857" cy="707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为全域数据体系规划设计提供规范标准管理和模型管理能力，贯穿数据开发、部署、治理全流程</a:t>
              </a:r>
            </a:p>
          </p:txBody>
        </p:sp>
        <p:sp>
          <p:nvSpPr>
            <p:cNvPr id="104" name="TextBox 49">
              <a:extLst>
                <a:ext uri="{FF2B5EF4-FFF2-40B4-BE49-F238E27FC236}">
                  <a16:creationId xmlns:a16="http://schemas.microsoft.com/office/drawing/2014/main" id="{7B945A94-B22A-4123-AC2B-7AD32AE53CF5}"/>
                </a:ext>
              </a:extLst>
            </p:cNvPr>
            <p:cNvSpPr txBox="1"/>
            <p:nvPr/>
          </p:nvSpPr>
          <p:spPr>
            <a:xfrm>
              <a:off x="9105218" y="2608866"/>
              <a:ext cx="2018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标准化、可视化数据建模</a:t>
              </a:r>
            </a:p>
          </p:txBody>
        </p:sp>
      </p:grpSp>
      <p:grpSp>
        <p:nvGrpSpPr>
          <p:cNvPr id="105" name="组 9">
            <a:extLst>
              <a:ext uri="{FF2B5EF4-FFF2-40B4-BE49-F238E27FC236}">
                <a16:creationId xmlns:a16="http://schemas.microsoft.com/office/drawing/2014/main" id="{FA714C82-8205-40C8-8C52-046D98501956}"/>
              </a:ext>
            </a:extLst>
          </p:cNvPr>
          <p:cNvGrpSpPr/>
          <p:nvPr/>
        </p:nvGrpSpPr>
        <p:grpSpPr>
          <a:xfrm>
            <a:off x="6140317" y="3726440"/>
            <a:ext cx="2560739" cy="1239244"/>
            <a:chOff x="6176367" y="3907126"/>
            <a:chExt cx="2560739" cy="1239244"/>
          </a:xfrm>
        </p:grpSpPr>
        <p:sp>
          <p:nvSpPr>
            <p:cNvPr id="106" name="Rounded Rectangle 12">
              <a:extLst>
                <a:ext uri="{FF2B5EF4-FFF2-40B4-BE49-F238E27FC236}">
                  <a16:creationId xmlns:a16="http://schemas.microsoft.com/office/drawing/2014/main" id="{4EE77BE6-AE06-47FB-9D3B-1A5C7BDF359F}"/>
                </a:ext>
              </a:extLst>
            </p:cNvPr>
            <p:cNvSpPr/>
            <p:nvPr/>
          </p:nvSpPr>
          <p:spPr>
            <a:xfrm>
              <a:off x="6176367" y="3907126"/>
              <a:ext cx="2560739" cy="1239244"/>
            </a:xfrm>
            <a:prstGeom prst="roundRect">
              <a:avLst>
                <a:gd name="adj" fmla="val 1041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656CA128-6258-47BF-9075-0F88D6951221}"/>
                </a:ext>
              </a:extLst>
            </p:cNvPr>
            <p:cNvSpPr/>
            <p:nvPr/>
          </p:nvSpPr>
          <p:spPr>
            <a:xfrm>
              <a:off x="6265357" y="4334160"/>
              <a:ext cx="2393857" cy="707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全图形化、配置化</a:t>
              </a:r>
              <a:r>
                <a:rPr lang="zh-CN" altLang="zh-CN" sz="1100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操作方式，一站式完成数据采集、加工处理流程，</a:t>
              </a:r>
              <a:r>
                <a:rPr lang="zh-CN" altLang="en-US" sz="1100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提升数据开发效率</a:t>
              </a:r>
              <a:endParaRPr lang="zh-CN" altLang="zh-CN" sz="1100" dirty="0">
                <a:solidFill>
                  <a:srgbClr val="3B5C94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8" name="TextBox 49">
              <a:extLst>
                <a:ext uri="{FF2B5EF4-FFF2-40B4-BE49-F238E27FC236}">
                  <a16:creationId xmlns:a16="http://schemas.microsoft.com/office/drawing/2014/main" id="{55934234-3D22-4C3F-857A-45B9D8E654B3}"/>
                </a:ext>
              </a:extLst>
            </p:cNvPr>
            <p:cNvSpPr txBox="1"/>
            <p:nvPr/>
          </p:nvSpPr>
          <p:spPr>
            <a:xfrm>
              <a:off x="6265357" y="4023096"/>
              <a:ext cx="18517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全图形化融合数据开发</a:t>
              </a:r>
            </a:p>
          </p:txBody>
        </p:sp>
      </p:grpSp>
      <p:grpSp>
        <p:nvGrpSpPr>
          <p:cNvPr id="109" name="组 8">
            <a:extLst>
              <a:ext uri="{FF2B5EF4-FFF2-40B4-BE49-F238E27FC236}">
                <a16:creationId xmlns:a16="http://schemas.microsoft.com/office/drawing/2014/main" id="{49059B31-8B1F-43FB-8354-55EB7D31D7BD}"/>
              </a:ext>
            </a:extLst>
          </p:cNvPr>
          <p:cNvGrpSpPr/>
          <p:nvPr/>
        </p:nvGrpSpPr>
        <p:grpSpPr>
          <a:xfrm>
            <a:off x="8899811" y="3726440"/>
            <a:ext cx="2560739" cy="1239244"/>
            <a:chOff x="9020354" y="3891282"/>
            <a:chExt cx="2560739" cy="1239244"/>
          </a:xfrm>
        </p:grpSpPr>
        <p:sp>
          <p:nvSpPr>
            <p:cNvPr id="110" name="Rounded Rectangle 12">
              <a:extLst>
                <a:ext uri="{FF2B5EF4-FFF2-40B4-BE49-F238E27FC236}">
                  <a16:creationId xmlns:a16="http://schemas.microsoft.com/office/drawing/2014/main" id="{02CE4C47-2C1B-496B-B70B-2F1502EB1AF8}"/>
                </a:ext>
              </a:extLst>
            </p:cNvPr>
            <p:cNvSpPr/>
            <p:nvPr/>
          </p:nvSpPr>
          <p:spPr>
            <a:xfrm>
              <a:off x="9020354" y="3891282"/>
              <a:ext cx="2560739" cy="1239244"/>
            </a:xfrm>
            <a:prstGeom prst="roundRect">
              <a:avLst>
                <a:gd name="adj" fmla="val 10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TextBox 49">
              <a:extLst>
                <a:ext uri="{FF2B5EF4-FFF2-40B4-BE49-F238E27FC236}">
                  <a16:creationId xmlns:a16="http://schemas.microsoft.com/office/drawing/2014/main" id="{60B70C44-C308-4E7F-A77E-A3E8D63C3440}"/>
                </a:ext>
              </a:extLst>
            </p:cNvPr>
            <p:cNvSpPr txBox="1"/>
            <p:nvPr/>
          </p:nvSpPr>
          <p:spPr>
            <a:xfrm>
              <a:off x="9125658" y="4007252"/>
              <a:ext cx="2018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高效全面的数据质量体系</a:t>
              </a:r>
            </a:p>
          </p:txBody>
        </p:sp>
        <p:sp>
          <p:nvSpPr>
            <p:cNvPr id="112" name="Rectangle 81">
              <a:extLst>
                <a:ext uri="{FF2B5EF4-FFF2-40B4-BE49-F238E27FC236}">
                  <a16:creationId xmlns:a16="http://schemas.microsoft.com/office/drawing/2014/main" id="{18AA302C-9FC3-4EF2-8DFF-7D61A414AF33}"/>
                </a:ext>
              </a:extLst>
            </p:cNvPr>
            <p:cNvSpPr/>
            <p:nvPr/>
          </p:nvSpPr>
          <p:spPr>
            <a:xfrm>
              <a:off x="9125658" y="4323330"/>
              <a:ext cx="2377544" cy="727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9170">
                <a:lnSpc>
                  <a:spcPct val="125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  <a:sym typeface="Times New Roman" charset="0"/>
                </a:rPr>
                <a:t>内置丰富的质量检查规则，打造事前规范、事中检查、事后评估的完整闭环，全面保障和提升数据质量</a:t>
              </a:r>
              <a:endParaRPr lang="zh-CN" altLang="zh-CN" sz="11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13" name="组 10">
            <a:extLst>
              <a:ext uri="{FF2B5EF4-FFF2-40B4-BE49-F238E27FC236}">
                <a16:creationId xmlns:a16="http://schemas.microsoft.com/office/drawing/2014/main" id="{38180DB5-3922-4CF4-BF1C-8AA762EC1CD1}"/>
              </a:ext>
            </a:extLst>
          </p:cNvPr>
          <p:cNvGrpSpPr/>
          <p:nvPr/>
        </p:nvGrpSpPr>
        <p:grpSpPr>
          <a:xfrm>
            <a:off x="6140318" y="5098401"/>
            <a:ext cx="2560739" cy="1239244"/>
            <a:chOff x="6176367" y="5236817"/>
            <a:chExt cx="2560739" cy="1239244"/>
          </a:xfrm>
        </p:grpSpPr>
        <p:sp>
          <p:nvSpPr>
            <p:cNvPr id="114" name="Rounded Rectangle 12">
              <a:extLst>
                <a:ext uri="{FF2B5EF4-FFF2-40B4-BE49-F238E27FC236}">
                  <a16:creationId xmlns:a16="http://schemas.microsoft.com/office/drawing/2014/main" id="{7BF56189-5C8B-4982-B070-3A50A6E95E5D}"/>
                </a:ext>
              </a:extLst>
            </p:cNvPr>
            <p:cNvSpPr/>
            <p:nvPr/>
          </p:nvSpPr>
          <p:spPr>
            <a:xfrm>
              <a:off x="6176367" y="5236817"/>
              <a:ext cx="2560739" cy="1239244"/>
            </a:xfrm>
            <a:prstGeom prst="roundRect">
              <a:avLst>
                <a:gd name="adj" fmla="val 10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TextBox 49">
              <a:extLst>
                <a:ext uri="{FF2B5EF4-FFF2-40B4-BE49-F238E27FC236}">
                  <a16:creationId xmlns:a16="http://schemas.microsoft.com/office/drawing/2014/main" id="{4A7EFF74-F64A-4CBF-9C0A-413BCE9F70F7}"/>
                </a:ext>
              </a:extLst>
            </p:cNvPr>
            <p:cNvSpPr txBox="1"/>
            <p:nvPr/>
          </p:nvSpPr>
          <p:spPr>
            <a:xfrm>
              <a:off x="6281671" y="5352786"/>
              <a:ext cx="13516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加工调度一体化</a:t>
              </a:r>
            </a:p>
          </p:txBody>
        </p:sp>
        <p:sp>
          <p:nvSpPr>
            <p:cNvPr id="116" name="Rectangle 81">
              <a:extLst>
                <a:ext uri="{FF2B5EF4-FFF2-40B4-BE49-F238E27FC236}">
                  <a16:creationId xmlns:a16="http://schemas.microsoft.com/office/drawing/2014/main" id="{DAEE3B75-986F-49E3-93EA-C3E37632CB65}"/>
                </a:ext>
              </a:extLst>
            </p:cNvPr>
            <p:cNvSpPr/>
            <p:nvPr/>
          </p:nvSpPr>
          <p:spPr>
            <a:xfrm>
              <a:off x="6281671" y="5656305"/>
              <a:ext cx="2288244" cy="727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  <a:sym typeface="Times New Roman" charset="0"/>
                </a:rPr>
                <a:t>集中调度支撑跨系统、跨应用、跨语言的作业任务协同执行，实现调度全局化、透明化</a:t>
              </a:r>
              <a:endParaRPr lang="zh-CN" altLang="zh-CN" sz="11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17" name="组 11">
            <a:extLst>
              <a:ext uri="{FF2B5EF4-FFF2-40B4-BE49-F238E27FC236}">
                <a16:creationId xmlns:a16="http://schemas.microsoft.com/office/drawing/2014/main" id="{B8549F52-54C8-441E-8066-188EC8F7E21B}"/>
              </a:ext>
            </a:extLst>
          </p:cNvPr>
          <p:cNvGrpSpPr/>
          <p:nvPr/>
        </p:nvGrpSpPr>
        <p:grpSpPr>
          <a:xfrm>
            <a:off x="8899812" y="5098401"/>
            <a:ext cx="2560739" cy="1239244"/>
            <a:chOff x="9016228" y="5236817"/>
            <a:chExt cx="2560739" cy="1239244"/>
          </a:xfrm>
        </p:grpSpPr>
        <p:sp>
          <p:nvSpPr>
            <p:cNvPr id="127" name="Rounded Rectangle 12">
              <a:extLst>
                <a:ext uri="{FF2B5EF4-FFF2-40B4-BE49-F238E27FC236}">
                  <a16:creationId xmlns:a16="http://schemas.microsoft.com/office/drawing/2014/main" id="{966483D6-259E-44C0-A0FA-0713B5C49194}"/>
                </a:ext>
              </a:extLst>
            </p:cNvPr>
            <p:cNvSpPr/>
            <p:nvPr/>
          </p:nvSpPr>
          <p:spPr>
            <a:xfrm>
              <a:off x="9016228" y="5236817"/>
              <a:ext cx="2560739" cy="1239244"/>
            </a:xfrm>
            <a:prstGeom prst="roundRect">
              <a:avLst>
                <a:gd name="adj" fmla="val 1041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Rectangle 81">
              <a:extLst>
                <a:ext uri="{FF2B5EF4-FFF2-40B4-BE49-F238E27FC236}">
                  <a16:creationId xmlns:a16="http://schemas.microsoft.com/office/drawing/2014/main" id="{9212F45D-5152-4914-825E-E3D45DFDC702}"/>
                </a:ext>
              </a:extLst>
            </p:cNvPr>
            <p:cNvSpPr/>
            <p:nvPr/>
          </p:nvSpPr>
          <p:spPr>
            <a:xfrm>
              <a:off x="9105218" y="5663851"/>
              <a:ext cx="2393857" cy="707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100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3D</a:t>
              </a:r>
              <a:r>
                <a:rPr lang="zh-CN" altLang="en-US" sz="1100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数据地图清晰展示数据对象脉络关系，并全面诊断数据加工和资源消耗情况</a:t>
              </a:r>
              <a:endParaRPr lang="zh-CN" altLang="zh-CN" sz="1100" dirty="0">
                <a:solidFill>
                  <a:srgbClr val="3B5C94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9" name="TextBox 49">
              <a:extLst>
                <a:ext uri="{FF2B5EF4-FFF2-40B4-BE49-F238E27FC236}">
                  <a16:creationId xmlns:a16="http://schemas.microsoft.com/office/drawing/2014/main" id="{412ADD4D-EA00-4EAC-8183-8867DD8ACBB1}"/>
                </a:ext>
              </a:extLst>
            </p:cNvPr>
            <p:cNvSpPr txBox="1"/>
            <p:nvPr/>
          </p:nvSpPr>
          <p:spPr>
            <a:xfrm>
              <a:off x="9105218" y="5352787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3D</a:t>
              </a:r>
              <a:r>
                <a:rPr lang="zh-CN" altLang="en-US" sz="1300" b="1" dirty="0">
                  <a:solidFill>
                    <a:srgbClr val="3B5C94"/>
                  </a:solidFill>
                  <a:latin typeface="微软雅黑"/>
                  <a:ea typeface="微软雅黑"/>
                  <a:cs typeface="微软雅黑"/>
                </a:rPr>
                <a:t>数据地图</a:t>
              </a:r>
            </a:p>
          </p:txBody>
        </p:sp>
      </p:grpSp>
      <p:sp>
        <p:nvSpPr>
          <p:cNvPr id="130" name="圆角矩形 50">
            <a:extLst>
              <a:ext uri="{FF2B5EF4-FFF2-40B4-BE49-F238E27FC236}">
                <a16:creationId xmlns:a16="http://schemas.microsoft.com/office/drawing/2014/main" id="{2E848BDE-3FE1-4538-96CC-D32C7E1116A4}"/>
              </a:ext>
            </a:extLst>
          </p:cNvPr>
          <p:cNvSpPr/>
          <p:nvPr/>
        </p:nvSpPr>
        <p:spPr>
          <a:xfrm>
            <a:off x="3183387" y="3065767"/>
            <a:ext cx="1245250" cy="1913907"/>
          </a:xfrm>
          <a:prstGeom prst="roundRect">
            <a:avLst>
              <a:gd name="adj" fmla="val 3106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元数据管理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BMM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1" name="圆角矩形 51">
            <a:extLst>
              <a:ext uri="{FF2B5EF4-FFF2-40B4-BE49-F238E27FC236}">
                <a16:creationId xmlns:a16="http://schemas.microsoft.com/office/drawing/2014/main" id="{1A96602F-D8A4-483C-8FBB-DBB77819C46E}"/>
              </a:ext>
            </a:extLst>
          </p:cNvPr>
          <p:cNvSpPr/>
          <p:nvPr/>
        </p:nvSpPr>
        <p:spPr>
          <a:xfrm>
            <a:off x="3337866" y="3479230"/>
            <a:ext cx="947794" cy="1080000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元数据管理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794B94F0-AB8C-425D-B57C-2337F9061A91}"/>
              </a:ext>
            </a:extLst>
          </p:cNvPr>
          <p:cNvSpPr/>
          <p:nvPr/>
        </p:nvSpPr>
        <p:spPr>
          <a:xfrm>
            <a:off x="3424286" y="3764941"/>
            <a:ext cx="774130" cy="1987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技术元数据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44C9A07-B1E9-4EA3-BD82-3D17008273EE}"/>
              </a:ext>
            </a:extLst>
          </p:cNvPr>
          <p:cNvSpPr/>
          <p:nvPr/>
        </p:nvSpPr>
        <p:spPr>
          <a:xfrm>
            <a:off x="3423616" y="4017925"/>
            <a:ext cx="774130" cy="1987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业务元数据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A6B894E-025F-4941-8FCE-E113EA97C5F4}"/>
              </a:ext>
            </a:extLst>
          </p:cNvPr>
          <p:cNvSpPr/>
          <p:nvPr/>
        </p:nvSpPr>
        <p:spPr>
          <a:xfrm>
            <a:off x="3423617" y="4270909"/>
            <a:ext cx="774130" cy="1987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管理元数据</a:t>
            </a:r>
          </a:p>
        </p:txBody>
      </p:sp>
      <p:sp>
        <p:nvSpPr>
          <p:cNvPr id="135" name="圆角矩形 57">
            <a:extLst>
              <a:ext uri="{FF2B5EF4-FFF2-40B4-BE49-F238E27FC236}">
                <a16:creationId xmlns:a16="http://schemas.microsoft.com/office/drawing/2014/main" id="{A30E1061-DCA6-4214-8DE7-94EE849F9112}"/>
              </a:ext>
            </a:extLst>
          </p:cNvPr>
          <p:cNvSpPr/>
          <p:nvPr/>
        </p:nvSpPr>
        <p:spPr>
          <a:xfrm>
            <a:off x="3337625" y="4620261"/>
            <a:ext cx="947794" cy="252984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元数据应用</a:t>
            </a:r>
          </a:p>
        </p:txBody>
      </p:sp>
      <p:sp>
        <p:nvSpPr>
          <p:cNvPr id="136" name="圆角矩形 58">
            <a:extLst>
              <a:ext uri="{FF2B5EF4-FFF2-40B4-BE49-F238E27FC236}">
                <a16:creationId xmlns:a16="http://schemas.microsoft.com/office/drawing/2014/main" id="{52DFBDEE-8D0B-4FD4-BF21-C8611C0987C9}"/>
              </a:ext>
            </a:extLst>
          </p:cNvPr>
          <p:cNvSpPr/>
          <p:nvPr/>
        </p:nvSpPr>
        <p:spPr>
          <a:xfrm>
            <a:off x="2269328" y="3065766"/>
            <a:ext cx="671688" cy="1913907"/>
          </a:xfrm>
          <a:prstGeom prst="roundRect">
            <a:avLst>
              <a:gd name="adj" fmla="val 3106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BDI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7" name="圆角矩形 59">
            <a:extLst>
              <a:ext uri="{FF2B5EF4-FFF2-40B4-BE49-F238E27FC236}">
                <a16:creationId xmlns:a16="http://schemas.microsoft.com/office/drawing/2014/main" id="{D2A1438D-A585-431A-B663-550D70A8B8A7}"/>
              </a:ext>
            </a:extLst>
          </p:cNvPr>
          <p:cNvSpPr/>
          <p:nvPr/>
        </p:nvSpPr>
        <p:spPr>
          <a:xfrm>
            <a:off x="2338493" y="3565548"/>
            <a:ext cx="524607" cy="560244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映射管理</a:t>
            </a:r>
          </a:p>
        </p:txBody>
      </p:sp>
      <p:sp>
        <p:nvSpPr>
          <p:cNvPr id="138" name="圆角矩形 60">
            <a:extLst>
              <a:ext uri="{FF2B5EF4-FFF2-40B4-BE49-F238E27FC236}">
                <a16:creationId xmlns:a16="http://schemas.microsoft.com/office/drawing/2014/main" id="{F829288F-6006-42B3-8998-C65F80E5D20A}"/>
              </a:ext>
            </a:extLst>
          </p:cNvPr>
          <p:cNvSpPr/>
          <p:nvPr/>
        </p:nvSpPr>
        <p:spPr>
          <a:xfrm>
            <a:off x="2344879" y="4264585"/>
            <a:ext cx="524607" cy="560244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流程管理</a:t>
            </a:r>
          </a:p>
        </p:txBody>
      </p:sp>
      <p:sp>
        <p:nvSpPr>
          <p:cNvPr id="139" name="圆角矩形 61">
            <a:extLst>
              <a:ext uri="{FF2B5EF4-FFF2-40B4-BE49-F238E27FC236}">
                <a16:creationId xmlns:a16="http://schemas.microsoft.com/office/drawing/2014/main" id="{3E008CC2-5ABE-4D5A-B550-6FF0E386F601}"/>
              </a:ext>
            </a:extLst>
          </p:cNvPr>
          <p:cNvSpPr/>
          <p:nvPr/>
        </p:nvSpPr>
        <p:spPr>
          <a:xfrm>
            <a:off x="4650870" y="3065766"/>
            <a:ext cx="671688" cy="1913907"/>
          </a:xfrm>
          <a:prstGeom prst="roundRect">
            <a:avLst>
              <a:gd name="adj" fmla="val 3106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0" name="圆角矩形 63">
            <a:extLst>
              <a:ext uri="{FF2B5EF4-FFF2-40B4-BE49-F238E27FC236}">
                <a16:creationId xmlns:a16="http://schemas.microsoft.com/office/drawing/2014/main" id="{2DEA1A85-4383-41F1-8831-8310235C5970}"/>
              </a:ext>
            </a:extLst>
          </p:cNvPr>
          <p:cNvSpPr/>
          <p:nvPr/>
        </p:nvSpPr>
        <p:spPr>
          <a:xfrm>
            <a:off x="4716599" y="3565548"/>
            <a:ext cx="524607" cy="560244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稽核规则配置</a:t>
            </a:r>
          </a:p>
        </p:txBody>
      </p:sp>
      <p:sp>
        <p:nvSpPr>
          <p:cNvPr id="141" name="圆角矩形 65">
            <a:extLst>
              <a:ext uri="{FF2B5EF4-FFF2-40B4-BE49-F238E27FC236}">
                <a16:creationId xmlns:a16="http://schemas.microsoft.com/office/drawing/2014/main" id="{DECD025E-DAC7-4493-ACBB-7A3EBBDA0F61}"/>
              </a:ext>
            </a:extLst>
          </p:cNvPr>
          <p:cNvSpPr/>
          <p:nvPr/>
        </p:nvSpPr>
        <p:spPr>
          <a:xfrm>
            <a:off x="4713465" y="4260026"/>
            <a:ext cx="524607" cy="560244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稽核结果管理</a:t>
            </a:r>
          </a:p>
        </p:txBody>
      </p:sp>
      <p:sp>
        <p:nvSpPr>
          <p:cNvPr id="142" name="圆角矩形 66">
            <a:extLst>
              <a:ext uri="{FF2B5EF4-FFF2-40B4-BE49-F238E27FC236}">
                <a16:creationId xmlns:a16="http://schemas.microsoft.com/office/drawing/2014/main" id="{A1C012C5-0F90-4CD8-80AB-9FC894F81F86}"/>
              </a:ext>
            </a:extLst>
          </p:cNvPr>
          <p:cNvSpPr/>
          <p:nvPr/>
        </p:nvSpPr>
        <p:spPr>
          <a:xfrm>
            <a:off x="2264938" y="5210794"/>
            <a:ext cx="3045797" cy="506940"/>
          </a:xfrm>
          <a:prstGeom prst="roundRect">
            <a:avLst>
              <a:gd name="adj" fmla="val 3106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数据建模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BDA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" name="圆角矩形 68">
            <a:extLst>
              <a:ext uri="{FF2B5EF4-FFF2-40B4-BE49-F238E27FC236}">
                <a16:creationId xmlns:a16="http://schemas.microsoft.com/office/drawing/2014/main" id="{D3316DE0-D96F-4B30-93B1-9C01DA1B5BF0}"/>
              </a:ext>
            </a:extLst>
          </p:cNvPr>
          <p:cNvSpPr/>
          <p:nvPr/>
        </p:nvSpPr>
        <p:spPr>
          <a:xfrm>
            <a:off x="2345470" y="5434172"/>
            <a:ext cx="900000" cy="233889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逻辑模型设计</a:t>
            </a:r>
          </a:p>
        </p:txBody>
      </p:sp>
      <p:sp>
        <p:nvSpPr>
          <p:cNvPr id="144" name="圆角矩形 69">
            <a:extLst>
              <a:ext uri="{FF2B5EF4-FFF2-40B4-BE49-F238E27FC236}">
                <a16:creationId xmlns:a16="http://schemas.microsoft.com/office/drawing/2014/main" id="{E510ACC3-4BED-495A-88CF-DE8A6750A40C}"/>
              </a:ext>
            </a:extLst>
          </p:cNvPr>
          <p:cNvSpPr/>
          <p:nvPr/>
        </p:nvSpPr>
        <p:spPr>
          <a:xfrm>
            <a:off x="3335521" y="5434172"/>
            <a:ext cx="900000" cy="233889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逻辑模型物化</a:t>
            </a:r>
          </a:p>
        </p:txBody>
      </p:sp>
      <p:sp>
        <p:nvSpPr>
          <p:cNvPr id="145" name="圆角矩形 70">
            <a:extLst>
              <a:ext uri="{FF2B5EF4-FFF2-40B4-BE49-F238E27FC236}">
                <a16:creationId xmlns:a16="http://schemas.microsoft.com/office/drawing/2014/main" id="{52AA690B-0515-480B-B11C-798C929DD0F1}"/>
              </a:ext>
            </a:extLst>
          </p:cNvPr>
          <p:cNvSpPr/>
          <p:nvPr/>
        </p:nvSpPr>
        <p:spPr>
          <a:xfrm>
            <a:off x="4325572" y="5434172"/>
            <a:ext cx="900000" cy="233889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模型检测</a:t>
            </a:r>
          </a:p>
        </p:txBody>
      </p:sp>
      <p:sp>
        <p:nvSpPr>
          <p:cNvPr id="146" name="圆角矩形 71">
            <a:extLst>
              <a:ext uri="{FF2B5EF4-FFF2-40B4-BE49-F238E27FC236}">
                <a16:creationId xmlns:a16="http://schemas.microsoft.com/office/drawing/2014/main" id="{5FB689FC-EDFC-4916-A486-A5A8A037047E}"/>
              </a:ext>
            </a:extLst>
          </p:cNvPr>
          <p:cNvSpPr/>
          <p:nvPr/>
        </p:nvSpPr>
        <p:spPr>
          <a:xfrm>
            <a:off x="2265743" y="2354480"/>
            <a:ext cx="3045797" cy="502553"/>
          </a:xfrm>
          <a:prstGeom prst="roundRect">
            <a:avLst>
              <a:gd name="adj" fmla="val 5369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7" name="圆角矩形 72">
            <a:extLst>
              <a:ext uri="{FF2B5EF4-FFF2-40B4-BE49-F238E27FC236}">
                <a16:creationId xmlns:a16="http://schemas.microsoft.com/office/drawing/2014/main" id="{5836A86D-02CF-46CA-9D8E-D72253F15F63}"/>
              </a:ext>
            </a:extLst>
          </p:cNvPr>
          <p:cNvSpPr/>
          <p:nvPr/>
        </p:nvSpPr>
        <p:spPr>
          <a:xfrm>
            <a:off x="1410857" y="2354481"/>
            <a:ext cx="611105" cy="3363254"/>
          </a:xfrm>
          <a:prstGeom prst="roundRect">
            <a:avLst>
              <a:gd name="adj" fmla="val 3106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zh-CN" altLang="en-US" sz="1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数据存储管理</a:t>
            </a:r>
          </a:p>
        </p:txBody>
      </p:sp>
      <p:sp>
        <p:nvSpPr>
          <p:cNvPr id="148" name="圆角矩形 73">
            <a:extLst>
              <a:ext uri="{FF2B5EF4-FFF2-40B4-BE49-F238E27FC236}">
                <a16:creationId xmlns:a16="http://schemas.microsoft.com/office/drawing/2014/main" id="{A6EB57A5-A05A-4986-9915-B05F9860F3F3}"/>
              </a:ext>
            </a:extLst>
          </p:cNvPr>
          <p:cNvSpPr/>
          <p:nvPr/>
        </p:nvSpPr>
        <p:spPr>
          <a:xfrm>
            <a:off x="1518409" y="2957392"/>
            <a:ext cx="396000" cy="1116000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存储周期管理</a:t>
            </a:r>
          </a:p>
        </p:txBody>
      </p:sp>
      <p:sp>
        <p:nvSpPr>
          <p:cNvPr id="149" name="圆角矩形 74">
            <a:extLst>
              <a:ext uri="{FF2B5EF4-FFF2-40B4-BE49-F238E27FC236}">
                <a16:creationId xmlns:a16="http://schemas.microsoft.com/office/drawing/2014/main" id="{54D686AA-5119-475A-92AB-E1B462607629}"/>
              </a:ext>
            </a:extLst>
          </p:cNvPr>
          <p:cNvSpPr/>
          <p:nvPr/>
        </p:nvSpPr>
        <p:spPr>
          <a:xfrm>
            <a:off x="1518409" y="4306237"/>
            <a:ext cx="396000" cy="1116000"/>
          </a:xfrm>
          <a:prstGeom prst="roundRect">
            <a:avLst>
              <a:gd name="adj" fmla="val 3106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存储方式管理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0" name="圆角矩形 92">
            <a:extLst>
              <a:ext uri="{FF2B5EF4-FFF2-40B4-BE49-F238E27FC236}">
                <a16:creationId xmlns:a16="http://schemas.microsoft.com/office/drawing/2014/main" id="{7C8E6F53-9866-4847-947D-9AE634244265}"/>
              </a:ext>
            </a:extLst>
          </p:cNvPr>
          <p:cNvSpPr/>
          <p:nvPr/>
        </p:nvSpPr>
        <p:spPr>
          <a:xfrm>
            <a:off x="591895" y="6053082"/>
            <a:ext cx="4873080" cy="394565"/>
          </a:xfrm>
          <a:prstGeom prst="roundRect">
            <a:avLst>
              <a:gd name="adj" fmla="val 3106"/>
            </a:avLst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流程管理平台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BPM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1" name="圆角矩形 93">
            <a:extLst>
              <a:ext uri="{FF2B5EF4-FFF2-40B4-BE49-F238E27FC236}">
                <a16:creationId xmlns:a16="http://schemas.microsoft.com/office/drawing/2014/main" id="{7FA69468-C234-423D-AEB0-F357AD17199A}"/>
              </a:ext>
            </a:extLst>
          </p:cNvPr>
          <p:cNvSpPr/>
          <p:nvPr/>
        </p:nvSpPr>
        <p:spPr>
          <a:xfrm>
            <a:off x="2863100" y="2470337"/>
            <a:ext cx="540000" cy="279423"/>
          </a:xfrm>
          <a:prstGeom prst="roundRect">
            <a:avLst>
              <a:gd name="adj" fmla="val 8527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标签</a:t>
            </a:r>
          </a:p>
        </p:txBody>
      </p:sp>
      <p:sp>
        <p:nvSpPr>
          <p:cNvPr id="152" name="圆角矩形 94">
            <a:extLst>
              <a:ext uri="{FF2B5EF4-FFF2-40B4-BE49-F238E27FC236}">
                <a16:creationId xmlns:a16="http://schemas.microsoft.com/office/drawing/2014/main" id="{868D3722-4A7D-49CC-97F2-99B520E81C3C}"/>
              </a:ext>
            </a:extLst>
          </p:cNvPr>
          <p:cNvSpPr/>
          <p:nvPr/>
        </p:nvSpPr>
        <p:spPr>
          <a:xfrm>
            <a:off x="3466464" y="2470337"/>
            <a:ext cx="540000" cy="279423"/>
          </a:xfrm>
          <a:prstGeom prst="roundRect">
            <a:avLst>
              <a:gd name="adj" fmla="val 8527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指标</a:t>
            </a:r>
          </a:p>
        </p:txBody>
      </p:sp>
      <p:sp>
        <p:nvSpPr>
          <p:cNvPr id="153" name="圆角矩形 117">
            <a:extLst>
              <a:ext uri="{FF2B5EF4-FFF2-40B4-BE49-F238E27FC236}">
                <a16:creationId xmlns:a16="http://schemas.microsoft.com/office/drawing/2014/main" id="{93AC6654-F662-4F10-9BED-435BE3251415}"/>
              </a:ext>
            </a:extLst>
          </p:cNvPr>
          <p:cNvSpPr/>
          <p:nvPr/>
        </p:nvSpPr>
        <p:spPr>
          <a:xfrm>
            <a:off x="4069828" y="2470337"/>
            <a:ext cx="540000" cy="279423"/>
          </a:xfrm>
          <a:prstGeom prst="roundRect">
            <a:avLst>
              <a:gd name="adj" fmla="val 8527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</a:t>
            </a:r>
          </a:p>
        </p:txBody>
      </p:sp>
      <p:sp>
        <p:nvSpPr>
          <p:cNvPr id="154" name="圆角矩形 118">
            <a:extLst>
              <a:ext uri="{FF2B5EF4-FFF2-40B4-BE49-F238E27FC236}">
                <a16:creationId xmlns:a16="http://schemas.microsoft.com/office/drawing/2014/main" id="{9FCAB5A3-C5DB-4325-B166-BD35E893C75D}"/>
              </a:ext>
            </a:extLst>
          </p:cNvPr>
          <p:cNvSpPr/>
          <p:nvPr/>
        </p:nvSpPr>
        <p:spPr>
          <a:xfrm>
            <a:off x="4673192" y="2470337"/>
            <a:ext cx="540000" cy="279423"/>
          </a:xfrm>
          <a:prstGeom prst="roundRect">
            <a:avLst>
              <a:gd name="adj" fmla="val 8527"/>
            </a:avLst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编码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0414D44-1BE1-4AA2-9306-F3C0D8D5E60A}"/>
              </a:ext>
            </a:extLst>
          </p:cNvPr>
          <p:cNvSpPr/>
          <p:nvPr/>
        </p:nvSpPr>
        <p:spPr>
          <a:xfrm>
            <a:off x="591893" y="1969148"/>
            <a:ext cx="4873081" cy="3877937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7CC7A47B-9E1C-4C2B-B42B-A34FC83D32EC}"/>
              </a:ext>
            </a:extLst>
          </p:cNvPr>
          <p:cNvSpPr txBox="1"/>
          <p:nvPr/>
        </p:nvSpPr>
        <p:spPr>
          <a:xfrm>
            <a:off x="767408" y="1990931"/>
            <a:ext cx="4543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kumimoji="1" lang="zh-CN" altLang="en-US" sz="1600" b="1" dirty="0">
                <a:latin typeface="Microsoft YaHei" charset="0"/>
                <a:ea typeface="Microsoft YaHei" charset="0"/>
                <a:cs typeface="Microsoft YaHei" charset="0"/>
              </a:rPr>
              <a:t>一站式数据治理体系</a:t>
            </a:r>
          </a:p>
        </p:txBody>
      </p:sp>
      <p:sp>
        <p:nvSpPr>
          <p:cNvPr id="157" name="上箭头 123">
            <a:extLst>
              <a:ext uri="{FF2B5EF4-FFF2-40B4-BE49-F238E27FC236}">
                <a16:creationId xmlns:a16="http://schemas.microsoft.com/office/drawing/2014/main" id="{E34A9703-6F29-42C9-9912-808A826D6E6B}"/>
              </a:ext>
            </a:extLst>
          </p:cNvPr>
          <p:cNvSpPr/>
          <p:nvPr/>
        </p:nvSpPr>
        <p:spPr>
          <a:xfrm>
            <a:off x="2990201" y="5872080"/>
            <a:ext cx="144000" cy="158400"/>
          </a:xfrm>
          <a:prstGeom prst="upArrow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圆角矩形 124">
            <a:extLst>
              <a:ext uri="{FF2B5EF4-FFF2-40B4-BE49-F238E27FC236}">
                <a16:creationId xmlns:a16="http://schemas.microsoft.com/office/drawing/2014/main" id="{F88EB42D-6275-45AC-8B9F-DDE5F7BC1F63}"/>
              </a:ext>
            </a:extLst>
          </p:cNvPr>
          <p:cNvSpPr/>
          <p:nvPr/>
        </p:nvSpPr>
        <p:spPr>
          <a:xfrm>
            <a:off x="767408" y="2354481"/>
            <a:ext cx="430184" cy="3363254"/>
          </a:xfrm>
          <a:prstGeom prst="roundRect">
            <a:avLst>
              <a:gd name="adj" fmla="val 3106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zh-CN" altLang="en-US" sz="1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全业务流程实时监控</a:t>
            </a:r>
          </a:p>
        </p:txBody>
      </p:sp>
      <p:sp>
        <p:nvSpPr>
          <p:cNvPr id="159" name="上箭头 125">
            <a:extLst>
              <a:ext uri="{FF2B5EF4-FFF2-40B4-BE49-F238E27FC236}">
                <a16:creationId xmlns:a16="http://schemas.microsoft.com/office/drawing/2014/main" id="{226AE8F1-C42C-49C5-8A07-2904E0BC2D81}"/>
              </a:ext>
            </a:extLst>
          </p:cNvPr>
          <p:cNvSpPr/>
          <p:nvPr/>
        </p:nvSpPr>
        <p:spPr>
          <a:xfrm rot="16200000">
            <a:off x="1238298" y="3894438"/>
            <a:ext cx="129600" cy="166642"/>
          </a:xfrm>
          <a:prstGeom prst="up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AB79BDB-69EE-45C0-8568-EEEB62D64323}"/>
              </a:ext>
            </a:extLst>
          </p:cNvPr>
          <p:cNvSpPr txBox="1"/>
          <p:nvPr/>
        </p:nvSpPr>
        <p:spPr>
          <a:xfrm>
            <a:off x="2223903" y="2413443"/>
            <a:ext cx="65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数据项管理</a:t>
            </a:r>
          </a:p>
        </p:txBody>
      </p:sp>
      <p:sp>
        <p:nvSpPr>
          <p:cNvPr id="161" name="上下箭头 2">
            <a:extLst>
              <a:ext uri="{FF2B5EF4-FFF2-40B4-BE49-F238E27FC236}">
                <a16:creationId xmlns:a16="http://schemas.microsoft.com/office/drawing/2014/main" id="{2B806F91-B54B-49CB-BB9C-13A16F969BD6}"/>
              </a:ext>
            </a:extLst>
          </p:cNvPr>
          <p:cNvSpPr/>
          <p:nvPr/>
        </p:nvSpPr>
        <p:spPr>
          <a:xfrm>
            <a:off x="3723841" y="2859599"/>
            <a:ext cx="129600" cy="198000"/>
          </a:xfrm>
          <a:prstGeom prst="upDownArrow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kumimoji="1"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2" name="左右箭头 126">
            <a:extLst>
              <a:ext uri="{FF2B5EF4-FFF2-40B4-BE49-F238E27FC236}">
                <a16:creationId xmlns:a16="http://schemas.microsoft.com/office/drawing/2014/main" id="{3DCECFCB-0947-4B7B-B297-57A3C971B42D}"/>
              </a:ext>
            </a:extLst>
          </p:cNvPr>
          <p:cNvSpPr/>
          <p:nvPr/>
        </p:nvSpPr>
        <p:spPr>
          <a:xfrm>
            <a:off x="2963201" y="3912959"/>
            <a:ext cx="198000" cy="129600"/>
          </a:xfrm>
          <a:prstGeom prst="leftRightArrow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kumimoji="1"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3" name="左右箭头 127">
            <a:extLst>
              <a:ext uri="{FF2B5EF4-FFF2-40B4-BE49-F238E27FC236}">
                <a16:creationId xmlns:a16="http://schemas.microsoft.com/office/drawing/2014/main" id="{A5EC1575-469B-4109-8477-56BF641EF9FA}"/>
              </a:ext>
            </a:extLst>
          </p:cNvPr>
          <p:cNvSpPr/>
          <p:nvPr/>
        </p:nvSpPr>
        <p:spPr>
          <a:xfrm>
            <a:off x="4445188" y="3912959"/>
            <a:ext cx="198000" cy="129600"/>
          </a:xfrm>
          <a:prstGeom prst="leftRightArrow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kumimoji="1"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4" name="上下箭头 128">
            <a:extLst>
              <a:ext uri="{FF2B5EF4-FFF2-40B4-BE49-F238E27FC236}">
                <a16:creationId xmlns:a16="http://schemas.microsoft.com/office/drawing/2014/main" id="{5D2623C8-0B8C-417F-9331-67A3C639EDA8}"/>
              </a:ext>
            </a:extLst>
          </p:cNvPr>
          <p:cNvSpPr/>
          <p:nvPr/>
        </p:nvSpPr>
        <p:spPr>
          <a:xfrm>
            <a:off x="3723841" y="4990208"/>
            <a:ext cx="129600" cy="198000"/>
          </a:xfrm>
          <a:prstGeom prst="upDownArrow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kumimoji="1"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5" name="左右箭头 129">
            <a:extLst>
              <a:ext uri="{FF2B5EF4-FFF2-40B4-BE49-F238E27FC236}">
                <a16:creationId xmlns:a16="http://schemas.microsoft.com/office/drawing/2014/main" id="{7E44A3E1-BD8F-4001-8F11-2FD3367BB73B}"/>
              </a:ext>
            </a:extLst>
          </p:cNvPr>
          <p:cNvSpPr/>
          <p:nvPr/>
        </p:nvSpPr>
        <p:spPr>
          <a:xfrm>
            <a:off x="2046105" y="3908115"/>
            <a:ext cx="198000" cy="129600"/>
          </a:xfrm>
          <a:prstGeom prst="leftRightArrow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kumimoji="1"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5926D2A-A8BF-40A0-A82F-16BED616C858}"/>
              </a:ext>
            </a:extLst>
          </p:cNvPr>
          <p:cNvSpPr txBox="1"/>
          <p:nvPr/>
        </p:nvSpPr>
        <p:spPr>
          <a:xfrm>
            <a:off x="4636259" y="3088153"/>
            <a:ext cx="70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数据质量</a:t>
            </a:r>
            <a:endParaRPr kumimoji="1"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BDQ</a:t>
            </a:r>
            <a:endParaRPr kumimoji="1"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3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6F04C3-D4A6-0C43-B0E4-C37A974B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23" y="381000"/>
            <a:ext cx="10772800" cy="53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b="1" dirty="0">
                <a:solidFill>
                  <a:srgbClr val="4859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全图形化批流融合数据开发上线</a:t>
            </a: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710800" y="2351429"/>
            <a:ext cx="203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742950" indent="-28575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600200" indent="-22860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2057400" indent="-22860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微软雅黑" charset="-122"/>
              </a:rPr>
              <a:t>批量数据采集</a:t>
            </a: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710887" y="3614511"/>
            <a:ext cx="20780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742950" indent="-28575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600200" indent="-22860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2057400" indent="-22860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微软雅黑" charset="-122"/>
              </a:rPr>
              <a:t>异构清洗加工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714660" y="5024582"/>
            <a:ext cx="2076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742950" indent="-28575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600200" indent="-22860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2057400" indent="-22860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微软雅黑" charset="-122"/>
              </a:rPr>
              <a:t>流式实时加工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276872"/>
            <a:ext cx="3744416" cy="3516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295" y="2276872"/>
            <a:ext cx="3954777" cy="35162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直线连接符 8"/>
          <p:cNvCxnSpPr>
            <a:endCxn id="8" idx="1"/>
          </p:cNvCxnSpPr>
          <p:nvPr/>
        </p:nvCxnSpPr>
        <p:spPr>
          <a:xfrm>
            <a:off x="2397706" y="3101099"/>
            <a:ext cx="851589" cy="933876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endCxn id="8" idx="1"/>
          </p:cNvCxnSpPr>
          <p:nvPr/>
        </p:nvCxnSpPr>
        <p:spPr>
          <a:xfrm flipV="1">
            <a:off x="2515467" y="4034975"/>
            <a:ext cx="733828" cy="25763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endCxn id="8" idx="1"/>
          </p:cNvCxnSpPr>
          <p:nvPr/>
        </p:nvCxnSpPr>
        <p:spPr>
          <a:xfrm flipV="1">
            <a:off x="2392275" y="4034975"/>
            <a:ext cx="857020" cy="124085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87878" y="2717775"/>
            <a:ext cx="17222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Arial" charset="0"/>
              <a:buChar char="•"/>
            </a:pPr>
            <a:r>
              <a:rPr lang="en-US" altLang="zh-CN" sz="1050" dirty="0">
                <a:solidFill>
                  <a:srgbClr val="A02019"/>
                </a:solidFill>
                <a:latin typeface="微软雅黑" charset="-122"/>
                <a:ea typeface="微软雅黑" charset="-122"/>
                <a:sym typeface="微软雅黑" charset="-122"/>
              </a:rPr>
              <a:t>20+</a:t>
            </a:r>
            <a:r>
              <a:rPr lang="zh-CN" altLang="en-US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种数据库类型</a:t>
            </a:r>
            <a:endParaRPr lang="en-US" altLang="zh-CN" sz="1050" dirty="0">
              <a:solidFill>
                <a:srgbClr val="595959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171450" indent="-171450">
              <a:buClr>
                <a:srgbClr val="C00000"/>
              </a:buClr>
              <a:buFont typeface="Arial" charset="0"/>
              <a:buChar char="•"/>
            </a:pPr>
            <a:r>
              <a:rPr lang="zh-CN" altLang="en-US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文本、</a:t>
            </a:r>
            <a:r>
              <a:rPr lang="en-US" altLang="zh-CN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Excel</a:t>
            </a:r>
            <a:r>
              <a:rPr lang="zh-CN" altLang="en-US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、</a:t>
            </a:r>
            <a:r>
              <a:rPr lang="en-US" altLang="zh-CN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XML</a:t>
            </a:r>
            <a:r>
              <a:rPr lang="zh-CN" altLang="en-US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、</a:t>
            </a:r>
            <a:r>
              <a:rPr lang="en-US" altLang="zh-CN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CSV</a:t>
            </a:r>
            <a:r>
              <a:rPr lang="zh-CN" altLang="en-US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、JSON等格式的文件</a:t>
            </a:r>
            <a:endParaRPr lang="zh-CN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887965" y="3967201"/>
            <a:ext cx="17222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Arial" charset="0"/>
              <a:buChar char="•"/>
            </a:pPr>
            <a:r>
              <a:rPr lang="zh-CN" altLang="en-US" sz="1050" dirty="0">
                <a:latin typeface="微软雅黑" charset="-122"/>
                <a:ea typeface="微软雅黑" charset="-122"/>
                <a:sym typeface="微软雅黑" charset="-122"/>
              </a:rPr>
              <a:t>封装</a:t>
            </a:r>
            <a:r>
              <a:rPr lang="zh-CN" altLang="en-US" sz="1050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微软雅黑" charset="-122"/>
              </a:rPr>
              <a:t>八大类</a:t>
            </a:r>
            <a:r>
              <a:rPr lang="zh-CN" altLang="en-US" sz="1050" dirty="0">
                <a:latin typeface="微软雅黑" charset="-122"/>
                <a:ea typeface="微软雅黑" charset="-122"/>
                <a:sym typeface="微软雅黑" charset="-122"/>
              </a:rPr>
              <a:t>转换组件和</a:t>
            </a:r>
            <a:r>
              <a:rPr lang="zh-CN" altLang="en-US" sz="1050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微软雅黑" charset="-122"/>
              </a:rPr>
              <a:t>近百个函数</a:t>
            </a:r>
            <a:r>
              <a:rPr lang="zh-CN" altLang="en-US" sz="1050" dirty="0">
                <a:latin typeface="微软雅黑" charset="-122"/>
                <a:ea typeface="微软雅黑" charset="-122"/>
                <a:sym typeface="微软雅黑" charset="-122"/>
              </a:rPr>
              <a:t>和参数调用规则，同时可调用外部的过程和程序，实现复杂的转换逻辑</a:t>
            </a:r>
            <a:endParaRPr lang="zh-CN" altLang="en-US" sz="1050" dirty="0">
              <a:latin typeface="微软雅黑" charset="-122"/>
              <a:ea typeface="微软雅黑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7897" y="5377579"/>
            <a:ext cx="1722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Arial" charset="0"/>
              <a:buChar char="•"/>
            </a:pPr>
            <a:r>
              <a:rPr lang="en-US" altLang="zh-CN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Kafka</a:t>
            </a:r>
            <a:r>
              <a:rPr lang="zh-CN" altLang="en-US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、</a:t>
            </a:r>
            <a:r>
              <a:rPr lang="en-US" altLang="zh-CN" sz="1050" dirty="0" err="1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Hdfs</a:t>
            </a:r>
            <a:endParaRPr lang="en-US" altLang="zh-CN" sz="1050" dirty="0">
              <a:solidFill>
                <a:srgbClr val="595959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171450" indent="-171450">
              <a:buClr>
                <a:srgbClr val="C00000"/>
              </a:buClr>
              <a:buFont typeface="Arial" charset="0"/>
              <a:buChar char="•"/>
            </a:pPr>
            <a:r>
              <a:rPr lang="en-US" altLang="zh-CN" sz="1050" dirty="0" err="1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Flink</a:t>
            </a:r>
            <a:r>
              <a:rPr lang="zh-CN" altLang="en-US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、</a:t>
            </a:r>
            <a:r>
              <a:rPr lang="en-US" altLang="zh-CN" sz="105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微软雅黑" charset="-122"/>
              </a:rPr>
              <a:t>Storm</a:t>
            </a:r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7251783" y="3619476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7251783" y="4084099"/>
            <a:ext cx="573294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10800" y="1122818"/>
            <a:ext cx="11095922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latin typeface="Microsoft YaHei" charset="-122"/>
                <a:ea typeface="Microsoft YaHei" charset="-122"/>
                <a:sym typeface="Times New Roman" charset="0"/>
              </a:rPr>
              <a:t>图形化的操作界面，鼠标拖拽式的使用，轻松实现异构数据的整合，支持图形化模式与脚本开发模式自由切换，并且执行效率与原手写方式相当。</a:t>
            </a:r>
            <a:endParaRPr lang="zh-CN" altLang="en-US" sz="1600" kern="0" dirty="0"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18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6F04C3-D4A6-0C43-B0E4-C37A974B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71" y="381000"/>
            <a:ext cx="10704351" cy="53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b="1" dirty="0">
                <a:solidFill>
                  <a:srgbClr val="4859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基于词法分析的脚本解析</a:t>
            </a:r>
          </a:p>
        </p:txBody>
      </p:sp>
      <p:sp>
        <p:nvSpPr>
          <p:cNvPr id="26" name="矩形 25"/>
          <p:cNvSpPr/>
          <p:nvPr/>
        </p:nvSpPr>
        <p:spPr>
          <a:xfrm>
            <a:off x="508071" y="1305271"/>
            <a:ext cx="11148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spcBef>
                <a:spcPct val="200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latin typeface="Microsoft YaHei" charset="-122"/>
                <a:ea typeface="Microsoft YaHei" charset="-122"/>
                <a:sym typeface="Times New Roman" charset="0"/>
              </a:rPr>
              <a:t>原始加工脚本批量转化成“</a:t>
            </a:r>
            <a:r>
              <a:rPr lang="en-US" altLang="zh-CN" sz="1600" kern="0" dirty="0">
                <a:latin typeface="Microsoft YaHei" charset="-122"/>
                <a:ea typeface="Microsoft YaHei" charset="-122"/>
                <a:sym typeface="Times New Roman" charset="0"/>
              </a:rPr>
              <a:t>ETL+</a:t>
            </a:r>
            <a:r>
              <a:rPr lang="zh-CN" altLang="en-US" sz="1600" kern="0" dirty="0">
                <a:latin typeface="Microsoft YaHei" charset="-122"/>
                <a:ea typeface="Microsoft YaHei" charset="-122"/>
                <a:sym typeface="Times New Roman" charset="0"/>
              </a:rPr>
              <a:t>调度”，实现数据仓库加工流程一体化迁移，解析成功率达到</a:t>
            </a:r>
            <a:r>
              <a:rPr lang="en-US" altLang="zh-CN" sz="1600" kern="0" dirty="0">
                <a:latin typeface="Microsoft YaHei" charset="-122"/>
                <a:ea typeface="Microsoft YaHei" charset="-122"/>
                <a:sym typeface="Times New Roman" charset="0"/>
              </a:rPr>
              <a:t>96%</a:t>
            </a:r>
            <a:r>
              <a:rPr lang="zh-CN" altLang="en-US" sz="1600" kern="0" dirty="0">
                <a:latin typeface="Microsoft YaHei" charset="-122"/>
                <a:ea typeface="Microsoft YaHei" charset="-122"/>
                <a:sym typeface="Times New Roman" charset="0"/>
              </a:rPr>
              <a:t>。</a:t>
            </a:r>
            <a:endParaRPr lang="zh-CN" altLang="en-US" sz="1600" kern="0" dirty="0">
              <a:latin typeface="Microsoft YaHei" charset="-122"/>
              <a:ea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5400" y="2012030"/>
            <a:ext cx="2401493" cy="13561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376247" y="2010412"/>
            <a:ext cx="2588821" cy="13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5400" y="4941574"/>
            <a:ext cx="3847409" cy="1368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217581" y="2041542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Oracle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存储过程</a:t>
            </a:r>
          </a:p>
        </p:txBody>
      </p:sp>
      <p:grpSp>
        <p:nvGrpSpPr>
          <p:cNvPr id="42" name="Group 178"/>
          <p:cNvGrpSpPr>
            <a:grpSpLocks/>
          </p:cNvGrpSpPr>
          <p:nvPr/>
        </p:nvGrpSpPr>
        <p:grpSpPr bwMode="auto">
          <a:xfrm>
            <a:off x="1490937" y="5292871"/>
            <a:ext cx="350735" cy="399918"/>
            <a:chOff x="5029" y="938"/>
            <a:chExt cx="395" cy="45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3" name="Freeform 179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4" name="Oval 180"/>
            <p:cNvSpPr>
              <a:spLocks noChangeArrowheads="1"/>
            </p:cNvSpPr>
            <p:nvPr/>
          </p:nvSpPr>
          <p:spPr bwMode="auto">
            <a:xfrm>
              <a:off x="5029" y="938"/>
              <a:ext cx="395" cy="113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5" name="Freeform 181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7" name="Group 178"/>
          <p:cNvGrpSpPr>
            <a:grpSpLocks/>
          </p:cNvGrpSpPr>
          <p:nvPr/>
        </p:nvGrpSpPr>
        <p:grpSpPr bwMode="auto">
          <a:xfrm>
            <a:off x="1490936" y="5796709"/>
            <a:ext cx="350735" cy="399918"/>
            <a:chOff x="5029" y="938"/>
            <a:chExt cx="395" cy="45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Freeform 179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9" name="Oval 180"/>
            <p:cNvSpPr>
              <a:spLocks noChangeArrowheads="1"/>
            </p:cNvSpPr>
            <p:nvPr/>
          </p:nvSpPr>
          <p:spPr bwMode="auto">
            <a:xfrm>
              <a:off x="5029" y="938"/>
              <a:ext cx="395" cy="113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0" name="Freeform 181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1" name="Group 178"/>
          <p:cNvGrpSpPr>
            <a:grpSpLocks/>
          </p:cNvGrpSpPr>
          <p:nvPr/>
        </p:nvGrpSpPr>
        <p:grpSpPr bwMode="auto">
          <a:xfrm>
            <a:off x="2391975" y="5281639"/>
            <a:ext cx="350735" cy="399918"/>
            <a:chOff x="5029" y="938"/>
            <a:chExt cx="395" cy="45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2" name="Freeform 179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Oval 180"/>
            <p:cNvSpPr>
              <a:spLocks noChangeArrowheads="1"/>
            </p:cNvSpPr>
            <p:nvPr/>
          </p:nvSpPr>
          <p:spPr bwMode="auto">
            <a:xfrm>
              <a:off x="5029" y="938"/>
              <a:ext cx="395" cy="113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Freeform 181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5" name="Group 178"/>
          <p:cNvGrpSpPr>
            <a:grpSpLocks/>
          </p:cNvGrpSpPr>
          <p:nvPr/>
        </p:nvGrpSpPr>
        <p:grpSpPr bwMode="auto">
          <a:xfrm>
            <a:off x="2391974" y="5785477"/>
            <a:ext cx="350735" cy="399918"/>
            <a:chOff x="5029" y="938"/>
            <a:chExt cx="395" cy="45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6" name="Freeform 179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7" name="Oval 180"/>
            <p:cNvSpPr>
              <a:spLocks noChangeArrowheads="1"/>
            </p:cNvSpPr>
            <p:nvPr/>
          </p:nvSpPr>
          <p:spPr bwMode="auto">
            <a:xfrm>
              <a:off x="5029" y="938"/>
              <a:ext cx="395" cy="113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" name="Freeform 181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9" name="Group 178"/>
          <p:cNvGrpSpPr>
            <a:grpSpLocks/>
          </p:cNvGrpSpPr>
          <p:nvPr/>
        </p:nvGrpSpPr>
        <p:grpSpPr bwMode="auto">
          <a:xfrm>
            <a:off x="3268767" y="5281639"/>
            <a:ext cx="350735" cy="399918"/>
            <a:chOff x="5029" y="938"/>
            <a:chExt cx="395" cy="45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0" name="Freeform 179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Oval 180"/>
            <p:cNvSpPr>
              <a:spLocks noChangeArrowheads="1"/>
            </p:cNvSpPr>
            <p:nvPr/>
          </p:nvSpPr>
          <p:spPr bwMode="auto">
            <a:xfrm>
              <a:off x="5029" y="938"/>
              <a:ext cx="395" cy="113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" name="Freeform 181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3" name="Group 178"/>
          <p:cNvGrpSpPr>
            <a:grpSpLocks/>
          </p:cNvGrpSpPr>
          <p:nvPr/>
        </p:nvGrpSpPr>
        <p:grpSpPr bwMode="auto">
          <a:xfrm>
            <a:off x="3268766" y="5785477"/>
            <a:ext cx="350735" cy="399918"/>
            <a:chOff x="5029" y="938"/>
            <a:chExt cx="395" cy="45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4" name="Freeform 179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5" name="Oval 180"/>
            <p:cNvSpPr>
              <a:spLocks noChangeArrowheads="1"/>
            </p:cNvSpPr>
            <p:nvPr/>
          </p:nvSpPr>
          <p:spPr bwMode="auto">
            <a:xfrm>
              <a:off x="5029" y="938"/>
              <a:ext cx="395" cy="113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6" name="Freeform 181"/>
            <p:cNvSpPr>
              <a:spLocks/>
            </p:cNvSpPr>
            <p:nvPr/>
          </p:nvSpPr>
          <p:spPr bwMode="auto">
            <a:xfrm>
              <a:off x="5029" y="938"/>
              <a:ext cx="395" cy="453"/>
            </a:xfrm>
            <a:custGeom>
              <a:avLst/>
              <a:gdLst>
                <a:gd name="T0" fmla="*/ 38 w 2050"/>
                <a:gd name="T1" fmla="*/ 0 h 2550"/>
                <a:gd name="T2" fmla="*/ 0 w 2050"/>
                <a:gd name="T3" fmla="*/ 10 h 2550"/>
                <a:gd name="T4" fmla="*/ 0 w 2050"/>
                <a:gd name="T5" fmla="*/ 70 h 2550"/>
                <a:gd name="T6" fmla="*/ 38 w 2050"/>
                <a:gd name="T7" fmla="*/ 80 h 2550"/>
                <a:gd name="T8" fmla="*/ 76 w 2050"/>
                <a:gd name="T9" fmla="*/ 70 h 2550"/>
                <a:gd name="T10" fmla="*/ 76 w 2050"/>
                <a:gd name="T11" fmla="*/ 10 h 2550"/>
                <a:gd name="T12" fmla="*/ 38 w 2050"/>
                <a:gd name="T13" fmla="*/ 0 h 25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0"/>
                <a:gd name="T22" fmla="*/ 0 h 2550"/>
                <a:gd name="T23" fmla="*/ 2050 w 2050"/>
                <a:gd name="T24" fmla="*/ 2550 h 25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0" h="2550">
                  <a:moveTo>
                    <a:pt x="1025" y="0"/>
                  </a:moveTo>
                  <a:cubicBezTo>
                    <a:pt x="459" y="0"/>
                    <a:pt x="0" y="143"/>
                    <a:pt x="0" y="319"/>
                  </a:cubicBezTo>
                  <a:lnTo>
                    <a:pt x="0" y="2231"/>
                  </a:lnTo>
                  <a:cubicBezTo>
                    <a:pt x="0" y="2407"/>
                    <a:pt x="459" y="2550"/>
                    <a:pt x="1025" y="2550"/>
                  </a:cubicBezTo>
                  <a:cubicBezTo>
                    <a:pt x="1592" y="2550"/>
                    <a:pt x="2050" y="2407"/>
                    <a:pt x="2050" y="2231"/>
                  </a:cubicBezTo>
                  <a:lnTo>
                    <a:pt x="2050" y="319"/>
                  </a:lnTo>
                  <a:cubicBezTo>
                    <a:pt x="2050" y="143"/>
                    <a:pt x="1592" y="0"/>
                    <a:pt x="1025" y="0"/>
                  </a:cubicBez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1787734" y="4978723"/>
            <a:ext cx="152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Cirrodata</a:t>
            </a:r>
            <a:r>
              <a:rPr kumimoji="1" lang="zh-CN" altLang="en-US" sz="1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</a:t>
            </a:r>
            <a:r>
              <a:rPr kumimoji="1" lang="en-US" altLang="zh-CN" sz="1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endParaRPr kumimoji="1" lang="zh-CN" altLang="en-US" sz="1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折角形 152"/>
          <p:cNvSpPr>
            <a:spLocks noChangeArrowheads="1"/>
          </p:cNvSpPr>
          <p:nvPr/>
        </p:nvSpPr>
        <p:spPr bwMode="auto">
          <a:xfrm>
            <a:off x="3747447" y="2351726"/>
            <a:ext cx="281564" cy="361844"/>
          </a:xfrm>
          <a:prstGeom prst="foldedCorner">
            <a:avLst>
              <a:gd name="adj" fmla="val 2031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742950" indent="-28575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600200" indent="-22860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2057400" indent="-22860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1" name="折角形 152"/>
          <p:cNvSpPr>
            <a:spLocks noChangeArrowheads="1"/>
          </p:cNvSpPr>
          <p:nvPr/>
        </p:nvSpPr>
        <p:spPr bwMode="auto">
          <a:xfrm>
            <a:off x="3747447" y="2884955"/>
            <a:ext cx="281564" cy="361844"/>
          </a:xfrm>
          <a:prstGeom prst="foldedCorner">
            <a:avLst>
              <a:gd name="adj" fmla="val 2031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742950" indent="-28575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600200" indent="-22860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2057400" indent="-22860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2" name="折角形 152"/>
          <p:cNvSpPr>
            <a:spLocks noChangeArrowheads="1"/>
          </p:cNvSpPr>
          <p:nvPr/>
        </p:nvSpPr>
        <p:spPr bwMode="auto">
          <a:xfrm>
            <a:off x="4491293" y="2337862"/>
            <a:ext cx="281564" cy="361844"/>
          </a:xfrm>
          <a:prstGeom prst="foldedCorner">
            <a:avLst>
              <a:gd name="adj" fmla="val 2031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742950" indent="-28575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600200" indent="-22860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2057400" indent="-22860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3" name="折角形 152"/>
          <p:cNvSpPr>
            <a:spLocks noChangeArrowheads="1"/>
          </p:cNvSpPr>
          <p:nvPr/>
        </p:nvSpPr>
        <p:spPr bwMode="auto">
          <a:xfrm>
            <a:off x="4491293" y="2871091"/>
            <a:ext cx="281564" cy="361844"/>
          </a:xfrm>
          <a:prstGeom prst="foldedCorner">
            <a:avLst>
              <a:gd name="adj" fmla="val 2031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742950" indent="-28575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600200" indent="-22860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2057400" indent="-22860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4" name="折角形 152"/>
          <p:cNvSpPr>
            <a:spLocks noChangeArrowheads="1"/>
          </p:cNvSpPr>
          <p:nvPr/>
        </p:nvSpPr>
        <p:spPr bwMode="auto">
          <a:xfrm>
            <a:off x="5208826" y="2338683"/>
            <a:ext cx="281564" cy="361844"/>
          </a:xfrm>
          <a:prstGeom prst="foldedCorner">
            <a:avLst>
              <a:gd name="adj" fmla="val 2031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742950" indent="-28575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600200" indent="-22860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2057400" indent="-22860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5" name="折角形 152"/>
          <p:cNvSpPr>
            <a:spLocks noChangeArrowheads="1"/>
          </p:cNvSpPr>
          <p:nvPr/>
        </p:nvSpPr>
        <p:spPr bwMode="auto">
          <a:xfrm>
            <a:off x="5208826" y="2871912"/>
            <a:ext cx="281564" cy="361844"/>
          </a:xfrm>
          <a:prstGeom prst="foldedCorner">
            <a:avLst>
              <a:gd name="adj" fmla="val 2031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742950" indent="-28575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600200" indent="-228600">
              <a:spcBef>
                <a:spcPts val="700"/>
              </a:spcBef>
              <a:buSzPct val="100000"/>
              <a:buFont typeface="Arial" charset="0"/>
              <a:buChar char="–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2057400" indent="-228600">
              <a:spcBef>
                <a:spcPts val="700"/>
              </a:spcBef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»"/>
              <a:defRPr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202975" y="2024405"/>
            <a:ext cx="818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Hive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脚本</a:t>
            </a:r>
          </a:p>
        </p:txBody>
      </p:sp>
      <p:graphicFrame>
        <p:nvGraphicFramePr>
          <p:cNvPr id="198" name="Object 509"/>
          <p:cNvGraphicFramePr>
            <a:graphicFrameLocks noChangeAspect="1"/>
          </p:cNvGraphicFramePr>
          <p:nvPr/>
        </p:nvGraphicFramePr>
        <p:xfrm>
          <a:off x="2851846" y="4018351"/>
          <a:ext cx="727001" cy="460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4" imgW="3075480" imgH="1947240" progId="">
                  <p:embed/>
                </p:oleObj>
              </mc:Choice>
              <mc:Fallback>
                <p:oleObj name="CorelDRAW" r:id="rId4" imgW="3075480" imgH="1947240" progId="">
                  <p:embed/>
                  <p:pic>
                    <p:nvPicPr>
                      <p:cNvPr id="198" name="Object 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846" y="4018351"/>
                        <a:ext cx="727001" cy="460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文本框 198"/>
          <p:cNvSpPr txBox="1"/>
          <p:nvPr/>
        </p:nvSpPr>
        <p:spPr>
          <a:xfrm>
            <a:off x="2931431" y="363164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解析</a:t>
            </a: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95" y="2310291"/>
            <a:ext cx="484428" cy="536331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614" y="2310291"/>
            <a:ext cx="484428" cy="53633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633" y="2310291"/>
            <a:ext cx="484428" cy="53633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95" y="2784603"/>
            <a:ext cx="484428" cy="536331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614" y="2784603"/>
            <a:ext cx="484428" cy="5363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633" y="2784603"/>
            <a:ext cx="484428" cy="536331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28" idx="2"/>
          </p:cNvCxnSpPr>
          <p:nvPr/>
        </p:nvCxnSpPr>
        <p:spPr>
          <a:xfrm>
            <a:off x="1896147" y="3368181"/>
            <a:ext cx="918914" cy="8303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9" idx="2"/>
            <a:endCxn id="198" idx="3"/>
          </p:cNvCxnSpPr>
          <p:nvPr/>
        </p:nvCxnSpPr>
        <p:spPr>
          <a:xfrm flipH="1">
            <a:off x="3578847" y="3378412"/>
            <a:ext cx="1091811" cy="869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98" idx="2"/>
            <a:endCxn id="30" idx="0"/>
          </p:cNvCxnSpPr>
          <p:nvPr/>
        </p:nvCxnSpPr>
        <p:spPr>
          <a:xfrm flipH="1">
            <a:off x="2619105" y="4478423"/>
            <a:ext cx="596241" cy="46315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9" idx="3"/>
          </p:cNvCxnSpPr>
          <p:nvPr/>
        </p:nvCxnSpPr>
        <p:spPr>
          <a:xfrm>
            <a:off x="5965068" y="2694412"/>
            <a:ext cx="868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0" idx="3"/>
          </p:cNvCxnSpPr>
          <p:nvPr/>
        </p:nvCxnSpPr>
        <p:spPr>
          <a:xfrm>
            <a:off x="4542809" y="5625574"/>
            <a:ext cx="89560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图片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841" y="1962031"/>
            <a:ext cx="4803883" cy="20359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1" name="文本框 230"/>
          <p:cNvSpPr txBox="1"/>
          <p:nvPr/>
        </p:nvSpPr>
        <p:spPr>
          <a:xfrm>
            <a:off x="5924276" y="23762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解析日志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4601415" y="53405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流程生成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8112224" y="4446379"/>
            <a:ext cx="249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调度流程</a:t>
            </a:r>
          </a:p>
        </p:txBody>
      </p:sp>
      <p:cxnSp>
        <p:nvCxnSpPr>
          <p:cNvPr id="233" name="直接箭头连接符 232"/>
          <p:cNvCxnSpPr>
            <a:stCxn id="105" idx="2"/>
            <a:endCxn id="83" idx="0"/>
          </p:cNvCxnSpPr>
          <p:nvPr/>
        </p:nvCxnSpPr>
        <p:spPr>
          <a:xfrm>
            <a:off x="9234783" y="3998011"/>
            <a:ext cx="994030" cy="8967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5"/>
          <p:cNvSpPr txBox="1"/>
          <p:nvPr/>
        </p:nvSpPr>
        <p:spPr>
          <a:xfrm>
            <a:off x="2913815" y="2593913"/>
            <a:ext cx="605292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1273</a:t>
            </a:r>
            <a:r>
              <a:rPr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</a:p>
        </p:txBody>
      </p:sp>
      <p:sp>
        <p:nvSpPr>
          <p:cNvPr id="70" name="TextBox 15"/>
          <p:cNvSpPr txBox="1"/>
          <p:nvPr/>
        </p:nvSpPr>
        <p:spPr>
          <a:xfrm>
            <a:off x="3263394" y="4658352"/>
            <a:ext cx="605292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1136</a:t>
            </a:r>
            <a:r>
              <a:rPr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33393" y="3817739"/>
            <a:ext cx="1442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部分解析失败原因</a:t>
            </a:r>
            <a:endParaRPr kumimoji="1"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charset="0"/>
              <a:buChar char="•"/>
            </a:pPr>
            <a:r>
              <a:rPr kumimoji="1"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脚本自身问题</a:t>
            </a:r>
            <a:endParaRPr kumimoji="1"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charset="0"/>
              <a:buChar char="•"/>
            </a:pPr>
            <a:r>
              <a:rPr kumimoji="1"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缺乏元数据</a:t>
            </a:r>
            <a:endParaRPr kumimoji="1"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charset="0"/>
              <a:buChar char="•"/>
            </a:pPr>
            <a:r>
              <a:rPr kumimoji="1"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标志符无效</a:t>
            </a:r>
            <a:endParaRPr kumimoji="1"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BDD20F72-C333-4E02-895F-4B046F9D0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0901" y="4894747"/>
            <a:ext cx="2815823" cy="14148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5742" y="4894747"/>
            <a:ext cx="3336553" cy="14148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直线箭头连接符 9"/>
          <p:cNvCxnSpPr>
            <a:stCxn id="105" idx="2"/>
            <a:endCxn id="4" idx="0"/>
          </p:cNvCxnSpPr>
          <p:nvPr/>
        </p:nvCxnSpPr>
        <p:spPr>
          <a:xfrm flipH="1">
            <a:off x="7094019" y="3998011"/>
            <a:ext cx="2140764" cy="8967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8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D10E44A9-1DBD-4C65-AFE3-1417B6A00E01}"/>
              </a:ext>
            </a:extLst>
          </p:cNvPr>
          <p:cNvSpPr/>
          <p:nvPr/>
        </p:nvSpPr>
        <p:spPr>
          <a:xfrm>
            <a:off x="9497587" y="2085556"/>
            <a:ext cx="1873238" cy="961168"/>
          </a:xfrm>
          <a:prstGeom prst="roundRect">
            <a:avLst>
              <a:gd name="adj" fmla="val 1041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3EE29C79-79F5-4B79-B7DE-053B80AC570F}"/>
              </a:ext>
            </a:extLst>
          </p:cNvPr>
          <p:cNvSpPr/>
          <p:nvPr/>
        </p:nvSpPr>
        <p:spPr>
          <a:xfrm>
            <a:off x="7420165" y="2085556"/>
            <a:ext cx="1873238" cy="961168"/>
          </a:xfrm>
          <a:prstGeom prst="roundRect">
            <a:avLst>
              <a:gd name="adj" fmla="val 1041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48D09B3C-C414-4E5D-ABF2-8BA140768F63}"/>
              </a:ext>
            </a:extLst>
          </p:cNvPr>
          <p:cNvSpPr/>
          <p:nvPr/>
        </p:nvSpPr>
        <p:spPr>
          <a:xfrm>
            <a:off x="7420165" y="3140846"/>
            <a:ext cx="1873238" cy="961168"/>
          </a:xfrm>
          <a:prstGeom prst="roundRect">
            <a:avLst>
              <a:gd name="adj" fmla="val 1041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C097C3B9-5EDE-4E54-8E80-B3BDA05108FE}"/>
              </a:ext>
            </a:extLst>
          </p:cNvPr>
          <p:cNvSpPr/>
          <p:nvPr/>
        </p:nvSpPr>
        <p:spPr>
          <a:xfrm>
            <a:off x="7420165" y="4171423"/>
            <a:ext cx="1873238" cy="961168"/>
          </a:xfrm>
          <a:prstGeom prst="roundRect">
            <a:avLst>
              <a:gd name="adj" fmla="val 1041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F0E7E44-BE98-40AC-AFD3-FABB01FE1E9D}"/>
              </a:ext>
            </a:extLst>
          </p:cNvPr>
          <p:cNvSpPr/>
          <p:nvPr/>
        </p:nvSpPr>
        <p:spPr>
          <a:xfrm>
            <a:off x="9497587" y="3141775"/>
            <a:ext cx="1873238" cy="961168"/>
          </a:xfrm>
          <a:prstGeom prst="roundRect">
            <a:avLst>
              <a:gd name="adj" fmla="val 1041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6F48A12F-7096-4039-95B6-EFEA7C35568F}"/>
              </a:ext>
            </a:extLst>
          </p:cNvPr>
          <p:cNvSpPr/>
          <p:nvPr/>
        </p:nvSpPr>
        <p:spPr>
          <a:xfrm>
            <a:off x="9492351" y="4164822"/>
            <a:ext cx="1873238" cy="961168"/>
          </a:xfrm>
          <a:prstGeom prst="roundRect">
            <a:avLst>
              <a:gd name="adj" fmla="val 1041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3">
            <a:extLst>
              <a:ext uri="{FF2B5EF4-FFF2-40B4-BE49-F238E27FC236}">
                <a16:creationId xmlns:a16="http://schemas.microsoft.com/office/drawing/2014/main" id="{53302651-ACE7-416E-ABB6-7DAB443A80D1}"/>
              </a:ext>
            </a:extLst>
          </p:cNvPr>
          <p:cNvSpPr txBox="1"/>
          <p:nvPr/>
        </p:nvSpPr>
        <p:spPr>
          <a:xfrm>
            <a:off x="9811943" y="2156300"/>
            <a:ext cx="1261884" cy="263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异构数据联邦</a:t>
            </a:r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28ADF8C9-74D8-423B-B8F4-B9CAB52580C8}"/>
              </a:ext>
            </a:extLst>
          </p:cNvPr>
          <p:cNvSpPr txBox="1"/>
          <p:nvPr/>
        </p:nvSpPr>
        <p:spPr>
          <a:xfrm>
            <a:off x="9796413" y="3229308"/>
            <a:ext cx="1261884" cy="26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跨域集群管理</a:t>
            </a: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B46F517B-9550-4353-A308-139E645CEB34}"/>
              </a:ext>
            </a:extLst>
          </p:cNvPr>
          <p:cNvSpPr txBox="1"/>
          <p:nvPr/>
        </p:nvSpPr>
        <p:spPr>
          <a:xfrm>
            <a:off x="7804161" y="3225256"/>
            <a:ext cx="1261884" cy="263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行列混合存储</a:t>
            </a:r>
          </a:p>
        </p:txBody>
      </p:sp>
      <p:sp>
        <p:nvSpPr>
          <p:cNvPr id="14" name="TextBox 51">
            <a:extLst>
              <a:ext uri="{FF2B5EF4-FFF2-40B4-BE49-F238E27FC236}">
                <a16:creationId xmlns:a16="http://schemas.microsoft.com/office/drawing/2014/main" id="{4F913B34-0634-4FCB-8207-B0922761FF98}"/>
              </a:ext>
            </a:extLst>
          </p:cNvPr>
          <p:cNvSpPr txBox="1"/>
          <p:nvPr/>
        </p:nvSpPr>
        <p:spPr>
          <a:xfrm>
            <a:off x="7809416" y="4198993"/>
            <a:ext cx="1082348" cy="263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一体化融合</a:t>
            </a:r>
          </a:p>
        </p:txBody>
      </p:sp>
      <p:sp>
        <p:nvSpPr>
          <p:cNvPr id="15" name="TextBox 49">
            <a:extLst>
              <a:ext uri="{FF2B5EF4-FFF2-40B4-BE49-F238E27FC236}">
                <a16:creationId xmlns:a16="http://schemas.microsoft.com/office/drawing/2014/main" id="{23D8B5E7-5398-4EEA-A8CF-07D239135750}"/>
              </a:ext>
            </a:extLst>
          </p:cNvPr>
          <p:cNvSpPr txBox="1"/>
          <p:nvPr/>
        </p:nvSpPr>
        <p:spPr>
          <a:xfrm>
            <a:off x="7546463" y="2169966"/>
            <a:ext cx="1441420" cy="263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高性能、高并发</a:t>
            </a: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B766EC57-19DC-45E8-87F7-47598C3E99D0}"/>
              </a:ext>
            </a:extLst>
          </p:cNvPr>
          <p:cNvSpPr txBox="1"/>
          <p:nvPr/>
        </p:nvSpPr>
        <p:spPr>
          <a:xfrm>
            <a:off x="9720204" y="4172644"/>
            <a:ext cx="1479893" cy="281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高度兼容</a:t>
            </a:r>
            <a:r>
              <a:rPr lang="en-US" altLang="zh-CN" sz="1400" b="1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Oracle</a:t>
            </a:r>
            <a:endParaRPr lang="zh-CN" altLang="en-US" sz="1400" b="1" dirty="0">
              <a:solidFill>
                <a:srgbClr val="3B5C9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A3E7B837-7E89-491B-A9BD-C296F4553A47}"/>
              </a:ext>
            </a:extLst>
          </p:cNvPr>
          <p:cNvSpPr/>
          <p:nvPr/>
        </p:nvSpPr>
        <p:spPr>
          <a:xfrm>
            <a:off x="7492173" y="2478880"/>
            <a:ext cx="2160240" cy="51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同样的硬件，性能明显优于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Hadoop</a:t>
            </a:r>
          </a:p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并发能力优于传统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MPP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Rectangle 81">
            <a:extLst>
              <a:ext uri="{FF2B5EF4-FFF2-40B4-BE49-F238E27FC236}">
                <a16:creationId xmlns:a16="http://schemas.microsoft.com/office/drawing/2014/main" id="{245AE075-CDBC-499D-9D1F-C92A4F3FA481}"/>
              </a:ext>
            </a:extLst>
          </p:cNvPr>
          <p:cNvSpPr/>
          <p:nvPr/>
        </p:nvSpPr>
        <p:spPr>
          <a:xfrm>
            <a:off x="7546462" y="3534170"/>
            <a:ext cx="1726755" cy="368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兼具高效的随机访问特性和良好的压缩、扫描特性</a:t>
            </a: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5A790C3-E881-4A93-8858-85932B91DD98}"/>
              </a:ext>
            </a:extLst>
          </p:cNvPr>
          <p:cNvSpPr/>
          <p:nvPr/>
        </p:nvSpPr>
        <p:spPr>
          <a:xfrm>
            <a:off x="7526466" y="4501326"/>
            <a:ext cx="1817273" cy="51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具备批处理、实时处理、时序处理、非结构化处理等融合处理能力</a:t>
            </a:r>
          </a:p>
        </p:txBody>
      </p:sp>
      <p:sp>
        <p:nvSpPr>
          <p:cNvPr id="20" name="Rectangle 81">
            <a:extLst>
              <a:ext uri="{FF2B5EF4-FFF2-40B4-BE49-F238E27FC236}">
                <a16:creationId xmlns:a16="http://schemas.microsoft.com/office/drawing/2014/main" id="{ABCC98DB-FD72-4AFC-B0F6-79D9B2F18ED8}"/>
              </a:ext>
            </a:extLst>
          </p:cNvPr>
          <p:cNvSpPr/>
          <p:nvPr/>
        </p:nvSpPr>
        <p:spPr>
          <a:xfrm>
            <a:off x="9614429" y="2461257"/>
            <a:ext cx="1838184" cy="4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支持对</a:t>
            </a:r>
            <a:r>
              <a:rPr lang="en-US" altLang="zh-CN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Oracle/DB2/MySQL</a:t>
            </a:r>
          </a:p>
          <a:p>
            <a:r>
              <a:rPr lang="en-US" altLang="zh-CN" sz="1050" dirty="0" err="1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GreenPlum</a:t>
            </a:r>
            <a:r>
              <a:rPr lang="en-US" altLang="zh-CN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/MongoDB</a:t>
            </a:r>
            <a:r>
              <a:rPr lang="zh-CN" altLang="en-US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进行联邦访问</a:t>
            </a:r>
          </a:p>
        </p:txBody>
      </p:sp>
      <p:sp>
        <p:nvSpPr>
          <p:cNvPr id="21" name="Rectangle 81">
            <a:extLst>
              <a:ext uri="{FF2B5EF4-FFF2-40B4-BE49-F238E27FC236}">
                <a16:creationId xmlns:a16="http://schemas.microsoft.com/office/drawing/2014/main" id="{7C74CD31-D500-4355-886C-67735C65473F}"/>
              </a:ext>
            </a:extLst>
          </p:cNvPr>
          <p:cNvSpPr/>
          <p:nvPr/>
        </p:nvSpPr>
        <p:spPr>
          <a:xfrm>
            <a:off x="9614429" y="3524307"/>
            <a:ext cx="1616997" cy="368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逻辑集中，物理分散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可跨域管理多个集群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A526A329-A1E5-44D4-ABF6-FAD2B0A9CC9D}"/>
              </a:ext>
            </a:extLst>
          </p:cNvPr>
          <p:cNvSpPr/>
          <p:nvPr/>
        </p:nvSpPr>
        <p:spPr>
          <a:xfrm>
            <a:off x="9572473" y="4421266"/>
            <a:ext cx="1838184" cy="63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高度兼容</a:t>
            </a:r>
            <a:r>
              <a:rPr lang="en-US" altLang="zh-CN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Oracle</a:t>
            </a:r>
            <a:r>
              <a:rPr lang="zh-CN" altLang="en-US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</a:t>
            </a:r>
            <a:r>
              <a:rPr lang="en-US" altLang="zh-CN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SQL</a:t>
            </a:r>
            <a:r>
              <a:rPr lang="zh-CN" altLang="en-US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和存储过程</a:t>
            </a:r>
            <a:endParaRPr lang="en-US" altLang="zh-CN" sz="1050" dirty="0">
              <a:solidFill>
                <a:srgbClr val="3B5C9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高度兼容</a:t>
            </a:r>
            <a:r>
              <a:rPr lang="en-US" altLang="zh-CN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Oracle PL/SQL</a:t>
            </a:r>
          </a:p>
          <a:p>
            <a:r>
              <a:rPr lang="zh-CN" altLang="en-US" sz="105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易维护、易管理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D6A621-9ABD-447B-8F8F-65C2ADDBEA64}"/>
              </a:ext>
            </a:extLst>
          </p:cNvPr>
          <p:cNvSpPr txBox="1"/>
          <p:nvPr/>
        </p:nvSpPr>
        <p:spPr>
          <a:xfrm>
            <a:off x="2953704" y="6244505"/>
            <a:ext cx="160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CirrorData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能力体系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12B8DA-30E7-4BF9-B92C-3E5503444C70}"/>
              </a:ext>
            </a:extLst>
          </p:cNvPr>
          <p:cNvSpPr/>
          <p:nvPr/>
        </p:nvSpPr>
        <p:spPr>
          <a:xfrm>
            <a:off x="501024" y="960757"/>
            <a:ext cx="1086456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分布式数据库系统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CirroData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是东方国信面向海量数据应用领域的完全自研产品，完美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融合Hadoop平台和MPP架构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的各自优势，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支持全结构化数据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的存储和处理，数据云以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CirrorData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体系为基础，融合实时计算、非结构化计算、时序计算，支持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高性能海量数据批量加工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高性能复杂查询、低延迟即席计算及分析、高并发精准查询等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多种场景。 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DDEC3A1-346D-43A0-8A70-1349B1612DE3}"/>
              </a:ext>
            </a:extLst>
          </p:cNvPr>
          <p:cNvSpPr txBox="1"/>
          <p:nvPr/>
        </p:nvSpPr>
        <p:spPr>
          <a:xfrm>
            <a:off x="8320265" y="617744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存储计算特点</a:t>
            </a:r>
            <a:endParaRPr kumimoji="1" lang="en-US" altLang="zh-CN" sz="1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0F136FA5-BF62-4125-A746-45F5D3C1BF57}"/>
              </a:ext>
            </a:extLst>
          </p:cNvPr>
          <p:cNvSpPr txBox="1">
            <a:spLocks/>
          </p:cNvSpPr>
          <p:nvPr/>
        </p:nvSpPr>
        <p:spPr>
          <a:xfrm>
            <a:off x="335360" y="270387"/>
            <a:ext cx="10217153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3733" b="0" i="0" kern="1200">
                <a:solidFill>
                  <a:srgbClr val="48597F"/>
                </a:solidFill>
                <a:effectLst/>
                <a:latin typeface="Lato Light"/>
                <a:ea typeface="Calibri"/>
                <a:cs typeface="Lato Light"/>
              </a:defRPr>
            </a:lvl1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存储计算：以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CirroData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为基础的一体化大数据存储计算模式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975B42-5DD3-4017-8399-B1F90DA795E4}"/>
              </a:ext>
            </a:extLst>
          </p:cNvPr>
          <p:cNvSpPr/>
          <p:nvPr/>
        </p:nvSpPr>
        <p:spPr>
          <a:xfrm>
            <a:off x="501025" y="3600098"/>
            <a:ext cx="6492339" cy="178448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kumimoji="1" lang="en-US" altLang="zh-TW" sz="105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9" name="群組 7">
            <a:extLst>
              <a:ext uri="{FF2B5EF4-FFF2-40B4-BE49-F238E27FC236}">
                <a16:creationId xmlns:a16="http://schemas.microsoft.com/office/drawing/2014/main" id="{66D9A862-AA23-4B09-91F3-77E97513D3B5}"/>
              </a:ext>
            </a:extLst>
          </p:cNvPr>
          <p:cNvGrpSpPr/>
          <p:nvPr/>
        </p:nvGrpSpPr>
        <p:grpSpPr>
          <a:xfrm>
            <a:off x="501026" y="2072974"/>
            <a:ext cx="6492338" cy="515363"/>
            <a:chOff x="874984" y="1430928"/>
            <a:chExt cx="4484921" cy="69595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622CC7-72D2-4104-81BC-C8E046C64DCA}"/>
                </a:ext>
              </a:extLst>
            </p:cNvPr>
            <p:cNvSpPr/>
            <p:nvPr/>
          </p:nvSpPr>
          <p:spPr>
            <a:xfrm>
              <a:off x="874984" y="1438299"/>
              <a:ext cx="4484921" cy="6885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zh-TW" altLang="en-US" sz="1050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E644CDF-AE59-47E6-BB53-BB2EEF331E99}"/>
                </a:ext>
              </a:extLst>
            </p:cNvPr>
            <p:cNvSpPr/>
            <p:nvPr/>
          </p:nvSpPr>
          <p:spPr>
            <a:xfrm>
              <a:off x="2865270" y="1430928"/>
              <a:ext cx="481922" cy="29407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685682"/>
              <a:r>
                <a:rPr lang="zh-TW" altLang="en-US" sz="1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zh-CN" altLang="en-US" sz="1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r>
                <a:rPr lang="zh-TW" altLang="en-US" sz="10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94F37631-9BB9-445E-9C1B-89533B616129}"/>
              </a:ext>
            </a:extLst>
          </p:cNvPr>
          <p:cNvSpPr/>
          <p:nvPr/>
        </p:nvSpPr>
        <p:spPr>
          <a:xfrm>
            <a:off x="664693" y="4198254"/>
            <a:ext cx="1421647" cy="11266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eaLnBrk="0" hangingPunct="0">
              <a:lnSpc>
                <a:spcPct val="80000"/>
              </a:lnSpc>
            </a:pPr>
            <a:endParaRPr lang="en-US" altLang="zh-TW" sz="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3" name="图片 14">
            <a:extLst>
              <a:ext uri="{FF2B5EF4-FFF2-40B4-BE49-F238E27FC236}">
                <a16:creationId xmlns:a16="http://schemas.microsoft.com/office/drawing/2014/main" id="{0A20A072-CF6A-4584-BE73-CBB1FE83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4" y="4241850"/>
            <a:ext cx="281289" cy="285534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5DB005BF-C752-4B13-8763-225D53E8BC4F}"/>
              </a:ext>
            </a:extLst>
          </p:cNvPr>
          <p:cNvSpPr/>
          <p:nvPr/>
        </p:nvSpPr>
        <p:spPr>
          <a:xfrm>
            <a:off x="981044" y="4260516"/>
            <a:ext cx="1105295" cy="2080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685682"/>
            <a:r>
              <a:rPr lang="zh-CN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批处理计算</a:t>
            </a:r>
            <a:r>
              <a:rPr lang="zh-TW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C47D9B-FA8B-442B-8E33-AE9160584138}"/>
              </a:ext>
            </a:extLst>
          </p:cNvPr>
          <p:cNvSpPr/>
          <p:nvPr/>
        </p:nvSpPr>
        <p:spPr>
          <a:xfrm>
            <a:off x="752114" y="4518645"/>
            <a:ext cx="1225662" cy="7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88900" indent="-88900" defTabSz="685682">
              <a:buSzPct val="50000"/>
              <a:buFont typeface="Wingdings" panose="05000000000000000000" pitchFamily="2" charset="2"/>
              <a:buChar char="n"/>
            </a:pPr>
            <a:r>
              <a:rPr lang="en-US" altLang="zh-CN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PL/SQL</a:t>
            </a:r>
            <a:endParaRPr lang="en-US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8900" indent="-88900" defTabSz="685682">
              <a:buSzPct val="50000"/>
              <a:buFont typeface="Wingdings" panose="05000000000000000000" pitchFamily="2" charset="2"/>
              <a:buChar char="n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高性能查询分析</a:t>
            </a:r>
            <a:endParaRPr lang="en-US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8900" indent="-88900" defTabSz="685682">
              <a:buSzPct val="50000"/>
              <a:buFont typeface="Wingdings" panose="05000000000000000000" pitchFamily="2" charset="2"/>
              <a:buChar char="n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高并发点查询</a:t>
            </a:r>
            <a:endParaRPr lang="zh-TW" altLang="en-US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8900" indent="-88900" defTabSz="685682">
              <a:buSzPct val="50000"/>
              <a:buFont typeface="Wingdings" panose="05000000000000000000" pitchFamily="2" charset="2"/>
              <a:buChar char="n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横向扩展</a:t>
            </a:r>
            <a:endParaRPr lang="en-US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8900" indent="-88900" defTabSz="685682">
              <a:buSzPct val="50000"/>
              <a:buFont typeface="Wingdings" panose="05000000000000000000" pitchFamily="2" charset="2"/>
              <a:buChar char="n"/>
            </a:pPr>
            <a:r>
              <a:rPr lang="en-US" altLang="zh-CN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8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海量数据支持</a:t>
            </a:r>
            <a:endParaRPr lang="zh-TW" altLang="en-US" sz="80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BE0B763-676A-4365-820D-8F21F76D29F6}"/>
              </a:ext>
            </a:extLst>
          </p:cNvPr>
          <p:cNvSpPr/>
          <p:nvPr/>
        </p:nvSpPr>
        <p:spPr>
          <a:xfrm>
            <a:off x="2208550" y="4198254"/>
            <a:ext cx="1420644" cy="11266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eaLnBrk="0" hangingPunct="0">
              <a:lnSpc>
                <a:spcPct val="80000"/>
              </a:lnSpc>
            </a:pPr>
            <a:endParaRPr lang="en-US" altLang="zh-TW" sz="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40C1A9-F90C-47A4-ABAB-8BCE41FE0F6C}"/>
              </a:ext>
            </a:extLst>
          </p:cNvPr>
          <p:cNvSpPr/>
          <p:nvPr/>
        </p:nvSpPr>
        <p:spPr>
          <a:xfrm>
            <a:off x="2526589" y="4275419"/>
            <a:ext cx="1102605" cy="2080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685682"/>
            <a:r>
              <a:rPr lang="zh-CN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实时数据计算</a:t>
            </a:r>
            <a:r>
              <a:rPr lang="zh-TW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606F10-645C-46F1-8474-37C66D90F6AD}"/>
              </a:ext>
            </a:extLst>
          </p:cNvPr>
          <p:cNvSpPr/>
          <p:nvPr/>
        </p:nvSpPr>
        <p:spPr>
          <a:xfrm>
            <a:off x="2337482" y="4518645"/>
            <a:ext cx="1197830" cy="7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有状态的实时数据</a:t>
            </a:r>
            <a:endParaRPr lang="en-CA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窗口计算</a:t>
            </a:r>
            <a:endParaRPr lang="en-CA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复杂事件处理</a:t>
            </a:r>
            <a:endParaRPr lang="en-US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en-US" altLang="zh-CN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Exactly once </a:t>
            </a: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语义</a:t>
            </a:r>
            <a:endParaRPr lang="en-CA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高吞吐</a:t>
            </a:r>
            <a:endParaRPr lang="en-US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12">
            <a:extLst>
              <a:ext uri="{FF2B5EF4-FFF2-40B4-BE49-F238E27FC236}">
                <a16:creationId xmlns:a16="http://schemas.microsoft.com/office/drawing/2014/main" id="{D360E591-090F-4EF2-8347-FA4CE677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37" y="4237532"/>
            <a:ext cx="286171" cy="302940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34C81285-FDC6-496E-A6AC-121880525C1E}"/>
              </a:ext>
            </a:extLst>
          </p:cNvPr>
          <p:cNvSpPr/>
          <p:nvPr/>
        </p:nvSpPr>
        <p:spPr>
          <a:xfrm>
            <a:off x="3763822" y="4198254"/>
            <a:ext cx="1412029" cy="11266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eaLnBrk="0" hangingPunct="0">
              <a:lnSpc>
                <a:spcPct val="80000"/>
              </a:lnSpc>
            </a:pPr>
            <a:endParaRPr lang="en-US" altLang="zh-TW" sz="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12F93C-B1D3-4B0B-979C-BB1E9512DAC6}"/>
              </a:ext>
            </a:extLst>
          </p:cNvPr>
          <p:cNvSpPr/>
          <p:nvPr/>
        </p:nvSpPr>
        <p:spPr>
          <a:xfrm>
            <a:off x="3940345" y="4280693"/>
            <a:ext cx="1260674" cy="2041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685682"/>
            <a:r>
              <a:rPr lang="zh-CN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非结构化计算引擎</a:t>
            </a:r>
            <a:endParaRPr lang="zh-TW" altLang="en-US" sz="9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D929EE-859D-45A6-9827-71C6EE1DEF3D}"/>
              </a:ext>
            </a:extLst>
          </p:cNvPr>
          <p:cNvSpPr/>
          <p:nvPr/>
        </p:nvSpPr>
        <p:spPr>
          <a:xfrm>
            <a:off x="3898517" y="4518645"/>
            <a:ext cx="1139044" cy="7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小文件存储</a:t>
            </a:r>
            <a:endParaRPr lang="en-US" altLang="zh-CN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大文件存储</a:t>
            </a:r>
            <a:endParaRPr lang="en-US" altLang="zh-CN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文本文件存储</a:t>
            </a:r>
            <a:endParaRPr lang="en-US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非结构化数据索引</a:t>
            </a:r>
            <a:endParaRPr lang="en-US" altLang="zh-CN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13">
            <a:extLst>
              <a:ext uri="{FF2B5EF4-FFF2-40B4-BE49-F238E27FC236}">
                <a16:creationId xmlns:a16="http://schemas.microsoft.com/office/drawing/2014/main" id="{C23E4E56-5FCE-4939-B60C-3C056D0F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39" y="4294988"/>
            <a:ext cx="250970" cy="22258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A275AF5A-E6F8-426C-82FD-5125CDFEAFAB}"/>
              </a:ext>
            </a:extLst>
          </p:cNvPr>
          <p:cNvSpPr/>
          <p:nvPr/>
        </p:nvSpPr>
        <p:spPr>
          <a:xfrm>
            <a:off x="501025" y="5410937"/>
            <a:ext cx="6492340" cy="37657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en-US" altLang="zh-TW" sz="105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5" name="图片 18">
            <a:extLst>
              <a:ext uri="{FF2B5EF4-FFF2-40B4-BE49-F238E27FC236}">
                <a16:creationId xmlns:a16="http://schemas.microsoft.com/office/drawing/2014/main" id="{EBDAF438-54E8-4008-8494-83016439A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096" y="5438442"/>
            <a:ext cx="369004" cy="32271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6B302B50-1946-448D-B769-6E5447346FEF}"/>
              </a:ext>
            </a:extLst>
          </p:cNvPr>
          <p:cNvSpPr/>
          <p:nvPr/>
        </p:nvSpPr>
        <p:spPr>
          <a:xfrm>
            <a:off x="3339822" y="5489795"/>
            <a:ext cx="1133263" cy="217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685682"/>
            <a:r>
              <a:rPr lang="zh-TW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分布式存储引擎</a:t>
            </a:r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D6B2C623-ED73-4A41-BF3E-517E8CAB65C1}"/>
              </a:ext>
            </a:extLst>
          </p:cNvPr>
          <p:cNvSpPr/>
          <p:nvPr/>
        </p:nvSpPr>
        <p:spPr bwMode="auto">
          <a:xfrm>
            <a:off x="501024" y="5825166"/>
            <a:ext cx="6492340" cy="3316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sz="1050" dirty="0">
                <a:solidFill>
                  <a:prstClr val="white"/>
                </a:solidFill>
                <a:latin typeface="微软雅黑"/>
                <a:ea typeface="微软雅黑"/>
              </a:rPr>
              <a:t>HDFS/CEPH</a:t>
            </a:r>
            <a:r>
              <a:rPr kumimoji="1" lang="zh-CN" altLang="en-US" sz="1050" dirty="0">
                <a:solidFill>
                  <a:prstClr val="white"/>
                </a:solidFill>
                <a:latin typeface="微软雅黑"/>
                <a:ea typeface="微软雅黑"/>
              </a:rPr>
              <a:t>异构存储</a:t>
            </a:r>
            <a:endParaRPr kumimoji="1" lang="en-US" sz="105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942D80-9082-4989-91F2-4BBD93330AD0}"/>
              </a:ext>
            </a:extLst>
          </p:cNvPr>
          <p:cNvSpPr/>
          <p:nvPr/>
        </p:nvSpPr>
        <p:spPr>
          <a:xfrm>
            <a:off x="781683" y="2304851"/>
            <a:ext cx="955722" cy="191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189407-AEED-4D55-BBAC-CF77313E1920}"/>
              </a:ext>
            </a:extLst>
          </p:cNvPr>
          <p:cNvSpPr/>
          <p:nvPr/>
        </p:nvSpPr>
        <p:spPr>
          <a:xfrm>
            <a:off x="2427979" y="2304851"/>
            <a:ext cx="925903" cy="195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r>
              <a:rPr lang="en-US" altLang="zh-CN" sz="9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/SQL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01B1DDD-5339-4405-82DE-A586E63A4E5A}"/>
              </a:ext>
            </a:extLst>
          </p:cNvPr>
          <p:cNvSpPr/>
          <p:nvPr/>
        </p:nvSpPr>
        <p:spPr>
          <a:xfrm>
            <a:off x="4044456" y="2304851"/>
            <a:ext cx="1037435" cy="195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AE495D7-A868-4F42-BAA1-E503E7899F95}"/>
              </a:ext>
            </a:extLst>
          </p:cNvPr>
          <p:cNvSpPr/>
          <p:nvPr/>
        </p:nvSpPr>
        <p:spPr>
          <a:xfrm>
            <a:off x="5772464" y="2304851"/>
            <a:ext cx="1119683" cy="195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265F08-C07F-4578-A73C-E0F1B139714A}"/>
              </a:ext>
            </a:extLst>
          </p:cNvPr>
          <p:cNvSpPr/>
          <p:nvPr/>
        </p:nvSpPr>
        <p:spPr>
          <a:xfrm>
            <a:off x="501025" y="2633249"/>
            <a:ext cx="6492339" cy="92707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en-US" altLang="zh-TW" sz="1050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DF696E6-E966-4746-83D2-13B7CD43DDE7}"/>
              </a:ext>
            </a:extLst>
          </p:cNvPr>
          <p:cNvSpPr/>
          <p:nvPr/>
        </p:nvSpPr>
        <p:spPr>
          <a:xfrm>
            <a:off x="2829757" y="2881062"/>
            <a:ext cx="4062391" cy="195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语言解析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(Parser)&amp;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语言词法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lexer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4" name="圆柱形 3">
            <a:extLst>
              <a:ext uri="{FF2B5EF4-FFF2-40B4-BE49-F238E27FC236}">
                <a16:creationId xmlns:a16="http://schemas.microsoft.com/office/drawing/2014/main" id="{ED78C8BD-1095-407F-81C7-6E5FBA43B8AD}"/>
              </a:ext>
            </a:extLst>
          </p:cNvPr>
          <p:cNvSpPr/>
          <p:nvPr/>
        </p:nvSpPr>
        <p:spPr>
          <a:xfrm>
            <a:off x="781683" y="2844938"/>
            <a:ext cx="1356439" cy="504132"/>
          </a:xfrm>
          <a:prstGeom prst="can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</a:rPr>
              <a:t>Metastore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082E5E0-1160-4C93-82FE-7782110F43A1}"/>
              </a:ext>
            </a:extLst>
          </p:cNvPr>
          <p:cNvSpPr/>
          <p:nvPr/>
        </p:nvSpPr>
        <p:spPr>
          <a:xfrm>
            <a:off x="3345702" y="2644896"/>
            <a:ext cx="697627" cy="2177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685682"/>
            <a:r>
              <a:rPr lang="zh-CN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TW" altLang="en-US" sz="1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C7427B8-1937-4B16-8DEA-D0BBFD68E716}"/>
              </a:ext>
            </a:extLst>
          </p:cNvPr>
          <p:cNvSpPr/>
          <p:nvPr/>
        </p:nvSpPr>
        <p:spPr>
          <a:xfrm>
            <a:off x="3629195" y="3376512"/>
            <a:ext cx="20211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Mixed Query Plan Producer</a:t>
            </a:r>
            <a:endParaRPr lang="zh-CN" altLang="en-US" sz="800" b="1" dirty="0">
              <a:solidFill>
                <a:srgbClr val="FFC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3382E8-B241-402D-960D-E231039866DD}"/>
              </a:ext>
            </a:extLst>
          </p:cNvPr>
          <p:cNvSpPr/>
          <p:nvPr/>
        </p:nvSpPr>
        <p:spPr>
          <a:xfrm>
            <a:off x="2829757" y="3166848"/>
            <a:ext cx="4062391" cy="195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(Optimizer)&amp;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分割器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Divider)</a:t>
            </a:r>
            <a:endParaRPr lang="zh-TW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DF4F3FD-62C3-4165-9D57-7BDD7D4E90B8}"/>
              </a:ext>
            </a:extLst>
          </p:cNvPr>
          <p:cNvSpPr/>
          <p:nvPr/>
        </p:nvSpPr>
        <p:spPr>
          <a:xfrm>
            <a:off x="664693" y="3863755"/>
            <a:ext cx="6209633" cy="265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hangingPunct="0">
              <a:lnSpc>
                <a:spcPct val="80000"/>
              </a:lnSpc>
            </a:pPr>
            <a:r>
              <a:rPr lang="zh-CN" altLang="en-US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路由解释</a:t>
            </a:r>
            <a:endParaRPr lang="zh-TW" altLang="en-US" sz="9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A80E3E6-D54D-4E6A-93A5-25B39319EE72}"/>
              </a:ext>
            </a:extLst>
          </p:cNvPr>
          <p:cNvSpPr/>
          <p:nvPr/>
        </p:nvSpPr>
        <p:spPr>
          <a:xfrm>
            <a:off x="3373912" y="3623454"/>
            <a:ext cx="7012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计算引擎</a:t>
            </a:r>
            <a:endParaRPr lang="zh-CN" altLang="en-US" sz="1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DFD8AE1-6CFD-479E-8C62-8559E52E7EE2}"/>
              </a:ext>
            </a:extLst>
          </p:cNvPr>
          <p:cNvSpPr/>
          <p:nvPr/>
        </p:nvSpPr>
        <p:spPr>
          <a:xfrm>
            <a:off x="5312672" y="4197767"/>
            <a:ext cx="1565866" cy="11266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eaLnBrk="0" hangingPunct="0">
              <a:lnSpc>
                <a:spcPct val="80000"/>
              </a:lnSpc>
            </a:pPr>
            <a:endParaRPr lang="en-US" altLang="zh-TW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6D5E4BC-8B89-4917-8243-D15B01499E56}"/>
              </a:ext>
            </a:extLst>
          </p:cNvPr>
          <p:cNvSpPr/>
          <p:nvPr/>
        </p:nvSpPr>
        <p:spPr>
          <a:xfrm>
            <a:off x="5647455" y="4274932"/>
            <a:ext cx="1231084" cy="2080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685682"/>
            <a:r>
              <a:rPr lang="zh-CN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时序数据计算</a:t>
            </a:r>
            <a:r>
              <a:rPr lang="zh-TW" altLang="en-US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 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E8E8BF3-F57E-4049-A1B5-0BB02D90A834}"/>
              </a:ext>
            </a:extLst>
          </p:cNvPr>
          <p:cNvSpPr/>
          <p:nvPr/>
        </p:nvSpPr>
        <p:spPr>
          <a:xfrm>
            <a:off x="5382083" y="4518645"/>
            <a:ext cx="1433798" cy="7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单节点千万级别吞吐</a:t>
            </a:r>
            <a:endParaRPr lang="en-US" altLang="zh-CN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交互式查询</a:t>
            </a:r>
            <a:endParaRPr lang="en-US" altLang="zh-CN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线性扩展</a:t>
            </a:r>
            <a:endParaRPr lang="en-US" altLang="zh-CN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zh-CN" altLang="en-US" sz="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数据高可靠，服务高可用</a:t>
            </a:r>
            <a:endParaRPr lang="en-US" altLang="zh-TW" sz="8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3" name="图片 62" descr="时序数据库icon.png">
            <a:extLst>
              <a:ext uri="{FF2B5EF4-FFF2-40B4-BE49-F238E27FC236}">
                <a16:creationId xmlns:a16="http://schemas.microsoft.com/office/drawing/2014/main" id="{3B258E08-FFBB-4266-8D01-B0580349A4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31" y="4226101"/>
            <a:ext cx="344895" cy="343377"/>
          </a:xfrm>
          <a:prstGeom prst="rect">
            <a:avLst/>
          </a:prstGeom>
        </p:spPr>
      </p:pic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6CECAB7F-6193-49BB-83CA-75A927C52CB9}"/>
              </a:ext>
            </a:extLst>
          </p:cNvPr>
          <p:cNvSpPr/>
          <p:nvPr/>
        </p:nvSpPr>
        <p:spPr>
          <a:xfrm>
            <a:off x="2276252" y="3031674"/>
            <a:ext cx="415375" cy="217792"/>
          </a:xfrm>
          <a:prstGeom prst="leftRightArrow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5" name="Rounded Rectangle 12">
            <a:extLst>
              <a:ext uri="{FF2B5EF4-FFF2-40B4-BE49-F238E27FC236}">
                <a16:creationId xmlns:a16="http://schemas.microsoft.com/office/drawing/2014/main" id="{48D09B3C-C414-4E5D-ABF2-8BA140768F63}"/>
              </a:ext>
            </a:extLst>
          </p:cNvPr>
          <p:cNvSpPr/>
          <p:nvPr/>
        </p:nvSpPr>
        <p:spPr>
          <a:xfrm>
            <a:off x="7436220" y="5190539"/>
            <a:ext cx="1873238" cy="961168"/>
          </a:xfrm>
          <a:prstGeom prst="roundRect">
            <a:avLst>
              <a:gd name="adj" fmla="val 1041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Rounded Rectangle 12">
            <a:extLst>
              <a:ext uri="{FF2B5EF4-FFF2-40B4-BE49-F238E27FC236}">
                <a16:creationId xmlns:a16="http://schemas.microsoft.com/office/drawing/2014/main" id="{3F0E7E44-BE98-40AC-AFD3-FABB01FE1E9D}"/>
              </a:ext>
            </a:extLst>
          </p:cNvPr>
          <p:cNvSpPr/>
          <p:nvPr/>
        </p:nvSpPr>
        <p:spPr>
          <a:xfrm>
            <a:off x="9499506" y="5196327"/>
            <a:ext cx="1873238" cy="961168"/>
          </a:xfrm>
          <a:prstGeom prst="roundRect">
            <a:avLst>
              <a:gd name="adj" fmla="val 1041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28ADF8C9-74D8-423B-B8F4-B9CAB52580C8}"/>
              </a:ext>
            </a:extLst>
          </p:cNvPr>
          <p:cNvSpPr txBox="1"/>
          <p:nvPr/>
        </p:nvSpPr>
        <p:spPr>
          <a:xfrm>
            <a:off x="9791985" y="523370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非结构化融合</a:t>
            </a:r>
          </a:p>
        </p:txBody>
      </p:sp>
      <p:sp>
        <p:nvSpPr>
          <p:cNvPr id="68" name="TextBox 49">
            <a:extLst>
              <a:ext uri="{FF2B5EF4-FFF2-40B4-BE49-F238E27FC236}">
                <a16:creationId xmlns:a16="http://schemas.microsoft.com/office/drawing/2014/main" id="{B46F517B-9550-4353-A308-139E645CEB34}"/>
              </a:ext>
            </a:extLst>
          </p:cNvPr>
          <p:cNvSpPr txBox="1"/>
          <p:nvPr/>
        </p:nvSpPr>
        <p:spPr>
          <a:xfrm>
            <a:off x="7699417" y="5257773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实时</a:t>
            </a:r>
            <a:r>
              <a:rPr lang="en-US" altLang="zh-CN" sz="1400" b="1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sz="1400" b="1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时序融合</a:t>
            </a:r>
          </a:p>
        </p:txBody>
      </p:sp>
      <p:sp>
        <p:nvSpPr>
          <p:cNvPr id="69" name="Rectangle 81">
            <a:extLst>
              <a:ext uri="{FF2B5EF4-FFF2-40B4-BE49-F238E27FC236}">
                <a16:creationId xmlns:a16="http://schemas.microsoft.com/office/drawing/2014/main" id="{245AE075-CDBC-499D-9D1F-C92A4F3FA481}"/>
              </a:ext>
            </a:extLst>
          </p:cNvPr>
          <p:cNvSpPr/>
          <p:nvPr/>
        </p:nvSpPr>
        <p:spPr>
          <a:xfrm>
            <a:off x="7492173" y="5588722"/>
            <a:ext cx="17829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3B5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以统一的分布式存储能力落地实时和时序结果数据</a:t>
            </a:r>
          </a:p>
        </p:txBody>
      </p:sp>
      <p:sp>
        <p:nvSpPr>
          <p:cNvPr id="70" name="Rectangle 81">
            <a:extLst>
              <a:ext uri="{FF2B5EF4-FFF2-40B4-BE49-F238E27FC236}">
                <a16:creationId xmlns:a16="http://schemas.microsoft.com/office/drawing/2014/main" id="{7C74CD31-D500-4355-886C-67735C65473F}"/>
              </a:ext>
            </a:extLst>
          </p:cNvPr>
          <p:cNvSpPr/>
          <p:nvPr/>
        </p:nvSpPr>
        <p:spPr>
          <a:xfrm>
            <a:off x="9616348" y="5578859"/>
            <a:ext cx="17943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构建统一的非结构化存储体系和非结构检索融合</a:t>
            </a:r>
          </a:p>
        </p:txBody>
      </p:sp>
    </p:spTree>
    <p:extLst>
      <p:ext uri="{BB962C8B-B14F-4D97-AF65-F5344CB8AC3E}">
        <p14:creationId xmlns:p14="http://schemas.microsoft.com/office/powerpoint/2010/main" val="389970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3" name="标题 1"/>
          <p:cNvSpPr>
            <a:spLocks noGrp="1"/>
          </p:cNvSpPr>
          <p:nvPr>
            <p:ph type="title"/>
          </p:nvPr>
        </p:nvSpPr>
        <p:spPr>
          <a:xfrm>
            <a:off x="479375" y="381000"/>
            <a:ext cx="10733047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b="1" dirty="0">
                <a:solidFill>
                  <a:srgbClr val="485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solidFill>
                  <a:srgbClr val="485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及存储过程采用行业标准，高度兼容</a:t>
            </a:r>
            <a:r>
              <a:rPr lang="en-US" altLang="zh-TW" sz="2800" b="1" dirty="0">
                <a:solidFill>
                  <a:srgbClr val="485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zh-CN" altLang="en-US" sz="2800" b="1" dirty="0">
              <a:solidFill>
                <a:srgbClr val="4859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9984" name="文本框 80"/>
          <p:cNvSpPr txBox="1"/>
          <p:nvPr/>
        </p:nvSpPr>
        <p:spPr>
          <a:xfrm>
            <a:off x="7572343" y="1411327"/>
            <a:ext cx="4389598" cy="433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可视化的 </a:t>
            </a:r>
            <a:r>
              <a:rPr kumimoji="1"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P/L</a:t>
            </a:r>
            <a:r>
              <a:rPr kumimoji="1"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kumimoji="1"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SQL</a:t>
            </a:r>
            <a:r>
              <a:rPr kumimoji="1"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kumimoji="1" lang="en-US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IDE </a:t>
            </a:r>
            <a:r>
              <a:rPr kumimoji="1"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环境</a:t>
            </a:r>
            <a:endParaRPr kumimoji="1" lang="en-US" altLang="zh-CN" sz="1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5646">
              <a:lnSpc>
                <a:spcPct val="12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支持图形和文本两种方式建立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PL/SQL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存储过程（完全支持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SQL92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标准），并实现即时编译，同时为数据人员提供过程调试环境。同时</a:t>
            </a:r>
            <a:r>
              <a:rPr kumimoji="1"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支持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ORACLE</a:t>
            </a:r>
            <a:r>
              <a:rPr kumimoji="1"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DB2</a:t>
            </a:r>
            <a:r>
              <a:rPr kumimoji="1"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等异构数据库存储过程的无缝迁移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5646">
              <a:lnSpc>
                <a:spcPct val="120000"/>
              </a:lnSpc>
            </a:pPr>
            <a:endParaRPr kumimoji="1" lang="en-US" altLang="zh-CN" sz="9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高效的分布式执行引擎</a:t>
            </a:r>
            <a:endParaRPr kumimoji="1" lang="en-US" altLang="zh-CN" sz="1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5646">
              <a:lnSpc>
                <a:spcPct val="12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首个采用分布式的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P/L SQL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调度执行引擎，高并发能力，缩短执行时间，并支持线性无限扩展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5646">
              <a:lnSpc>
                <a:spcPct val="120000"/>
              </a:lnSpc>
            </a:pPr>
            <a:endParaRPr kumimoji="1" lang="en-US" altLang="zh-CN" sz="9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动态的负载均衡技术</a:t>
            </a:r>
            <a:endParaRPr kumimoji="1" lang="en-US" altLang="zh-CN" sz="1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5646">
              <a:lnSpc>
                <a:spcPct val="12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利用负载均衡技术，根据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P/L SQL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执行引擎忙闲状态，灵活调度分配作业，提高资源利用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5646">
              <a:lnSpc>
                <a:spcPct val="120000"/>
              </a:lnSpc>
            </a:pPr>
            <a:endParaRPr kumimoji="1" lang="en-US" altLang="zh-CN" sz="9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良好的容错机制</a:t>
            </a:r>
            <a:endParaRPr kumimoji="1" lang="en-US" altLang="zh-CN" sz="1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5646">
              <a:lnSpc>
                <a:spcPct val="12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执行过程中出现一个执行节点宕机，执行引擎将会分配另一个节点执行任务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049985" name="文本框 129"/>
          <p:cNvSpPr txBox="1"/>
          <p:nvPr/>
        </p:nvSpPr>
        <p:spPr>
          <a:xfrm>
            <a:off x="6947634" y="3033914"/>
            <a:ext cx="432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8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根据负载选择空闲节点</a:t>
            </a:r>
          </a:p>
        </p:txBody>
      </p:sp>
      <p:cxnSp>
        <p:nvCxnSpPr>
          <p:cNvPr id="3145804" name="直线箭头连接符 136"/>
          <p:cNvCxnSpPr>
            <a:cxnSpLocks/>
          </p:cNvCxnSpPr>
          <p:nvPr/>
        </p:nvCxnSpPr>
        <p:spPr>
          <a:xfrm>
            <a:off x="479376" y="2388348"/>
            <a:ext cx="0" cy="1209734"/>
          </a:xfrm>
          <a:prstGeom prst="straightConnector1">
            <a:avLst/>
          </a:prstGeom>
          <a:noFill/>
          <a:ln w="3175" cap="flat" cmpd="sng" algn="ctr">
            <a:solidFill>
              <a:srgbClr val="8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49986" name="文本框 137"/>
          <p:cNvSpPr txBox="1"/>
          <p:nvPr/>
        </p:nvSpPr>
        <p:spPr>
          <a:xfrm>
            <a:off x="479377" y="2301939"/>
            <a:ext cx="345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脚本存储过程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cxnSp>
        <p:nvCxnSpPr>
          <p:cNvPr id="3145805" name="直线箭头连接符 138"/>
          <p:cNvCxnSpPr>
            <a:cxnSpLocks/>
          </p:cNvCxnSpPr>
          <p:nvPr/>
        </p:nvCxnSpPr>
        <p:spPr>
          <a:xfrm>
            <a:off x="479376" y="4202949"/>
            <a:ext cx="0" cy="1123325"/>
          </a:xfrm>
          <a:prstGeom prst="straightConnector1">
            <a:avLst/>
          </a:prstGeom>
          <a:noFill/>
          <a:ln w="3175" cap="flat" cmpd="sng" algn="ctr">
            <a:solidFill>
              <a:srgbClr val="4BACC6">
                <a:lumMod val="7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49987" name="文本框 139"/>
          <p:cNvSpPr txBox="1"/>
          <p:nvPr/>
        </p:nvSpPr>
        <p:spPr>
          <a:xfrm>
            <a:off x="479377" y="4116540"/>
            <a:ext cx="345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脚本执行过程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280" name="群組 2"/>
          <p:cNvGrpSpPr/>
          <p:nvPr/>
        </p:nvGrpSpPr>
        <p:grpSpPr>
          <a:xfrm>
            <a:off x="884622" y="1265023"/>
            <a:ext cx="6279037" cy="4972289"/>
            <a:chOff x="517216" y="925860"/>
            <a:chExt cx="5699920" cy="4530060"/>
          </a:xfrm>
        </p:grpSpPr>
        <p:sp>
          <p:nvSpPr>
            <p:cNvPr id="1049988" name="圆角矩形 147"/>
            <p:cNvSpPr/>
            <p:nvPr/>
          </p:nvSpPr>
          <p:spPr>
            <a:xfrm>
              <a:off x="517216" y="4598268"/>
              <a:ext cx="5397536" cy="857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defTabSz="1097280"/>
              <a:r>
                <a:rPr lang="zh-CN" altLang="zh-CN" sz="1320" b="1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分布式</a:t>
              </a:r>
              <a:r>
                <a:rPr lang="en-US" altLang="zh-CN" sz="1320" b="1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P/L SQL </a:t>
              </a:r>
              <a:r>
                <a:rPr lang="zh-CN" altLang="zh-CN" sz="1320" b="1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执行引擎</a:t>
              </a:r>
              <a:r>
                <a:rPr lang="zh-CN" altLang="en-US" sz="1320" b="1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集群</a:t>
              </a:r>
              <a:r>
                <a:rPr lang="en-US" altLang="zh-CN" sz="1320" b="1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zh-CN" altLang="en-US" sz="132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9989" name="圆角矩形 145"/>
            <p:cNvSpPr/>
            <p:nvPr/>
          </p:nvSpPr>
          <p:spPr>
            <a:xfrm>
              <a:off x="517216" y="1717948"/>
              <a:ext cx="5397536" cy="22647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 defTabSz="1097280"/>
              <a:endParaRPr kumimoji="1" lang="zh-CN" altLang="en-US" sz="1680" b="1" kern="0">
                <a:solidFill>
                  <a:sysClr val="window" lastClr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49990" name="可选流程 74"/>
            <p:cNvSpPr/>
            <p:nvPr/>
          </p:nvSpPr>
          <p:spPr>
            <a:xfrm>
              <a:off x="3270856" y="2005980"/>
              <a:ext cx="1195633" cy="18584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endParaRPr kumimoji="1" lang="zh-CN" altLang="en-US" sz="2160" kern="0" dirty="0">
                <a:solidFill>
                  <a:sysClr val="window" lastClr="FFFFFF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1049991" name="立方体 76"/>
            <p:cNvSpPr/>
            <p:nvPr/>
          </p:nvSpPr>
          <p:spPr>
            <a:xfrm>
              <a:off x="611560" y="4742284"/>
              <a:ext cx="1152128" cy="432048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chemeClr val="tx2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algn="ctr" defTabSz="1097280"/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P/L SQL 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引擎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9992" name="立方体 77"/>
            <p:cNvSpPr/>
            <p:nvPr/>
          </p:nvSpPr>
          <p:spPr>
            <a:xfrm>
              <a:off x="1931707" y="4742284"/>
              <a:ext cx="1152128" cy="432048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chemeClr val="tx2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algn="ctr" defTabSz="1097280"/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P/L SQL 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引擎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9993" name="立方体 78"/>
            <p:cNvSpPr/>
            <p:nvPr/>
          </p:nvSpPr>
          <p:spPr>
            <a:xfrm>
              <a:off x="3251854" y="4742284"/>
              <a:ext cx="1152128" cy="432048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chemeClr val="tx2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algn="ctr" defTabSz="1097280"/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P/L SQL 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引擎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9994" name="立方体 79"/>
            <p:cNvSpPr/>
            <p:nvPr/>
          </p:nvSpPr>
          <p:spPr>
            <a:xfrm>
              <a:off x="4572000" y="4742284"/>
              <a:ext cx="1152128" cy="432048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solidFill>
                <a:schemeClr val="tx2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algn="ctr" defTabSz="1097280"/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P/L SQL 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引擎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endPara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9995" name="对角圆角矩形 81"/>
            <p:cNvSpPr/>
            <p:nvPr/>
          </p:nvSpPr>
          <p:spPr>
            <a:xfrm>
              <a:off x="745024" y="925860"/>
              <a:ext cx="1738744" cy="28803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noFill/>
              <a:round/>
            </a:ln>
            <a:effectLst/>
          </p:spPr>
          <p:txBody>
            <a:bodyPr wrap="none" anchor="ctr"/>
            <a:lstStyle/>
            <a:p>
              <a:pPr algn="ctr" defTabSz="1097280"/>
              <a:r>
                <a:rPr lang="en-US" altLang="zh-CN" sz="108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P/L</a:t>
              </a:r>
              <a:r>
                <a:rPr lang="zh-CN" altLang="en-US" sz="108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08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SQL</a:t>
              </a:r>
              <a:r>
                <a:rPr lang="zh-CN" altLang="en-US" sz="108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08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IDE</a:t>
              </a:r>
            </a:p>
          </p:txBody>
        </p:sp>
        <p:sp>
          <p:nvSpPr>
            <p:cNvPr id="1049996" name="对角圆角矩形 82"/>
            <p:cNvSpPr/>
            <p:nvPr/>
          </p:nvSpPr>
          <p:spPr>
            <a:xfrm>
              <a:off x="3851920" y="925860"/>
              <a:ext cx="1738744" cy="28803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noFill/>
              <a:round/>
            </a:ln>
            <a:effectLst/>
          </p:spPr>
          <p:txBody>
            <a:bodyPr wrap="none" anchor="ctr"/>
            <a:lstStyle/>
            <a:p>
              <a:pPr algn="ctr" defTabSz="1097280"/>
              <a:r>
                <a:rPr lang="zh-CN" altLang="en-US" sz="1080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脚本执行命令</a:t>
              </a:r>
              <a:endParaRPr lang="en-US" altLang="zh-CN" sz="108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9997" name="文本框 83"/>
            <p:cNvSpPr txBox="1"/>
            <p:nvPr/>
          </p:nvSpPr>
          <p:spPr>
            <a:xfrm>
              <a:off x="5220071" y="1235958"/>
              <a:ext cx="288032" cy="672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执</a:t>
              </a:r>
              <a:endParaRPr kumimoji="1" lang="en-US" altLang="zh-CN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行</a:t>
              </a:r>
              <a:endParaRPr kumimoji="1" lang="en-US" altLang="zh-CN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</a:t>
              </a:r>
              <a:endParaRPr kumimoji="1" lang="en-US" altLang="zh-CN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本</a:t>
              </a:r>
              <a:endParaRPr kumimoji="1" lang="en-US" altLang="zh-CN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  <a:endParaRPr kumimoji="1" lang="zh-CN" altLang="en-US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cxnSp>
          <p:nvCxnSpPr>
            <p:cNvPr id="3145806" name="直线箭头连接符 85"/>
            <p:cNvCxnSpPr>
              <a:cxnSpLocks/>
            </p:cNvCxnSpPr>
            <p:nvPr/>
          </p:nvCxnSpPr>
          <p:spPr>
            <a:xfrm>
              <a:off x="4103948" y="1213892"/>
              <a:ext cx="0" cy="864096"/>
            </a:xfrm>
            <a:prstGeom prst="straightConnector1">
              <a:avLst/>
            </a:prstGeom>
            <a:noFill/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49998" name="文本框 86"/>
            <p:cNvSpPr txBox="1"/>
            <p:nvPr/>
          </p:nvSpPr>
          <p:spPr>
            <a:xfrm>
              <a:off x="4067944" y="1235958"/>
              <a:ext cx="288032" cy="672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执</a:t>
              </a:r>
              <a:endParaRPr kumimoji="1" lang="en-US" altLang="zh-CN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行</a:t>
              </a:r>
              <a:endParaRPr kumimoji="1" lang="en-US" altLang="zh-CN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</a:t>
              </a:r>
              <a:endParaRPr kumimoji="1" lang="en-US" altLang="zh-CN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本</a:t>
              </a:r>
            </a:p>
            <a:p>
              <a:pPr algn="ctr"/>
              <a:r>
                <a:rPr kumimoji="1" lang="en-US" altLang="zh-CN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</a:p>
          </p:txBody>
        </p:sp>
        <p:cxnSp>
          <p:nvCxnSpPr>
            <p:cNvPr id="3145807" name="肘形连接符 87"/>
            <p:cNvCxnSpPr>
              <a:cxnSpLocks/>
            </p:cNvCxnSpPr>
            <p:nvPr/>
          </p:nvCxnSpPr>
          <p:spPr>
            <a:xfrm rot="10800000" flipV="1">
              <a:off x="3059832" y="2222004"/>
              <a:ext cx="352885" cy="2646294"/>
            </a:xfrm>
            <a:prstGeom prst="bentConnector3">
              <a:avLst>
                <a:gd name="adj1" fmla="val 59307"/>
              </a:avLst>
            </a:prstGeom>
            <a:noFill/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49999" name="可选流程 88"/>
            <p:cNvSpPr/>
            <p:nvPr/>
          </p:nvSpPr>
          <p:spPr>
            <a:xfrm>
              <a:off x="611560" y="2005980"/>
              <a:ext cx="1195633" cy="18584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endParaRPr kumimoji="1" lang="zh-CN" altLang="en-US" sz="2160" kern="0" dirty="0">
                <a:solidFill>
                  <a:sysClr val="window" lastClr="FFFFFF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1050000" name="可选流程 89"/>
            <p:cNvSpPr/>
            <p:nvPr/>
          </p:nvSpPr>
          <p:spPr>
            <a:xfrm>
              <a:off x="1941208" y="2005980"/>
              <a:ext cx="1195633" cy="18584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endParaRPr kumimoji="1" lang="zh-CN" altLang="en-US" sz="2160" kern="0" dirty="0">
                <a:solidFill>
                  <a:sysClr val="window" lastClr="FFFFFF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1050001" name="矩形 90"/>
            <p:cNvSpPr/>
            <p:nvPr/>
          </p:nvSpPr>
          <p:spPr>
            <a:xfrm>
              <a:off x="2107024" y="2077988"/>
              <a:ext cx="864096" cy="360040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zh-CN" altLang="en-US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行云计算</a:t>
              </a:r>
              <a:r>
                <a:rPr kumimoji="1" lang="en-US" altLang="zh-CN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</a:p>
            <a:p>
              <a:pPr algn="ctr"/>
              <a:r>
                <a:rPr kumimoji="1" lang="zh-CN" altLang="en-US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负载均衡</a:t>
              </a:r>
            </a:p>
          </p:txBody>
        </p:sp>
        <p:sp>
          <p:nvSpPr>
            <p:cNvPr id="1050002" name="矩形 91"/>
            <p:cNvSpPr/>
            <p:nvPr/>
          </p:nvSpPr>
          <p:spPr>
            <a:xfrm>
              <a:off x="3436720" y="2077988"/>
              <a:ext cx="864000" cy="360040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zh-CN" altLang="en-US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行云计算</a:t>
              </a:r>
              <a:r>
                <a:rPr kumimoji="1" lang="en-US" altLang="zh-CN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</a:t>
              </a:r>
            </a:p>
            <a:p>
              <a:pPr algn="ctr"/>
              <a:r>
                <a:rPr kumimoji="1" lang="zh-CN" altLang="en-US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负载均衡</a:t>
              </a:r>
            </a:p>
          </p:txBody>
        </p:sp>
        <p:sp>
          <p:nvSpPr>
            <p:cNvPr id="1050003" name="可选流程 92"/>
            <p:cNvSpPr/>
            <p:nvPr/>
          </p:nvSpPr>
          <p:spPr>
            <a:xfrm>
              <a:off x="4600503" y="2005980"/>
              <a:ext cx="1195633" cy="18584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endParaRPr kumimoji="1" lang="zh-CN" altLang="en-US" sz="2160" kern="0" dirty="0">
                <a:solidFill>
                  <a:sysClr val="window" lastClr="FFFFFF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1050004" name="矩形 93"/>
            <p:cNvSpPr/>
            <p:nvPr/>
          </p:nvSpPr>
          <p:spPr>
            <a:xfrm>
              <a:off x="4766319" y="2077988"/>
              <a:ext cx="864000" cy="360040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zh-CN" altLang="en-US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行云计算</a:t>
              </a:r>
              <a:r>
                <a:rPr kumimoji="1" lang="en-US" altLang="zh-CN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4</a:t>
              </a:r>
            </a:p>
            <a:p>
              <a:pPr algn="ctr"/>
              <a:r>
                <a:rPr kumimoji="1" lang="zh-CN" altLang="en-US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负载均衡</a:t>
              </a:r>
            </a:p>
          </p:txBody>
        </p:sp>
        <p:sp>
          <p:nvSpPr>
            <p:cNvPr id="1050005" name="可选流程 94"/>
            <p:cNvSpPr/>
            <p:nvPr/>
          </p:nvSpPr>
          <p:spPr>
            <a:xfrm>
              <a:off x="683568" y="2567146"/>
              <a:ext cx="5073501" cy="1232519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 defTabSz="1097280"/>
              <a:endParaRPr kumimoji="1" lang="zh-CN" altLang="en-US" sz="1440" kern="0" dirty="0">
                <a:solidFill>
                  <a:sysClr val="window" lastClr="FFFFFF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1050006" name="磁盘 95"/>
            <p:cNvSpPr/>
            <p:nvPr/>
          </p:nvSpPr>
          <p:spPr>
            <a:xfrm>
              <a:off x="755576" y="3446140"/>
              <a:ext cx="936104" cy="288032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1050007" name="磁盘 96"/>
            <p:cNvSpPr/>
            <p:nvPr/>
          </p:nvSpPr>
          <p:spPr>
            <a:xfrm>
              <a:off x="2051720" y="3446140"/>
              <a:ext cx="936104" cy="288032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1050008" name="磁盘 97"/>
            <p:cNvSpPr/>
            <p:nvPr/>
          </p:nvSpPr>
          <p:spPr>
            <a:xfrm>
              <a:off x="4716016" y="3446140"/>
              <a:ext cx="936104" cy="288032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1050009" name="磁盘 98"/>
            <p:cNvSpPr/>
            <p:nvPr/>
          </p:nvSpPr>
          <p:spPr>
            <a:xfrm>
              <a:off x="3419872" y="3446140"/>
              <a:ext cx="936104" cy="288032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1050010" name="文本框 99"/>
            <p:cNvSpPr txBox="1"/>
            <p:nvPr/>
          </p:nvSpPr>
          <p:spPr>
            <a:xfrm>
              <a:off x="2843809" y="2582044"/>
              <a:ext cx="792088" cy="26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6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HDFS</a:t>
              </a:r>
              <a:endParaRPr kumimoji="1" lang="zh-CN" altLang="en-US" sz="126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50011" name="矩形 100"/>
            <p:cNvSpPr/>
            <p:nvPr/>
          </p:nvSpPr>
          <p:spPr>
            <a:xfrm>
              <a:off x="755576" y="3086100"/>
              <a:ext cx="4824536" cy="216024"/>
            </a:xfrm>
            <a:prstGeom prst="rect">
              <a:avLst/>
            </a:prstGeom>
            <a:solidFill>
              <a:schemeClr val="accent1"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元数据管理</a:t>
              </a:r>
            </a:p>
          </p:txBody>
        </p:sp>
        <p:sp>
          <p:nvSpPr>
            <p:cNvPr id="1050012" name="矩形 101"/>
            <p:cNvSpPr/>
            <p:nvPr/>
          </p:nvSpPr>
          <p:spPr>
            <a:xfrm>
              <a:off x="777328" y="2077988"/>
              <a:ext cx="864096" cy="360040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zh-CN" altLang="en-US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行云计算</a:t>
              </a:r>
              <a:r>
                <a:rPr kumimoji="1" lang="en-US" altLang="zh-CN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</a:p>
            <a:p>
              <a:pPr algn="ctr"/>
              <a:r>
                <a:rPr kumimoji="1" lang="zh-CN" altLang="en-US" sz="96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负载均衡</a:t>
              </a:r>
            </a:p>
          </p:txBody>
        </p:sp>
        <p:cxnSp>
          <p:nvCxnSpPr>
            <p:cNvPr id="3145808" name="直线箭头连接符 102"/>
            <p:cNvCxnSpPr>
              <a:cxnSpLocks/>
            </p:cNvCxnSpPr>
            <p:nvPr/>
          </p:nvCxnSpPr>
          <p:spPr>
            <a:xfrm>
              <a:off x="971600" y="2438028"/>
              <a:ext cx="0" cy="648072"/>
            </a:xfrm>
            <a:prstGeom prst="straightConnector1">
              <a:avLst/>
            </a:prstGeom>
            <a:noFill/>
            <a:ln w="3175" cap="flat" cmpd="sng" algn="ctr">
              <a:solidFill>
                <a:srgbClr val="8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50013" name="文档 103"/>
            <p:cNvSpPr/>
            <p:nvPr/>
          </p:nvSpPr>
          <p:spPr>
            <a:xfrm>
              <a:off x="611560" y="3518148"/>
              <a:ext cx="432048" cy="216024"/>
            </a:xfrm>
            <a:prstGeom prst="flowChartDocumen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72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72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  <a:endParaRPr kumimoji="1" lang="zh-CN" altLang="en-US" sz="72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cxnSp>
          <p:nvCxnSpPr>
            <p:cNvPr id="3145809" name="直线箭头连接符 104"/>
            <p:cNvCxnSpPr>
              <a:cxnSpLocks/>
            </p:cNvCxnSpPr>
            <p:nvPr/>
          </p:nvCxnSpPr>
          <p:spPr>
            <a:xfrm>
              <a:off x="1187624" y="3302124"/>
              <a:ext cx="0" cy="216024"/>
            </a:xfrm>
            <a:prstGeom prst="straightConnector1">
              <a:avLst/>
            </a:prstGeom>
            <a:noFill/>
            <a:ln w="3175" cap="flat" cmpd="sng" algn="ctr">
              <a:solidFill>
                <a:srgbClr val="8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145810" name="直线箭头连接符 105"/>
            <p:cNvCxnSpPr>
              <a:cxnSpLocks/>
            </p:cNvCxnSpPr>
            <p:nvPr/>
          </p:nvCxnSpPr>
          <p:spPr>
            <a:xfrm>
              <a:off x="5256076" y="2438028"/>
              <a:ext cx="0" cy="648072"/>
            </a:xfrm>
            <a:prstGeom prst="straightConnector1">
              <a:avLst/>
            </a:prstGeom>
            <a:noFill/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50014" name="文本框 106"/>
            <p:cNvSpPr txBox="1"/>
            <p:nvPr/>
          </p:nvSpPr>
          <p:spPr>
            <a:xfrm>
              <a:off x="5084440" y="2726060"/>
              <a:ext cx="830312" cy="31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查询</a:t>
              </a:r>
              <a:endParaRPr kumimoji="1" lang="en-US" altLang="zh-CN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  <a:endParaRPr kumimoji="1" lang="zh-CN" altLang="en-US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50015" name="文本框 107"/>
            <p:cNvSpPr txBox="1"/>
            <p:nvPr/>
          </p:nvSpPr>
          <p:spPr>
            <a:xfrm>
              <a:off x="611560" y="3302124"/>
              <a:ext cx="711695" cy="185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  <a:r>
                <a:rPr kumimoji="1" lang="zh-CN" altLang="en-US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1050016" name="文档 108"/>
            <p:cNvSpPr/>
            <p:nvPr/>
          </p:nvSpPr>
          <p:spPr>
            <a:xfrm>
              <a:off x="683568" y="2726060"/>
              <a:ext cx="504056" cy="216024"/>
            </a:xfrm>
            <a:prstGeom prst="flowChartDocumen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  <a:endParaRPr kumimoji="1" lang="zh-CN" altLang="en-US" sz="96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cxnSp>
          <p:nvCxnSpPr>
            <p:cNvPr id="3145811" name="直线箭头连接符 109"/>
            <p:cNvCxnSpPr>
              <a:cxnSpLocks/>
            </p:cNvCxnSpPr>
            <p:nvPr/>
          </p:nvCxnSpPr>
          <p:spPr>
            <a:xfrm flipV="1">
              <a:off x="5004048" y="2438028"/>
              <a:ext cx="0" cy="648072"/>
            </a:xfrm>
            <a:prstGeom prst="straightConnector1">
              <a:avLst/>
            </a:prstGeom>
            <a:noFill/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50017" name="文档 110"/>
            <p:cNvSpPr/>
            <p:nvPr/>
          </p:nvSpPr>
          <p:spPr>
            <a:xfrm>
              <a:off x="4716016" y="2726060"/>
              <a:ext cx="504056" cy="216024"/>
            </a:xfrm>
            <a:prstGeom prst="flowChartDocumen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  <a:endParaRPr kumimoji="1" lang="zh-CN" altLang="en-US" sz="96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50018" name="文档 111"/>
            <p:cNvSpPr/>
            <p:nvPr/>
          </p:nvSpPr>
          <p:spPr>
            <a:xfrm>
              <a:off x="5530304" y="4166220"/>
              <a:ext cx="686832" cy="288032"/>
            </a:xfrm>
            <a:prstGeom prst="flowChartDocumen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</a:p>
            <a:p>
              <a:pPr algn="ctr" defTabSz="1097280"/>
              <a:r>
                <a:rPr kumimoji="1" lang="zh-CN" altLang="zh-CN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˙</a:t>
              </a:r>
              <a:r>
                <a:rPr kumimoji="1" lang="zh-CN" altLang="en-US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执行</a:t>
              </a:r>
            </a:p>
          </p:txBody>
        </p:sp>
        <p:cxnSp>
          <p:nvCxnSpPr>
            <p:cNvPr id="3145812" name="直线箭头连接符 112"/>
            <p:cNvCxnSpPr>
              <a:cxnSpLocks/>
            </p:cNvCxnSpPr>
            <p:nvPr/>
          </p:nvCxnSpPr>
          <p:spPr>
            <a:xfrm>
              <a:off x="2267744" y="2438028"/>
              <a:ext cx="0" cy="648072"/>
            </a:xfrm>
            <a:prstGeom prst="straightConnector1">
              <a:avLst/>
            </a:prstGeom>
            <a:noFill/>
            <a:ln w="3175" cap="flat" cmpd="sng" algn="ctr">
              <a:solidFill>
                <a:srgbClr val="8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145813" name="直线箭头连接符 113"/>
            <p:cNvCxnSpPr>
              <a:cxnSpLocks/>
            </p:cNvCxnSpPr>
            <p:nvPr/>
          </p:nvCxnSpPr>
          <p:spPr>
            <a:xfrm>
              <a:off x="2483768" y="3302124"/>
              <a:ext cx="0" cy="216024"/>
            </a:xfrm>
            <a:prstGeom prst="straightConnector1">
              <a:avLst/>
            </a:prstGeom>
            <a:noFill/>
            <a:ln w="3175" cap="flat" cmpd="sng" algn="ctr">
              <a:solidFill>
                <a:srgbClr val="8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50019" name="文本框 114"/>
            <p:cNvSpPr txBox="1"/>
            <p:nvPr/>
          </p:nvSpPr>
          <p:spPr>
            <a:xfrm>
              <a:off x="1907704" y="3302124"/>
              <a:ext cx="711695" cy="185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  <a:r>
                <a:rPr kumimoji="1" lang="zh-CN" altLang="en-US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1050020" name="文档 115"/>
            <p:cNvSpPr/>
            <p:nvPr/>
          </p:nvSpPr>
          <p:spPr>
            <a:xfrm>
              <a:off x="1979712" y="2726060"/>
              <a:ext cx="504056" cy="216024"/>
            </a:xfrm>
            <a:prstGeom prst="flowChartDocumen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zh-CN" altLang="zh-CN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  <a:endParaRPr kumimoji="1" lang="zh-CN" altLang="en-US" sz="96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cxnSp>
          <p:nvCxnSpPr>
            <p:cNvPr id="3145814" name="直线箭头连接符 116"/>
            <p:cNvCxnSpPr>
              <a:cxnSpLocks/>
            </p:cNvCxnSpPr>
            <p:nvPr/>
          </p:nvCxnSpPr>
          <p:spPr>
            <a:xfrm>
              <a:off x="4103948" y="2438028"/>
              <a:ext cx="0" cy="648072"/>
            </a:xfrm>
            <a:prstGeom prst="straightConnector1">
              <a:avLst/>
            </a:prstGeom>
            <a:noFill/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50021" name="文本框 117"/>
            <p:cNvSpPr txBox="1"/>
            <p:nvPr/>
          </p:nvSpPr>
          <p:spPr>
            <a:xfrm>
              <a:off x="4067944" y="2726060"/>
              <a:ext cx="504056" cy="437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查询</a:t>
              </a:r>
              <a:endParaRPr kumimoji="1" lang="en-US" altLang="zh-CN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84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</a:p>
            <a:p>
              <a:pPr algn="ctr"/>
              <a:endParaRPr kumimoji="1" lang="zh-CN" altLang="en-US" sz="84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cxnSp>
          <p:nvCxnSpPr>
            <p:cNvPr id="3145815" name="直线箭头连接符 118"/>
            <p:cNvCxnSpPr>
              <a:cxnSpLocks/>
            </p:cNvCxnSpPr>
            <p:nvPr/>
          </p:nvCxnSpPr>
          <p:spPr>
            <a:xfrm flipV="1">
              <a:off x="3851920" y="2438028"/>
              <a:ext cx="0" cy="648072"/>
            </a:xfrm>
            <a:prstGeom prst="straightConnector1">
              <a:avLst/>
            </a:prstGeom>
            <a:noFill/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50022" name="文档 119"/>
            <p:cNvSpPr/>
            <p:nvPr/>
          </p:nvSpPr>
          <p:spPr>
            <a:xfrm>
              <a:off x="3563888" y="2726060"/>
              <a:ext cx="504056" cy="216024"/>
            </a:xfrm>
            <a:prstGeom prst="flowChartDocumen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  <a:endParaRPr kumimoji="1" lang="zh-CN" altLang="en-US" sz="96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50023" name="文档 120"/>
            <p:cNvSpPr/>
            <p:nvPr/>
          </p:nvSpPr>
          <p:spPr>
            <a:xfrm>
              <a:off x="1979712" y="3518148"/>
              <a:ext cx="432048" cy="216024"/>
            </a:xfrm>
            <a:prstGeom prst="flowChartDocumen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72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zh-CN" altLang="zh-CN" sz="72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  <a:endParaRPr kumimoji="1" lang="zh-CN" altLang="en-US" sz="72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50024" name="文档 121"/>
            <p:cNvSpPr/>
            <p:nvPr/>
          </p:nvSpPr>
          <p:spPr>
            <a:xfrm>
              <a:off x="2793999" y="4166220"/>
              <a:ext cx="686832" cy="288032"/>
            </a:xfrm>
            <a:prstGeom prst="flowChartDocumen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</a:p>
            <a:p>
              <a:pPr algn="ctr" defTabSz="1097280"/>
              <a:r>
                <a:rPr kumimoji="1" lang="zh-CN" altLang="zh-CN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˙</a:t>
              </a:r>
              <a:r>
                <a:rPr kumimoji="1" lang="zh-CN" altLang="en-US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执行</a:t>
              </a:r>
            </a:p>
          </p:txBody>
        </p:sp>
        <p:sp>
          <p:nvSpPr>
            <p:cNvPr id="1050025" name="文本框 122"/>
            <p:cNvSpPr txBox="1"/>
            <p:nvPr/>
          </p:nvSpPr>
          <p:spPr>
            <a:xfrm>
              <a:off x="971600" y="4609301"/>
              <a:ext cx="864096" cy="26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6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8</a:t>
              </a:r>
              <a:r>
                <a:rPr kumimoji="1" lang="en-US" altLang="zh-CN" sz="126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0%</a:t>
              </a:r>
              <a:endParaRPr kumimoji="1" lang="zh-CN" altLang="en-US" sz="126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50026" name="文本框 123"/>
            <p:cNvSpPr txBox="1"/>
            <p:nvPr/>
          </p:nvSpPr>
          <p:spPr>
            <a:xfrm>
              <a:off x="2339751" y="4598268"/>
              <a:ext cx="864096" cy="26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6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</a:t>
              </a:r>
              <a:r>
                <a:rPr kumimoji="1" lang="en-US" altLang="zh-CN" sz="126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0%</a:t>
              </a:r>
              <a:endParaRPr kumimoji="1" lang="zh-CN" altLang="en-US" sz="126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50027" name="文本框 124"/>
            <p:cNvSpPr txBox="1"/>
            <p:nvPr/>
          </p:nvSpPr>
          <p:spPr>
            <a:xfrm>
              <a:off x="4932040" y="4609301"/>
              <a:ext cx="864096" cy="26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6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  <a:r>
                <a:rPr kumimoji="1" lang="en-US" altLang="zh-CN" sz="126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0%</a:t>
              </a:r>
              <a:endParaRPr kumimoji="1" lang="zh-CN" altLang="en-US" sz="126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50028" name="文本框 125"/>
            <p:cNvSpPr txBox="1"/>
            <p:nvPr/>
          </p:nvSpPr>
          <p:spPr>
            <a:xfrm>
              <a:off x="3635896" y="4609301"/>
              <a:ext cx="864096" cy="26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6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50%</a:t>
              </a:r>
              <a:endParaRPr kumimoji="1" lang="zh-CN" altLang="en-US" sz="126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cxnSp>
          <p:nvCxnSpPr>
            <p:cNvPr id="3145816" name="直线箭头连接符 126"/>
            <p:cNvCxnSpPr>
              <a:cxnSpLocks/>
            </p:cNvCxnSpPr>
            <p:nvPr/>
          </p:nvCxnSpPr>
          <p:spPr>
            <a:xfrm>
              <a:off x="971600" y="1213892"/>
              <a:ext cx="0" cy="864096"/>
            </a:xfrm>
            <a:prstGeom prst="straightConnector1">
              <a:avLst/>
            </a:prstGeom>
            <a:noFill/>
            <a:ln w="3175" cap="flat" cmpd="sng" algn="ctr">
              <a:solidFill>
                <a:srgbClr val="8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145817" name="直线箭头连接符 127"/>
            <p:cNvCxnSpPr>
              <a:cxnSpLocks/>
            </p:cNvCxnSpPr>
            <p:nvPr/>
          </p:nvCxnSpPr>
          <p:spPr>
            <a:xfrm>
              <a:off x="2267744" y="1213892"/>
              <a:ext cx="0" cy="864096"/>
            </a:xfrm>
            <a:prstGeom prst="straightConnector1">
              <a:avLst/>
            </a:prstGeom>
            <a:noFill/>
            <a:ln w="3175" cap="flat" cmpd="sng" algn="ctr">
              <a:solidFill>
                <a:srgbClr val="8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145818" name="直线箭头连接符 128"/>
            <p:cNvCxnSpPr>
              <a:cxnSpLocks/>
            </p:cNvCxnSpPr>
            <p:nvPr/>
          </p:nvCxnSpPr>
          <p:spPr>
            <a:xfrm>
              <a:off x="5256076" y="1213892"/>
              <a:ext cx="0" cy="864096"/>
            </a:xfrm>
            <a:prstGeom prst="straightConnector1">
              <a:avLst/>
            </a:prstGeom>
            <a:noFill/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50029" name="文档 130"/>
            <p:cNvSpPr/>
            <p:nvPr/>
          </p:nvSpPr>
          <p:spPr>
            <a:xfrm>
              <a:off x="2019970" y="1429916"/>
              <a:ext cx="512440" cy="216024"/>
            </a:xfrm>
            <a:prstGeom prst="flowChartDocumen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zh-CN" altLang="zh-CN" sz="960" kern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  <a:endParaRPr kumimoji="1" lang="zh-CN" altLang="en-US" sz="96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1050030" name="文档 131"/>
            <p:cNvSpPr/>
            <p:nvPr/>
          </p:nvSpPr>
          <p:spPr>
            <a:xfrm>
              <a:off x="723826" y="1429916"/>
              <a:ext cx="512440" cy="216024"/>
            </a:xfrm>
            <a:prstGeom prst="flowChartDocumen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7280"/>
              <a:r>
                <a:rPr kumimoji="1" lang="zh-CN" altLang="en-US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96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  <a:endParaRPr kumimoji="1" lang="zh-CN" altLang="en-US" sz="96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cxnSp>
          <p:nvCxnSpPr>
            <p:cNvPr id="3145819" name="直线箭头连接符 132"/>
            <p:cNvCxnSpPr>
              <a:cxnSpLocks/>
            </p:cNvCxnSpPr>
            <p:nvPr/>
          </p:nvCxnSpPr>
          <p:spPr>
            <a:xfrm flipV="1">
              <a:off x="1331640" y="3302124"/>
              <a:ext cx="0" cy="216024"/>
            </a:xfrm>
            <a:prstGeom prst="straightConnector1">
              <a:avLst/>
            </a:prstGeom>
            <a:noFill/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50031" name="文本框 133"/>
            <p:cNvSpPr txBox="1"/>
            <p:nvPr/>
          </p:nvSpPr>
          <p:spPr>
            <a:xfrm>
              <a:off x="1268016" y="3302124"/>
              <a:ext cx="711695" cy="185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en-US" altLang="zh-CN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</a:t>
              </a:r>
              <a:r>
                <a:rPr kumimoji="1" lang="zh-CN" altLang="en-US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读取</a:t>
              </a:r>
            </a:p>
          </p:txBody>
        </p:sp>
        <p:cxnSp>
          <p:nvCxnSpPr>
            <p:cNvPr id="3145820" name="直线箭头连接符 134"/>
            <p:cNvCxnSpPr>
              <a:cxnSpLocks/>
            </p:cNvCxnSpPr>
            <p:nvPr/>
          </p:nvCxnSpPr>
          <p:spPr>
            <a:xfrm flipV="1">
              <a:off x="2627784" y="3302124"/>
              <a:ext cx="0" cy="216024"/>
            </a:xfrm>
            <a:prstGeom prst="straightConnector1">
              <a:avLst/>
            </a:prstGeom>
            <a:noFill/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50032" name="文本框 135"/>
            <p:cNvSpPr txBox="1"/>
            <p:nvPr/>
          </p:nvSpPr>
          <p:spPr>
            <a:xfrm>
              <a:off x="2564160" y="3302124"/>
              <a:ext cx="711695" cy="185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脚本</a:t>
              </a:r>
              <a:r>
                <a:rPr kumimoji="1" lang="zh-CN" altLang="zh-CN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</a:t>
              </a:r>
              <a:r>
                <a:rPr kumimoji="1" lang="zh-CN" altLang="en-US" sz="72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读取</a:t>
              </a:r>
            </a:p>
          </p:txBody>
        </p:sp>
        <p:sp>
          <p:nvSpPr>
            <p:cNvPr id="1050033" name="文本框 140"/>
            <p:cNvSpPr txBox="1"/>
            <p:nvPr/>
          </p:nvSpPr>
          <p:spPr>
            <a:xfrm>
              <a:off x="1331640" y="1213892"/>
              <a:ext cx="720080" cy="25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并发</a:t>
              </a:r>
            </a:p>
          </p:txBody>
        </p:sp>
        <p:sp>
          <p:nvSpPr>
            <p:cNvPr id="1050034" name="文本框 141"/>
            <p:cNvSpPr txBox="1"/>
            <p:nvPr/>
          </p:nvSpPr>
          <p:spPr>
            <a:xfrm>
              <a:off x="4499991" y="1213892"/>
              <a:ext cx="720080" cy="25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并发</a:t>
              </a:r>
            </a:p>
          </p:txBody>
        </p:sp>
        <p:sp>
          <p:nvSpPr>
            <p:cNvPr id="1050035" name="文本框 142"/>
            <p:cNvSpPr txBox="1"/>
            <p:nvPr/>
          </p:nvSpPr>
          <p:spPr>
            <a:xfrm>
              <a:off x="4211959" y="4166220"/>
              <a:ext cx="792088" cy="25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并发执行</a:t>
              </a:r>
            </a:p>
          </p:txBody>
        </p:sp>
        <p:sp>
          <p:nvSpPr>
            <p:cNvPr id="1050036" name="文本框 143"/>
            <p:cNvSpPr txBox="1"/>
            <p:nvPr/>
          </p:nvSpPr>
          <p:spPr>
            <a:xfrm>
              <a:off x="2627784" y="1717948"/>
              <a:ext cx="1152128" cy="26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6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行云服务集群</a:t>
              </a:r>
            </a:p>
          </p:txBody>
        </p:sp>
      </p:grpSp>
      <p:cxnSp>
        <p:nvCxnSpPr>
          <p:cNvPr id="3145821" name="肘形连接符 84"/>
          <p:cNvCxnSpPr>
            <a:cxnSpLocks/>
            <a:stCxn id="1050004" idx="3"/>
            <a:endCxn id="1049994" idx="5"/>
          </p:cNvCxnSpPr>
          <p:nvPr/>
        </p:nvCxnSpPr>
        <p:spPr>
          <a:xfrm>
            <a:off x="6517221" y="2727217"/>
            <a:ext cx="103339" cy="2904626"/>
          </a:xfrm>
          <a:prstGeom prst="bentConnector3">
            <a:avLst>
              <a:gd name="adj1" fmla="val 416423"/>
            </a:avLst>
          </a:prstGeom>
          <a:noFill/>
          <a:ln w="3175" cap="flat" cmpd="sng" algn="ctr">
            <a:solidFill>
              <a:srgbClr val="4BACC6">
                <a:lumMod val="75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836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85B24B2-F7E4-4B09-AADF-C9417B5CC504}"/>
              </a:ext>
            </a:extLst>
          </p:cNvPr>
          <p:cNvSpPr txBox="1">
            <a:spLocks/>
          </p:cNvSpPr>
          <p:nvPr/>
        </p:nvSpPr>
        <p:spPr>
          <a:xfrm>
            <a:off x="559366" y="332656"/>
            <a:ext cx="10977057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3733" b="0" i="0" kern="1200">
                <a:solidFill>
                  <a:srgbClr val="48597F"/>
                </a:solidFill>
                <a:effectLst/>
                <a:latin typeface="Lato Light"/>
                <a:ea typeface="Calibri"/>
                <a:cs typeface="Lato Light"/>
              </a:defRPr>
            </a:lvl1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基于对象存储中间件与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CirrorData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构建统一的非结构化数据存储检索能力</a:t>
            </a:r>
          </a:p>
        </p:txBody>
      </p:sp>
      <p:sp>
        <p:nvSpPr>
          <p:cNvPr id="44" name="矩形 43"/>
          <p:cNvSpPr/>
          <p:nvPr/>
        </p:nvSpPr>
        <p:spPr>
          <a:xfrm>
            <a:off x="492161" y="1227421"/>
            <a:ext cx="11193021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fontAlgn="base">
              <a:lnSpc>
                <a:spcPct val="130000"/>
              </a:lnSpc>
              <a:buClr>
                <a:srgbClr val="C00000"/>
              </a:buClr>
              <a:buFont typeface="Wingdings" charset="2"/>
              <a:buChar char="n"/>
            </a:pPr>
            <a:r>
              <a:rPr lang="zh-CN" altLang="en-US" sz="16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非结构化数据存储到对象存储系统，非结构化数据的检索索引放到结构化的</a:t>
            </a:r>
            <a:r>
              <a:rPr lang="en-US" altLang="zh-CN" sz="1600" dirty="0" err="1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CirrorData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的存储，提供快速的非结构化数据存储和检索能力</a:t>
            </a:r>
            <a:endParaRPr lang="en-US" altLang="zh-CN" sz="1600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2597" y="2417744"/>
            <a:ext cx="5599202" cy="3692354"/>
            <a:chOff x="6392923" y="2680005"/>
            <a:chExt cx="5599202" cy="3692354"/>
          </a:xfrm>
        </p:grpSpPr>
        <p:sp>
          <p:nvSpPr>
            <p:cNvPr id="75" name="矩形 74"/>
            <p:cNvSpPr/>
            <p:nvPr/>
          </p:nvSpPr>
          <p:spPr>
            <a:xfrm>
              <a:off x="6613718" y="6064582"/>
              <a:ext cx="53784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构建针对非结构化数据的结构化和非结构部分存储与检索融合机制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923" y="2680005"/>
              <a:ext cx="5143500" cy="289560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6088671" y="2175286"/>
            <a:ext cx="5385736" cy="4149063"/>
            <a:chOff x="489869" y="2272190"/>
            <a:chExt cx="5385736" cy="4149063"/>
          </a:xfrm>
        </p:grpSpPr>
        <p:sp>
          <p:nvSpPr>
            <p:cNvPr id="33" name="矩形 32"/>
            <p:cNvSpPr/>
            <p:nvPr/>
          </p:nvSpPr>
          <p:spPr>
            <a:xfrm>
              <a:off x="489869" y="3957399"/>
              <a:ext cx="5385736" cy="63935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081125" y="6113476"/>
              <a:ext cx="25186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统一非结构化数据存储与检索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89869" y="3216304"/>
              <a:ext cx="5385736" cy="57273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989275" y="3976398"/>
              <a:ext cx="245131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对象分布式存储中间件</a:t>
              </a:r>
              <a:endPara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juiceFS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/Ozone/</a:t>
              </a:r>
              <a:r>
                <a:rPr kumimoji="0" lang="en-US" altLang="zh-CN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Hbase</a:t>
              </a:r>
              <a:r>
                <a:rPr kumimoji="0" lang="en-US" altLang="zh-CN" sz="11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MOB/SQL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12301" y="5089500"/>
              <a:ext cx="5363304" cy="904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1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636960" y="5122025"/>
              <a:ext cx="12262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非结构数据处理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783382" y="5455914"/>
              <a:ext cx="1109936" cy="3762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视频监控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2045801" y="5455914"/>
              <a:ext cx="1109936" cy="3762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图片处理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3308220" y="5455914"/>
              <a:ext cx="1109936" cy="3762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语音识别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4570639" y="5455914"/>
              <a:ext cx="1109936" cy="3762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文本文档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2563437" y="4365178"/>
              <a:ext cx="155401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Distributed Storage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6174" y="2272190"/>
              <a:ext cx="5329431" cy="78252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/>
              <a:endParaRPr lang="zh-CN" altLang="en-US"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031287" y="2305422"/>
              <a:ext cx="2386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非结构化数据存储与查询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(BEH-OSS)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D6B2C623-ED73-4A41-BF3E-517E8CAB65C1}"/>
                </a:ext>
              </a:extLst>
            </p:cNvPr>
            <p:cNvSpPr/>
            <p:nvPr/>
          </p:nvSpPr>
          <p:spPr bwMode="auto">
            <a:xfrm>
              <a:off x="498945" y="4669030"/>
              <a:ext cx="5376660" cy="3316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sz="1050" dirty="0">
                  <a:solidFill>
                    <a:prstClr val="white"/>
                  </a:solidFill>
                  <a:latin typeface="微软雅黑"/>
                  <a:ea typeface="微软雅黑"/>
                </a:rPr>
                <a:t>HDFS/</a:t>
              </a:r>
              <a:r>
                <a:rPr kumimoji="1" lang="en-US" sz="1050" dirty="0" err="1">
                  <a:solidFill>
                    <a:prstClr val="white"/>
                  </a:solidFill>
                  <a:latin typeface="微软雅黑"/>
                  <a:ea typeface="微软雅黑"/>
                </a:rPr>
                <a:t>Ceph</a:t>
              </a:r>
              <a:r>
                <a:rPr kumimoji="1" lang="en-US" sz="1050" dirty="0">
                  <a:solidFill>
                    <a:prstClr val="white"/>
                  </a:solidFill>
                  <a:latin typeface="微软雅黑"/>
                  <a:ea typeface="微软雅黑"/>
                </a:rPr>
                <a:t>/</a:t>
              </a:r>
              <a:r>
                <a:rPr kumimoji="1" lang="en-US" sz="1050" dirty="0" err="1">
                  <a:solidFill>
                    <a:prstClr val="white"/>
                  </a:solidFill>
                  <a:latin typeface="微软雅黑"/>
                  <a:ea typeface="微软雅黑"/>
                </a:rPr>
                <a:t>Xsky</a:t>
              </a:r>
              <a:r>
                <a:rPr kumimoji="1" lang="en-US" sz="1050" dirty="0">
                  <a:solidFill>
                    <a:prstClr val="white"/>
                  </a:solidFill>
                  <a:latin typeface="微软雅黑"/>
                  <a:ea typeface="微软雅黑"/>
                </a:rPr>
                <a:t>/ES</a:t>
              </a:r>
              <a:r>
                <a:rPr kumimoji="1" lang="zh-CN" altLang="en-US" sz="1050" dirty="0">
                  <a:solidFill>
                    <a:prstClr val="white"/>
                  </a:solidFill>
                  <a:latin typeface="微软雅黑"/>
                  <a:ea typeface="微软雅黑"/>
                </a:rPr>
                <a:t>异构存储</a:t>
              </a:r>
              <a:endParaRPr kumimoji="1" lang="en-US" sz="105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73925" y="3381064"/>
              <a:ext cx="17636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CirrorData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分布式存储</a:t>
              </a:r>
              <a:endParaRPr lang="en-US" altLang="zh-CN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0509" y="3421770"/>
              <a:ext cx="14310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</a:rPr>
                <a:t>索引存储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30509" y="4137610"/>
              <a:ext cx="9137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83823" y="2799562"/>
              <a:ext cx="14310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>
                  <a:latin typeface="Microsoft YaHei" charset="-122"/>
                  <a:ea typeface="Microsoft YaHei" charset="-122"/>
                  <a:cs typeface="Microsoft YaHei" charset="-122"/>
                </a:rPr>
                <a:t>非结构化数据存储</a:t>
              </a:r>
              <a:endParaRPr lang="zh-CN" altLang="en-US" sz="10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620" y="2433394"/>
              <a:ext cx="366747" cy="3667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834" y="2404392"/>
              <a:ext cx="414353" cy="414353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4426898" y="2770988"/>
              <a:ext cx="14310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>
                  <a:latin typeface="Microsoft YaHei" charset="-122"/>
                  <a:ea typeface="Microsoft YaHei" charset="-122"/>
                  <a:cs typeface="Microsoft YaHei" charset="-122"/>
                </a:rPr>
                <a:t>非结构化数据检索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21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" id="{A936115A-00B3-E642-8118-8645119C393F}" vid="{04E4D385-41BC-C146-8EEC-F36B5868F7F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1929</Words>
  <Application>Microsoft Office PowerPoint</Application>
  <PresentationFormat>宽屏</PresentationFormat>
  <Paragraphs>387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Heiti SC Light</vt:lpstr>
      <vt:lpstr>Lato Light</vt:lpstr>
      <vt:lpstr>微软雅黑</vt:lpstr>
      <vt:lpstr>微软雅黑</vt:lpstr>
      <vt:lpstr>Arial</vt:lpstr>
      <vt:lpstr>Calibri</vt:lpstr>
      <vt:lpstr>Wingdings</vt:lpstr>
      <vt:lpstr>Office 主题​​</vt:lpstr>
      <vt:lpstr>1_Office Theme</vt:lpstr>
      <vt:lpstr>CorelDRAW</vt:lpstr>
      <vt:lpstr>PowerPoint 演示文稿</vt:lpstr>
      <vt:lpstr>企业数据中心建设存在的痛点</vt:lpstr>
      <vt:lpstr>PowerPoint 演示文稿</vt:lpstr>
      <vt:lpstr>PowerPoint 演示文稿</vt:lpstr>
      <vt:lpstr>全图形化批流融合数据开发上线</vt:lpstr>
      <vt:lpstr>基于词法分析的脚本解析</vt:lpstr>
      <vt:lpstr>PowerPoint 演示文稿</vt:lpstr>
      <vt:lpstr>SQL及存储过程采用行业标准，高度兼容Oracle</vt:lpstr>
      <vt:lpstr>PowerPoint 演示文稿</vt:lpstr>
      <vt:lpstr>典型案例——山西联通数据中台</vt:lpstr>
      <vt:lpstr>典型案例——山西联通数据中台建设成效及投资回报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矩</cp:lastModifiedBy>
  <cp:revision>71</cp:revision>
  <dcterms:created xsi:type="dcterms:W3CDTF">2019-06-19T02:08:00Z</dcterms:created>
  <dcterms:modified xsi:type="dcterms:W3CDTF">2020-04-16T06:43:22Z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