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6" r:id="rId5"/>
    <p:sldId id="264" r:id="rId6"/>
    <p:sldId id="265" r:id="rId7"/>
    <p:sldId id="267" r:id="rId8"/>
    <p:sldId id="26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pn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4.png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7.xml"/><Relationship Id="rId12" Type="http://schemas.openxmlformats.org/officeDocument/2006/relationships/image" Target="../media/image6.png"/><Relationship Id="rId11" Type="http://schemas.openxmlformats.org/officeDocument/2006/relationships/tags" Target="../tags/tag16.xml"/><Relationship Id="rId10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9.png"/><Relationship Id="rId7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tags" Target="../tags/tag24.xml"/><Relationship Id="rId10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12.png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圆角矩形 39"/>
          <p:cNvSpPr/>
          <p:nvPr/>
        </p:nvSpPr>
        <p:spPr>
          <a:xfrm>
            <a:off x="494665" y="1053465"/>
            <a:ext cx="1781175" cy="533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</a:t>
            </a:r>
            <a:r>
              <a:rPr lang="zh-CN" altLang="en-US"/>
              <a:t>范围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684" t="54928"/>
          <a:stretch>
            <a:fillRect/>
          </a:stretch>
        </p:blipFill>
        <p:spPr>
          <a:xfrm>
            <a:off x="3454400" y="1053465"/>
            <a:ext cx="8248650" cy="143700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文本框 31"/>
          <p:cNvSpPr txBox="1"/>
          <p:nvPr/>
        </p:nvSpPr>
        <p:spPr>
          <a:xfrm>
            <a:off x="387350" y="4335780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简化产品订阅申请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86715" y="1753235"/>
            <a:ext cx="29292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只有规格参数纳入配额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 sz="1200">
                <a:solidFill>
                  <a:schemeClr val="bg1">
                    <a:lumMod val="65000"/>
                  </a:schemeClr>
                </a:solidFill>
              </a:rPr>
              <a:t>数据库名、用户名、订购时长等不纳入配额管理</a:t>
            </a:r>
            <a:endParaRPr lang="zh-CN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445" y="594995"/>
            <a:ext cx="8582025" cy="75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26365" y="128905"/>
            <a:ext cx="219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基础概念</a:t>
            </a:r>
            <a:endParaRPr lang="zh-CN" altLang="en-US" sz="2400"/>
          </a:p>
        </p:txBody>
      </p:sp>
      <p:sp>
        <p:nvSpPr>
          <p:cNvPr id="42" name="圆角矩形 41"/>
          <p:cNvSpPr/>
          <p:nvPr/>
        </p:nvSpPr>
        <p:spPr>
          <a:xfrm>
            <a:off x="495300" y="3655060"/>
            <a:ext cx="1781175" cy="533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配额</a:t>
            </a:r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454400" y="3616325"/>
            <a:ext cx="82321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454400" y="4758690"/>
            <a:ext cx="823214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679825" y="3693160"/>
            <a:ext cx="2924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无配额管理时产品</a:t>
            </a:r>
            <a:r>
              <a:rPr lang="zh-CN" altLang="en-US" sz="1400">
                <a:solidFill>
                  <a:schemeClr val="bg1"/>
                </a:solidFill>
              </a:rPr>
              <a:t>订阅审批流程：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856990" y="4102735"/>
            <a:ext cx="131445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项目</a:t>
            </a:r>
            <a:endParaRPr lang="zh-CN" altLang="en-US" sz="1400"/>
          </a:p>
        </p:txBody>
      </p:sp>
      <p:sp>
        <p:nvSpPr>
          <p:cNvPr id="51" name="圆角矩形 50"/>
          <p:cNvSpPr/>
          <p:nvPr/>
        </p:nvSpPr>
        <p:spPr>
          <a:xfrm>
            <a:off x="5638165" y="4102735"/>
            <a:ext cx="131445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租户</a:t>
            </a:r>
            <a:endParaRPr lang="zh-CN" altLang="en-US" sz="1400"/>
          </a:p>
        </p:txBody>
      </p:sp>
      <p:sp>
        <p:nvSpPr>
          <p:cNvPr id="52" name="圆角矩形 51"/>
          <p:cNvSpPr/>
          <p:nvPr/>
        </p:nvSpPr>
        <p:spPr>
          <a:xfrm>
            <a:off x="7419340" y="4102735"/>
            <a:ext cx="131445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子公司</a:t>
            </a:r>
            <a:endParaRPr lang="zh-CN" altLang="en-US" sz="1400"/>
          </a:p>
        </p:txBody>
      </p:sp>
      <p:sp>
        <p:nvSpPr>
          <p:cNvPr id="53" name="圆角矩形 52"/>
          <p:cNvSpPr/>
          <p:nvPr/>
        </p:nvSpPr>
        <p:spPr>
          <a:xfrm>
            <a:off x="9200515" y="4102735"/>
            <a:ext cx="131445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平台</a:t>
            </a:r>
            <a:endParaRPr lang="zh-CN" altLang="en-US" sz="1400"/>
          </a:p>
        </p:txBody>
      </p:sp>
      <p:sp>
        <p:nvSpPr>
          <p:cNvPr id="54" name="右箭头 53"/>
          <p:cNvSpPr/>
          <p:nvPr/>
        </p:nvSpPr>
        <p:spPr>
          <a:xfrm>
            <a:off x="5323840" y="4188460"/>
            <a:ext cx="161925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>
            <a:off x="7105015" y="4188460"/>
            <a:ext cx="161925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8886190" y="4188460"/>
            <a:ext cx="161925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679825" y="4852035"/>
            <a:ext cx="7924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有配额管理时产品订阅审批流程：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856990" y="5239385"/>
            <a:ext cx="131445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项目</a:t>
            </a:r>
            <a:endParaRPr lang="zh-CN" altLang="en-US" sz="1400"/>
          </a:p>
        </p:txBody>
      </p:sp>
      <p:sp>
        <p:nvSpPr>
          <p:cNvPr id="59" name="圆角矩形 58"/>
          <p:cNvSpPr/>
          <p:nvPr/>
        </p:nvSpPr>
        <p:spPr>
          <a:xfrm>
            <a:off x="5638165" y="5239385"/>
            <a:ext cx="1314450" cy="342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租户</a:t>
            </a:r>
            <a:endParaRPr lang="zh-CN" altLang="en-US" sz="1400"/>
          </a:p>
        </p:txBody>
      </p:sp>
      <p:sp>
        <p:nvSpPr>
          <p:cNvPr id="60" name="右箭头 59"/>
          <p:cNvSpPr/>
          <p:nvPr/>
        </p:nvSpPr>
        <p:spPr>
          <a:xfrm>
            <a:off x="5323840" y="5325110"/>
            <a:ext cx="161925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899400" y="4852035"/>
            <a:ext cx="3195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已将配额分配给租户，租户对其有权限，故项目申请时只需审批到租户，租户配额不足时再考虑配额扩充。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2" name="椭圆形标注 61"/>
          <p:cNvSpPr/>
          <p:nvPr/>
        </p:nvSpPr>
        <p:spPr>
          <a:xfrm>
            <a:off x="6884035" y="5703570"/>
            <a:ext cx="2885440" cy="549910"/>
          </a:xfrm>
          <a:prstGeom prst="wedgeEllipseCallout">
            <a:avLst>
              <a:gd name="adj1" fmla="val -19139"/>
              <a:gd name="adj2" fmla="val -850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问题：是否需支持配额外申请？灵活，但容易造成配额管理混乱</a:t>
            </a:r>
            <a:endParaRPr lang="zh-CN" altLang="en-US" sz="1000"/>
          </a:p>
        </p:txBody>
      </p:sp>
      <p:sp>
        <p:nvSpPr>
          <p:cNvPr id="63" name="文本框 62"/>
          <p:cNvSpPr txBox="1"/>
          <p:nvPr/>
        </p:nvSpPr>
        <p:spPr>
          <a:xfrm>
            <a:off x="9926955" y="5732145"/>
            <a:ext cx="17760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accent1"/>
                </a:solidFill>
                <a:sym typeface="+mn-ea"/>
              </a:rPr>
              <a:t>说明：配额外申请，指租户配额不足时，也允许项目申请，只是要审批到更高层级</a:t>
            </a:r>
            <a:endParaRPr lang="zh-CN" altLang="en-US" sz="10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-4445" y="594995"/>
            <a:ext cx="8582025" cy="75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126365" y="128905"/>
            <a:ext cx="7135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配额参数设置（平台超级管理员有权限</a:t>
            </a:r>
            <a:r>
              <a:rPr lang="zh-CN" altLang="en-US" sz="2400"/>
              <a:t>操作）</a:t>
            </a:r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31470" y="835025"/>
            <a:ext cx="5860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通过</a:t>
            </a:r>
            <a:r>
              <a:rPr lang="en-US" altLang="zh-CN" sz="1600"/>
              <a:t>“</a:t>
            </a:r>
            <a:r>
              <a:rPr lang="zh-CN" altLang="en-US" sz="1600"/>
              <a:t>配额参数设置</a:t>
            </a:r>
            <a:r>
              <a:rPr lang="en-US" altLang="zh-CN" sz="1600"/>
              <a:t>”</a:t>
            </a:r>
            <a:r>
              <a:rPr lang="zh-CN" altLang="en-US" sz="1600"/>
              <a:t>功能可进行</a:t>
            </a:r>
            <a:r>
              <a:rPr lang="zh-CN" altLang="en-US" sz="1600"/>
              <a:t>配额相关的配置管理</a:t>
            </a:r>
            <a:endParaRPr lang="zh-CN" altLang="en-US" sz="1600"/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991870" y="1264285"/>
            <a:ext cx="442785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sym typeface="+mn-ea"/>
              </a:rPr>
              <a:t>设置规格参数是否纳入配额管理</a:t>
            </a:r>
            <a:endParaRPr lang="zh-CN" altLang="en-US" sz="1400">
              <a:sym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5"/>
            </p:custDataLst>
          </p:nvPr>
        </p:nvSpPr>
        <p:spPr>
          <a:xfrm>
            <a:off x="349885" y="1303655"/>
            <a:ext cx="861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支持：</a:t>
            </a:r>
            <a:endParaRPr lang="zh-CN" altLang="en-US"/>
          </a:p>
        </p:txBody>
      </p:sp>
      <p:sp>
        <p:nvSpPr>
          <p:cNvPr id="70" name="文本框 69"/>
          <p:cNvSpPr txBox="1"/>
          <p:nvPr>
            <p:custDataLst>
              <p:tags r:id="rId6"/>
            </p:custDataLst>
          </p:nvPr>
        </p:nvSpPr>
        <p:spPr>
          <a:xfrm>
            <a:off x="4090670" y="1270000"/>
            <a:ext cx="54483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sym typeface="+mn-ea"/>
              </a:rPr>
              <a:t>设置是否支持超额分配及超额</a:t>
            </a:r>
            <a:r>
              <a:rPr lang="zh-CN" altLang="en-US" sz="1400">
                <a:sym typeface="+mn-ea"/>
              </a:rPr>
              <a:t>比例（平台才可超额分配）</a:t>
            </a:r>
            <a:endParaRPr lang="zh-CN" altLang="en-US" sz="1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73760" y="1770380"/>
            <a:ext cx="10443845" cy="4557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文本框 29"/>
          <p:cNvSpPr txBox="1"/>
          <p:nvPr/>
        </p:nvSpPr>
        <p:spPr>
          <a:xfrm>
            <a:off x="5839460" y="2235200"/>
            <a:ext cx="5695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方式二：以某一下级机构为主线，分配该下级机构在各产品的配额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234315" y="5974080"/>
            <a:ext cx="21786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solidFill>
                  <a:srgbClr val="C00000"/>
                </a:solidFill>
                <a:sym typeface="+mn-ea"/>
              </a:rPr>
              <a:t>子公司向平台申请</a:t>
            </a:r>
            <a:endParaRPr lang="zh-CN" altLang="en-US" sz="140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solidFill>
                  <a:srgbClr val="C00000"/>
                </a:solidFill>
              </a:rPr>
              <a:t>租户向子公司申请</a:t>
            </a:r>
            <a:endParaRPr lang="zh-CN" altLang="en-US" sz="1400">
              <a:solidFill>
                <a:srgbClr val="C00000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21" r="8487"/>
          <a:stretch>
            <a:fillRect/>
          </a:stretch>
        </p:blipFill>
        <p:spPr>
          <a:xfrm>
            <a:off x="234315" y="2660650"/>
            <a:ext cx="5376545" cy="2376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39155" y="2660650"/>
            <a:ext cx="6049010" cy="2372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矩形 37"/>
          <p:cNvSpPr/>
          <p:nvPr>
            <p:custDataLst>
              <p:tags r:id="rId5"/>
            </p:custDataLst>
          </p:nvPr>
        </p:nvSpPr>
        <p:spPr>
          <a:xfrm>
            <a:off x="-4445" y="594995"/>
            <a:ext cx="8582025" cy="75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126365" y="128905"/>
            <a:ext cx="3880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配额管理：</a:t>
            </a:r>
            <a:r>
              <a:rPr lang="zh-CN" altLang="en-US" sz="2400"/>
              <a:t>思路</a:t>
            </a:r>
            <a:endParaRPr lang="zh-CN" altLang="en-US" sz="2400"/>
          </a:p>
        </p:txBody>
      </p:sp>
      <p:sp>
        <p:nvSpPr>
          <p:cNvPr id="40" name="圆角矩形 39"/>
          <p:cNvSpPr/>
          <p:nvPr>
            <p:custDataLst>
              <p:tags r:id="rId7"/>
            </p:custDataLst>
          </p:nvPr>
        </p:nvSpPr>
        <p:spPr>
          <a:xfrm>
            <a:off x="234315" y="1335405"/>
            <a:ext cx="1781175" cy="38862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配额</a:t>
            </a:r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63140" y="1353820"/>
            <a:ext cx="7885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分配层级：平台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&gt;&gt;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子公司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&gt;&gt;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租户（配额只分配到租户，项目不做配额管理）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315" y="1866900"/>
            <a:ext cx="3474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分配方式：支持两种分配</a:t>
            </a:r>
            <a:r>
              <a:rPr lang="zh-CN" altLang="en-US">
                <a:sym typeface="+mn-ea"/>
              </a:rPr>
              <a:t>方式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315" y="2235200"/>
            <a:ext cx="5200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方式一：以某一产品为主线，给各下级机构分配该产品的配额</a:t>
            </a:r>
            <a:endParaRPr lang="zh-CN" altLang="en-US" sz="1400"/>
          </a:p>
        </p:txBody>
      </p:sp>
      <p:sp>
        <p:nvSpPr>
          <p:cNvPr id="7" name="圆角矩形 6"/>
          <p:cNvSpPr/>
          <p:nvPr>
            <p:custDataLst>
              <p:tags r:id="rId8"/>
            </p:custDataLst>
          </p:nvPr>
        </p:nvSpPr>
        <p:spPr>
          <a:xfrm>
            <a:off x="234315" y="5203190"/>
            <a:ext cx="1781175" cy="3829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配额</a:t>
            </a:r>
            <a:r>
              <a:rPr lang="zh-CN" altLang="en-US"/>
              <a:t>申请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4315" y="5612765"/>
            <a:ext cx="118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支持场景：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17775" y="5203190"/>
            <a:ext cx="3397885" cy="1455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r="9577"/>
          <a:stretch>
            <a:fillRect/>
          </a:stretch>
        </p:blipFill>
        <p:spPr>
          <a:xfrm>
            <a:off x="6250940" y="5203190"/>
            <a:ext cx="3350260" cy="1455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0235565" y="5203825"/>
            <a:ext cx="1752600" cy="1404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algn="l" fontAlgn="auto">
              <a:lnSpc>
                <a:spcPct val="150000"/>
              </a:lnSpc>
            </a:pPr>
            <a:r>
              <a:rPr lang="zh-CN" altLang="en-US" sz="1200" b="1">
                <a:solidFill>
                  <a:schemeClr val="bg1"/>
                </a:solidFill>
              </a:rPr>
              <a:t>参考数据：</a:t>
            </a:r>
            <a:endParaRPr lang="zh-CN" altLang="en-US" sz="1200" b="1">
              <a:solidFill>
                <a:schemeClr val="bg1"/>
              </a:solidFill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配额分配和申请时，同步体现已订阅开通额，做为参考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6545" y="5203190"/>
            <a:ext cx="1684655" cy="275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租户向子公司申请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1790" y="5203190"/>
            <a:ext cx="1754505" cy="275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indent="0" algn="ctr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子公司向平台申请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234315" y="772795"/>
            <a:ext cx="5427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支持从上到下的</a:t>
            </a:r>
            <a:r>
              <a:rPr lang="en-US" altLang="zh-CN" sz="2000"/>
              <a:t>“</a:t>
            </a:r>
            <a:r>
              <a:rPr lang="zh-CN" altLang="en-US" sz="2000"/>
              <a:t>分配</a:t>
            </a:r>
            <a:r>
              <a:rPr lang="en-US" altLang="zh-CN" sz="2000"/>
              <a:t>”</a:t>
            </a:r>
            <a:r>
              <a:rPr lang="zh-CN" altLang="en-US" sz="2000"/>
              <a:t>和从下到上</a:t>
            </a:r>
            <a:r>
              <a:rPr lang="en-US" altLang="zh-CN" sz="2000"/>
              <a:t>“</a:t>
            </a:r>
            <a:r>
              <a:rPr lang="zh-CN" altLang="en-US" sz="2000"/>
              <a:t>申请</a:t>
            </a:r>
            <a:r>
              <a:rPr lang="en-US" altLang="zh-CN" sz="2000"/>
              <a:t>”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770" y="1605280"/>
            <a:ext cx="6621145" cy="273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-4445" y="594995"/>
            <a:ext cx="8582025" cy="75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126365" y="128905"/>
            <a:ext cx="7976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配额管理：功能</a:t>
            </a:r>
            <a:r>
              <a:rPr lang="zh-CN" altLang="en-US" sz="2400"/>
              <a:t>介绍（</a:t>
            </a:r>
            <a:r>
              <a:rPr lang="zh-CN" altLang="en-US" sz="2400">
                <a:sym typeface="+mn-ea"/>
              </a:rPr>
              <a:t>以子公司管理员</a:t>
            </a:r>
            <a:r>
              <a:rPr lang="zh-CN" altLang="en-US" sz="2400">
                <a:sym typeface="+mn-ea"/>
              </a:rPr>
              <a:t>视角为例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91770" y="2451100"/>
            <a:ext cx="10648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通过左侧树节点切换，可查看子公司自己和下级租户、项目的情况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6508115" y="3154680"/>
            <a:ext cx="965835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rgbClr val="C00000"/>
                </a:solidFill>
              </a:rPr>
              <a:t>点击</a:t>
            </a:r>
            <a:r>
              <a:rPr lang="en-US" altLang="zh-CN" sz="1000">
                <a:solidFill>
                  <a:srgbClr val="C00000"/>
                </a:solidFill>
              </a:rPr>
              <a:t>“</a:t>
            </a:r>
            <a:r>
              <a:rPr lang="zh-CN" altLang="en-US" sz="1000">
                <a:solidFill>
                  <a:srgbClr val="C00000"/>
                </a:solidFill>
              </a:rPr>
              <a:t>申请配额</a:t>
            </a:r>
            <a:r>
              <a:rPr lang="en-US" altLang="zh-CN" sz="1000">
                <a:solidFill>
                  <a:srgbClr val="C00000"/>
                </a:solidFill>
              </a:rPr>
              <a:t>”</a:t>
            </a:r>
            <a:r>
              <a:rPr lang="zh-CN" altLang="en-US" sz="1000">
                <a:solidFill>
                  <a:srgbClr val="C00000"/>
                </a:solidFill>
              </a:rPr>
              <a:t>，子公司可向平台申请变更子公司自身配额</a:t>
            </a:r>
            <a:endParaRPr lang="zh-CN" altLang="en-US" sz="10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7495" y="4780280"/>
            <a:ext cx="4596765" cy="1824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38090" y="4744720"/>
            <a:ext cx="7052310" cy="19919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417435" y="2023110"/>
            <a:ext cx="4084320" cy="2360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直接箭头连接符 9"/>
          <p:cNvCxnSpPr/>
          <p:nvPr/>
        </p:nvCxnSpPr>
        <p:spPr>
          <a:xfrm flipH="1">
            <a:off x="673735" y="2350770"/>
            <a:ext cx="5057775" cy="2423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596255" y="2373630"/>
            <a:ext cx="485775" cy="2354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470650" y="2388870"/>
            <a:ext cx="946785" cy="814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06195" y="1605915"/>
            <a:ext cx="3568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</a:rPr>
              <a:t>点击子公司时，右侧列表体现子公司各产品配额整体情况</a:t>
            </a:r>
            <a:endParaRPr lang="zh-CN" altLang="en-US" sz="100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8915" y="1832610"/>
            <a:ext cx="556260" cy="1295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1"/>
            <a:endCxn id="14" idx="3"/>
          </p:cNvCxnSpPr>
          <p:nvPr/>
        </p:nvCxnSpPr>
        <p:spPr>
          <a:xfrm flipH="1">
            <a:off x="765175" y="1728470"/>
            <a:ext cx="541020" cy="168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55675" y="4318000"/>
            <a:ext cx="35591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C00000"/>
                </a:solidFill>
                <a:sym typeface="+mn-ea"/>
              </a:rPr>
              <a:t>点击</a:t>
            </a:r>
            <a:r>
              <a:rPr lang="en-US" altLang="zh-CN" sz="1000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sz="1000">
                <a:solidFill>
                  <a:srgbClr val="C00000"/>
                </a:solidFill>
                <a:sym typeface="+mn-ea"/>
              </a:rPr>
              <a:t>查看详情</a:t>
            </a:r>
            <a:r>
              <a:rPr lang="en-US" altLang="zh-CN" sz="1000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 sz="1000">
                <a:solidFill>
                  <a:srgbClr val="C00000"/>
                </a:solidFill>
                <a:sym typeface="+mn-ea"/>
              </a:rPr>
              <a:t>，展示某一产品分配到租户的配额详细情况</a:t>
            </a:r>
            <a:endParaRPr lang="zh-CN" altLang="en-US" sz="1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71515" y="4387215"/>
            <a:ext cx="35591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rgbClr val="C00000"/>
                </a:solidFill>
                <a:sym typeface="+mn-ea"/>
              </a:rPr>
              <a:t>点击</a:t>
            </a:r>
            <a:r>
              <a:rPr lang="en-US" altLang="zh-CN" sz="1000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sz="1000">
                <a:solidFill>
                  <a:srgbClr val="C00000"/>
                </a:solidFill>
                <a:sym typeface="+mn-ea"/>
              </a:rPr>
              <a:t>分配配额</a:t>
            </a:r>
            <a:r>
              <a:rPr lang="en-US" altLang="zh-CN" sz="1000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 sz="1000">
                <a:solidFill>
                  <a:srgbClr val="C00000"/>
                </a:solidFill>
                <a:sym typeface="+mn-ea"/>
              </a:rPr>
              <a:t>，修改某一产品分配到租户的配额</a:t>
            </a:r>
            <a:endParaRPr lang="zh-CN" altLang="en-US" sz="1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365" y="1099820"/>
            <a:ext cx="2896235" cy="3067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左侧树定位在自身时的</a:t>
            </a:r>
            <a:r>
              <a:rPr lang="zh-CN" altLang="en-US" sz="1400" b="1">
                <a:solidFill>
                  <a:schemeClr val="bg1"/>
                </a:solidFill>
              </a:rPr>
              <a:t>功能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6365" y="723265"/>
            <a:ext cx="3187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可以从自身和下级两个角度进行操作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253605" y="146050"/>
            <a:ext cx="4653280" cy="1637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2" name="直接箭头连接符 21"/>
          <p:cNvCxnSpPr>
            <a:endCxn id="21" idx="1"/>
          </p:cNvCxnSpPr>
          <p:nvPr/>
        </p:nvCxnSpPr>
        <p:spPr>
          <a:xfrm flipV="1">
            <a:off x="5883910" y="964565"/>
            <a:ext cx="1369695" cy="829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82030" y="679450"/>
            <a:ext cx="965835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rgbClr val="C00000"/>
                </a:solidFill>
              </a:rPr>
              <a:t>点击</a:t>
            </a:r>
            <a:r>
              <a:rPr lang="en-US" altLang="zh-CN" sz="1000">
                <a:solidFill>
                  <a:srgbClr val="C00000"/>
                </a:solidFill>
              </a:rPr>
              <a:t>“</a:t>
            </a:r>
            <a:r>
              <a:rPr lang="zh-CN" altLang="en-US" sz="1000">
                <a:solidFill>
                  <a:srgbClr val="C00000"/>
                </a:solidFill>
              </a:rPr>
              <a:t>配额比较</a:t>
            </a:r>
            <a:r>
              <a:rPr lang="en-US" altLang="zh-CN" sz="1000">
                <a:solidFill>
                  <a:srgbClr val="C00000"/>
                </a:solidFill>
              </a:rPr>
              <a:t>”</a:t>
            </a:r>
            <a:r>
              <a:rPr lang="zh-CN" altLang="en-US" sz="1000">
                <a:solidFill>
                  <a:srgbClr val="C00000"/>
                </a:solidFill>
              </a:rPr>
              <a:t>，可进行多个租户配额</a:t>
            </a:r>
            <a:r>
              <a:rPr lang="zh-CN" altLang="en-US" sz="1000">
                <a:solidFill>
                  <a:srgbClr val="C00000"/>
                </a:solidFill>
              </a:rPr>
              <a:t>比较</a:t>
            </a:r>
            <a:endParaRPr lang="zh-CN" altLang="en-US" sz="1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365" y="1382395"/>
            <a:ext cx="7068820" cy="2664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-4445" y="594995"/>
            <a:ext cx="8582025" cy="75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126365" y="128905"/>
            <a:ext cx="770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配额管理：</a:t>
            </a:r>
            <a:r>
              <a:rPr lang="zh-CN" altLang="en-US" sz="2400">
                <a:sym typeface="+mn-ea"/>
              </a:rPr>
              <a:t>功能介绍</a:t>
            </a:r>
            <a:r>
              <a:rPr lang="zh-CN" altLang="en-US" sz="2400"/>
              <a:t>（</a:t>
            </a:r>
            <a:r>
              <a:rPr lang="zh-CN" altLang="en-US" sz="2400">
                <a:sym typeface="+mn-ea"/>
              </a:rPr>
              <a:t>以子公司管理员视角为例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cxnSp>
        <p:nvCxnSpPr>
          <p:cNvPr id="10" name="直接箭头连接符 9"/>
          <p:cNvCxnSpPr>
            <a:stCxn id="3" idx="3"/>
            <a:endCxn id="16" idx="1"/>
          </p:cNvCxnSpPr>
          <p:nvPr/>
        </p:nvCxnSpPr>
        <p:spPr>
          <a:xfrm flipV="1">
            <a:off x="6883400" y="2255520"/>
            <a:ext cx="782320" cy="250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00225" y="1075690"/>
            <a:ext cx="6699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C00000"/>
                </a:solidFill>
              </a:rPr>
              <a:t>点击租户时，右侧列表体现下属</a:t>
            </a:r>
            <a:r>
              <a:rPr lang="zh-CN" altLang="en-US" sz="1400">
                <a:solidFill>
                  <a:srgbClr val="C00000"/>
                </a:solidFill>
              </a:rPr>
              <a:t>某租户各产品配额整体情况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4805" y="1692910"/>
            <a:ext cx="556260" cy="1295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901065" y="1229360"/>
            <a:ext cx="899160" cy="5283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65720" y="1994535"/>
            <a:ext cx="32105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C00000"/>
                </a:solidFill>
                <a:sym typeface="+mn-ea"/>
              </a:rPr>
              <a:t>点击</a:t>
            </a:r>
            <a:r>
              <a:rPr lang="en-US" altLang="zh-CN" sz="1400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sz="1400">
                <a:solidFill>
                  <a:srgbClr val="C00000"/>
                </a:solidFill>
                <a:sym typeface="+mn-ea"/>
              </a:rPr>
              <a:t>编辑</a:t>
            </a:r>
            <a:r>
              <a:rPr lang="en-US" altLang="zh-CN" sz="1400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 sz="1400">
                <a:solidFill>
                  <a:srgbClr val="C00000"/>
                </a:solidFill>
                <a:sym typeface="+mn-ea"/>
              </a:rPr>
              <a:t>，子公司管理员可修改该租户某一产品对应配额</a:t>
            </a:r>
            <a:endParaRPr lang="zh-CN" altLang="en-US" sz="14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1765" y="2418080"/>
            <a:ext cx="381635" cy="17653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26365" y="787400"/>
            <a:ext cx="3559810" cy="3067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左侧树定位在下属租户或项目时的</a:t>
            </a:r>
            <a:r>
              <a:rPr lang="zh-CN" altLang="en-US" sz="1400" b="1">
                <a:solidFill>
                  <a:schemeClr val="bg1"/>
                </a:solidFill>
              </a:rPr>
              <a:t>功能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26365" y="4758690"/>
            <a:ext cx="2051685" cy="3067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左侧树定位在</a:t>
            </a:r>
            <a:r>
              <a:rPr lang="zh-CN" altLang="en-US" sz="1400" b="1">
                <a:solidFill>
                  <a:schemeClr val="bg1"/>
                </a:solidFill>
              </a:rPr>
              <a:t>项目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72940" y="3526790"/>
            <a:ext cx="6804660" cy="3051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1388745" y="5777230"/>
            <a:ext cx="2874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C00000"/>
                </a:solidFill>
              </a:rPr>
              <a:t>点击项目时，右侧列表体现该项目已订阅开通资源</a:t>
            </a:r>
            <a:r>
              <a:rPr lang="zh-CN" altLang="en-US" sz="1400">
                <a:solidFill>
                  <a:srgbClr val="C00000"/>
                </a:solidFill>
              </a:rPr>
              <a:t>情况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91405" y="3822065"/>
            <a:ext cx="556260" cy="1295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1"/>
          </p:cNvCxnSpPr>
          <p:nvPr/>
        </p:nvCxnSpPr>
        <p:spPr>
          <a:xfrm flipH="1">
            <a:off x="2614930" y="3886835"/>
            <a:ext cx="2276475" cy="1641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-4445" y="594995"/>
            <a:ext cx="8582025" cy="75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126365" y="128905"/>
            <a:ext cx="770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各管理员角色</a:t>
            </a:r>
            <a:r>
              <a:rPr lang="zh-CN" altLang="en-US" sz="2400"/>
              <a:t>比较</a:t>
            </a:r>
            <a:endParaRPr lang="zh-CN" altLang="en-US" sz="2400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525780" y="1066800"/>
          <a:ext cx="10855325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/>
                <a:gridCol w="2163445"/>
                <a:gridCol w="2384425"/>
                <a:gridCol w="2498725"/>
                <a:gridCol w="2574925"/>
              </a:tblGrid>
              <a:tr h="4178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平台</a:t>
                      </a:r>
                      <a:r>
                        <a:rPr lang="zh-CN" altLang="en-US"/>
                        <a:t>管理员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子公司</a:t>
                      </a:r>
                      <a:r>
                        <a:rPr lang="zh-CN" altLang="en-US"/>
                        <a:t>管理员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租户</a:t>
                      </a:r>
                      <a:r>
                        <a:rPr lang="zh-CN" altLang="en-US"/>
                        <a:t>管理员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  <a:r>
                        <a:rPr lang="zh-CN" altLang="en-US"/>
                        <a:t>管理员</a:t>
                      </a:r>
                      <a:endParaRPr lang="zh-CN" altLang="en-US"/>
                    </a:p>
                  </a:txBody>
                  <a:tcPr/>
                </a:tc>
              </a:tr>
              <a:tr h="1003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平台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子公司配额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子公司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租户配额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项目订阅开通额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租户配额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项目订阅开通额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项目订阅开通额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配额</a:t>
                      </a:r>
                      <a:r>
                        <a:rPr lang="zh-CN" altLang="en-US"/>
                        <a:t>分配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可向子公司分配配额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可向租户分配配额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03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配额</a:t>
                      </a:r>
                      <a:r>
                        <a:rPr lang="zh-CN" altLang="en-US"/>
                        <a:t>申请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可向平台申请配额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可向子公司申请配额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通过产品订阅申请占用租户配额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03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配额</a:t>
                      </a:r>
                      <a:r>
                        <a:rPr lang="zh-CN" altLang="en-US"/>
                        <a:t>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可查看多个子公司配额比较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可查看多个租户配额比较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可查看多个项目订阅开通资源数量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TABLE_BEAUTIFY" val="smartTable{56cdfb99-7332-4a42-ba14-dbc3e9f1aa2f}"/>
  <p:tag name="KSO_WM_BEAUTIFY_FLAG" val=""/>
  <p:tag name="TABLE_ENDDRAG_ORIGIN_RECT" val="854*325"/>
  <p:tag name="TABLE_ENDDRAG_RECT" val="41*84*854*325"/>
</p:tagLst>
</file>

<file path=ppt/tags/tag34.xml><?xml version="1.0" encoding="utf-8"?>
<p:tagLst xmlns:p="http://schemas.openxmlformats.org/presentationml/2006/main">
  <p:tag name="COMMONDATA" val="eyJoZGlkIjoiODgzOWMzZDc1NDkzNDljZWMxMjgxMGMxM2U5NjU2YjAifQ=="/>
  <p:tag name="KSO_WPP_MARK_KEY" val="dbbaa394-9329-4491-ab5f-f93bdc7c1bfc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宽屏</PresentationFormat>
  <Paragraphs>155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907080966</cp:lastModifiedBy>
  <cp:revision>13</cp:revision>
  <dcterms:created xsi:type="dcterms:W3CDTF">2022-12-14T01:16:00Z</dcterms:created>
  <dcterms:modified xsi:type="dcterms:W3CDTF">2022-12-22T09:34:42Z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BE2D8CD7523C491BA318C15FFECF083F</vt:lpwstr>
  </property>
  <property fmtid="{D5CDD505-2E9C-101B-9397-08002B2CF9AE}" pid="3" name="KSOProductBuildVer">
    <vt:lpwstr>2052-11.1.0.12980</vt:lpwstr>
  </property>
</Properties>
</file>