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84" r:id="rId3"/>
    <p:sldId id="303" r:id="rId4"/>
    <p:sldId id="257" r:id="rId5"/>
    <p:sldId id="258" r:id="rId6"/>
    <p:sldId id="259" r:id="rId7"/>
    <p:sldId id="260" r:id="rId8"/>
    <p:sldId id="261" r:id="rId9"/>
    <p:sldId id="286" r:id="rId10"/>
    <p:sldId id="262" r:id="rId11"/>
    <p:sldId id="263" r:id="rId12"/>
    <p:sldId id="265" r:id="rId13"/>
    <p:sldId id="264" r:id="rId14"/>
    <p:sldId id="266" r:id="rId15"/>
    <p:sldId id="267" r:id="rId16"/>
    <p:sldId id="268" r:id="rId17"/>
    <p:sldId id="269" r:id="rId18"/>
    <p:sldId id="270" r:id="rId19"/>
    <p:sldId id="271" r:id="rId20"/>
    <p:sldId id="272" r:id="rId21"/>
    <p:sldId id="273" r:id="rId22"/>
    <p:sldId id="277" r:id="rId23"/>
    <p:sldId id="274" r:id="rId24"/>
    <p:sldId id="275" r:id="rId25"/>
    <p:sldId id="276" r:id="rId26"/>
    <p:sldId id="278" r:id="rId27"/>
    <p:sldId id="279" r:id="rId28"/>
    <p:sldId id="280" r:id="rId29"/>
    <p:sldId id="281" r:id="rId30"/>
    <p:sldId id="282" r:id="rId31"/>
    <p:sldId id="283" r:id="rId32"/>
    <p:sldId id="285"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5601265-9797-49DE-9DCC-489CF9B17E16}">
          <p14:sldIdLst>
            <p14:sldId id="256"/>
            <p14:sldId id="284"/>
            <p14:sldId id="303"/>
          </p14:sldIdLst>
        </p14:section>
        <p14:section name="ABSTRACT &amp; Keywords" id="{48524A35-D145-47A8-9063-18DA42DE39A4}">
          <p14:sldIdLst>
            <p14:sldId id="257"/>
          </p14:sldIdLst>
        </p14:section>
        <p14:section name="1. INTRODUCTION" id="{4E0FC871-56F1-44D4-AA20-7CE5153B6D2B}">
          <p14:sldIdLst>
            <p14:sldId id="258"/>
            <p14:sldId id="259"/>
            <p14:sldId id="260"/>
            <p14:sldId id="261"/>
            <p14:sldId id="286"/>
            <p14:sldId id="262"/>
            <p14:sldId id="263"/>
            <p14:sldId id="265"/>
            <p14:sldId id="264"/>
            <p14:sldId id="266"/>
            <p14:sldId id="267"/>
            <p14:sldId id="268"/>
            <p14:sldId id="269"/>
            <p14:sldId id="270"/>
            <p14:sldId id="271"/>
            <p14:sldId id="272"/>
            <p14:sldId id="273"/>
            <p14:sldId id="277"/>
            <p14:sldId id="274"/>
            <p14:sldId id="275"/>
            <p14:sldId id="276"/>
            <p14:sldId id="278"/>
            <p14:sldId id="279"/>
            <p14:sldId id="280"/>
            <p14:sldId id="281"/>
            <p14:sldId id="282"/>
            <p14:sldId id="283"/>
          </p14:sldIdLst>
        </p14:section>
        <p14:section name="2. MATHEMATICAL FOUNDATIONS" id="{D157EE0A-5CDF-40C2-968F-ADEEFE7E43CA}">
          <p14:sldIdLst>
            <p14:sldId id="285"/>
            <p14:sldId id="287"/>
            <p14:sldId id="288"/>
            <p14:sldId id="289"/>
            <p14:sldId id="290"/>
            <p14:sldId id="291"/>
            <p14:sldId id="292"/>
            <p14:sldId id="293"/>
            <p14:sldId id="294"/>
            <p14:sldId id="295"/>
            <p14:sldId id="296"/>
            <p14:sldId id="297"/>
            <p14:sldId id="298"/>
            <p14:sldId id="299"/>
            <p14:sldId id="300"/>
            <p14:sldId id="301"/>
            <p14:sldId id="302"/>
            <p14:sldId id="304"/>
            <p14:sldId id="305"/>
            <p14:sldId id="306"/>
            <p14:sldId id="307"/>
            <p14:sldId id="308"/>
            <p14:sldId id="309"/>
            <p14:sldId id="310"/>
            <p14:sldId id="311"/>
            <p14:sldId id="312"/>
            <p14:sldId id="313"/>
            <p14:sldId id="314"/>
            <p14:sldId id="315"/>
            <p14:sldId id="316"/>
            <p14:sldId id="317"/>
          </p14:sldIdLst>
        </p14:section>
        <p14:section name="3. PINQ IMPLEMENTATION" id="{6955D4C9-23FA-43C9-9A91-CC8DC492801D}">
          <p14:sldIdLst>
            <p14:sldId id="318"/>
            <p14:sldId id="319"/>
            <p14:sldId id="320"/>
            <p14:sldId id="321"/>
            <p14:sldId id="322"/>
            <p14:sldId id="323"/>
            <p14:sldId id="324"/>
            <p14:sldId id="325"/>
            <p14:sldId id="3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56" autoAdjust="0"/>
    <p:restoredTop sz="88108" autoAdjust="0"/>
  </p:normalViewPr>
  <p:slideViewPr>
    <p:cSldViewPr snapToGrid="0">
      <p:cViewPr varScale="1">
        <p:scale>
          <a:sx n="62" d="100"/>
          <a:sy n="62" d="100"/>
        </p:scale>
        <p:origin x="79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4A733-8D7D-4BEE-9862-AE2A29824576}" type="datetimeFigureOut">
              <a:rPr lang="zh-CN" altLang="en-US" smtClean="0"/>
              <a:t>2017/2/24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5AC1D-29F5-4A1C-81E6-11954E82A194}" type="slidenum">
              <a:rPr lang="zh-CN" altLang="en-US" smtClean="0"/>
              <a:t>‹#›</a:t>
            </a:fld>
            <a:endParaRPr lang="zh-CN" altLang="en-US"/>
          </a:p>
        </p:txBody>
      </p:sp>
    </p:spTree>
    <p:extLst>
      <p:ext uri="{BB962C8B-B14F-4D97-AF65-F5344CB8AC3E}">
        <p14:creationId xmlns:p14="http://schemas.microsoft.com/office/powerpoint/2010/main" val="1452729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C5AC1D-29F5-4A1C-81E6-11954E82A194}" type="slidenum">
              <a:rPr lang="zh-CN" altLang="en-US" smtClean="0"/>
              <a:t>8</a:t>
            </a:fld>
            <a:endParaRPr lang="zh-CN" altLang="en-US"/>
          </a:p>
        </p:txBody>
      </p:sp>
    </p:spTree>
    <p:extLst>
      <p:ext uri="{BB962C8B-B14F-4D97-AF65-F5344CB8AC3E}">
        <p14:creationId xmlns:p14="http://schemas.microsoft.com/office/powerpoint/2010/main" val="395881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C5AC1D-29F5-4A1C-81E6-11954E82A194}" type="slidenum">
              <a:rPr lang="zh-CN" altLang="en-US" smtClean="0"/>
              <a:t>48</a:t>
            </a:fld>
            <a:endParaRPr lang="zh-CN" altLang="en-US"/>
          </a:p>
        </p:txBody>
      </p:sp>
    </p:spTree>
    <p:extLst>
      <p:ext uri="{BB962C8B-B14F-4D97-AF65-F5344CB8AC3E}">
        <p14:creationId xmlns:p14="http://schemas.microsoft.com/office/powerpoint/2010/main" val="898868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Times New Roman" panose="02020603050405020304" pitchFamily="18" charset="0"/>
                <a:cs typeface="Times New Roman" panose="02020603050405020304" pitchFamily="18" charset="0"/>
              </a:rPr>
              <a:t>Transformations intend to separate more formally what the</a:t>
            </a:r>
            <a:r>
              <a:rPr lang="en-US" altLang="zh-CN" baseline="0"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analyst can do freely from the</a:t>
            </a:r>
            <a:r>
              <a:rPr lang="en-US" altLang="zh-CN" baseline="0"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operations that have cost.</a:t>
            </a:r>
            <a:endParaRPr lang="zh-CN" altLang="en-US" dirty="0"/>
          </a:p>
        </p:txBody>
      </p:sp>
      <p:sp>
        <p:nvSpPr>
          <p:cNvPr id="4" name="灯片编号占位符 3"/>
          <p:cNvSpPr>
            <a:spLocks noGrp="1"/>
          </p:cNvSpPr>
          <p:nvPr>
            <p:ph type="sldNum" sz="quarter" idx="10"/>
          </p:nvPr>
        </p:nvSpPr>
        <p:spPr/>
        <p:txBody>
          <a:bodyPr/>
          <a:lstStyle/>
          <a:p>
            <a:fld id="{29C5AC1D-29F5-4A1C-81E6-11954E82A194}" type="slidenum">
              <a:rPr lang="zh-CN" altLang="en-US" smtClean="0"/>
              <a:t>50</a:t>
            </a:fld>
            <a:endParaRPr lang="zh-CN" altLang="en-US"/>
          </a:p>
        </p:txBody>
      </p:sp>
    </p:spTree>
    <p:extLst>
      <p:ext uri="{BB962C8B-B14F-4D97-AF65-F5344CB8AC3E}">
        <p14:creationId xmlns:p14="http://schemas.microsoft.com/office/powerpoint/2010/main" val="1163579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Times New Roman" panose="02020603050405020304" pitchFamily="18" charset="0"/>
                <a:cs typeface="Times New Roman" panose="02020603050405020304" pitchFamily="18" charset="0"/>
              </a:rPr>
              <a:t>practical matter </a:t>
            </a:r>
            <a:r>
              <a:rPr lang="zh-CN" altLang="en-US" dirty="0" smtClean="0">
                <a:latin typeface="Times New Roman" panose="02020603050405020304" pitchFamily="18" charset="0"/>
                <a:cs typeface="Times New Roman" panose="02020603050405020304" pitchFamily="18" charset="0"/>
              </a:rPr>
              <a:t>现实问题</a:t>
            </a:r>
            <a:endParaRPr lang="zh-CN" altLang="en-US" dirty="0"/>
          </a:p>
        </p:txBody>
      </p:sp>
      <p:sp>
        <p:nvSpPr>
          <p:cNvPr id="4" name="灯片编号占位符 3"/>
          <p:cNvSpPr>
            <a:spLocks noGrp="1"/>
          </p:cNvSpPr>
          <p:nvPr>
            <p:ph type="sldNum" sz="quarter" idx="10"/>
          </p:nvPr>
        </p:nvSpPr>
        <p:spPr/>
        <p:txBody>
          <a:bodyPr/>
          <a:lstStyle/>
          <a:p>
            <a:fld id="{29C5AC1D-29F5-4A1C-81E6-11954E82A194}" type="slidenum">
              <a:rPr lang="zh-CN" altLang="en-US" smtClean="0"/>
              <a:t>55</a:t>
            </a:fld>
            <a:endParaRPr lang="zh-CN" altLang="en-US"/>
          </a:p>
        </p:txBody>
      </p:sp>
    </p:spTree>
    <p:extLst>
      <p:ext uri="{BB962C8B-B14F-4D97-AF65-F5344CB8AC3E}">
        <p14:creationId xmlns:p14="http://schemas.microsoft.com/office/powerpoint/2010/main" val="3379695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Underline v</a:t>
            </a:r>
            <a:r>
              <a:rPr lang="en-US" altLang="zh-CN" baseline="0" dirty="0" smtClean="0"/>
              <a:t> </a:t>
            </a:r>
            <a:r>
              <a:rPr lang="zh-CN" altLang="en-US" baseline="0" dirty="0" smtClean="0"/>
              <a:t>位于或存在于（某物）之下</a:t>
            </a:r>
            <a:r>
              <a:rPr lang="en-US" altLang="zh-CN" baseline="0" dirty="0" smtClean="0"/>
              <a:t>; </a:t>
            </a:r>
            <a:r>
              <a:rPr lang="zh-CN" altLang="en-US" baseline="0" dirty="0" smtClean="0"/>
              <a:t>构成</a:t>
            </a:r>
            <a:r>
              <a:rPr lang="en-US" altLang="zh-CN" baseline="0" dirty="0" smtClean="0"/>
              <a:t>…</a:t>
            </a:r>
            <a:r>
              <a:rPr lang="zh-CN" altLang="en-US" baseline="0" dirty="0" smtClean="0"/>
              <a:t>的基础（或起因）</a:t>
            </a:r>
            <a:r>
              <a:rPr lang="en-US" altLang="zh-CN" baseline="0" dirty="0" smtClean="0"/>
              <a:t>; [</a:t>
            </a:r>
            <a:r>
              <a:rPr lang="zh-CN" altLang="en-US" baseline="0" dirty="0" smtClean="0"/>
              <a:t>经</a:t>
            </a:r>
            <a:r>
              <a:rPr lang="en-US" altLang="zh-CN" baseline="0" dirty="0" smtClean="0"/>
              <a:t>]</a:t>
            </a:r>
            <a:r>
              <a:rPr lang="zh-CN" altLang="en-US" baseline="0" dirty="0" smtClean="0"/>
              <a:t>构成优先于</a:t>
            </a:r>
            <a:r>
              <a:rPr lang="en-US" altLang="zh-CN" baseline="0" dirty="0" smtClean="0"/>
              <a:t>…</a:t>
            </a:r>
            <a:r>
              <a:rPr lang="zh-CN" altLang="en-US" baseline="0" dirty="0" smtClean="0"/>
              <a:t>的财政要求</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29C5AC1D-29F5-4A1C-81E6-11954E82A194}" type="slidenum">
              <a:rPr lang="zh-CN" altLang="en-US" smtClean="0"/>
              <a:t>56</a:t>
            </a:fld>
            <a:endParaRPr lang="zh-CN" altLang="en-US"/>
          </a:p>
        </p:txBody>
      </p:sp>
    </p:spTree>
    <p:extLst>
      <p:ext uri="{BB962C8B-B14F-4D97-AF65-F5344CB8AC3E}">
        <p14:creationId xmlns:p14="http://schemas.microsoft.com/office/powerpoint/2010/main" val="3350815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Remark. Theorem 3 has been previously observed for</a:t>
            </a:r>
            <a:r>
              <a:rPr lang="en-US" altLang="zh-CN" baseline="0" dirty="0" smtClean="0"/>
              <a:t> </a:t>
            </a:r>
            <a:r>
              <a:rPr lang="en-US" altLang="zh-CN" dirty="0" smtClean="0"/>
              <a:t>indistinguishability in [14], and our proof here is identical </a:t>
            </a:r>
            <a:endParaRPr lang="zh-CN" altLang="en-US" dirty="0"/>
          </a:p>
        </p:txBody>
      </p:sp>
      <p:sp>
        <p:nvSpPr>
          <p:cNvPr id="4" name="灯片编号占位符 3"/>
          <p:cNvSpPr>
            <a:spLocks noGrp="1"/>
          </p:cNvSpPr>
          <p:nvPr>
            <p:ph type="sldNum" sz="quarter" idx="10"/>
          </p:nvPr>
        </p:nvSpPr>
        <p:spPr/>
        <p:txBody>
          <a:bodyPr/>
          <a:lstStyle/>
          <a:p>
            <a:fld id="{29C5AC1D-29F5-4A1C-81E6-11954E82A194}" type="slidenum">
              <a:rPr lang="zh-CN" altLang="en-US" smtClean="0"/>
              <a:t>58</a:t>
            </a:fld>
            <a:endParaRPr lang="zh-CN" altLang="en-US"/>
          </a:p>
        </p:txBody>
      </p:sp>
    </p:spTree>
    <p:extLst>
      <p:ext uri="{BB962C8B-B14F-4D97-AF65-F5344CB8AC3E}">
        <p14:creationId xmlns:p14="http://schemas.microsoft.com/office/powerpoint/2010/main" val="4098663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burden</a:t>
            </a:r>
            <a:r>
              <a:rPr lang="en-US" altLang="zh-CN" baseline="0" dirty="0" smtClean="0"/>
              <a:t> sb</a:t>
            </a:r>
            <a:r>
              <a:rPr lang="en-US" altLang="zh-CN" dirty="0" smtClean="0"/>
              <a:t> with</a:t>
            </a:r>
            <a:r>
              <a:rPr lang="en-US" altLang="zh-CN" baseline="0" dirty="0" smtClean="0"/>
              <a:t> sth</a:t>
            </a:r>
            <a:endParaRPr lang="zh-CN" altLang="en-US" dirty="0"/>
          </a:p>
        </p:txBody>
      </p:sp>
      <p:sp>
        <p:nvSpPr>
          <p:cNvPr id="4" name="灯片编号占位符 3"/>
          <p:cNvSpPr>
            <a:spLocks noGrp="1"/>
          </p:cNvSpPr>
          <p:nvPr>
            <p:ph type="sldNum" sz="quarter" idx="10"/>
          </p:nvPr>
        </p:nvSpPr>
        <p:spPr/>
        <p:txBody>
          <a:bodyPr/>
          <a:lstStyle/>
          <a:p>
            <a:fld id="{29C5AC1D-29F5-4A1C-81E6-11954E82A194}" type="slidenum">
              <a:rPr lang="zh-CN" altLang="en-US" smtClean="0"/>
              <a:t>62</a:t>
            </a:fld>
            <a:endParaRPr lang="zh-CN" altLang="en-US"/>
          </a:p>
        </p:txBody>
      </p:sp>
    </p:spTree>
    <p:extLst>
      <p:ext uri="{BB962C8B-B14F-4D97-AF65-F5344CB8AC3E}">
        <p14:creationId xmlns:p14="http://schemas.microsoft.com/office/powerpoint/2010/main" val="1634155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wrap</a:t>
            </a:r>
            <a:r>
              <a:rPr lang="en-US" altLang="zh-CN" baseline="0" dirty="0" smtClean="0"/>
              <a:t> a with b  </a:t>
            </a:r>
            <a:r>
              <a:rPr lang="zh-CN" altLang="en-US" baseline="0" dirty="0" smtClean="0"/>
              <a:t>用</a:t>
            </a:r>
            <a:r>
              <a:rPr lang="en-US" altLang="zh-CN" baseline="0" dirty="0" smtClean="0"/>
              <a:t>b</a:t>
            </a:r>
            <a:r>
              <a:rPr lang="zh-CN" altLang="en-US" baseline="0" dirty="0" smtClean="0"/>
              <a:t>把</a:t>
            </a:r>
            <a:r>
              <a:rPr lang="en-US" altLang="zh-CN" baseline="0" dirty="0" smtClean="0"/>
              <a:t>a</a:t>
            </a:r>
            <a:r>
              <a:rPr lang="zh-CN" altLang="en-US" baseline="0" dirty="0" smtClean="0"/>
              <a:t>包起来</a:t>
            </a:r>
            <a:endParaRPr lang="zh-CN" altLang="en-US" dirty="0"/>
          </a:p>
        </p:txBody>
      </p:sp>
      <p:sp>
        <p:nvSpPr>
          <p:cNvPr id="4" name="灯片编号占位符 3"/>
          <p:cNvSpPr>
            <a:spLocks noGrp="1"/>
          </p:cNvSpPr>
          <p:nvPr>
            <p:ph type="sldNum" sz="quarter" idx="10"/>
          </p:nvPr>
        </p:nvSpPr>
        <p:spPr/>
        <p:txBody>
          <a:bodyPr/>
          <a:lstStyle/>
          <a:p>
            <a:fld id="{29C5AC1D-29F5-4A1C-81E6-11954E82A194}" type="slidenum">
              <a:rPr lang="zh-CN" altLang="en-US" smtClean="0"/>
              <a:t>10</a:t>
            </a:fld>
            <a:endParaRPr lang="zh-CN" altLang="en-US"/>
          </a:p>
        </p:txBody>
      </p:sp>
    </p:spTree>
    <p:extLst>
      <p:ext uri="{BB962C8B-B14F-4D97-AF65-F5344CB8AC3E}">
        <p14:creationId xmlns:p14="http://schemas.microsoft.com/office/powerpoint/2010/main" val="1901462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raw data </a:t>
            </a:r>
            <a:r>
              <a:rPr lang="zh-CN" altLang="en-US" dirty="0" smtClean="0"/>
              <a:t>原始</a:t>
            </a:r>
            <a:r>
              <a:rPr lang="en-US" altLang="zh-CN" dirty="0" smtClean="0"/>
              <a:t>[</a:t>
            </a:r>
            <a:r>
              <a:rPr lang="zh-CN" altLang="en-US" dirty="0" smtClean="0"/>
              <a:t>未处理</a:t>
            </a:r>
            <a:r>
              <a:rPr lang="en-US" altLang="zh-CN" dirty="0" smtClean="0"/>
              <a:t>]</a:t>
            </a:r>
            <a:r>
              <a:rPr lang="zh-CN" altLang="en-US" dirty="0" smtClean="0"/>
              <a:t>数据</a:t>
            </a:r>
            <a:endParaRPr lang="zh-CN" altLang="en-US" dirty="0"/>
          </a:p>
        </p:txBody>
      </p:sp>
      <p:sp>
        <p:nvSpPr>
          <p:cNvPr id="4" name="灯片编号占位符 3"/>
          <p:cNvSpPr>
            <a:spLocks noGrp="1"/>
          </p:cNvSpPr>
          <p:nvPr>
            <p:ph type="sldNum" sz="quarter" idx="10"/>
          </p:nvPr>
        </p:nvSpPr>
        <p:spPr/>
        <p:txBody>
          <a:bodyPr/>
          <a:lstStyle/>
          <a:p>
            <a:fld id="{29C5AC1D-29F5-4A1C-81E6-11954E82A194}" type="slidenum">
              <a:rPr lang="zh-CN" altLang="en-US" smtClean="0"/>
              <a:t>11</a:t>
            </a:fld>
            <a:endParaRPr lang="zh-CN" altLang="en-US"/>
          </a:p>
        </p:txBody>
      </p:sp>
    </p:spTree>
    <p:extLst>
      <p:ext uri="{BB962C8B-B14F-4D97-AF65-F5344CB8AC3E}">
        <p14:creationId xmlns:p14="http://schemas.microsoft.com/office/powerpoint/2010/main" val="44016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a:t>
            </a:r>
            <a:r>
              <a:rPr lang="en-US" altLang="zh-CN" baseline="0" dirty="0" smtClean="0"/>
              <a:t> if </a:t>
            </a:r>
            <a:r>
              <a:rPr lang="zh-CN" altLang="en-US" baseline="0" dirty="0" smtClean="0"/>
              <a:t>连词，与</a:t>
            </a:r>
            <a:r>
              <a:rPr lang="en-US" altLang="zh-CN" dirty="0" smtClean="0">
                <a:latin typeface="Times New Roman" panose="02020603050405020304" pitchFamily="18" charset="0"/>
                <a:cs typeface="Times New Roman" panose="02020603050405020304" pitchFamily="18" charset="0"/>
              </a:rPr>
              <a:t>their data were never used</a:t>
            </a:r>
            <a:r>
              <a:rPr lang="zh-CN" altLang="en-US" dirty="0" smtClean="0">
                <a:latin typeface="Times New Roman" panose="02020603050405020304" pitchFamily="18" charset="0"/>
                <a:cs typeface="Times New Roman" panose="02020603050405020304" pitchFamily="18" charset="0"/>
              </a:rPr>
              <a:t>一起做</a:t>
            </a:r>
            <a:r>
              <a:rPr lang="en-US" altLang="zh-CN" dirty="0" smtClean="0">
                <a:latin typeface="Times New Roman" panose="02020603050405020304" pitchFamily="18" charset="0"/>
                <a:cs typeface="Times New Roman" panose="02020603050405020304" pitchFamily="18" charset="0"/>
              </a:rPr>
              <a:t>behave</a:t>
            </a:r>
            <a:r>
              <a:rPr lang="zh-CN" altLang="en-US" dirty="0" smtClean="0">
                <a:latin typeface="Times New Roman" panose="02020603050405020304" pitchFamily="18" charset="0"/>
                <a:cs typeface="Times New Roman" panose="02020603050405020304" pitchFamily="18" charset="0"/>
              </a:rPr>
              <a:t>的表语</a:t>
            </a:r>
            <a:endParaRPr lang="en-US" altLang="zh-CN"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9C5AC1D-29F5-4A1C-81E6-11954E82A194}" type="slidenum">
              <a:rPr lang="zh-CN" altLang="en-US" smtClean="0"/>
              <a:t>13</a:t>
            </a:fld>
            <a:endParaRPr lang="zh-CN" altLang="en-US"/>
          </a:p>
        </p:txBody>
      </p:sp>
    </p:spTree>
    <p:extLst>
      <p:ext uri="{BB962C8B-B14F-4D97-AF65-F5344CB8AC3E}">
        <p14:creationId xmlns:p14="http://schemas.microsoft.com/office/powerpoint/2010/main" val="274760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olidFill>
                  <a:srgbClr val="0000FF"/>
                </a:solidFill>
                <a:latin typeface="Times New Roman" panose="02020603050405020304" pitchFamily="18" charset="0"/>
                <a:cs typeface="Times New Roman" panose="02020603050405020304" pitchFamily="18" charset="0"/>
              </a:rPr>
              <a:t>perceptron classification </a:t>
            </a:r>
            <a:r>
              <a:rPr lang="zh-CN" altLang="en-US" dirty="0" smtClean="0">
                <a:solidFill>
                  <a:srgbClr val="0000FF"/>
                </a:solidFill>
                <a:latin typeface="Times New Roman" panose="02020603050405020304" pitchFamily="18" charset="0"/>
                <a:cs typeface="Times New Roman" panose="02020603050405020304" pitchFamily="18" charset="0"/>
              </a:rPr>
              <a:t>感知分类</a:t>
            </a:r>
            <a:endParaRPr lang="en-US" altLang="zh-CN" dirty="0" smtClean="0">
              <a:solidFill>
                <a:srgbClr val="0000FF"/>
              </a:solidFill>
              <a:latin typeface="Times New Roman" panose="02020603050405020304" pitchFamily="18" charset="0"/>
              <a:cs typeface="Times New Roman" panose="02020603050405020304" pitchFamily="18" charset="0"/>
            </a:endParaRPr>
          </a:p>
          <a:p>
            <a:r>
              <a:rPr lang="en-US" altLang="zh-CN" dirty="0" smtClean="0">
                <a:solidFill>
                  <a:srgbClr val="0000FF"/>
                </a:solidFill>
                <a:latin typeface="Times New Roman" panose="02020603050405020304" pitchFamily="18" charset="0"/>
                <a:cs typeface="Times New Roman" panose="02020603050405020304" pitchFamily="18" charset="0"/>
              </a:rPr>
              <a:t>contingency table measurement </a:t>
            </a:r>
            <a:r>
              <a:rPr lang="zh-CN" altLang="en-US" dirty="0" smtClean="0">
                <a:solidFill>
                  <a:srgbClr val="0000FF"/>
                </a:solidFill>
                <a:latin typeface="Times New Roman" panose="02020603050405020304" pitchFamily="18" charset="0"/>
                <a:cs typeface="Times New Roman" panose="02020603050405020304" pitchFamily="18" charset="0"/>
              </a:rPr>
              <a:t>列联表评价</a:t>
            </a:r>
            <a:endParaRPr lang="zh-CN" altLang="en-US" dirty="0"/>
          </a:p>
        </p:txBody>
      </p:sp>
      <p:sp>
        <p:nvSpPr>
          <p:cNvPr id="4" name="灯片编号占位符 3"/>
          <p:cNvSpPr>
            <a:spLocks noGrp="1"/>
          </p:cNvSpPr>
          <p:nvPr>
            <p:ph type="sldNum" sz="quarter" idx="10"/>
          </p:nvPr>
        </p:nvSpPr>
        <p:spPr/>
        <p:txBody>
          <a:bodyPr/>
          <a:lstStyle/>
          <a:p>
            <a:fld id="{29C5AC1D-29F5-4A1C-81E6-11954E82A194}" type="slidenum">
              <a:rPr lang="zh-CN" altLang="en-US" smtClean="0"/>
              <a:t>20</a:t>
            </a:fld>
            <a:endParaRPr lang="zh-CN" altLang="en-US"/>
          </a:p>
        </p:txBody>
      </p:sp>
    </p:spTree>
    <p:extLst>
      <p:ext uri="{BB962C8B-B14F-4D97-AF65-F5344CB8AC3E}">
        <p14:creationId xmlns:p14="http://schemas.microsoft.com/office/powerpoint/2010/main" val="364341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olidFill>
                  <a:srgbClr val="0000FF"/>
                </a:solidFill>
                <a:latin typeface="Times New Roman" panose="02020603050405020304" pitchFamily="18" charset="0"/>
                <a:cs typeface="Times New Roman" panose="02020603050405020304" pitchFamily="18" charset="0"/>
              </a:rPr>
              <a:t>relative to </a:t>
            </a:r>
            <a:r>
              <a:rPr lang="zh-CN" altLang="en-US" dirty="0" smtClean="0">
                <a:solidFill>
                  <a:srgbClr val="0000FF"/>
                </a:solidFill>
                <a:latin typeface="Times New Roman" panose="02020603050405020304" pitchFamily="18" charset="0"/>
                <a:cs typeface="Times New Roman" panose="02020603050405020304" pitchFamily="18" charset="0"/>
              </a:rPr>
              <a:t>和</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比较起来，相对于</a:t>
            </a:r>
            <a:endParaRPr lang="zh-CN" altLang="en-US" dirty="0"/>
          </a:p>
        </p:txBody>
      </p:sp>
      <p:sp>
        <p:nvSpPr>
          <p:cNvPr id="4" name="灯片编号占位符 3"/>
          <p:cNvSpPr>
            <a:spLocks noGrp="1"/>
          </p:cNvSpPr>
          <p:nvPr>
            <p:ph type="sldNum" sz="quarter" idx="10"/>
          </p:nvPr>
        </p:nvSpPr>
        <p:spPr/>
        <p:txBody>
          <a:bodyPr/>
          <a:lstStyle/>
          <a:p>
            <a:fld id="{29C5AC1D-29F5-4A1C-81E6-11954E82A194}" type="slidenum">
              <a:rPr lang="zh-CN" altLang="en-US" smtClean="0"/>
              <a:t>35</a:t>
            </a:fld>
            <a:endParaRPr lang="zh-CN" altLang="en-US"/>
          </a:p>
        </p:txBody>
      </p:sp>
    </p:spTree>
    <p:extLst>
      <p:ext uri="{BB962C8B-B14F-4D97-AF65-F5344CB8AC3E}">
        <p14:creationId xmlns:p14="http://schemas.microsoft.com/office/powerpoint/2010/main" val="3545273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stem</a:t>
            </a:r>
            <a:r>
              <a:rPr lang="en-US" altLang="zh-CN" baseline="0" dirty="0" smtClean="0"/>
              <a:t> from </a:t>
            </a:r>
            <a:r>
              <a:rPr lang="zh-CN" altLang="en-US" dirty="0" smtClean="0"/>
              <a:t>来自， 起源于， 由</a:t>
            </a:r>
            <a:r>
              <a:rPr lang="en-US" altLang="zh-CN" dirty="0" smtClean="0"/>
              <a:t>…</a:t>
            </a:r>
            <a:r>
              <a:rPr lang="zh-CN" altLang="en-US" dirty="0" smtClean="0"/>
              <a:t>造成</a:t>
            </a:r>
            <a:r>
              <a:rPr lang="en-US" altLang="zh-CN" dirty="0" smtClean="0"/>
              <a:t>; </a:t>
            </a:r>
            <a:r>
              <a:rPr lang="zh-CN" altLang="en-US" dirty="0" smtClean="0"/>
              <a:t>出于</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9C5AC1D-29F5-4A1C-81E6-11954E82A194}" type="slidenum">
              <a:rPr lang="zh-CN" altLang="en-US" smtClean="0"/>
              <a:t>36</a:t>
            </a:fld>
            <a:endParaRPr lang="zh-CN" altLang="en-US"/>
          </a:p>
        </p:txBody>
      </p:sp>
    </p:spTree>
    <p:extLst>
      <p:ext uri="{BB962C8B-B14F-4D97-AF65-F5344CB8AC3E}">
        <p14:creationId xmlns:p14="http://schemas.microsoft.com/office/powerpoint/2010/main" val="690354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date </a:t>
            </a:r>
            <a:r>
              <a:rPr lang="zh-CN" altLang="en-US" dirty="0" smtClean="0"/>
              <a:t>迄今为止；到目前为止；直到现在</a:t>
            </a:r>
            <a:endParaRPr lang="zh-CN" altLang="en-US" dirty="0"/>
          </a:p>
        </p:txBody>
      </p:sp>
      <p:sp>
        <p:nvSpPr>
          <p:cNvPr id="4" name="灯片编号占位符 3"/>
          <p:cNvSpPr>
            <a:spLocks noGrp="1"/>
          </p:cNvSpPr>
          <p:nvPr>
            <p:ph type="sldNum" sz="quarter" idx="10"/>
          </p:nvPr>
        </p:nvSpPr>
        <p:spPr/>
        <p:txBody>
          <a:bodyPr/>
          <a:lstStyle/>
          <a:p>
            <a:fld id="{29C5AC1D-29F5-4A1C-81E6-11954E82A194}" type="slidenum">
              <a:rPr lang="zh-CN" altLang="en-US" smtClean="0"/>
              <a:t>45</a:t>
            </a:fld>
            <a:endParaRPr lang="zh-CN" altLang="en-US"/>
          </a:p>
        </p:txBody>
      </p:sp>
    </p:spTree>
    <p:extLst>
      <p:ext uri="{BB962C8B-B14F-4D97-AF65-F5344CB8AC3E}">
        <p14:creationId xmlns:p14="http://schemas.microsoft.com/office/powerpoint/2010/main" val="1807943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u="none" dirty="0" smtClean="0">
                <a:solidFill>
                  <a:srgbClr val="0000FF"/>
                </a:solidFill>
                <a:latin typeface="Times New Roman" panose="02020603050405020304" pitchFamily="18" charset="0"/>
                <a:cs typeface="Times New Roman" panose="02020603050405020304" pitchFamily="18" charset="0"/>
              </a:rPr>
              <a:t>unforeseen</a:t>
            </a:r>
            <a:r>
              <a:rPr lang="en-US" altLang="zh-CN" u="none" baseline="0" dirty="0" smtClean="0">
                <a:solidFill>
                  <a:srgbClr val="0000FF"/>
                </a:solidFill>
                <a:latin typeface="Times New Roman" panose="02020603050405020304" pitchFamily="18" charset="0"/>
                <a:cs typeface="Times New Roman" panose="02020603050405020304" pitchFamily="18" charset="0"/>
              </a:rPr>
              <a:t> </a:t>
            </a:r>
            <a:r>
              <a:rPr lang="zh-CN" altLang="en-US" dirty="0" smtClean="0"/>
              <a:t>未预见到的，无法预料的</a:t>
            </a:r>
            <a:endParaRPr lang="zh-CN" altLang="en-US" dirty="0"/>
          </a:p>
        </p:txBody>
      </p:sp>
      <p:sp>
        <p:nvSpPr>
          <p:cNvPr id="4" name="灯片编号占位符 3"/>
          <p:cNvSpPr>
            <a:spLocks noGrp="1"/>
          </p:cNvSpPr>
          <p:nvPr>
            <p:ph type="sldNum" sz="quarter" idx="10"/>
          </p:nvPr>
        </p:nvSpPr>
        <p:spPr/>
        <p:txBody>
          <a:bodyPr/>
          <a:lstStyle/>
          <a:p>
            <a:fld id="{29C5AC1D-29F5-4A1C-81E6-11954E82A194}" type="slidenum">
              <a:rPr lang="zh-CN" altLang="en-US" smtClean="0"/>
              <a:t>46</a:t>
            </a:fld>
            <a:endParaRPr lang="zh-CN" altLang="en-US"/>
          </a:p>
        </p:txBody>
      </p:sp>
    </p:spTree>
    <p:extLst>
      <p:ext uri="{BB962C8B-B14F-4D97-AF65-F5344CB8AC3E}">
        <p14:creationId xmlns:p14="http://schemas.microsoft.com/office/powerpoint/2010/main" val="155348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8B1288A-DA92-4093-8A81-1F627CC9330F}" type="datetimeFigureOut">
              <a:rPr lang="zh-CN" altLang="en-US" smtClean="0"/>
              <a:t>2017/2/24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B9AD68-10E4-47C8-A245-DA134D88CB6D}" type="slidenum">
              <a:rPr lang="zh-CN" altLang="en-US" smtClean="0"/>
              <a:t>‹#›</a:t>
            </a:fld>
            <a:endParaRPr lang="zh-CN" altLang="en-US"/>
          </a:p>
        </p:txBody>
      </p:sp>
    </p:spTree>
    <p:extLst>
      <p:ext uri="{BB962C8B-B14F-4D97-AF65-F5344CB8AC3E}">
        <p14:creationId xmlns:p14="http://schemas.microsoft.com/office/powerpoint/2010/main" val="741558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B1288A-DA92-4093-8A81-1F627CC9330F}" type="datetimeFigureOut">
              <a:rPr lang="zh-CN" altLang="en-US" smtClean="0"/>
              <a:t>2017/2/24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B9AD68-10E4-47C8-A245-DA134D88CB6D}" type="slidenum">
              <a:rPr lang="zh-CN" altLang="en-US" smtClean="0"/>
              <a:t>‹#›</a:t>
            </a:fld>
            <a:endParaRPr lang="zh-CN" altLang="en-US"/>
          </a:p>
        </p:txBody>
      </p:sp>
    </p:spTree>
    <p:extLst>
      <p:ext uri="{BB962C8B-B14F-4D97-AF65-F5344CB8AC3E}">
        <p14:creationId xmlns:p14="http://schemas.microsoft.com/office/powerpoint/2010/main" val="372374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B1288A-DA92-4093-8A81-1F627CC9330F}" type="datetimeFigureOut">
              <a:rPr lang="zh-CN" altLang="en-US" smtClean="0"/>
              <a:t>2017/2/24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B9AD68-10E4-47C8-A245-DA134D88CB6D}" type="slidenum">
              <a:rPr lang="zh-CN" altLang="en-US" smtClean="0"/>
              <a:t>‹#›</a:t>
            </a:fld>
            <a:endParaRPr lang="zh-CN" altLang="en-US"/>
          </a:p>
        </p:txBody>
      </p:sp>
    </p:spTree>
    <p:extLst>
      <p:ext uri="{BB962C8B-B14F-4D97-AF65-F5344CB8AC3E}">
        <p14:creationId xmlns:p14="http://schemas.microsoft.com/office/powerpoint/2010/main" val="392757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B1288A-DA92-4093-8A81-1F627CC9330F}" type="datetimeFigureOut">
              <a:rPr lang="zh-CN" altLang="en-US" smtClean="0"/>
              <a:t>2017/2/24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B9AD68-10E4-47C8-A245-DA134D88CB6D}" type="slidenum">
              <a:rPr lang="zh-CN" altLang="en-US" smtClean="0"/>
              <a:t>‹#›</a:t>
            </a:fld>
            <a:endParaRPr lang="zh-CN" altLang="en-US"/>
          </a:p>
        </p:txBody>
      </p:sp>
    </p:spTree>
    <p:extLst>
      <p:ext uri="{BB962C8B-B14F-4D97-AF65-F5344CB8AC3E}">
        <p14:creationId xmlns:p14="http://schemas.microsoft.com/office/powerpoint/2010/main" val="368253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8B1288A-DA92-4093-8A81-1F627CC9330F}" type="datetimeFigureOut">
              <a:rPr lang="zh-CN" altLang="en-US" smtClean="0"/>
              <a:t>2017/2/24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B9AD68-10E4-47C8-A245-DA134D88CB6D}" type="slidenum">
              <a:rPr lang="zh-CN" altLang="en-US" smtClean="0"/>
              <a:t>‹#›</a:t>
            </a:fld>
            <a:endParaRPr lang="zh-CN" altLang="en-US"/>
          </a:p>
        </p:txBody>
      </p:sp>
    </p:spTree>
    <p:extLst>
      <p:ext uri="{BB962C8B-B14F-4D97-AF65-F5344CB8AC3E}">
        <p14:creationId xmlns:p14="http://schemas.microsoft.com/office/powerpoint/2010/main" val="333297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8B1288A-DA92-4093-8A81-1F627CC9330F}" type="datetimeFigureOut">
              <a:rPr lang="zh-CN" altLang="en-US" smtClean="0"/>
              <a:t>2017/2/24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B9AD68-10E4-47C8-A245-DA134D88CB6D}" type="slidenum">
              <a:rPr lang="zh-CN" altLang="en-US" smtClean="0"/>
              <a:t>‹#›</a:t>
            </a:fld>
            <a:endParaRPr lang="zh-CN" altLang="en-US"/>
          </a:p>
        </p:txBody>
      </p:sp>
    </p:spTree>
    <p:extLst>
      <p:ext uri="{BB962C8B-B14F-4D97-AF65-F5344CB8AC3E}">
        <p14:creationId xmlns:p14="http://schemas.microsoft.com/office/powerpoint/2010/main" val="142856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8B1288A-DA92-4093-8A81-1F627CC9330F}" type="datetimeFigureOut">
              <a:rPr lang="zh-CN" altLang="en-US" smtClean="0"/>
              <a:t>2017/2/24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B9AD68-10E4-47C8-A245-DA134D88CB6D}" type="slidenum">
              <a:rPr lang="zh-CN" altLang="en-US" smtClean="0"/>
              <a:t>‹#›</a:t>
            </a:fld>
            <a:endParaRPr lang="zh-CN" altLang="en-US"/>
          </a:p>
        </p:txBody>
      </p:sp>
    </p:spTree>
    <p:extLst>
      <p:ext uri="{BB962C8B-B14F-4D97-AF65-F5344CB8AC3E}">
        <p14:creationId xmlns:p14="http://schemas.microsoft.com/office/powerpoint/2010/main" val="2391053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8B1288A-DA92-4093-8A81-1F627CC9330F}" type="datetimeFigureOut">
              <a:rPr lang="zh-CN" altLang="en-US" smtClean="0"/>
              <a:t>2017/2/24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B9AD68-10E4-47C8-A245-DA134D88CB6D}" type="slidenum">
              <a:rPr lang="zh-CN" altLang="en-US" smtClean="0"/>
              <a:t>‹#›</a:t>
            </a:fld>
            <a:endParaRPr lang="zh-CN" altLang="en-US"/>
          </a:p>
        </p:txBody>
      </p:sp>
    </p:spTree>
    <p:extLst>
      <p:ext uri="{BB962C8B-B14F-4D97-AF65-F5344CB8AC3E}">
        <p14:creationId xmlns:p14="http://schemas.microsoft.com/office/powerpoint/2010/main" val="426514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B1288A-DA92-4093-8A81-1F627CC9330F}" type="datetimeFigureOut">
              <a:rPr lang="zh-CN" altLang="en-US" smtClean="0"/>
              <a:t>2017/2/24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B9AD68-10E4-47C8-A245-DA134D88CB6D}" type="slidenum">
              <a:rPr lang="zh-CN" altLang="en-US" smtClean="0"/>
              <a:t>‹#›</a:t>
            </a:fld>
            <a:endParaRPr lang="zh-CN" altLang="en-US"/>
          </a:p>
        </p:txBody>
      </p:sp>
    </p:spTree>
    <p:extLst>
      <p:ext uri="{BB962C8B-B14F-4D97-AF65-F5344CB8AC3E}">
        <p14:creationId xmlns:p14="http://schemas.microsoft.com/office/powerpoint/2010/main" val="3697474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B1288A-DA92-4093-8A81-1F627CC9330F}" type="datetimeFigureOut">
              <a:rPr lang="zh-CN" altLang="en-US" smtClean="0"/>
              <a:t>2017/2/24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B9AD68-10E4-47C8-A245-DA134D88CB6D}" type="slidenum">
              <a:rPr lang="zh-CN" altLang="en-US" smtClean="0"/>
              <a:t>‹#›</a:t>
            </a:fld>
            <a:endParaRPr lang="zh-CN" altLang="en-US"/>
          </a:p>
        </p:txBody>
      </p:sp>
    </p:spTree>
    <p:extLst>
      <p:ext uri="{BB962C8B-B14F-4D97-AF65-F5344CB8AC3E}">
        <p14:creationId xmlns:p14="http://schemas.microsoft.com/office/powerpoint/2010/main" val="244305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B1288A-DA92-4093-8A81-1F627CC9330F}" type="datetimeFigureOut">
              <a:rPr lang="zh-CN" altLang="en-US" smtClean="0"/>
              <a:t>2017/2/24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B9AD68-10E4-47C8-A245-DA134D88CB6D}" type="slidenum">
              <a:rPr lang="zh-CN" altLang="en-US" smtClean="0"/>
              <a:t>‹#›</a:t>
            </a:fld>
            <a:endParaRPr lang="zh-CN" altLang="en-US"/>
          </a:p>
        </p:txBody>
      </p:sp>
    </p:spTree>
    <p:extLst>
      <p:ext uri="{BB962C8B-B14F-4D97-AF65-F5344CB8AC3E}">
        <p14:creationId xmlns:p14="http://schemas.microsoft.com/office/powerpoint/2010/main" val="395648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1288A-DA92-4093-8A81-1F627CC9330F}" type="datetimeFigureOut">
              <a:rPr lang="zh-CN" altLang="en-US" smtClean="0"/>
              <a:t>2017/2/24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B9AD68-10E4-47C8-A245-DA134D88CB6D}" type="slidenum">
              <a:rPr lang="zh-CN" altLang="en-US" smtClean="0"/>
              <a:t>‹#›</a:t>
            </a:fld>
            <a:endParaRPr lang="zh-CN" altLang="en-US"/>
          </a:p>
        </p:txBody>
      </p:sp>
    </p:spTree>
    <p:extLst>
      <p:ext uri="{BB962C8B-B14F-4D97-AF65-F5344CB8AC3E}">
        <p14:creationId xmlns:p14="http://schemas.microsoft.com/office/powerpoint/2010/main" val="3786292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47.xml"/><Relationship Id="rId4" Type="http://schemas.openxmlformats.org/officeDocument/2006/relationships/slide" Target="slide35.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17752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1.1 An Overview of PINQ</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r>
              <a:rPr lang="en-US" altLang="zh-CN" sz="2600" dirty="0">
                <a:latin typeface="Times New Roman" panose="02020603050405020304" pitchFamily="18" charset="0"/>
                <a:cs typeface="Times New Roman" panose="02020603050405020304" pitchFamily="18" charset="0"/>
              </a:rPr>
              <a:t>We have implemented a </a:t>
            </a:r>
            <a:r>
              <a:rPr lang="en-US" altLang="zh-CN" sz="2600" dirty="0" smtClean="0">
                <a:latin typeface="Times New Roman" panose="02020603050405020304" pitchFamily="18" charset="0"/>
                <a:cs typeface="Times New Roman" panose="02020603050405020304" pitchFamily="18" charset="0"/>
              </a:rPr>
              <a:t>prototype(</a:t>
            </a:r>
            <a:r>
              <a:rPr lang="zh-CN" altLang="en-US" sz="2600" dirty="0" smtClean="0">
                <a:latin typeface="Times New Roman" panose="02020603050405020304" pitchFamily="18" charset="0"/>
                <a:cs typeface="Times New Roman" panose="02020603050405020304" pitchFamily="18" charset="0"/>
              </a:rPr>
              <a:t>原型</a:t>
            </a:r>
            <a:r>
              <a:rPr lang="en-US" altLang="zh-CN" sz="2600" dirty="0" smtClean="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of our proposed </a:t>
            </a:r>
            <a:r>
              <a:rPr lang="en-US" altLang="zh-CN" sz="2600" dirty="0" smtClean="0">
                <a:latin typeface="Times New Roman" panose="02020603050405020304" pitchFamily="18" charset="0"/>
                <a:cs typeface="Times New Roman" panose="02020603050405020304" pitchFamily="18" charset="0"/>
              </a:rPr>
              <a:t>architecture (</a:t>
            </a:r>
            <a:r>
              <a:rPr lang="zh-CN" altLang="en-US" sz="2600" dirty="0" smtClean="0">
                <a:latin typeface="Times New Roman" panose="02020603050405020304" pitchFamily="18" charset="0"/>
                <a:cs typeface="Times New Roman" panose="02020603050405020304" pitchFamily="18" charset="0"/>
              </a:rPr>
              <a:t>架构</a:t>
            </a:r>
            <a:r>
              <a:rPr lang="en-US" altLang="zh-CN" sz="2600" dirty="0" smtClean="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in a platform we call </a:t>
            </a:r>
            <a:r>
              <a:rPr lang="en-US" altLang="zh-CN" sz="2600" i="1" dirty="0">
                <a:latin typeface="Times New Roman" panose="02020603050405020304" pitchFamily="18" charset="0"/>
                <a:cs typeface="Times New Roman" panose="02020603050405020304" pitchFamily="18" charset="0"/>
              </a:rPr>
              <a:t>Privacy Integrated </a:t>
            </a:r>
            <a:r>
              <a:rPr lang="en-US" altLang="zh-CN" sz="2600" i="1" dirty="0" smtClean="0">
                <a:latin typeface="Times New Roman" panose="02020603050405020304" pitchFamily="18" charset="0"/>
                <a:cs typeface="Times New Roman" panose="02020603050405020304" pitchFamily="18" charset="0"/>
              </a:rPr>
              <a:t>Queries</a:t>
            </a:r>
            <a:r>
              <a:rPr lang="en-US" altLang="zh-CN" sz="2600" dirty="0" smtClean="0">
                <a:latin typeface="Times New Roman" panose="02020603050405020304" pitchFamily="18" charset="0"/>
                <a:cs typeface="Times New Roman" panose="02020603050405020304" pitchFamily="18" charset="0"/>
              </a:rPr>
              <a:t>. </a:t>
            </a:r>
          </a:p>
          <a:p>
            <a:r>
              <a:rPr lang="en-US" altLang="zh-CN" sz="2600" dirty="0" smtClean="0">
                <a:latin typeface="Times New Roman" panose="02020603050405020304" pitchFamily="18" charset="0"/>
                <a:cs typeface="Times New Roman" panose="02020603050405020304" pitchFamily="18" charset="0"/>
              </a:rPr>
              <a:t>The </a:t>
            </a:r>
            <a:r>
              <a:rPr lang="en-US" altLang="zh-CN" sz="2600" dirty="0">
                <a:latin typeface="Times New Roman" panose="02020603050405020304" pitchFamily="18" charset="0"/>
                <a:cs typeface="Times New Roman" panose="02020603050405020304" pitchFamily="18" charset="0"/>
              </a:rPr>
              <a:t>implementation is based around </a:t>
            </a:r>
            <a:r>
              <a:rPr lang="en-US" altLang="zh-CN" sz="2600" u="sng" dirty="0">
                <a:solidFill>
                  <a:srgbClr val="0000FF"/>
                </a:solidFill>
                <a:latin typeface="Times New Roman" panose="02020603050405020304" pitchFamily="18" charset="0"/>
                <a:cs typeface="Times New Roman" panose="02020603050405020304" pitchFamily="18" charset="0"/>
              </a:rPr>
              <a:t>C#’s LINQ </a:t>
            </a:r>
            <a:r>
              <a:rPr lang="en-US" altLang="zh-CN" sz="2600" u="sng" dirty="0" smtClean="0">
                <a:solidFill>
                  <a:srgbClr val="0000FF"/>
                </a:solidFill>
                <a:latin typeface="Times New Roman" panose="02020603050405020304" pitchFamily="18" charset="0"/>
                <a:cs typeface="Times New Roman" panose="02020603050405020304" pitchFamily="18" charset="0"/>
              </a:rPr>
              <a:t>language</a:t>
            </a:r>
            <a:r>
              <a:rPr lang="en-US" altLang="zh-CN" sz="2600" dirty="0" smtClean="0">
                <a:latin typeface="Times New Roman" panose="02020603050405020304" pitchFamily="18" charset="0"/>
                <a:cs typeface="Times New Roman" panose="02020603050405020304" pitchFamily="18" charset="0"/>
              </a:rPr>
              <a:t>, a </a:t>
            </a:r>
            <a:r>
              <a:rPr lang="en-US" altLang="zh-CN" sz="2600" dirty="0">
                <a:latin typeface="Times New Roman" panose="02020603050405020304" pitchFamily="18" charset="0"/>
                <a:cs typeface="Times New Roman" panose="02020603050405020304" pitchFamily="18" charset="0"/>
              </a:rPr>
              <a:t>well-integrated declarative language extension to .</a:t>
            </a:r>
            <a:r>
              <a:rPr lang="en-US" altLang="zh-CN" sz="2600" dirty="0" smtClean="0">
                <a:latin typeface="Times New Roman" panose="02020603050405020304" pitchFamily="18" charset="0"/>
                <a:cs typeface="Times New Roman" panose="02020603050405020304" pitchFamily="18" charset="0"/>
              </a:rPr>
              <a:t>NET.</a:t>
            </a:r>
          </a:p>
          <a:p>
            <a:r>
              <a:rPr lang="en-US" altLang="zh-CN" sz="2600" u="sng" dirty="0" smtClean="0">
                <a:solidFill>
                  <a:srgbClr val="0000FF"/>
                </a:solidFill>
                <a:latin typeface="Times New Roman" panose="02020603050405020304" pitchFamily="18" charset="0"/>
                <a:cs typeface="Times New Roman" panose="02020603050405020304" pitchFamily="18" charset="0"/>
              </a:rPr>
              <a:t>Data </a:t>
            </a:r>
            <a:r>
              <a:rPr lang="en-US" altLang="zh-CN" sz="2600" u="sng" dirty="0">
                <a:solidFill>
                  <a:srgbClr val="0000FF"/>
                </a:solidFill>
                <a:latin typeface="Times New Roman" panose="02020603050405020304" pitchFamily="18" charset="0"/>
                <a:cs typeface="Times New Roman" panose="02020603050405020304" pitchFamily="18" charset="0"/>
              </a:rPr>
              <a:t>providers </a:t>
            </a:r>
            <a:r>
              <a:rPr lang="en-US" altLang="zh-CN" sz="2600" dirty="0">
                <a:latin typeface="Times New Roman" panose="02020603050405020304" pitchFamily="18" charset="0"/>
                <a:cs typeface="Times New Roman" panose="02020603050405020304" pitchFamily="18" charset="0"/>
              </a:rPr>
              <a:t>can use </a:t>
            </a:r>
            <a:r>
              <a:rPr lang="en-US" altLang="zh-CN" sz="2600" dirty="0">
                <a:solidFill>
                  <a:srgbClr val="0000FF"/>
                </a:solidFill>
                <a:latin typeface="Times New Roman" panose="02020603050405020304" pitchFamily="18" charset="0"/>
                <a:cs typeface="Times New Roman" panose="02020603050405020304" pitchFamily="18" charset="0"/>
              </a:rPr>
              <a:t>PINQ</a:t>
            </a:r>
            <a:r>
              <a:rPr lang="en-US" altLang="zh-CN" sz="2600" dirty="0">
                <a:latin typeface="Times New Roman" panose="02020603050405020304" pitchFamily="18" charset="0"/>
                <a:cs typeface="Times New Roman" panose="02020603050405020304" pitchFamily="18" charset="0"/>
              </a:rPr>
              <a:t> to wrap </a:t>
            </a:r>
            <a:r>
              <a:rPr lang="en-US" altLang="zh-CN" sz="2600" dirty="0">
                <a:solidFill>
                  <a:srgbClr val="0000FF"/>
                </a:solidFill>
                <a:latin typeface="Times New Roman" panose="02020603050405020304" pitchFamily="18" charset="0"/>
                <a:cs typeface="Times New Roman" panose="02020603050405020304" pitchFamily="18" charset="0"/>
              </a:rPr>
              <a:t>arbitrary LINQ </a:t>
            </a:r>
            <a:r>
              <a:rPr lang="en-US" altLang="zh-CN" sz="2600" dirty="0" smtClean="0">
                <a:solidFill>
                  <a:srgbClr val="0000FF"/>
                </a:solidFill>
                <a:latin typeface="Times New Roman" panose="02020603050405020304" pitchFamily="18" charset="0"/>
                <a:cs typeface="Times New Roman" panose="02020603050405020304" pitchFamily="18" charset="0"/>
              </a:rPr>
              <a:t>data sources </a:t>
            </a:r>
            <a:r>
              <a:rPr lang="en-US" altLang="zh-CN" sz="2600" dirty="0">
                <a:latin typeface="Times New Roman" panose="02020603050405020304" pitchFamily="18" charset="0"/>
                <a:cs typeface="Times New Roman" panose="02020603050405020304" pitchFamily="18" charset="0"/>
              </a:rPr>
              <a:t>with </a:t>
            </a:r>
            <a:r>
              <a:rPr lang="en-US" altLang="zh-CN" sz="2600" dirty="0">
                <a:solidFill>
                  <a:srgbClr val="0000FF"/>
                </a:solidFill>
                <a:latin typeface="Times New Roman" panose="02020603050405020304" pitchFamily="18" charset="0"/>
                <a:cs typeface="Times New Roman" panose="02020603050405020304" pitchFamily="18" charset="0"/>
              </a:rPr>
              <a:t>a specified privacy allotment for each </a:t>
            </a:r>
            <a:r>
              <a:rPr lang="en-US" altLang="zh-CN" sz="2600" dirty="0" smtClean="0">
                <a:solidFill>
                  <a:srgbClr val="0000FF"/>
                </a:solidFill>
                <a:latin typeface="Times New Roman" panose="02020603050405020304" pitchFamily="18" charset="0"/>
                <a:cs typeface="Times New Roman" panose="02020603050405020304" pitchFamily="18" charset="0"/>
              </a:rPr>
              <a:t>analyst</a:t>
            </a:r>
            <a:r>
              <a:rPr lang="en-US" altLang="zh-CN" sz="2600" dirty="0" smtClean="0">
                <a:latin typeface="Times New Roman" panose="02020603050405020304" pitchFamily="18" charset="0"/>
                <a:cs typeface="Times New Roman" panose="02020603050405020304" pitchFamily="18" charset="0"/>
              </a:rPr>
              <a:t>.</a:t>
            </a:r>
          </a:p>
          <a:p>
            <a:r>
              <a:rPr lang="en-US" altLang="zh-CN" sz="2600" u="sng" dirty="0" smtClean="0">
                <a:solidFill>
                  <a:srgbClr val="0000FF"/>
                </a:solidFill>
                <a:latin typeface="Times New Roman" panose="02020603050405020304" pitchFamily="18" charset="0"/>
                <a:cs typeface="Times New Roman" panose="02020603050405020304" pitchFamily="18" charset="0"/>
              </a:rPr>
              <a:t>Analysts</a:t>
            </a:r>
            <a:r>
              <a:rPr lang="en-US" altLang="zh-CN" sz="2600" dirty="0" smtClean="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write arbitrary </a:t>
            </a:r>
            <a:r>
              <a:rPr lang="en-US" altLang="zh-CN" sz="2600" dirty="0">
                <a:solidFill>
                  <a:srgbClr val="0000FF"/>
                </a:solidFill>
                <a:latin typeface="Times New Roman" panose="02020603050405020304" pitchFamily="18" charset="0"/>
                <a:cs typeface="Times New Roman" panose="02020603050405020304" pitchFamily="18" charset="0"/>
              </a:rPr>
              <a:t>C# programs using PINQ </a:t>
            </a:r>
            <a:r>
              <a:rPr lang="en-US" altLang="zh-CN" sz="2600" dirty="0" smtClean="0">
                <a:solidFill>
                  <a:srgbClr val="0000FF"/>
                </a:solidFill>
                <a:latin typeface="Times New Roman" panose="02020603050405020304" pitchFamily="18" charset="0"/>
                <a:cs typeface="Times New Roman" panose="02020603050405020304" pitchFamily="18" charset="0"/>
              </a:rPr>
              <a:t>data sources</a:t>
            </a:r>
            <a:r>
              <a:rPr lang="en-US" altLang="zh-CN" sz="2600" dirty="0" smtClean="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as if they were using </a:t>
            </a:r>
            <a:r>
              <a:rPr lang="en-US" altLang="zh-CN" sz="2600" dirty="0">
                <a:solidFill>
                  <a:srgbClr val="0000FF"/>
                </a:solidFill>
                <a:latin typeface="Times New Roman" panose="02020603050405020304" pitchFamily="18" charset="0"/>
                <a:cs typeface="Times New Roman" panose="02020603050405020304" pitchFamily="18" charset="0"/>
              </a:rPr>
              <a:t>unprotected LINQ data </a:t>
            </a:r>
            <a:r>
              <a:rPr lang="en-US" altLang="zh-CN" sz="2600" dirty="0" smtClean="0">
                <a:solidFill>
                  <a:srgbClr val="0000FF"/>
                </a:solidFill>
                <a:latin typeface="Times New Roman" panose="02020603050405020304" pitchFamily="18" charset="0"/>
                <a:cs typeface="Times New Roman" panose="02020603050405020304" pitchFamily="18" charset="0"/>
              </a:rPr>
              <a:t>sources</a:t>
            </a:r>
            <a:r>
              <a:rPr lang="en-US" altLang="zh-CN" sz="2600" dirty="0" smtClean="0">
                <a:latin typeface="Times New Roman" panose="02020603050405020304" pitchFamily="18" charset="0"/>
                <a:cs typeface="Times New Roman" panose="02020603050405020304" pitchFamily="18" charset="0"/>
              </a:rPr>
              <a:t>.</a:t>
            </a:r>
          </a:p>
          <a:p>
            <a:r>
              <a:rPr lang="en-US" altLang="zh-CN" sz="2600" u="sng" dirty="0" smtClean="0">
                <a:solidFill>
                  <a:srgbClr val="0000FF"/>
                </a:solidFill>
                <a:latin typeface="Times New Roman" panose="02020603050405020304" pitchFamily="18" charset="0"/>
                <a:cs typeface="Times New Roman" panose="02020603050405020304" pitchFamily="18" charset="0"/>
              </a:rPr>
              <a:t>PINQ’s </a:t>
            </a:r>
            <a:r>
              <a:rPr lang="en-US" altLang="zh-CN" sz="2600" u="sng" dirty="0">
                <a:solidFill>
                  <a:srgbClr val="0000FF"/>
                </a:solidFill>
                <a:latin typeface="Times New Roman" panose="02020603050405020304" pitchFamily="18" charset="0"/>
                <a:cs typeface="Times New Roman" panose="02020603050405020304" pitchFamily="18" charset="0"/>
              </a:rPr>
              <a:t>restricted language and run-time checks </a:t>
            </a:r>
            <a:r>
              <a:rPr lang="en-US" altLang="zh-CN" sz="2600" dirty="0">
                <a:latin typeface="Times New Roman" panose="02020603050405020304" pitchFamily="18" charset="0"/>
                <a:cs typeface="Times New Roman" panose="02020603050405020304" pitchFamily="18" charset="0"/>
              </a:rPr>
              <a:t>ensure </a:t>
            </a:r>
            <a:r>
              <a:rPr lang="en-US" altLang="zh-CN" sz="2600" dirty="0" smtClean="0">
                <a:latin typeface="Times New Roman" panose="02020603050405020304" pitchFamily="18" charset="0"/>
                <a:cs typeface="Times New Roman" panose="02020603050405020304" pitchFamily="18" charset="0"/>
              </a:rPr>
              <a:t>that the </a:t>
            </a:r>
            <a:r>
              <a:rPr lang="en-US" altLang="zh-CN" sz="2600" dirty="0">
                <a:latin typeface="Times New Roman" panose="02020603050405020304" pitchFamily="18" charset="0"/>
                <a:cs typeface="Times New Roman" panose="02020603050405020304" pitchFamily="18" charset="0"/>
              </a:rPr>
              <a:t>provider’s differential privacy requirements are </a:t>
            </a:r>
            <a:r>
              <a:rPr lang="en-US" altLang="zh-CN" sz="2600" dirty="0" smtClean="0">
                <a:latin typeface="Times New Roman" panose="02020603050405020304" pitchFamily="18" charset="0"/>
                <a:cs typeface="Times New Roman" panose="02020603050405020304" pitchFamily="18" charset="0"/>
              </a:rPr>
              <a:t>respected, no </a:t>
            </a:r>
            <a:r>
              <a:rPr lang="en-US" altLang="zh-CN" sz="2600" dirty="0">
                <a:latin typeface="Times New Roman" panose="02020603050405020304" pitchFamily="18" charset="0"/>
                <a:cs typeface="Times New Roman" panose="02020603050405020304" pitchFamily="18" charset="0"/>
              </a:rPr>
              <a:t>matter how an analyst uses these protected data </a:t>
            </a:r>
            <a:r>
              <a:rPr lang="en-US" altLang="zh-CN" sz="2600" dirty="0" smtClean="0">
                <a:latin typeface="Times New Roman" panose="02020603050405020304" pitchFamily="18" charset="0"/>
                <a:cs typeface="Times New Roman" panose="02020603050405020304" pitchFamily="18" charset="0"/>
              </a:rPr>
              <a:t>sets.</a:t>
            </a:r>
            <a:endParaRPr lang="zh-CN" altLang="en-US" sz="2600" dirty="0">
              <a:latin typeface="Times New Roman" panose="02020603050405020304" pitchFamily="18" charset="0"/>
              <a:cs typeface="Times New Roman" panose="02020603050405020304" pitchFamily="18" charset="0"/>
            </a:endParaRPr>
          </a:p>
        </p:txBody>
      </p:sp>
      <p:sp>
        <p:nvSpPr>
          <p:cNvPr id="4" name="六角星 3"/>
          <p:cNvSpPr/>
          <p:nvPr/>
        </p:nvSpPr>
        <p:spPr>
          <a:xfrm>
            <a:off x="431800" y="3222171"/>
            <a:ext cx="508000" cy="566058"/>
          </a:xfrm>
          <a:prstGeom prst="star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195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2659235" y="1349829"/>
            <a:ext cx="7027463" cy="3618933"/>
          </a:xfrm>
          <a:prstGeom prst="rect">
            <a:avLst/>
          </a:prstGeom>
        </p:spPr>
      </p:pic>
    </p:spTree>
    <p:extLst>
      <p:ext uri="{BB962C8B-B14F-4D97-AF65-F5344CB8AC3E}">
        <p14:creationId xmlns:p14="http://schemas.microsoft.com/office/powerpoint/2010/main" val="240872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PINQ is designed as </a:t>
            </a:r>
            <a:r>
              <a:rPr lang="en-US" altLang="zh-CN" u="sng" dirty="0">
                <a:solidFill>
                  <a:srgbClr val="0000FF"/>
                </a:solidFill>
                <a:latin typeface="Times New Roman" panose="02020603050405020304" pitchFamily="18" charset="0"/>
                <a:cs typeface="Times New Roman" panose="02020603050405020304" pitchFamily="18" charset="0"/>
              </a:rPr>
              <a:t>a thin layer </a:t>
            </a:r>
            <a:r>
              <a:rPr lang="en-US" altLang="zh-CN" dirty="0">
                <a:latin typeface="Times New Roman" panose="02020603050405020304" pitchFamily="18" charset="0"/>
                <a:cs typeface="Times New Roman" panose="02020603050405020304" pitchFamily="18" charset="0"/>
              </a:rPr>
              <a:t>in front of </a:t>
            </a:r>
            <a:r>
              <a:rPr lang="en-US" altLang="zh-CN" u="sng" dirty="0">
                <a:solidFill>
                  <a:srgbClr val="0000FF"/>
                </a:solidFill>
                <a:latin typeface="Times New Roman" panose="02020603050405020304" pitchFamily="18" charset="0"/>
                <a:cs typeface="Times New Roman" panose="02020603050405020304" pitchFamily="18" charset="0"/>
              </a:rPr>
              <a:t>an </a:t>
            </a:r>
            <a:r>
              <a:rPr lang="en-US" altLang="zh-CN" u="sng" dirty="0" smtClean="0">
                <a:solidFill>
                  <a:srgbClr val="0000FF"/>
                </a:solidFill>
                <a:latin typeface="Times New Roman" panose="02020603050405020304" pitchFamily="18" charset="0"/>
                <a:cs typeface="Times New Roman" panose="02020603050405020304" pitchFamily="18" charset="0"/>
              </a:rPr>
              <a:t>existing analysis </a:t>
            </a:r>
            <a:r>
              <a:rPr lang="en-US" altLang="zh-CN" u="sng" dirty="0">
                <a:solidFill>
                  <a:srgbClr val="0000FF"/>
                </a:solidFill>
                <a:latin typeface="Times New Roman" panose="02020603050405020304" pitchFamily="18" charset="0"/>
                <a:cs typeface="Times New Roman" panose="02020603050405020304" pitchFamily="18" charset="0"/>
              </a:rPr>
              <a:t>engine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it(PINQ) </a:t>
            </a:r>
            <a:r>
              <a:rPr lang="en-US" altLang="zh-CN" dirty="0">
                <a:latin typeface="Times New Roman" panose="02020603050405020304" pitchFamily="18" charset="0"/>
                <a:cs typeface="Times New Roman" panose="02020603050405020304" pitchFamily="18" charset="0"/>
              </a:rPr>
              <a:t>does not manage data or execute </a:t>
            </a:r>
            <a:r>
              <a:rPr lang="en-US" altLang="zh-CN" dirty="0" smtClean="0">
                <a:latin typeface="Times New Roman" panose="02020603050405020304" pitchFamily="18" charset="0"/>
                <a:cs typeface="Times New Roman" panose="02020603050405020304" pitchFamily="18" charset="0"/>
              </a:rPr>
              <a:t>queries. Instead</a:t>
            </a:r>
            <a:r>
              <a:rPr lang="en-US" altLang="zh-CN" dirty="0">
                <a:latin typeface="Times New Roman" panose="02020603050405020304" pitchFamily="18" charset="0"/>
                <a:cs typeface="Times New Roman" panose="02020603050405020304" pitchFamily="18" charset="0"/>
              </a:rPr>
              <a:t>, it </a:t>
            </a:r>
            <a:r>
              <a:rPr lang="en-US" altLang="zh-CN" dirty="0">
                <a:solidFill>
                  <a:srgbClr val="0000FF"/>
                </a:solidFill>
                <a:latin typeface="Times New Roman" panose="02020603050405020304" pitchFamily="18" charset="0"/>
                <a:cs typeface="Times New Roman" panose="02020603050405020304" pitchFamily="18" charset="0"/>
              </a:rPr>
              <a:t>supplies </a:t>
            </a:r>
            <a:r>
              <a:rPr lang="en-US" altLang="zh-CN" i="1" u="sng" dirty="0">
                <a:solidFill>
                  <a:srgbClr val="0000FF"/>
                </a:solidFill>
                <a:latin typeface="Times New Roman" panose="02020603050405020304" pitchFamily="18" charset="0"/>
                <a:cs typeface="Times New Roman" panose="02020603050405020304" pitchFamily="18" charset="0"/>
              </a:rPr>
              <a:t>differentially private </a:t>
            </a:r>
            <a:r>
              <a:rPr lang="en-US" altLang="zh-CN" u="sng" dirty="0">
                <a:solidFill>
                  <a:srgbClr val="0000FF"/>
                </a:solidFill>
                <a:latin typeface="Times New Roman" panose="02020603050405020304" pitchFamily="18" charset="0"/>
                <a:cs typeface="Times New Roman" panose="02020603050405020304" pitchFamily="18" charset="0"/>
              </a:rPr>
              <a:t>implementations </a:t>
            </a:r>
            <a:r>
              <a:rPr lang="en-US" altLang="zh-CN" dirty="0" smtClean="0">
                <a:solidFill>
                  <a:srgbClr val="0000FF"/>
                </a:solidFill>
                <a:latin typeface="Times New Roman" panose="02020603050405020304" pitchFamily="18" charset="0"/>
                <a:cs typeface="Times New Roman" panose="02020603050405020304" pitchFamily="18" charset="0"/>
              </a:rPr>
              <a:t>of common </a:t>
            </a:r>
            <a:r>
              <a:rPr lang="en-US" altLang="zh-CN" dirty="0">
                <a:solidFill>
                  <a:srgbClr val="0000FF"/>
                </a:solidFill>
                <a:latin typeface="Times New Roman" panose="02020603050405020304" pitchFamily="18" charset="0"/>
                <a:cs typeface="Times New Roman" panose="02020603050405020304" pitchFamily="18" charset="0"/>
              </a:rPr>
              <a:t>transformations and aggregations written in </a:t>
            </a:r>
            <a:r>
              <a:rPr lang="en-US" altLang="zh-CN" dirty="0" smtClean="0">
                <a:solidFill>
                  <a:srgbClr val="0000FF"/>
                </a:solidFill>
                <a:latin typeface="Times New Roman" panose="02020603050405020304" pitchFamily="18" charset="0"/>
                <a:cs typeface="Times New Roman" panose="02020603050405020304" pitchFamily="18" charset="0"/>
              </a:rPr>
              <a:t>LINQ</a:t>
            </a:r>
            <a:r>
              <a:rPr lang="en-US" altLang="zh-CN" dirty="0" smtClean="0">
                <a:latin typeface="Times New Roman" panose="02020603050405020304" pitchFamily="18" charset="0"/>
                <a:cs typeface="Times New Roman" panose="02020603050405020304" pitchFamily="18" charset="0"/>
              </a:rPr>
              <a:t>, executed </a:t>
            </a:r>
            <a:r>
              <a:rPr lang="en-US" altLang="zh-CN" dirty="0">
                <a:latin typeface="Times New Roman" panose="02020603050405020304" pitchFamily="18" charset="0"/>
                <a:cs typeface="Times New Roman" panose="02020603050405020304" pitchFamily="18" charset="0"/>
              </a:rPr>
              <a:t>by the LINQ providers of the underlying data </a:t>
            </a:r>
            <a:r>
              <a:rPr lang="en-US" altLang="zh-CN" dirty="0" smtClean="0">
                <a:latin typeface="Times New Roman" panose="02020603050405020304" pitchFamily="18" charset="0"/>
                <a:cs typeface="Times New Roman" panose="02020603050405020304" pitchFamily="18" charset="0"/>
              </a:rPr>
              <a:t>sets.</a:t>
            </a:r>
          </a:p>
          <a:p>
            <a:r>
              <a:rPr lang="en-US" altLang="zh-CN" dirty="0" smtClean="0">
                <a:latin typeface="Times New Roman" panose="02020603050405020304" pitchFamily="18" charset="0"/>
                <a:cs typeface="Times New Roman" panose="02020603050405020304" pitchFamily="18" charset="0"/>
              </a:rPr>
              <a:t>This </a:t>
            </a:r>
            <a:r>
              <a:rPr lang="en-US" altLang="zh-CN" dirty="0">
                <a:latin typeface="Times New Roman" panose="02020603050405020304" pitchFamily="18" charset="0"/>
                <a:cs typeface="Times New Roman" panose="02020603050405020304" pitchFamily="18" charset="0"/>
              </a:rPr>
              <a:t>approach substantially </a:t>
            </a:r>
            <a:r>
              <a:rPr lang="en-US" altLang="zh-CN" dirty="0">
                <a:solidFill>
                  <a:srgbClr val="0000FF"/>
                </a:solidFill>
                <a:latin typeface="Times New Roman" panose="02020603050405020304" pitchFamily="18" charset="0"/>
                <a:cs typeface="Times New Roman" panose="02020603050405020304" pitchFamily="18" charset="0"/>
              </a:rPr>
              <a:t>simplifies our </a:t>
            </a:r>
            <a:r>
              <a:rPr lang="en-US" altLang="zh-CN" dirty="0" smtClean="0">
                <a:solidFill>
                  <a:srgbClr val="0000FF"/>
                </a:solidFill>
                <a:latin typeface="Times New Roman" panose="02020603050405020304" pitchFamily="18" charset="0"/>
                <a:cs typeface="Times New Roman" panose="02020603050405020304" pitchFamily="18" charset="0"/>
              </a:rPr>
              <a:t>implementation(</a:t>
            </a:r>
            <a:r>
              <a:rPr lang="zh-CN" altLang="en-US" dirty="0" smtClean="0">
                <a:solidFill>
                  <a:srgbClr val="0000FF"/>
                </a:solidFill>
                <a:latin typeface="Times New Roman" panose="02020603050405020304" pitchFamily="18" charset="0"/>
                <a:cs typeface="Times New Roman" panose="02020603050405020304" pitchFamily="18" charset="0"/>
              </a:rPr>
              <a:t>实现</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but </a:t>
            </a:r>
            <a:r>
              <a:rPr lang="en-US" altLang="zh-CN" dirty="0">
                <a:latin typeface="Times New Roman" panose="02020603050405020304" pitchFamily="18" charset="0"/>
                <a:cs typeface="Times New Roman" panose="02020603050405020304" pitchFamily="18" charset="0"/>
              </a:rPr>
              <a:t>also allows </a:t>
            </a:r>
            <a:r>
              <a:rPr lang="en-US" altLang="zh-CN" dirty="0">
                <a:solidFill>
                  <a:srgbClr val="0000FF"/>
                </a:solidFill>
                <a:latin typeface="Times New Roman" panose="02020603050405020304" pitchFamily="18" charset="0"/>
                <a:cs typeface="Times New Roman" panose="02020603050405020304" pitchFamily="18" charset="0"/>
              </a:rPr>
              <a:t>a large degree of flexibility in its </a:t>
            </a:r>
            <a:r>
              <a:rPr lang="en-US" altLang="zh-CN" dirty="0" smtClean="0">
                <a:solidFill>
                  <a:srgbClr val="0000FF"/>
                </a:solidFill>
                <a:latin typeface="Times New Roman" panose="02020603050405020304" pitchFamily="18" charset="0"/>
                <a:cs typeface="Times New Roman" panose="02020603050405020304" pitchFamily="18" charset="0"/>
              </a:rPr>
              <a:t>deployment(</a:t>
            </a:r>
            <a:r>
              <a:rPr lang="zh-CN" altLang="en-US" dirty="0" smtClean="0">
                <a:solidFill>
                  <a:srgbClr val="0000FF"/>
                </a:solidFill>
                <a:latin typeface="Times New Roman" panose="02020603050405020304" pitchFamily="18" charset="0"/>
                <a:cs typeface="Times New Roman" panose="02020603050405020304" pitchFamily="18" charset="0"/>
              </a:rPr>
              <a:t>部署</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a </a:t>
            </a:r>
            <a:r>
              <a:rPr lang="en-US" altLang="zh-CN" dirty="0">
                <a:solidFill>
                  <a:srgbClr val="0000FF"/>
                </a:solidFill>
                <a:latin typeface="Times New Roman" panose="02020603050405020304" pitchFamily="18" charset="0"/>
                <a:cs typeface="Times New Roman" panose="02020603050405020304" pitchFamily="18" charset="0"/>
              </a:rPr>
              <a:t>data source only needs a LINQ interface to support PINQ</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4" name="六角星 3"/>
          <p:cNvSpPr/>
          <p:nvPr/>
        </p:nvSpPr>
        <p:spPr>
          <a:xfrm>
            <a:off x="595086" y="3831771"/>
            <a:ext cx="420914" cy="464458"/>
          </a:xfrm>
          <a:prstGeom prst="star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7358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1.1.1 Mathematics of PINQ</a:t>
            </a:r>
            <a:r>
              <a:rPr lang="en-US" altLang="zh-CN" dirty="0" smtClean="0"/>
              <a:t> </a:t>
            </a:r>
            <a:endParaRPr lang="zh-CN" altLang="en-US" dirty="0"/>
          </a:p>
        </p:txBody>
      </p:sp>
      <p:sp>
        <p:nvSpPr>
          <p:cNvPr id="3" name="内容占位符 2"/>
          <p:cNvSpPr>
            <a:spLocks noGrp="1"/>
          </p:cNvSpPr>
          <p:nvPr>
            <p:ph idx="1"/>
          </p:nvPr>
        </p:nvSpPr>
        <p:spPr>
          <a:xfrm>
            <a:off x="838200" y="1825625"/>
            <a:ext cx="10744200" cy="4351338"/>
          </a:xfrm>
        </p:spPr>
        <p:txBody>
          <a:bodyPr>
            <a:normAutofit lnSpcReduction="10000"/>
          </a:bodyPr>
          <a:lstStyle/>
          <a:p>
            <a:r>
              <a:rPr lang="en-US" altLang="zh-CN" i="1" dirty="0">
                <a:latin typeface="Times New Roman" panose="02020603050405020304" pitchFamily="18" charset="0"/>
                <a:cs typeface="Times New Roman" panose="02020603050405020304" pitchFamily="18" charset="0"/>
              </a:rPr>
              <a:t>Differential privacy </a:t>
            </a:r>
            <a:r>
              <a:rPr lang="en-US" altLang="zh-CN" dirty="0">
                <a:latin typeface="Times New Roman" panose="02020603050405020304" pitchFamily="18" charset="0"/>
                <a:cs typeface="Times New Roman" panose="02020603050405020304" pitchFamily="18" charset="0"/>
              </a:rPr>
              <a:t>requires </a:t>
            </a:r>
            <a:r>
              <a:rPr lang="en-US" altLang="zh-CN" dirty="0" smtClean="0">
                <a:latin typeface="Times New Roman" panose="02020603050405020304" pitchFamily="18" charset="0"/>
                <a:cs typeface="Times New Roman" panose="02020603050405020304" pitchFamily="18" charset="0"/>
              </a:rPr>
              <a:t>(that) </a:t>
            </a:r>
            <a:r>
              <a:rPr lang="en-US" altLang="zh-CN" dirty="0" smtClean="0">
                <a:solidFill>
                  <a:srgbClr val="0000FF"/>
                </a:solidFill>
                <a:latin typeface="Times New Roman" panose="02020603050405020304" pitchFamily="18" charset="0"/>
                <a:cs typeface="Times New Roman" panose="02020603050405020304" pitchFamily="18" charset="0"/>
              </a:rPr>
              <a:t>an </a:t>
            </a:r>
            <a:r>
              <a:rPr lang="en-US" altLang="zh-CN" dirty="0">
                <a:solidFill>
                  <a:srgbClr val="0000FF"/>
                </a:solidFill>
                <a:latin typeface="Times New Roman" panose="02020603050405020304" pitchFamily="18" charset="0"/>
                <a:cs typeface="Times New Roman" panose="02020603050405020304" pitchFamily="18" charset="0"/>
              </a:rPr>
              <a:t>outcome of a </a:t>
            </a:r>
            <a:r>
              <a:rPr lang="en-US" altLang="zh-CN" dirty="0" smtClean="0">
                <a:solidFill>
                  <a:srgbClr val="0000FF"/>
                </a:solidFill>
                <a:latin typeface="Times New Roman" panose="02020603050405020304" pitchFamily="18" charset="0"/>
                <a:cs typeface="Times New Roman" panose="02020603050405020304" pitchFamily="18" charset="0"/>
              </a:rPr>
              <a:t>computation be </a:t>
            </a:r>
            <a:r>
              <a:rPr lang="en-US" altLang="zh-CN" dirty="0">
                <a:solidFill>
                  <a:srgbClr val="0000FF"/>
                </a:solidFill>
                <a:latin typeface="Times New Roman" panose="02020603050405020304" pitchFamily="18" charset="0"/>
                <a:cs typeface="Times New Roman" panose="02020603050405020304" pitchFamily="18" charset="0"/>
              </a:rPr>
              <a:t>almost as likely with and without any one input </a:t>
            </a:r>
            <a:r>
              <a:rPr lang="en-US" altLang="zh-CN" dirty="0" smtClean="0">
                <a:solidFill>
                  <a:srgbClr val="0000FF"/>
                </a:solidFill>
                <a:latin typeface="Times New Roman" panose="02020603050405020304" pitchFamily="18" charset="0"/>
                <a:cs typeface="Times New Roman" panose="02020603050405020304" pitchFamily="18" charset="0"/>
              </a:rPr>
              <a:t>record</a:t>
            </a:r>
            <a:r>
              <a:rPr lang="en-US" altLang="zh-CN" dirty="0" smtClean="0">
                <a:latin typeface="Times New Roman" panose="02020603050405020304" pitchFamily="18" charset="0"/>
                <a:cs typeface="Times New Roman" panose="02020603050405020304" pitchFamily="18" charset="0"/>
              </a:rPr>
              <a:t>; we </a:t>
            </a:r>
            <a:r>
              <a:rPr lang="en-US" altLang="zh-CN" dirty="0">
                <a:latin typeface="Times New Roman" panose="02020603050405020304" pitchFamily="18" charset="0"/>
                <a:cs typeface="Times New Roman" panose="02020603050405020304" pitchFamily="18" charset="0"/>
              </a:rPr>
              <a:t>defer the </a:t>
            </a:r>
            <a:r>
              <a:rPr lang="en-US" altLang="zh-CN" dirty="0" smtClean="0">
                <a:solidFill>
                  <a:srgbClr val="0000FF"/>
                </a:solidFill>
                <a:latin typeface="Times New Roman" panose="02020603050405020304" pitchFamily="18" charset="0"/>
                <a:cs typeface="Times New Roman" panose="02020603050405020304" pitchFamily="18" charset="0"/>
              </a:rPr>
              <a:t>quantitative form(</a:t>
            </a:r>
            <a:r>
              <a:rPr lang="zh-CN" altLang="en-US" dirty="0" smtClean="0">
                <a:solidFill>
                  <a:srgbClr val="0000FF"/>
                </a:solidFill>
                <a:latin typeface="Times New Roman" panose="02020603050405020304" pitchFamily="18" charset="0"/>
                <a:cs typeface="Times New Roman" panose="02020603050405020304" pitchFamily="18" charset="0"/>
              </a:rPr>
              <a:t>定量形式</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of </a:t>
            </a:r>
            <a:r>
              <a:rPr lang="en-US" altLang="zh-CN" dirty="0">
                <a:latin typeface="Times New Roman" panose="02020603050405020304" pitchFamily="18" charset="0"/>
                <a:cs typeface="Times New Roman" panose="02020603050405020304" pitchFamily="18" charset="0"/>
              </a:rPr>
              <a:t>the definition for </a:t>
            </a:r>
            <a:r>
              <a:rPr lang="en-US" altLang="zh-CN" dirty="0" smtClean="0">
                <a:latin typeface="Times New Roman" panose="02020603050405020304" pitchFamily="18" charset="0"/>
                <a:cs typeface="Times New Roman" panose="02020603050405020304" pitchFamily="18" charset="0"/>
              </a:rPr>
              <a:t>now.</a:t>
            </a:r>
          </a:p>
          <a:p>
            <a:r>
              <a:rPr lang="en-US" altLang="zh-CN" dirty="0" smtClean="0">
                <a:latin typeface="Times New Roman" panose="02020603050405020304" pitchFamily="18" charset="0"/>
                <a:cs typeface="Times New Roman" panose="02020603050405020304" pitchFamily="18" charset="0"/>
              </a:rPr>
              <a:t>Computations with </a:t>
            </a:r>
            <a:r>
              <a:rPr lang="en-US" altLang="zh-CN" dirty="0">
                <a:latin typeface="Times New Roman" panose="02020603050405020304" pitchFamily="18" charset="0"/>
                <a:cs typeface="Times New Roman" panose="02020603050405020304" pitchFamily="18" charset="0"/>
              </a:rPr>
              <a:t>this guarantee behave, from the </a:t>
            </a:r>
            <a:r>
              <a:rPr lang="en-US" altLang="zh-CN" dirty="0" smtClean="0">
                <a:latin typeface="Times New Roman" panose="02020603050405020304" pitchFamily="18" charset="0"/>
                <a:cs typeface="Times New Roman" panose="02020603050405020304" pitchFamily="18" charset="0"/>
              </a:rPr>
              <a:t>point of </a:t>
            </a:r>
            <a:r>
              <a:rPr lang="en-US" altLang="zh-CN" dirty="0">
                <a:latin typeface="Times New Roman" panose="02020603050405020304" pitchFamily="18" charset="0"/>
                <a:cs typeface="Times New Roman" panose="02020603050405020304" pitchFamily="18" charset="0"/>
              </a:rPr>
              <a:t>view </a:t>
            </a:r>
            <a:r>
              <a:rPr lang="en-US" altLang="zh-CN" dirty="0" smtClean="0">
                <a:latin typeface="Times New Roman" panose="02020603050405020304" pitchFamily="18" charset="0"/>
                <a:cs typeface="Times New Roman" panose="02020603050405020304" pitchFamily="18" charset="0"/>
              </a:rPr>
              <a:t>of each </a:t>
            </a:r>
            <a:r>
              <a:rPr lang="en-US" altLang="zh-CN" dirty="0">
                <a:latin typeface="Times New Roman" panose="02020603050405020304" pitchFamily="18" charset="0"/>
                <a:cs typeface="Times New Roman" panose="02020603050405020304" pitchFamily="18" charset="0"/>
              </a:rPr>
              <a:t>participant, as if their data were never </a:t>
            </a:r>
            <a:r>
              <a:rPr lang="en-US" altLang="zh-CN" dirty="0" smtClean="0">
                <a:latin typeface="Times New Roman" panose="02020603050405020304" pitchFamily="18" charset="0"/>
                <a:cs typeface="Times New Roman" panose="02020603050405020304" pitchFamily="18" charset="0"/>
              </a:rPr>
              <a:t>used. </a:t>
            </a:r>
          </a:p>
          <a:p>
            <a:r>
              <a:rPr lang="en-US" altLang="zh-CN" dirty="0" smtClean="0">
                <a:latin typeface="Times New Roman" panose="02020603050405020304" pitchFamily="18" charset="0"/>
                <a:cs typeface="Times New Roman" panose="02020603050405020304" pitchFamily="18" charset="0"/>
              </a:rPr>
              <a:t>It </a:t>
            </a:r>
            <a:r>
              <a:rPr lang="en-US" altLang="zh-CN" dirty="0">
                <a:latin typeface="Times New Roman" panose="02020603050405020304" pitchFamily="18" charset="0"/>
                <a:cs typeface="Times New Roman" panose="02020603050405020304" pitchFamily="18" charset="0"/>
              </a:rPr>
              <a:t>is a very </a:t>
            </a:r>
            <a:r>
              <a:rPr lang="en-US" altLang="zh-CN" u="sng" dirty="0">
                <a:solidFill>
                  <a:srgbClr val="0000FF"/>
                </a:solidFill>
                <a:latin typeface="Times New Roman" panose="02020603050405020304" pitchFamily="18" charset="0"/>
                <a:cs typeface="Times New Roman" panose="02020603050405020304" pitchFamily="18" charset="0"/>
              </a:rPr>
              <a:t>strong</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requirement</a:t>
            </a:r>
            <a:r>
              <a:rPr lang="en-US" altLang="zh-CN" dirty="0">
                <a:latin typeface="Times New Roman" panose="02020603050405020304" pitchFamily="18" charset="0"/>
                <a:cs typeface="Times New Roman" panose="02020603050405020304" pitchFamily="18" charset="0"/>
              </a:rPr>
              <a:t>, in part because </a:t>
            </a:r>
            <a:r>
              <a:rPr lang="en-US" altLang="zh-CN" dirty="0">
                <a:solidFill>
                  <a:srgbClr val="0000FF"/>
                </a:solidFill>
                <a:latin typeface="Times New Roman" panose="02020603050405020304" pitchFamily="18" charset="0"/>
                <a:cs typeface="Times New Roman" panose="02020603050405020304" pitchFamily="18" charset="0"/>
              </a:rPr>
              <a:t>it makes </a:t>
            </a:r>
            <a:r>
              <a:rPr lang="en-US" altLang="zh-CN" dirty="0" smtClean="0">
                <a:solidFill>
                  <a:srgbClr val="0000FF"/>
                </a:solidFill>
                <a:latin typeface="Times New Roman" panose="02020603050405020304" pitchFamily="18" charset="0"/>
                <a:cs typeface="Times New Roman" panose="02020603050405020304" pitchFamily="18" charset="0"/>
              </a:rPr>
              <a:t>no assumptions </a:t>
            </a:r>
            <a:r>
              <a:rPr lang="en-US" altLang="zh-CN" dirty="0">
                <a:solidFill>
                  <a:srgbClr val="0000FF"/>
                </a:solidFill>
                <a:latin typeface="Times New Roman" panose="02020603050405020304" pitchFamily="18" charset="0"/>
                <a:cs typeface="Times New Roman" panose="02020603050405020304" pitchFamily="18" charset="0"/>
              </a:rPr>
              <a:t>about prior knowledge or the data’s </a:t>
            </a:r>
            <a:r>
              <a:rPr lang="en-US" altLang="zh-CN" dirty="0" smtClean="0">
                <a:solidFill>
                  <a:srgbClr val="0000FF"/>
                </a:solidFill>
                <a:latin typeface="Times New Roman" panose="02020603050405020304" pitchFamily="18" charset="0"/>
                <a:cs typeface="Times New Roman" panose="02020603050405020304" pitchFamily="18" charset="0"/>
              </a:rPr>
              <a:t>semantics</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It </a:t>
            </a:r>
            <a:r>
              <a:rPr lang="en-US" altLang="zh-CN" dirty="0">
                <a:latin typeface="Times New Roman" panose="02020603050405020304" pitchFamily="18" charset="0"/>
                <a:cs typeface="Times New Roman" panose="02020603050405020304" pitchFamily="18" charset="0"/>
              </a:rPr>
              <a:t>is also </a:t>
            </a:r>
            <a:r>
              <a:rPr lang="en-US" altLang="zh-CN" u="sng" dirty="0" smtClean="0">
                <a:solidFill>
                  <a:srgbClr val="0000FF"/>
                </a:solidFill>
                <a:latin typeface="Times New Roman" panose="02020603050405020304" pitchFamily="18" charset="0"/>
                <a:cs typeface="Times New Roman" panose="02020603050405020304" pitchFamily="18" charset="0"/>
              </a:rPr>
              <a:t>realizable(</a:t>
            </a:r>
            <a:r>
              <a:rPr lang="zh-CN" altLang="en-US" u="sng" dirty="0" smtClean="0">
                <a:solidFill>
                  <a:srgbClr val="0000FF"/>
                </a:solidFill>
                <a:latin typeface="Times New Roman" panose="02020603050405020304" pitchFamily="18" charset="0"/>
                <a:cs typeface="Times New Roman" panose="02020603050405020304" pitchFamily="18" charset="0"/>
              </a:rPr>
              <a:t>可实现的</a:t>
            </a:r>
            <a:r>
              <a:rPr lang="en-US" altLang="zh-CN" u="sng" dirty="0" smtClean="0">
                <a:solidFill>
                  <a:srgbClr val="0000FF"/>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simplest example is </a:t>
            </a:r>
            <a:r>
              <a:rPr lang="en-US" altLang="zh-CN" dirty="0">
                <a:solidFill>
                  <a:srgbClr val="0000FF"/>
                </a:solidFill>
                <a:latin typeface="Times New Roman" panose="02020603050405020304" pitchFamily="18" charset="0"/>
                <a:cs typeface="Times New Roman" panose="02020603050405020304" pitchFamily="18" charset="0"/>
              </a:rPr>
              <a:t>noisy </a:t>
            </a:r>
            <a:r>
              <a:rPr lang="en-US" altLang="zh-CN" dirty="0" smtClean="0">
                <a:solidFill>
                  <a:srgbClr val="0000FF"/>
                </a:solidFill>
                <a:latin typeface="Times New Roman" panose="02020603050405020304" pitchFamily="18" charset="0"/>
                <a:cs typeface="Times New Roman" panose="02020603050405020304" pitchFamily="18" charset="0"/>
              </a:rPr>
              <a:t>counting</a:t>
            </a:r>
            <a:r>
              <a:rPr lang="en-US" altLang="zh-CN" dirty="0" smtClean="0">
                <a:latin typeface="Times New Roman" panose="02020603050405020304" pitchFamily="18" charset="0"/>
                <a:cs typeface="Times New Roman" panose="02020603050405020304" pitchFamily="18" charset="0"/>
              </a:rPr>
              <a:t>: releasing </a:t>
            </a:r>
            <a:r>
              <a:rPr lang="en-US" altLang="zh-CN" dirty="0">
                <a:latin typeface="Times New Roman" panose="02020603050405020304" pitchFamily="18" charset="0"/>
                <a:cs typeface="Times New Roman" panose="02020603050405020304" pitchFamily="18" charset="0"/>
              </a:rPr>
              <a:t>of the number of records in a data set perturbed </a:t>
            </a:r>
            <a:r>
              <a:rPr lang="en-US" altLang="zh-CN" dirty="0" smtClean="0">
                <a:latin typeface="Times New Roman" panose="02020603050405020304" pitchFamily="18" charset="0"/>
                <a:cs typeface="Times New Roman" panose="02020603050405020304" pitchFamily="18" charset="0"/>
              </a:rPr>
              <a:t>by </a:t>
            </a:r>
            <a:r>
              <a:rPr lang="en-US" altLang="zh-CN" dirty="0" smtClean="0">
                <a:solidFill>
                  <a:srgbClr val="0000FF"/>
                </a:solidFill>
                <a:latin typeface="Times New Roman" panose="02020603050405020304" pitchFamily="18" charset="0"/>
                <a:cs typeface="Times New Roman" panose="02020603050405020304" pitchFamily="18" charset="0"/>
              </a:rPr>
              <a:t>symmetric</a:t>
            </a:r>
            <a:r>
              <a:rPr lang="en-US" altLang="zh-CN" dirty="0" smtClean="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exponential (Laplace) noise</a:t>
            </a:r>
            <a:r>
              <a:rPr lang="en-US" altLang="zh-CN" dirty="0">
                <a:latin typeface="Times New Roman" panose="02020603050405020304" pitchFamily="18" charset="0"/>
                <a:cs typeface="Times New Roman" panose="02020603050405020304" pitchFamily="18" charset="0"/>
              </a:rPr>
              <a:t>. Many other </a:t>
            </a:r>
            <a:r>
              <a:rPr lang="en-US" altLang="zh-CN" dirty="0" smtClean="0">
                <a:latin typeface="Times New Roman" panose="02020603050405020304" pitchFamily="18" charset="0"/>
                <a:cs typeface="Times New Roman" panose="02020603050405020304" pitchFamily="18" charset="0"/>
              </a:rPr>
              <a:t>simple aggregations </a:t>
            </a:r>
            <a:r>
              <a:rPr lang="en-US" altLang="zh-CN" dirty="0">
                <a:latin typeface="Times New Roman" panose="02020603050405020304" pitchFamily="18" charset="0"/>
                <a:cs typeface="Times New Roman" panose="02020603050405020304" pitchFamily="18" charset="0"/>
              </a:rPr>
              <a:t>have similarly accurate randomized analogs.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837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001486"/>
            <a:ext cx="10671629" cy="5175477"/>
          </a:xfrm>
        </p:spPr>
        <p:txBody>
          <a:bodyPr>
            <a:normAutofit/>
          </a:bodyPr>
          <a:lstStyle/>
          <a:p>
            <a:r>
              <a:rPr lang="en-US" altLang="zh-CN" dirty="0">
                <a:latin typeface="Times New Roman" panose="02020603050405020304" pitchFamily="18" charset="0"/>
                <a:cs typeface="Times New Roman" panose="02020603050405020304" pitchFamily="18" charset="0"/>
              </a:rPr>
              <a:t>We can significantly </a:t>
            </a:r>
            <a:r>
              <a:rPr lang="en-US" altLang="zh-CN" dirty="0">
                <a:solidFill>
                  <a:srgbClr val="0000FF"/>
                </a:solidFill>
                <a:latin typeface="Times New Roman" panose="02020603050405020304" pitchFamily="18" charset="0"/>
                <a:cs typeface="Times New Roman" panose="02020603050405020304" pitchFamily="18" charset="0"/>
              </a:rPr>
              <a:t>extend the set of </a:t>
            </a:r>
            <a:r>
              <a:rPr lang="en-US" altLang="zh-CN" dirty="0" smtClean="0">
                <a:solidFill>
                  <a:srgbClr val="0000FF"/>
                </a:solidFill>
                <a:latin typeface="Times New Roman" panose="02020603050405020304" pitchFamily="18" charset="0"/>
                <a:cs typeface="Times New Roman" panose="02020603050405020304" pitchFamily="18" charset="0"/>
              </a:rPr>
              <a:t>differentially-private computations </a:t>
            </a:r>
            <a:r>
              <a:rPr lang="en-US" altLang="zh-CN" dirty="0">
                <a:solidFill>
                  <a:srgbClr val="0000FF"/>
                </a:solidFill>
                <a:latin typeface="Times New Roman" panose="02020603050405020304" pitchFamily="18" charset="0"/>
                <a:cs typeface="Times New Roman" panose="02020603050405020304" pitchFamily="18" charset="0"/>
              </a:rPr>
              <a:t>by </a:t>
            </a:r>
            <a:r>
              <a:rPr lang="en-US" altLang="zh-CN" dirty="0" smtClean="0">
                <a:solidFill>
                  <a:srgbClr val="0000FF"/>
                </a:solidFill>
                <a:latin typeface="Times New Roman" panose="02020603050405020304" pitchFamily="18" charset="0"/>
                <a:cs typeface="Times New Roman" panose="02020603050405020304" pitchFamily="18" charset="0"/>
              </a:rPr>
              <a:t>introducing(</a:t>
            </a:r>
            <a:r>
              <a:rPr lang="zh-CN" altLang="en-US" dirty="0" smtClean="0">
                <a:solidFill>
                  <a:srgbClr val="0000FF"/>
                </a:solidFill>
                <a:latin typeface="Times New Roman" panose="02020603050405020304" pitchFamily="18" charset="0"/>
                <a:cs typeface="Times New Roman" panose="02020603050405020304" pitchFamily="18" charset="0"/>
              </a:rPr>
              <a:t>引入</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transformations of data </a:t>
            </a:r>
            <a:r>
              <a:rPr lang="en-US" altLang="zh-CN" u="sng" dirty="0" smtClean="0">
                <a:solidFill>
                  <a:srgbClr val="0000FF"/>
                </a:solidFill>
                <a:latin typeface="Times New Roman" panose="02020603050405020304" pitchFamily="18" charset="0"/>
                <a:cs typeface="Times New Roman" panose="02020603050405020304" pitchFamily="18" charset="0"/>
              </a:rPr>
              <a:t>sets</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We </a:t>
            </a:r>
            <a:r>
              <a:rPr lang="en-US" altLang="zh-CN" dirty="0">
                <a:latin typeface="Times New Roman" panose="02020603050405020304" pitchFamily="18" charset="0"/>
                <a:cs typeface="Times New Roman" panose="02020603050405020304" pitchFamily="18" charset="0"/>
              </a:rPr>
              <a:t>provide </a:t>
            </a:r>
            <a:r>
              <a:rPr lang="en-US" altLang="zh-CN" dirty="0">
                <a:solidFill>
                  <a:srgbClr val="0000FF"/>
                </a:solidFill>
                <a:latin typeface="Times New Roman" panose="02020603050405020304" pitchFamily="18" charset="0"/>
                <a:cs typeface="Times New Roman" panose="02020603050405020304" pitchFamily="18" charset="0"/>
              </a:rPr>
              <a:t>an </a:t>
            </a:r>
            <a:r>
              <a:rPr lang="en-US" altLang="zh-CN" u="sng" dirty="0">
                <a:solidFill>
                  <a:srgbClr val="0000FF"/>
                </a:solidFill>
                <a:latin typeface="Times New Roman" panose="02020603050405020304" pitchFamily="18" charset="0"/>
                <a:cs typeface="Times New Roman" panose="02020603050405020304" pitchFamily="18" charset="0"/>
              </a:rPr>
              <a:t>analysis of the “stability”</a:t>
            </a:r>
            <a:r>
              <a:rPr lang="en-US" altLang="zh-CN" u="sng" dirty="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of many </a:t>
            </a:r>
            <a:r>
              <a:rPr lang="en-US" altLang="zh-CN" dirty="0" smtClean="0">
                <a:solidFill>
                  <a:srgbClr val="0000FF"/>
                </a:solidFill>
                <a:latin typeface="Times New Roman" panose="02020603050405020304" pitchFamily="18" charset="0"/>
                <a:cs typeface="Times New Roman" panose="02020603050405020304" pitchFamily="18" charset="0"/>
              </a:rPr>
              <a:t>relational transformations</a:t>
            </a:r>
            <a:r>
              <a:rPr lang="en-US" altLang="zh-CN" dirty="0">
                <a:latin typeface="Times New Roman" panose="02020603050405020304" pitchFamily="18" charset="0"/>
                <a:cs typeface="Times New Roman" panose="02020603050405020304" pitchFamily="18" charset="0"/>
              </a:rPr>
              <a:t>, showing that </a:t>
            </a:r>
            <a:r>
              <a:rPr lang="en-US" altLang="zh-CN" dirty="0">
                <a:solidFill>
                  <a:srgbClr val="0000FF"/>
                </a:solidFill>
                <a:latin typeface="Times New Roman" panose="02020603050405020304" pitchFamily="18" charset="0"/>
                <a:cs typeface="Times New Roman" panose="02020603050405020304" pitchFamily="18" charset="0"/>
              </a:rPr>
              <a:t>small changes to their </a:t>
            </a:r>
            <a:r>
              <a:rPr lang="en-US" altLang="zh-CN" dirty="0" smtClean="0">
                <a:solidFill>
                  <a:srgbClr val="0000FF"/>
                </a:solidFill>
                <a:latin typeface="Times New Roman" panose="02020603050405020304" pitchFamily="18" charset="0"/>
                <a:cs typeface="Times New Roman" panose="02020603050405020304" pitchFamily="18" charset="0"/>
              </a:rPr>
              <a:t>inputs </a:t>
            </a:r>
            <a:r>
              <a:rPr lang="en-US" altLang="zh-CN" dirty="0" smtClean="0">
                <a:latin typeface="Times New Roman" panose="02020603050405020304" pitchFamily="18" charset="0"/>
                <a:cs typeface="Times New Roman" panose="02020603050405020304" pitchFamily="18" charset="0"/>
              </a:rPr>
              <a:t>always </a:t>
            </a:r>
            <a:r>
              <a:rPr lang="en-US" altLang="zh-CN" dirty="0">
                <a:latin typeface="Times New Roman" panose="02020603050405020304" pitchFamily="18" charset="0"/>
                <a:cs typeface="Times New Roman" panose="02020603050405020304" pitchFamily="18" charset="0"/>
              </a:rPr>
              <a:t>result in </a:t>
            </a:r>
            <a:r>
              <a:rPr lang="en-US" altLang="zh-CN" dirty="0" smtClean="0">
                <a:latin typeface="Times New Roman" panose="02020603050405020304" pitchFamily="18" charset="0"/>
                <a:cs typeface="Times New Roman" panose="02020603050405020304" pitchFamily="18" charset="0"/>
              </a:rPr>
              <a:t>relatively(</a:t>
            </a:r>
            <a:r>
              <a:rPr lang="zh-CN" altLang="en-US" dirty="0" smtClean="0">
                <a:latin typeface="Times New Roman" panose="02020603050405020304" pitchFamily="18" charset="0"/>
                <a:cs typeface="Times New Roman" panose="02020603050405020304" pitchFamily="18" charset="0"/>
              </a:rPr>
              <a:t>相应的</a:t>
            </a:r>
            <a:r>
              <a:rPr lang="en-US" altLang="zh-CN" dirty="0" smtClean="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small changes to their </a:t>
            </a:r>
            <a:r>
              <a:rPr lang="en-US" altLang="zh-CN" dirty="0" smtClean="0">
                <a:solidFill>
                  <a:srgbClr val="0000FF"/>
                </a:solidFill>
                <a:latin typeface="Times New Roman" panose="02020603050405020304" pitchFamily="18" charset="0"/>
                <a:cs typeface="Times New Roman" panose="02020603050405020304" pitchFamily="18" charset="0"/>
              </a:rPr>
              <a:t>outputs</a:t>
            </a:r>
            <a:r>
              <a:rPr lang="en-US" altLang="zh-CN" dirty="0" smtClean="0">
                <a:latin typeface="Times New Roman" panose="02020603050405020304" pitchFamily="18" charset="0"/>
                <a:cs typeface="Times New Roman" panose="02020603050405020304" pitchFamily="18" charset="0"/>
              </a:rPr>
              <a:t>. </a:t>
            </a:r>
          </a:p>
          <a:p>
            <a:r>
              <a:rPr lang="en-US" altLang="zh-CN" dirty="0" smtClean="0">
                <a:solidFill>
                  <a:srgbClr val="0000FF"/>
                </a:solidFill>
                <a:latin typeface="Times New Roman" panose="02020603050405020304" pitchFamily="18" charset="0"/>
                <a:cs typeface="Times New Roman" panose="02020603050405020304" pitchFamily="18" charset="0"/>
              </a:rPr>
              <a:t>A </a:t>
            </a:r>
            <a:r>
              <a:rPr lang="en-US" altLang="zh-CN" u="sng" dirty="0">
                <a:solidFill>
                  <a:srgbClr val="0000FF"/>
                </a:solidFill>
                <a:latin typeface="Times New Roman" panose="02020603050405020304" pitchFamily="18" charset="0"/>
                <a:cs typeface="Times New Roman" panose="02020603050405020304" pitchFamily="18" charset="0"/>
              </a:rPr>
              <a:t>differentially-private analysis </a:t>
            </a:r>
            <a:r>
              <a:rPr lang="en-US" altLang="zh-CN" dirty="0">
                <a:solidFill>
                  <a:srgbClr val="0000FF"/>
                </a:solidFill>
                <a:latin typeface="Times New Roman" panose="02020603050405020304" pitchFamily="18" charset="0"/>
                <a:cs typeface="Times New Roman" panose="02020603050405020304" pitchFamily="18" charset="0"/>
              </a:rPr>
              <a:t>applied to transformed </a:t>
            </a:r>
            <a:r>
              <a:rPr lang="en-US" altLang="zh-CN" dirty="0" smtClean="0">
                <a:solidFill>
                  <a:srgbClr val="0000FF"/>
                </a:solidFill>
                <a:latin typeface="Times New Roman" panose="02020603050405020304" pitchFamily="18" charset="0"/>
                <a:cs typeface="Times New Roman" panose="02020603050405020304" pitchFamily="18" charset="0"/>
              </a:rPr>
              <a:t>data</a:t>
            </a:r>
            <a:r>
              <a:rPr lang="en-US" altLang="zh-CN" dirty="0" smtClean="0">
                <a:latin typeface="Times New Roman" panose="02020603050405020304" pitchFamily="18" charset="0"/>
                <a:cs typeface="Times New Roman" panose="02020603050405020304" pitchFamily="18" charset="0"/>
              </a:rPr>
              <a:t> masks </a:t>
            </a:r>
            <a:r>
              <a:rPr lang="en-US" altLang="zh-CN" dirty="0">
                <a:solidFill>
                  <a:srgbClr val="0000FF"/>
                </a:solidFill>
                <a:latin typeface="Times New Roman" panose="02020603050405020304" pitchFamily="18" charset="0"/>
                <a:cs typeface="Times New Roman" panose="02020603050405020304" pitchFamily="18" charset="0"/>
              </a:rPr>
              <a:t>small changes in </a:t>
            </a:r>
            <a:r>
              <a:rPr lang="en-US" altLang="zh-CN" u="sng" dirty="0">
                <a:solidFill>
                  <a:srgbClr val="0000FF"/>
                </a:solidFill>
                <a:latin typeface="Times New Roman" panose="02020603050405020304" pitchFamily="18" charset="0"/>
                <a:cs typeface="Times New Roman" panose="02020603050405020304" pitchFamily="18" charset="0"/>
              </a:rPr>
              <a:t>the transformation’s output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and so </a:t>
            </a:r>
            <a:r>
              <a:rPr lang="en-US" altLang="zh-CN" dirty="0">
                <a:latin typeface="Times New Roman" panose="02020603050405020304" pitchFamily="18" charset="0"/>
                <a:cs typeface="Times New Roman" panose="02020603050405020304" pitchFamily="18" charset="0"/>
              </a:rPr>
              <a:t>mask </a:t>
            </a:r>
            <a:r>
              <a:rPr lang="en-US" altLang="zh-CN" dirty="0">
                <a:solidFill>
                  <a:srgbClr val="0000FF"/>
                </a:solidFill>
                <a:latin typeface="Times New Roman" panose="02020603050405020304" pitchFamily="18" charset="0"/>
                <a:cs typeface="Times New Roman" panose="02020603050405020304" pitchFamily="18" charset="0"/>
              </a:rPr>
              <a:t>small changes in </a:t>
            </a:r>
            <a:r>
              <a:rPr lang="en-US" altLang="zh-CN" u="sng" dirty="0">
                <a:solidFill>
                  <a:srgbClr val="0000FF"/>
                </a:solidFill>
                <a:latin typeface="Times New Roman" panose="02020603050405020304" pitchFamily="18" charset="0"/>
                <a:cs typeface="Times New Roman" panose="02020603050405020304" pitchFamily="18" charset="0"/>
              </a:rPr>
              <a:t>its inputs</a:t>
            </a:r>
            <a:r>
              <a:rPr lang="en-US" altLang="zh-CN" u="sng"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as well.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The </a:t>
            </a:r>
            <a:r>
              <a:rPr lang="en-US" altLang="zh-CN" u="sng" dirty="0" smtClean="0">
                <a:solidFill>
                  <a:srgbClr val="0000FF"/>
                </a:solidFill>
                <a:latin typeface="Times New Roman" panose="02020603050405020304" pitchFamily="18" charset="0"/>
                <a:cs typeface="Times New Roman" panose="02020603050405020304" pitchFamily="18" charset="0"/>
              </a:rPr>
              <a:t>composed </a:t>
            </a:r>
            <a:r>
              <a:rPr lang="en-US" altLang="zh-CN" dirty="0" smtClean="0">
                <a:solidFill>
                  <a:srgbClr val="0000FF"/>
                </a:solidFill>
                <a:latin typeface="Times New Roman" panose="02020603050405020304" pitchFamily="18" charset="0"/>
                <a:cs typeface="Times New Roman" panose="02020603050405020304" pitchFamily="18" charset="0"/>
              </a:rPr>
              <a:t>transformation </a:t>
            </a:r>
            <a:r>
              <a:rPr lang="en-US" altLang="zh-CN" dirty="0">
                <a:solidFill>
                  <a:srgbClr val="0000FF"/>
                </a:solidFill>
                <a:latin typeface="Times New Roman" panose="02020603050405020304" pitchFamily="18" charset="0"/>
                <a:cs typeface="Times New Roman" panose="02020603050405020304" pitchFamily="18" charset="0"/>
              </a:rPr>
              <a:t>and analysis </a:t>
            </a:r>
            <a:r>
              <a:rPr lang="en-US" altLang="zh-CN" dirty="0">
                <a:latin typeface="Times New Roman" panose="02020603050405020304" pitchFamily="18" charset="0"/>
                <a:cs typeface="Times New Roman" panose="02020603050405020304" pitchFamily="18" charset="0"/>
              </a:rPr>
              <a:t>will provide </a:t>
            </a:r>
            <a:r>
              <a:rPr lang="en-US" altLang="zh-CN" i="1" u="sng" dirty="0">
                <a:solidFill>
                  <a:srgbClr val="0000FF"/>
                </a:solidFill>
                <a:latin typeface="Times New Roman" panose="02020603050405020304" pitchFamily="18" charset="0"/>
                <a:cs typeface="Times New Roman" panose="02020603050405020304" pitchFamily="18" charset="0"/>
              </a:rPr>
              <a:t>differential </a:t>
            </a:r>
            <a:r>
              <a:rPr lang="en-US" altLang="zh-CN" i="1" u="sng" dirty="0" smtClean="0">
                <a:solidFill>
                  <a:srgbClr val="0000FF"/>
                </a:solidFill>
                <a:latin typeface="Times New Roman" panose="02020603050405020304" pitchFamily="18" charset="0"/>
                <a:cs typeface="Times New Roman" panose="02020603050405020304" pitchFamily="18" charset="0"/>
              </a:rPr>
              <a:t>privacy</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Such </a:t>
            </a:r>
            <a:r>
              <a:rPr lang="en-US" altLang="zh-CN" dirty="0">
                <a:latin typeface="Times New Roman" panose="02020603050405020304" pitchFamily="18" charset="0"/>
                <a:cs typeface="Times New Roman" panose="02020603050405020304" pitchFamily="18" charset="0"/>
              </a:rPr>
              <a:t>transformations can be composed arbitrarily, </a:t>
            </a:r>
            <a:r>
              <a:rPr lang="en-US" altLang="zh-CN" dirty="0" smtClean="0">
                <a:latin typeface="Times New Roman" panose="02020603050405020304" pitchFamily="18" charset="0"/>
                <a:cs typeface="Times New Roman" panose="02020603050405020304" pitchFamily="18" charset="0"/>
              </a:rPr>
              <a:t>propagating (</a:t>
            </a:r>
            <a:r>
              <a:rPr lang="zh-CN" altLang="en-US" dirty="0" smtClean="0">
                <a:latin typeface="Times New Roman" panose="02020603050405020304" pitchFamily="18" charset="0"/>
                <a:cs typeface="Times New Roman" panose="02020603050405020304" pitchFamily="18" charset="0"/>
              </a:rPr>
              <a:t>扩大</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differential privacy guarantees to their </a:t>
            </a:r>
            <a:r>
              <a:rPr lang="en-US" altLang="zh-CN" u="sng" dirty="0">
                <a:solidFill>
                  <a:srgbClr val="0000FF"/>
                </a:solidFill>
                <a:latin typeface="Times New Roman" panose="02020603050405020304" pitchFamily="18" charset="0"/>
                <a:cs typeface="Times New Roman" panose="02020603050405020304" pitchFamily="18" charset="0"/>
              </a:rPr>
              <a:t>source data</a:t>
            </a:r>
            <a:r>
              <a:rPr lang="en-US" altLang="zh-CN" dirty="0">
                <a:latin typeface="Times New Roman" panose="02020603050405020304" pitchFamily="18" charset="0"/>
                <a:cs typeface="Times New Roman" panose="02020603050405020304" pitchFamily="18" charset="0"/>
              </a:rPr>
              <a:t>. </a:t>
            </a:r>
            <a:r>
              <a:rPr lang="en-US" altLang="zh-CN" dirty="0"/>
              <a:t/>
            </a:r>
            <a:br>
              <a:rPr lang="en-US" altLang="zh-CN" dirty="0"/>
            </a:br>
            <a:endParaRPr lang="zh-CN" altLang="en-US" dirty="0"/>
          </a:p>
        </p:txBody>
      </p:sp>
    </p:spTree>
    <p:extLst>
      <p:ext uri="{BB962C8B-B14F-4D97-AF65-F5344CB8AC3E}">
        <p14:creationId xmlns:p14="http://schemas.microsoft.com/office/powerpoint/2010/main" val="3363600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2800"/>
            <a:ext cx="10515600" cy="5364163"/>
          </a:xfrm>
        </p:spPr>
        <p:txBody>
          <a:bodyPr/>
          <a:lstStyle/>
          <a:p>
            <a:r>
              <a:rPr lang="en-US" altLang="zh-CN" dirty="0">
                <a:latin typeface="Times New Roman" panose="02020603050405020304" pitchFamily="18" charset="0"/>
                <a:cs typeface="Times New Roman" panose="02020603050405020304" pitchFamily="18" charset="0"/>
              </a:rPr>
              <a:t>Finally, </a:t>
            </a:r>
            <a:r>
              <a:rPr lang="en-US" altLang="zh-CN" dirty="0">
                <a:solidFill>
                  <a:srgbClr val="0000FF"/>
                </a:solidFill>
                <a:latin typeface="Times New Roman" panose="02020603050405020304" pitchFamily="18" charset="0"/>
                <a:cs typeface="Times New Roman" panose="02020603050405020304" pitchFamily="18" charset="0"/>
              </a:rPr>
              <a:t>a sequence of </a:t>
            </a:r>
            <a:r>
              <a:rPr lang="en-US" altLang="zh-CN" u="sng" dirty="0">
                <a:solidFill>
                  <a:srgbClr val="0000FF"/>
                </a:solidFill>
                <a:latin typeface="Times New Roman" panose="02020603050405020304" pitchFamily="18" charset="0"/>
                <a:cs typeface="Times New Roman" panose="02020603050405020304" pitchFamily="18" charset="0"/>
              </a:rPr>
              <a:t>differentially-private </a:t>
            </a:r>
            <a:r>
              <a:rPr lang="en-US" altLang="zh-CN" u="sng" dirty="0" smtClean="0">
                <a:solidFill>
                  <a:srgbClr val="0000FF"/>
                </a:solidFill>
                <a:latin typeface="Times New Roman" panose="02020603050405020304" pitchFamily="18" charset="0"/>
                <a:cs typeface="Times New Roman" panose="02020603050405020304" pitchFamily="18" charset="0"/>
              </a:rPr>
              <a:t>computation</a:t>
            </a:r>
            <a:r>
              <a:rPr lang="en-US" altLang="zh-CN" dirty="0" smtClean="0">
                <a:solidFill>
                  <a:srgbClr val="0000FF"/>
                </a:solidFill>
                <a:latin typeface="Times New Roman" panose="02020603050405020304" pitchFamily="18" charset="0"/>
                <a:cs typeface="Times New Roman" panose="02020603050405020304" pitchFamily="18" charset="0"/>
              </a:rPr>
              <a:t>s </a:t>
            </a:r>
            <a:r>
              <a:rPr lang="en-US" altLang="zh-CN" dirty="0" smtClean="0">
                <a:latin typeface="Times New Roman" panose="02020603050405020304" pitchFamily="18" charset="0"/>
                <a:cs typeface="Times New Roman" panose="02020603050405020304" pitchFamily="18" charset="0"/>
              </a:rPr>
              <a:t>also </a:t>
            </a:r>
            <a:r>
              <a:rPr lang="en-US" altLang="zh-CN" dirty="0">
                <a:latin typeface="Times New Roman" panose="02020603050405020304" pitchFamily="18" charset="0"/>
                <a:cs typeface="Times New Roman" panose="02020603050405020304" pitchFamily="18" charset="0"/>
              </a:rPr>
              <a:t>provides </a:t>
            </a:r>
            <a:r>
              <a:rPr lang="en-US" altLang="zh-CN" i="1" dirty="0">
                <a:solidFill>
                  <a:srgbClr val="0000FF"/>
                </a:solidFill>
                <a:latin typeface="Times New Roman" panose="02020603050405020304" pitchFamily="18" charset="0"/>
                <a:cs typeface="Times New Roman" panose="02020603050405020304" pitchFamily="18" charset="0"/>
              </a:rPr>
              <a:t>differential privacy</a:t>
            </a:r>
            <a:r>
              <a:rPr lang="en-US" altLang="zh-CN" dirty="0">
                <a:latin typeface="Times New Roman" panose="02020603050405020304" pitchFamily="18" charset="0"/>
                <a:cs typeface="Times New Roman" panose="02020603050405020304" pitchFamily="18" charset="0"/>
              </a:rPr>
              <a:t>; the </a:t>
            </a:r>
            <a:r>
              <a:rPr lang="en-US" altLang="zh-CN" u="sng" dirty="0">
                <a:solidFill>
                  <a:srgbClr val="0000FF"/>
                </a:solidFill>
                <a:latin typeface="Times New Roman" panose="02020603050405020304" pitchFamily="18" charset="0"/>
                <a:cs typeface="Times New Roman" panose="02020603050405020304" pitchFamily="18" charset="0"/>
              </a:rPr>
              <a:t>privacy </a:t>
            </a:r>
            <a:r>
              <a:rPr lang="en-US" altLang="zh-CN" u="sng" dirty="0" smtClean="0">
                <a:solidFill>
                  <a:srgbClr val="0000FF"/>
                </a:solidFill>
                <a:latin typeface="Times New Roman" panose="02020603050405020304" pitchFamily="18" charset="0"/>
                <a:cs typeface="Times New Roman" panose="02020603050405020304" pitchFamily="18" charset="0"/>
              </a:rPr>
              <a:t>depletions(</a:t>
            </a:r>
            <a:r>
              <a:rPr lang="zh-CN" altLang="en-US" u="sng" dirty="0" smtClean="0">
                <a:solidFill>
                  <a:srgbClr val="0000FF"/>
                </a:solidFill>
                <a:latin typeface="Times New Roman" panose="02020603050405020304" pitchFamily="18" charset="0"/>
                <a:cs typeface="Times New Roman" panose="02020603050405020304" pitchFamily="18" charset="0"/>
              </a:rPr>
              <a:t>隐私损耗</a:t>
            </a:r>
            <a:r>
              <a:rPr lang="en-US" altLang="zh-CN" u="sng" dirty="0" smtClean="0">
                <a:solidFill>
                  <a:srgbClr val="0000FF"/>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are at </a:t>
            </a:r>
            <a:r>
              <a:rPr lang="en-US" altLang="zh-CN" dirty="0">
                <a:latin typeface="Times New Roman" panose="02020603050405020304" pitchFamily="18" charset="0"/>
                <a:cs typeface="Times New Roman" panose="02020603050405020304" pitchFamily="18" charset="0"/>
              </a:rPr>
              <a:t>worst </a:t>
            </a:r>
            <a:r>
              <a:rPr lang="en-US" altLang="zh-CN" u="sng" dirty="0">
                <a:solidFill>
                  <a:srgbClr val="0000FF"/>
                </a:solidFill>
                <a:latin typeface="Times New Roman" panose="02020603050405020304" pitchFamily="18" charset="0"/>
                <a:cs typeface="Times New Roman" panose="02020603050405020304" pitchFamily="18" charset="0"/>
              </a:rPr>
              <a:t>additive</a:t>
            </a:r>
            <a:r>
              <a:rPr lang="en-US" altLang="zh-CN" dirty="0">
                <a:latin typeface="Times New Roman" panose="02020603050405020304" pitchFamily="18" charset="0"/>
                <a:cs typeface="Times New Roman" panose="02020603050405020304" pitchFamily="18" charset="0"/>
              </a:rPr>
              <a:t>, and consequently can </a:t>
            </a:r>
            <a:r>
              <a:rPr lang="en-US" altLang="zh-CN" u="sng" dirty="0">
                <a:solidFill>
                  <a:srgbClr val="0000FF"/>
                </a:solidFill>
                <a:latin typeface="Times New Roman" panose="02020603050405020304" pitchFamily="18" charset="0"/>
                <a:cs typeface="Times New Roman" panose="02020603050405020304" pitchFamily="18" charset="0"/>
              </a:rPr>
              <a:t>be tracked </a:t>
            </a:r>
            <a:r>
              <a:rPr lang="en-US" altLang="zh-CN" u="sng" dirty="0" smtClean="0">
                <a:solidFill>
                  <a:srgbClr val="0000FF"/>
                </a:solidFill>
                <a:latin typeface="Times New Roman" panose="02020603050405020304" pitchFamily="18" charset="0"/>
                <a:cs typeface="Times New Roman" panose="02020603050405020304" pitchFamily="18" charset="0"/>
              </a:rPr>
              <a:t>on-line</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Analysts </a:t>
            </a:r>
            <a:r>
              <a:rPr lang="en-US" altLang="zh-CN" dirty="0">
                <a:latin typeface="Times New Roman" panose="02020603050405020304" pitchFamily="18" charset="0"/>
                <a:cs typeface="Times New Roman" panose="02020603050405020304" pitchFamily="18" charset="0"/>
              </a:rPr>
              <a:t>may pose query after query, folding their </a:t>
            </a:r>
            <a:r>
              <a:rPr lang="en-US" altLang="zh-CN" dirty="0" smtClean="0">
                <a:latin typeface="Times New Roman" panose="02020603050405020304" pitchFamily="18" charset="0"/>
                <a:cs typeface="Times New Roman" panose="02020603050405020304" pitchFamily="18" charset="0"/>
              </a:rPr>
              <a:t>outcomes into subsequent(</a:t>
            </a:r>
            <a:r>
              <a:rPr lang="zh-CN" altLang="en-US" dirty="0" smtClean="0">
                <a:latin typeface="Times New Roman" panose="02020603050405020304" pitchFamily="18" charset="0"/>
                <a:cs typeface="Times New Roman" panose="02020603050405020304" pitchFamily="18" charset="0"/>
              </a:rPr>
              <a:t>随后的</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queries, without </a:t>
            </a:r>
            <a:r>
              <a:rPr lang="en-US" altLang="zh-CN" dirty="0" smtClean="0">
                <a:latin typeface="Times New Roman" panose="02020603050405020304" pitchFamily="18" charset="0"/>
                <a:cs typeface="Times New Roman" panose="02020603050405020304" pitchFamily="18" charset="0"/>
              </a:rPr>
              <a:t>compromising(</a:t>
            </a:r>
            <a:r>
              <a:rPr lang="zh-CN" altLang="en-US" dirty="0" smtClean="0">
                <a:latin typeface="Times New Roman" panose="02020603050405020304" pitchFamily="18" charset="0"/>
                <a:cs typeface="Times New Roman" panose="02020603050405020304" pitchFamily="18" charset="0"/>
              </a:rPr>
              <a:t>使</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受损</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our </a:t>
            </a:r>
            <a:r>
              <a:rPr lang="en-US" altLang="zh-CN" dirty="0" smtClean="0">
                <a:solidFill>
                  <a:srgbClr val="0000FF"/>
                </a:solidFill>
                <a:latin typeface="Times New Roman" panose="02020603050405020304" pitchFamily="18" charset="0"/>
                <a:cs typeface="Times New Roman" panose="02020603050405020304" pitchFamily="18" charset="0"/>
              </a:rPr>
              <a:t>ability to </a:t>
            </a:r>
            <a:r>
              <a:rPr lang="en-US" altLang="zh-CN" u="sng" dirty="0">
                <a:solidFill>
                  <a:srgbClr val="0000FF"/>
                </a:solidFill>
                <a:latin typeface="Times New Roman" panose="02020603050405020304" pitchFamily="18" charset="0"/>
                <a:cs typeface="Times New Roman" panose="02020603050405020304" pitchFamily="18" charset="0"/>
              </a:rPr>
              <a:t>describe and constrain end-to-end privacy </a:t>
            </a:r>
            <a:r>
              <a:rPr lang="en-US" altLang="zh-CN" u="sng" dirty="0" smtClean="0">
                <a:solidFill>
                  <a:srgbClr val="0000FF"/>
                </a:solidFill>
                <a:latin typeface="Times New Roman" panose="02020603050405020304" pitchFamily="18" charset="0"/>
                <a:cs typeface="Times New Roman" panose="02020603050405020304" pitchFamily="18" charset="0"/>
              </a:rPr>
              <a:t>properties(</a:t>
            </a:r>
            <a:r>
              <a:rPr lang="zh-CN" altLang="en-US" u="sng" dirty="0" smtClean="0">
                <a:solidFill>
                  <a:srgbClr val="0000FF"/>
                </a:solidFill>
                <a:latin typeface="Times New Roman" panose="02020603050405020304" pitchFamily="18" charset="0"/>
                <a:cs typeface="Times New Roman" panose="02020603050405020304" pitchFamily="18" charset="0"/>
              </a:rPr>
              <a:t>端到端隐私属性？？？</a:t>
            </a:r>
            <a:r>
              <a:rPr lang="en-US" altLang="zh-CN" u="sng" dirty="0" smtClean="0">
                <a:solidFill>
                  <a:srgbClr val="0000FF"/>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endParaRPr lang="zh-CN" altLang="en-US" dirty="0"/>
          </a:p>
        </p:txBody>
      </p:sp>
    </p:spTree>
    <p:extLst>
      <p:ext uri="{BB962C8B-B14F-4D97-AF65-F5344CB8AC3E}">
        <p14:creationId xmlns:p14="http://schemas.microsoft.com/office/powerpoint/2010/main" val="774746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1.1.2 Implementation of PINQ</a:t>
            </a:r>
            <a:r>
              <a:rPr lang="en-US" altLang="zh-CN" dirty="0"/>
              <a:t> </a:t>
            </a:r>
            <a:endParaRPr lang="zh-CN" altLang="en-US" dirty="0"/>
          </a:p>
        </p:txBody>
      </p:sp>
      <p:sp>
        <p:nvSpPr>
          <p:cNvPr id="3" name="内容占位符 2"/>
          <p:cNvSpPr>
            <a:spLocks noGrp="1"/>
          </p:cNvSpPr>
          <p:nvPr>
            <p:ph idx="1"/>
          </p:nvPr>
        </p:nvSpPr>
        <p:spPr/>
        <p:txBody>
          <a:bodyPr>
            <a:noAutofit/>
          </a:bodyPr>
          <a:lstStyle/>
          <a:p>
            <a:r>
              <a:rPr lang="en-US" altLang="zh-CN" sz="2200" dirty="0">
                <a:latin typeface="Times New Roman" panose="02020603050405020304" pitchFamily="18" charset="0"/>
                <a:cs typeface="Times New Roman" panose="02020603050405020304" pitchFamily="18" charset="0"/>
              </a:rPr>
              <a:t>We have implemented PINQ as a </a:t>
            </a:r>
            <a:r>
              <a:rPr lang="en-US" altLang="zh-CN" sz="2200" u="sng" dirty="0">
                <a:solidFill>
                  <a:srgbClr val="0000FF"/>
                </a:solidFill>
                <a:latin typeface="Times New Roman" panose="02020603050405020304" pitchFamily="18" charset="0"/>
                <a:cs typeface="Times New Roman" panose="02020603050405020304" pitchFamily="18" charset="0"/>
              </a:rPr>
              <a:t>capability-based </a:t>
            </a:r>
            <a:r>
              <a:rPr lang="en-US" altLang="zh-CN" sz="2200" u="sng" dirty="0" smtClean="0">
                <a:solidFill>
                  <a:srgbClr val="0000FF"/>
                </a:solidFill>
                <a:latin typeface="Times New Roman" panose="02020603050405020304" pitchFamily="18" charset="0"/>
                <a:cs typeface="Times New Roman" panose="02020603050405020304" pitchFamily="18" charset="0"/>
              </a:rPr>
              <a:t>system</a:t>
            </a:r>
            <a:r>
              <a:rPr lang="en-US" altLang="zh-CN" sz="2200" dirty="0" smtClean="0">
                <a:latin typeface="Times New Roman" panose="02020603050405020304" pitchFamily="18" charset="0"/>
                <a:cs typeface="Times New Roman" panose="02020603050405020304" pitchFamily="18" charset="0"/>
              </a:rPr>
              <a:t>. PINQ </a:t>
            </a:r>
            <a:r>
              <a:rPr lang="en-US" altLang="zh-CN" sz="2200" dirty="0">
                <a:latin typeface="Times New Roman" panose="02020603050405020304" pitchFamily="18" charset="0"/>
                <a:cs typeface="Times New Roman" panose="02020603050405020304" pitchFamily="18" charset="0"/>
              </a:rPr>
              <a:t>allows </a:t>
            </a:r>
            <a:r>
              <a:rPr lang="en-US" altLang="zh-CN" sz="2200" dirty="0">
                <a:solidFill>
                  <a:srgbClr val="0000FF"/>
                </a:solidFill>
                <a:latin typeface="Times New Roman" panose="02020603050405020304" pitchFamily="18" charset="0"/>
                <a:cs typeface="Times New Roman" panose="02020603050405020304" pitchFamily="18" charset="0"/>
              </a:rPr>
              <a:t>data providers </a:t>
            </a:r>
            <a:r>
              <a:rPr lang="en-US" altLang="zh-CN" sz="2200" dirty="0">
                <a:latin typeface="Times New Roman" panose="02020603050405020304" pitchFamily="18" charset="0"/>
                <a:cs typeface="Times New Roman" panose="02020603050405020304" pitchFamily="18" charset="0"/>
              </a:rPr>
              <a:t>to wrap </a:t>
            </a:r>
            <a:r>
              <a:rPr lang="en-US" altLang="zh-CN" sz="2200" u="sng" dirty="0">
                <a:solidFill>
                  <a:srgbClr val="0000FF"/>
                </a:solidFill>
                <a:latin typeface="Times New Roman" panose="02020603050405020304" pitchFamily="18" charset="0"/>
                <a:cs typeface="Times New Roman" panose="02020603050405020304" pitchFamily="18" charset="0"/>
              </a:rPr>
              <a:t>LINQ data sources</a:t>
            </a:r>
            <a:r>
              <a:rPr lang="en-US" altLang="zh-CN" sz="2200" u="sng" dirty="0">
                <a:latin typeface="Times New Roman" panose="02020603050405020304" pitchFamily="18" charset="0"/>
                <a:cs typeface="Times New Roman" panose="02020603050405020304" pitchFamily="18" charset="0"/>
              </a:rPr>
              <a:t> </a:t>
            </a:r>
            <a:r>
              <a:rPr lang="en-US" altLang="zh-CN" sz="2200" dirty="0" smtClean="0">
                <a:latin typeface="Times New Roman" panose="02020603050405020304" pitchFamily="18" charset="0"/>
                <a:cs typeface="Times New Roman" panose="02020603050405020304" pitchFamily="18" charset="0"/>
              </a:rPr>
              <a:t>in </a:t>
            </a:r>
            <a:r>
              <a:rPr lang="en-US" altLang="zh-CN" sz="2200" u="sng" dirty="0" smtClean="0">
                <a:solidFill>
                  <a:srgbClr val="0000FF"/>
                </a:solidFill>
                <a:latin typeface="Times New Roman" panose="02020603050405020304" pitchFamily="18" charset="0"/>
                <a:cs typeface="Times New Roman" panose="02020603050405020304" pitchFamily="18" charset="0"/>
              </a:rPr>
              <a:t>protected objects</a:t>
            </a:r>
            <a:r>
              <a:rPr lang="en-US" altLang="zh-CN" sz="2200" dirty="0" smtClean="0">
                <a:solidFill>
                  <a:srgbClr val="0000FF"/>
                </a:solidFill>
                <a:latin typeface="Times New Roman" panose="02020603050405020304" pitchFamily="18" charset="0"/>
                <a:cs typeface="Times New Roman" panose="02020603050405020304" pitchFamily="18" charset="0"/>
              </a:rPr>
              <a:t> with </a:t>
            </a:r>
            <a:r>
              <a:rPr lang="en-US" altLang="zh-CN" sz="2200" dirty="0">
                <a:solidFill>
                  <a:srgbClr val="0000FF"/>
                </a:solidFill>
                <a:latin typeface="Times New Roman" panose="02020603050405020304" pitchFamily="18" charset="0"/>
                <a:cs typeface="Times New Roman" panose="02020603050405020304" pitchFamily="18" charset="0"/>
              </a:rPr>
              <a:t>an encoded differential privacy </a:t>
            </a:r>
            <a:r>
              <a:rPr lang="en-US" altLang="zh-CN" sz="2200" dirty="0" smtClean="0">
                <a:solidFill>
                  <a:srgbClr val="0000FF"/>
                </a:solidFill>
                <a:latin typeface="Times New Roman" panose="02020603050405020304" pitchFamily="18" charset="0"/>
                <a:cs typeface="Times New Roman" panose="02020603050405020304" pitchFamily="18" charset="0"/>
              </a:rPr>
              <a:t>limit</a:t>
            </a:r>
            <a:r>
              <a:rPr lang="en-US" altLang="zh-CN" sz="2200" dirty="0" smtClean="0">
                <a:latin typeface="Times New Roman" panose="02020603050405020304" pitchFamily="18" charset="0"/>
                <a:cs typeface="Times New Roman" panose="02020603050405020304" pitchFamily="18" charset="0"/>
              </a:rPr>
              <a:t>, where </a:t>
            </a:r>
            <a:r>
              <a:rPr lang="en-US" altLang="zh-CN" sz="2200" dirty="0">
                <a:latin typeface="Times New Roman" panose="02020603050405020304" pitchFamily="18" charset="0"/>
                <a:cs typeface="Times New Roman" panose="02020603050405020304" pitchFamily="18" charset="0"/>
              </a:rPr>
              <a:t>the </a:t>
            </a:r>
            <a:r>
              <a:rPr lang="en-US" altLang="zh-CN" sz="2200" u="sng" dirty="0">
                <a:solidFill>
                  <a:srgbClr val="0000FF"/>
                </a:solidFill>
                <a:latin typeface="Times New Roman" panose="02020603050405020304" pitchFamily="18" charset="0"/>
                <a:cs typeface="Times New Roman" panose="02020603050405020304" pitchFamily="18" charset="0"/>
              </a:rPr>
              <a:t>objects</a:t>
            </a:r>
            <a:r>
              <a:rPr lang="en-US" altLang="zh-CN" sz="2200" dirty="0">
                <a:latin typeface="Times New Roman" panose="02020603050405020304" pitchFamily="18" charset="0"/>
                <a:cs typeface="Times New Roman" panose="02020603050405020304" pitchFamily="18" charset="0"/>
              </a:rPr>
              <a:t> are </a:t>
            </a:r>
            <a:r>
              <a:rPr lang="en-US" altLang="zh-CN" sz="2200" dirty="0" smtClean="0">
                <a:latin typeface="Times New Roman" panose="02020603050405020304" pitchFamily="18" charset="0"/>
                <a:cs typeface="Times New Roman" panose="02020603050405020304" pitchFamily="18" charset="0"/>
              </a:rPr>
              <a:t>implemented </a:t>
            </a:r>
            <a:r>
              <a:rPr lang="en-US" altLang="zh-CN" sz="2200" dirty="0">
                <a:latin typeface="Times New Roman" panose="02020603050405020304" pitchFamily="18" charset="0"/>
                <a:cs typeface="Times New Roman" panose="02020603050405020304" pitchFamily="18" charset="0"/>
              </a:rPr>
              <a:t>to </a:t>
            </a:r>
            <a:r>
              <a:rPr lang="en-US" altLang="zh-CN" sz="2200" dirty="0">
                <a:solidFill>
                  <a:srgbClr val="0000FF"/>
                </a:solidFill>
                <a:latin typeface="Times New Roman" panose="02020603050405020304" pitchFamily="18" charset="0"/>
                <a:cs typeface="Times New Roman" panose="02020603050405020304" pitchFamily="18" charset="0"/>
              </a:rPr>
              <a:t>assess the </a:t>
            </a:r>
            <a:r>
              <a:rPr lang="en-US" altLang="zh-CN" sz="2200" dirty="0" smtClean="0">
                <a:solidFill>
                  <a:srgbClr val="0000FF"/>
                </a:solidFill>
                <a:latin typeface="Times New Roman" panose="02020603050405020304" pitchFamily="18" charset="0"/>
                <a:cs typeface="Times New Roman" panose="02020603050405020304" pitchFamily="18" charset="0"/>
              </a:rPr>
              <a:t>differential privacy </a:t>
            </a:r>
            <a:r>
              <a:rPr lang="en-US" altLang="zh-CN" sz="2200" dirty="0">
                <a:solidFill>
                  <a:srgbClr val="0000FF"/>
                </a:solidFill>
                <a:latin typeface="Times New Roman" panose="02020603050405020304" pitchFamily="18" charset="0"/>
                <a:cs typeface="Times New Roman" panose="02020603050405020304" pitchFamily="18" charset="0"/>
              </a:rPr>
              <a:t>properties </a:t>
            </a:r>
            <a:r>
              <a:rPr lang="en-US" altLang="zh-CN" sz="2200" dirty="0" smtClean="0">
                <a:solidFill>
                  <a:srgbClr val="0000FF"/>
                </a:solidFill>
                <a:latin typeface="Times New Roman" panose="02020603050405020304" pitchFamily="18" charset="0"/>
                <a:cs typeface="Times New Roman" panose="02020603050405020304" pitchFamily="18" charset="0"/>
              </a:rPr>
              <a:t>of queries(</a:t>
            </a:r>
            <a:r>
              <a:rPr lang="zh-CN" altLang="en-US" sz="2200" dirty="0" smtClean="0">
                <a:solidFill>
                  <a:srgbClr val="0000FF"/>
                </a:solidFill>
                <a:latin typeface="Times New Roman" panose="02020603050405020304" pitchFamily="18" charset="0"/>
                <a:cs typeface="Times New Roman" panose="02020603050405020304" pitchFamily="18" charset="0"/>
              </a:rPr>
              <a:t>评估查询的差分隐私性能</a:t>
            </a:r>
            <a:r>
              <a:rPr lang="en-US" altLang="zh-CN" sz="2200" dirty="0" smtClean="0">
                <a:solidFill>
                  <a:srgbClr val="0000FF"/>
                </a:solidFill>
                <a:latin typeface="Times New Roman" panose="02020603050405020304" pitchFamily="18" charset="0"/>
                <a:cs typeface="Times New Roman" panose="02020603050405020304" pitchFamily="18" charset="0"/>
              </a:rPr>
              <a:t>)</a:t>
            </a:r>
            <a:r>
              <a:rPr lang="en-US" altLang="zh-CN" sz="2200" dirty="0" smtClean="0">
                <a:latin typeface="Times New Roman" panose="02020603050405020304" pitchFamily="18" charset="0"/>
                <a:cs typeface="Times New Roman" panose="02020603050405020304" pitchFamily="18" charset="0"/>
              </a:rPr>
              <a:t> and </a:t>
            </a:r>
            <a:r>
              <a:rPr lang="en-US" altLang="zh-CN" sz="2200" dirty="0" smtClean="0">
                <a:solidFill>
                  <a:srgbClr val="0000FF"/>
                </a:solidFill>
                <a:latin typeface="Times New Roman" panose="02020603050405020304" pitchFamily="18" charset="0"/>
                <a:cs typeface="Times New Roman" panose="02020603050405020304" pitchFamily="18" charset="0"/>
              </a:rPr>
              <a:t>respect the imposed limit(</a:t>
            </a:r>
            <a:r>
              <a:rPr lang="zh-CN" altLang="en-US" sz="2200" dirty="0" smtClean="0">
                <a:solidFill>
                  <a:srgbClr val="0000FF"/>
                </a:solidFill>
                <a:latin typeface="Times New Roman" panose="02020603050405020304" pitchFamily="18" charset="0"/>
                <a:cs typeface="Times New Roman" panose="02020603050405020304" pitchFamily="18" charset="0"/>
              </a:rPr>
              <a:t>遵从采取的限制条件</a:t>
            </a:r>
            <a:r>
              <a:rPr lang="en-US" altLang="zh-CN" sz="2200" dirty="0" smtClean="0">
                <a:solidFill>
                  <a:srgbClr val="0000FF"/>
                </a:solidFill>
                <a:latin typeface="Times New Roman" panose="02020603050405020304" pitchFamily="18" charset="0"/>
                <a:cs typeface="Times New Roman" panose="02020603050405020304" pitchFamily="18" charset="0"/>
              </a:rPr>
              <a:t>)</a:t>
            </a:r>
            <a:r>
              <a:rPr lang="en-US" altLang="zh-CN" sz="2200" dirty="0" smtClean="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r>
              <a:rPr lang="en-US" altLang="zh-CN" sz="2200" dirty="0" smtClean="0">
                <a:latin typeface="Times New Roman" panose="02020603050405020304" pitchFamily="18" charset="0"/>
                <a:cs typeface="Times New Roman" panose="02020603050405020304" pitchFamily="18" charset="0"/>
              </a:rPr>
              <a:t>This </a:t>
            </a:r>
            <a:r>
              <a:rPr lang="en-US" altLang="zh-CN" sz="2200" dirty="0">
                <a:latin typeface="Times New Roman" panose="02020603050405020304" pitchFamily="18" charset="0"/>
                <a:cs typeface="Times New Roman" panose="02020603050405020304" pitchFamily="18" charset="0"/>
              </a:rPr>
              <a:t>assessment </a:t>
            </a:r>
            <a:r>
              <a:rPr lang="en-US" altLang="zh-CN" sz="2200" u="sng" dirty="0">
                <a:solidFill>
                  <a:srgbClr val="0000FF"/>
                </a:solidFill>
                <a:latin typeface="Times New Roman" panose="02020603050405020304" pitchFamily="18" charset="0"/>
                <a:cs typeface="Times New Roman" panose="02020603050405020304" pitchFamily="18" charset="0"/>
              </a:rPr>
              <a:t>is </a:t>
            </a:r>
            <a:r>
              <a:rPr lang="en-US" altLang="zh-CN" sz="2200" u="sng" dirty="0" smtClean="0">
                <a:solidFill>
                  <a:srgbClr val="0000FF"/>
                </a:solidFill>
                <a:latin typeface="Times New Roman" panose="02020603050405020304" pitchFamily="18" charset="0"/>
                <a:cs typeface="Times New Roman" panose="02020603050405020304" pitchFamily="18" charset="0"/>
              </a:rPr>
              <a:t>triggered</a:t>
            </a:r>
            <a:r>
              <a:rPr lang="en-US" altLang="zh-CN" sz="2200" dirty="0" smtClean="0">
                <a:solidFill>
                  <a:srgbClr val="0000FF"/>
                </a:solidFill>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by</a:t>
            </a:r>
            <a:r>
              <a:rPr lang="en-US" altLang="zh-CN" sz="2200" dirty="0">
                <a:solidFill>
                  <a:srgbClr val="0000FF"/>
                </a:solidFill>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any aggregation, </a:t>
            </a:r>
            <a:r>
              <a:rPr lang="en-US" altLang="zh-CN" sz="2200" u="sng" dirty="0">
                <a:solidFill>
                  <a:srgbClr val="0000FF"/>
                </a:solidFill>
                <a:latin typeface="Times New Roman" panose="02020603050405020304" pitchFamily="18" charset="0"/>
                <a:cs typeface="Times New Roman" panose="02020603050405020304" pitchFamily="18" charset="0"/>
              </a:rPr>
              <a:t>is </a:t>
            </a:r>
            <a:r>
              <a:rPr lang="en-US" altLang="zh-CN" sz="2200" u="sng" dirty="0" smtClean="0">
                <a:solidFill>
                  <a:srgbClr val="0000FF"/>
                </a:solidFill>
                <a:latin typeface="Times New Roman" panose="02020603050405020304" pitchFamily="18" charset="0"/>
                <a:cs typeface="Times New Roman" panose="02020603050405020304" pitchFamily="18" charset="0"/>
              </a:rPr>
              <a:t>traced </a:t>
            </a:r>
            <a:r>
              <a:rPr lang="en-US" altLang="zh-CN" sz="2200" dirty="0" smtClean="0">
                <a:latin typeface="Times New Roman" panose="02020603050405020304" pitchFamily="18" charset="0"/>
                <a:cs typeface="Times New Roman" panose="02020603050405020304" pitchFamily="18" charset="0"/>
              </a:rPr>
              <a:t>through </a:t>
            </a:r>
            <a:r>
              <a:rPr lang="en-US" altLang="zh-CN" sz="2200" dirty="0">
                <a:latin typeface="Times New Roman" panose="02020603050405020304" pitchFamily="18" charset="0"/>
                <a:cs typeface="Times New Roman" panose="02020603050405020304" pitchFamily="18" charset="0"/>
              </a:rPr>
              <a:t>the transformations </a:t>
            </a:r>
            <a:r>
              <a:rPr lang="en-US" altLang="zh-CN" sz="2200" dirty="0" smtClean="0">
                <a:latin typeface="Times New Roman" panose="02020603050405020304" pitchFamily="18" charset="0"/>
                <a:cs typeface="Times New Roman" panose="02020603050405020304" pitchFamily="18" charset="0"/>
              </a:rPr>
              <a:t>used in </a:t>
            </a:r>
            <a:r>
              <a:rPr lang="en-US" altLang="zh-CN" sz="2200" dirty="0">
                <a:latin typeface="Times New Roman" panose="02020603050405020304" pitchFamily="18" charset="0"/>
                <a:cs typeface="Times New Roman" panose="02020603050405020304" pitchFamily="18" charset="0"/>
              </a:rPr>
              <a:t>the query, </a:t>
            </a:r>
            <a:r>
              <a:rPr lang="en-US" altLang="zh-CN" sz="2200" dirty="0" smtClean="0">
                <a:latin typeface="Times New Roman" panose="02020603050405020304" pitchFamily="18" charset="0"/>
                <a:cs typeface="Times New Roman" panose="02020603050405020304" pitchFamily="18" charset="0"/>
              </a:rPr>
              <a:t>and </a:t>
            </a:r>
            <a:r>
              <a:rPr lang="en-US" altLang="zh-CN" sz="2200" u="sng" dirty="0">
                <a:solidFill>
                  <a:srgbClr val="0000FF"/>
                </a:solidFill>
                <a:latin typeface="Times New Roman" panose="02020603050405020304" pitchFamily="18" charset="0"/>
                <a:cs typeface="Times New Roman" panose="02020603050405020304" pitchFamily="18" charset="0"/>
              </a:rPr>
              <a:t>compared</a:t>
            </a:r>
            <a:r>
              <a:rPr lang="en-US" altLang="zh-CN" sz="2200" dirty="0">
                <a:latin typeface="Times New Roman" panose="02020603050405020304" pitchFamily="18" charset="0"/>
                <a:cs typeface="Times New Roman" panose="02020603050405020304" pitchFamily="18" charset="0"/>
              </a:rPr>
              <a:t> to the current limits of the participating data </a:t>
            </a:r>
            <a:r>
              <a:rPr lang="en-US" altLang="zh-CN" sz="2200" dirty="0" smtClean="0">
                <a:latin typeface="Times New Roman" panose="02020603050405020304" pitchFamily="18" charset="0"/>
                <a:cs typeface="Times New Roman" panose="02020603050405020304" pitchFamily="18" charset="0"/>
              </a:rPr>
              <a:t>sources. </a:t>
            </a:r>
            <a:r>
              <a:rPr lang="zh-CN" altLang="en-US" sz="2200" dirty="0" smtClean="0">
                <a:latin typeface="Times New Roman" panose="02020603050405020304" pitchFamily="18" charset="0"/>
                <a:cs typeface="Times New Roman" panose="02020603050405020304" pitchFamily="18" charset="0"/>
              </a:rPr>
              <a:t>这种评估由任一聚合过程触发，通过查询中的变换进行跟踪，并与参与数据源的当前限制进行了比较。</a:t>
            </a:r>
            <a:endParaRPr lang="en-US" altLang="zh-CN" sz="2200" dirty="0" smtClean="0">
              <a:latin typeface="Times New Roman" panose="02020603050405020304" pitchFamily="18" charset="0"/>
              <a:cs typeface="Times New Roman" panose="02020603050405020304" pitchFamily="18" charset="0"/>
            </a:endParaRPr>
          </a:p>
          <a:p>
            <a:r>
              <a:rPr lang="en-US" altLang="zh-CN" sz="2200" dirty="0" smtClean="0">
                <a:latin typeface="Times New Roman" panose="02020603050405020304" pitchFamily="18" charset="0"/>
                <a:cs typeface="Times New Roman" panose="02020603050405020304" pitchFamily="18" charset="0"/>
              </a:rPr>
              <a:t>If </a:t>
            </a:r>
            <a:r>
              <a:rPr lang="en-US" altLang="zh-CN" sz="2200" dirty="0">
                <a:latin typeface="Times New Roman" panose="02020603050405020304" pitchFamily="18" charset="0"/>
                <a:cs typeface="Times New Roman" panose="02020603050405020304" pitchFamily="18" charset="0"/>
              </a:rPr>
              <a:t>the assessment passes, </a:t>
            </a:r>
            <a:r>
              <a:rPr lang="en-US" altLang="zh-CN" sz="2200" u="sng" dirty="0">
                <a:solidFill>
                  <a:srgbClr val="0000FF"/>
                </a:solidFill>
                <a:latin typeface="Times New Roman" panose="02020603050405020304" pitchFamily="18" charset="0"/>
                <a:cs typeface="Times New Roman" panose="02020603050405020304" pitchFamily="18" charset="0"/>
              </a:rPr>
              <a:t>the effective limits </a:t>
            </a:r>
            <a:r>
              <a:rPr lang="en-US" altLang="zh-CN" sz="2200" dirty="0">
                <a:latin typeface="Times New Roman" panose="02020603050405020304" pitchFamily="18" charset="0"/>
                <a:cs typeface="Times New Roman" panose="02020603050405020304" pitchFamily="18" charset="0"/>
              </a:rPr>
              <a:t>are </a:t>
            </a:r>
            <a:r>
              <a:rPr lang="en-US" altLang="zh-CN" sz="2200" dirty="0" smtClean="0">
                <a:solidFill>
                  <a:srgbClr val="0000FF"/>
                </a:solidFill>
                <a:latin typeface="Times New Roman" panose="02020603050405020304" pitchFamily="18" charset="0"/>
                <a:cs typeface="Times New Roman" panose="02020603050405020304" pitchFamily="18" charset="0"/>
              </a:rPr>
              <a:t>decremented(</a:t>
            </a:r>
            <a:r>
              <a:rPr lang="zh-CN" altLang="en-US" sz="2200" dirty="0" smtClean="0">
                <a:solidFill>
                  <a:srgbClr val="0000FF"/>
                </a:solidFill>
                <a:latin typeface="Times New Roman" panose="02020603050405020304" pitchFamily="18" charset="0"/>
                <a:cs typeface="Times New Roman" panose="02020603050405020304" pitchFamily="18" charset="0"/>
              </a:rPr>
              <a:t>递减</a:t>
            </a:r>
            <a:r>
              <a:rPr lang="en-US" altLang="zh-CN" sz="2200" dirty="0" smtClean="0">
                <a:solidFill>
                  <a:srgbClr val="0000FF"/>
                </a:solidFill>
                <a:latin typeface="Times New Roman" panose="02020603050405020304" pitchFamily="18" charset="0"/>
                <a:cs typeface="Times New Roman" panose="02020603050405020304" pitchFamily="18" charset="0"/>
              </a:rPr>
              <a:t>), </a:t>
            </a:r>
            <a:r>
              <a:rPr lang="en-US" altLang="zh-CN" sz="2200" dirty="0" smtClean="0">
                <a:latin typeface="Times New Roman" panose="02020603050405020304" pitchFamily="18" charset="0"/>
                <a:cs typeface="Times New Roman" panose="02020603050405020304" pitchFamily="18" charset="0"/>
              </a:rPr>
              <a:t>and </a:t>
            </a:r>
            <a:r>
              <a:rPr lang="en-US" altLang="zh-CN" sz="2200" dirty="0">
                <a:solidFill>
                  <a:srgbClr val="0000FF"/>
                </a:solidFill>
                <a:latin typeface="Times New Roman" panose="02020603050405020304" pitchFamily="18" charset="0"/>
                <a:cs typeface="Times New Roman" panose="02020603050405020304" pitchFamily="18" charset="0"/>
              </a:rPr>
              <a:t>the query </a:t>
            </a:r>
            <a:r>
              <a:rPr lang="en-US" altLang="zh-CN" sz="2200" dirty="0">
                <a:latin typeface="Times New Roman" panose="02020603050405020304" pitchFamily="18" charset="0"/>
                <a:cs typeface="Times New Roman" panose="02020603050405020304" pitchFamily="18" charset="0"/>
              </a:rPr>
              <a:t>executed against the source LINQ </a:t>
            </a:r>
            <a:r>
              <a:rPr lang="en-US" altLang="zh-CN" sz="2200" dirty="0" smtClean="0">
                <a:latin typeface="Times New Roman" panose="02020603050405020304" pitchFamily="18" charset="0"/>
                <a:cs typeface="Times New Roman" panose="02020603050405020304" pitchFamily="18" charset="0"/>
              </a:rPr>
              <a:t>provider, returning </a:t>
            </a:r>
            <a:r>
              <a:rPr lang="en-US" altLang="zh-CN" sz="2200" dirty="0">
                <a:latin typeface="Times New Roman" panose="02020603050405020304" pitchFamily="18" charset="0"/>
                <a:cs typeface="Times New Roman" panose="02020603050405020304" pitchFamily="18" charset="0"/>
              </a:rPr>
              <a:t>via </a:t>
            </a:r>
            <a:r>
              <a:rPr lang="en-US" altLang="zh-CN" sz="2200" dirty="0">
                <a:solidFill>
                  <a:srgbClr val="0000FF"/>
                </a:solidFill>
                <a:latin typeface="Times New Roman" panose="02020603050405020304" pitchFamily="18" charset="0"/>
                <a:cs typeface="Times New Roman" panose="02020603050405020304" pitchFamily="18" charset="0"/>
              </a:rPr>
              <a:t>PINQ’s differentially-private implementations</a:t>
            </a:r>
            <a:r>
              <a:rPr lang="en-US" altLang="zh-CN" sz="2200" dirty="0">
                <a:latin typeface="Times New Roman" panose="02020603050405020304" pitchFamily="18" charset="0"/>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若评估通过，有效限制会逐渐递减，并且由源</a:t>
            </a:r>
            <a:r>
              <a:rPr lang="en-US" altLang="zh-CN" sz="2200" dirty="0" smtClean="0">
                <a:latin typeface="Times New Roman" panose="02020603050405020304" pitchFamily="18" charset="0"/>
                <a:cs typeface="Times New Roman" panose="02020603050405020304" pitchFamily="18" charset="0"/>
              </a:rPr>
              <a:t>LINQ</a:t>
            </a:r>
            <a:r>
              <a:rPr lang="zh-CN" altLang="en-US" sz="2200" dirty="0" smtClean="0">
                <a:latin typeface="Times New Roman" panose="02020603050405020304" pitchFamily="18" charset="0"/>
                <a:cs typeface="Times New Roman" panose="02020603050405020304" pitchFamily="18" charset="0"/>
              </a:rPr>
              <a:t>提供者执行的查询会经由</a:t>
            </a:r>
            <a:r>
              <a:rPr lang="en-US" altLang="zh-CN" sz="2200" dirty="0" smtClean="0">
                <a:latin typeface="Times New Roman" panose="02020603050405020304" pitchFamily="18" charset="0"/>
                <a:cs typeface="Times New Roman" panose="02020603050405020304" pitchFamily="18" charset="0"/>
              </a:rPr>
              <a:t>PINQ</a:t>
            </a:r>
            <a:r>
              <a:rPr lang="zh-CN" altLang="en-US" sz="2200" dirty="0" smtClean="0">
                <a:latin typeface="Times New Roman" panose="02020603050405020304" pitchFamily="18" charset="0"/>
                <a:cs typeface="Times New Roman" panose="02020603050405020304" pitchFamily="18" charset="0"/>
              </a:rPr>
              <a:t>的差分隐私实现返回。</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870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54744"/>
            <a:ext cx="10515600" cy="5422220"/>
          </a:xfrm>
        </p:spPr>
        <p:txBody>
          <a:bodyPr>
            <a:normAutofit fontScale="92500"/>
          </a:bodyPr>
          <a:lstStyle/>
          <a:p>
            <a:r>
              <a:rPr lang="en-US" altLang="zh-CN" dirty="0">
                <a:latin typeface="Times New Roman" panose="02020603050405020304" pitchFamily="18" charset="0"/>
                <a:cs typeface="Times New Roman" panose="02020603050405020304" pitchFamily="18" charset="0"/>
              </a:rPr>
              <a:t>We stress that </a:t>
            </a:r>
            <a:r>
              <a:rPr lang="en-US" altLang="zh-CN" dirty="0">
                <a:solidFill>
                  <a:srgbClr val="0000FF"/>
                </a:solidFill>
                <a:latin typeface="Times New Roman" panose="02020603050405020304" pitchFamily="18" charset="0"/>
                <a:cs typeface="Times New Roman" panose="02020603050405020304" pitchFamily="18" charset="0"/>
              </a:rPr>
              <a:t>PINQ</a:t>
            </a:r>
            <a:r>
              <a:rPr lang="en-US" altLang="zh-CN" dirty="0">
                <a:latin typeface="Times New Roman" panose="02020603050405020304" pitchFamily="18" charset="0"/>
                <a:cs typeface="Times New Roman" panose="02020603050405020304" pitchFamily="18" charset="0"/>
              </a:rPr>
              <a:t> represents </a:t>
            </a:r>
            <a:r>
              <a:rPr lang="en-US" altLang="zh-CN" dirty="0">
                <a:solidFill>
                  <a:srgbClr val="0000FF"/>
                </a:solidFill>
                <a:latin typeface="Times New Roman" panose="02020603050405020304" pitchFamily="18" charset="0"/>
                <a:cs typeface="Times New Roman" panose="02020603050405020304" pitchFamily="18" charset="0"/>
              </a:rPr>
              <a:t>a very modest code </a:t>
            </a:r>
            <a:r>
              <a:rPr lang="en-US" altLang="zh-CN" dirty="0" smtClean="0">
                <a:solidFill>
                  <a:srgbClr val="0000FF"/>
                </a:solidFill>
                <a:latin typeface="Times New Roman" panose="02020603050405020304" pitchFamily="18" charset="0"/>
                <a:cs typeface="Times New Roman" panose="02020603050405020304" pitchFamily="18" charset="0"/>
              </a:rPr>
              <a:t>base(</a:t>
            </a:r>
            <a:r>
              <a:rPr lang="zh-CN" altLang="en-US" dirty="0" smtClean="0">
                <a:solidFill>
                  <a:srgbClr val="0000FF"/>
                </a:solidFill>
                <a:latin typeface="Times New Roman" panose="02020603050405020304" pitchFamily="18" charset="0"/>
                <a:cs typeface="Times New Roman" panose="02020603050405020304" pitchFamily="18" charset="0"/>
              </a:rPr>
              <a:t>代码库</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in </a:t>
            </a:r>
            <a:r>
              <a:rPr lang="en-US" altLang="zh-CN" dirty="0">
                <a:latin typeface="Times New Roman" panose="02020603050405020304" pitchFamily="18" charset="0"/>
                <a:cs typeface="Times New Roman" panose="02020603050405020304" pitchFamily="18" charset="0"/>
              </a:rPr>
              <a:t>its current implementation it is </a:t>
            </a:r>
            <a:r>
              <a:rPr lang="en-US" altLang="zh-CN" dirty="0">
                <a:solidFill>
                  <a:srgbClr val="0000FF"/>
                </a:solidFill>
                <a:latin typeface="Times New Roman" panose="02020603050405020304" pitchFamily="18" charset="0"/>
                <a:cs typeface="Times New Roman" panose="02020603050405020304" pitchFamily="18" charset="0"/>
              </a:rPr>
              <a:t>only </a:t>
            </a:r>
            <a:r>
              <a:rPr lang="en-US" altLang="zh-CN" u="sng" dirty="0">
                <a:solidFill>
                  <a:srgbClr val="0000FF"/>
                </a:solidFill>
                <a:latin typeface="Times New Roman" panose="02020603050405020304" pitchFamily="18" charset="0"/>
                <a:cs typeface="Times New Roman" panose="02020603050405020304" pitchFamily="18" charset="0"/>
              </a:rPr>
              <a:t>613 lines of C# </a:t>
            </a:r>
            <a:r>
              <a:rPr lang="en-US" altLang="zh-CN" u="sng" dirty="0" smtClean="0">
                <a:solidFill>
                  <a:srgbClr val="0000FF"/>
                </a:solidFill>
                <a:latin typeface="Times New Roman" panose="02020603050405020304" pitchFamily="18" charset="0"/>
                <a:cs typeface="Times New Roman" panose="02020603050405020304" pitchFamily="18" charset="0"/>
              </a:rPr>
              <a:t>code</a:t>
            </a:r>
            <a:r>
              <a:rPr lang="en-US" altLang="zh-CN" dirty="0" smtClean="0">
                <a:latin typeface="Times New Roman" panose="02020603050405020304" pitchFamily="18" charset="0"/>
                <a:cs typeface="Times New Roman" panose="02020603050405020304" pitchFamily="18" charset="0"/>
              </a:rPr>
              <a:t>.</a:t>
            </a:r>
          </a:p>
          <a:p>
            <a:r>
              <a:rPr lang="en-US" altLang="zh-CN" dirty="0" smtClean="0">
                <a:solidFill>
                  <a:srgbClr val="0000FF"/>
                </a:solidFill>
                <a:latin typeface="Times New Roman" panose="02020603050405020304" pitchFamily="18" charset="0"/>
                <a:cs typeface="Times New Roman" panose="02020603050405020304" pitchFamily="18" charset="0"/>
              </a:rPr>
              <a:t>The </a:t>
            </a:r>
            <a:r>
              <a:rPr lang="en-US" altLang="zh-CN" dirty="0">
                <a:solidFill>
                  <a:srgbClr val="0000FF"/>
                </a:solidFill>
                <a:latin typeface="Times New Roman" panose="02020603050405020304" pitchFamily="18" charset="0"/>
                <a:cs typeface="Times New Roman" panose="02020603050405020304" pitchFamily="18" charset="0"/>
              </a:rPr>
              <a:t>assessment logic</a:t>
            </a:r>
            <a:r>
              <a:rPr lang="en-US" altLang="zh-CN" dirty="0">
                <a:latin typeface="Times New Roman" panose="02020603050405020304" pitchFamily="18" charset="0"/>
                <a:cs typeface="Times New Roman" panose="02020603050405020304" pitchFamily="18" charset="0"/>
              </a:rPr>
              <a:t>, following the math, is </a:t>
            </a:r>
            <a:r>
              <a:rPr lang="en-US" altLang="zh-CN" u="sng" dirty="0" smtClean="0">
                <a:solidFill>
                  <a:srgbClr val="0000FF"/>
                </a:solidFill>
                <a:latin typeface="Times New Roman" panose="02020603050405020304" pitchFamily="18" charset="0"/>
                <a:cs typeface="Times New Roman" panose="02020603050405020304" pitchFamily="18" charset="0"/>
              </a:rPr>
              <a:t>uncomplicated</a:t>
            </a:r>
            <a:r>
              <a:rPr lang="en-US" altLang="zh-CN" dirty="0" smtClean="0">
                <a:latin typeface="Times New Roman" panose="02020603050405020304" pitchFamily="18" charset="0"/>
                <a:cs typeface="Times New Roman" panose="02020603050405020304" pitchFamily="18" charset="0"/>
              </a:rPr>
              <a:t>. </a:t>
            </a:r>
          </a:p>
          <a:p>
            <a:r>
              <a:rPr lang="en-US" altLang="zh-CN" dirty="0" smtClean="0">
                <a:solidFill>
                  <a:srgbClr val="0000FF"/>
                </a:solidFill>
                <a:latin typeface="Times New Roman" panose="02020603050405020304" pitchFamily="18" charset="0"/>
                <a:cs typeface="Times New Roman" panose="02020603050405020304" pitchFamily="18" charset="0"/>
              </a:rPr>
              <a:t>The </a:t>
            </a:r>
            <a:r>
              <a:rPr lang="en-US" altLang="zh-CN" dirty="0">
                <a:solidFill>
                  <a:srgbClr val="0000FF"/>
                </a:solidFill>
                <a:latin typeface="Times New Roman" panose="02020603050405020304" pitchFamily="18" charset="0"/>
                <a:cs typeface="Times New Roman" panose="02020603050405020304" pitchFamily="18" charset="0"/>
              </a:rPr>
              <a:t>aggregations </a:t>
            </a:r>
            <a:r>
              <a:rPr lang="en-US" altLang="zh-CN" dirty="0">
                <a:latin typeface="Times New Roman" panose="02020603050405020304" pitchFamily="18" charset="0"/>
                <a:cs typeface="Times New Roman" panose="02020603050405020304" pitchFamily="18" charset="0"/>
              </a:rPr>
              <a:t>must be carefully implemented to </a:t>
            </a:r>
            <a:r>
              <a:rPr lang="en-US" altLang="zh-CN" dirty="0" smtClean="0">
                <a:solidFill>
                  <a:srgbClr val="0000FF"/>
                </a:solidFill>
                <a:latin typeface="Times New Roman" panose="02020603050405020304" pitchFamily="18" charset="0"/>
                <a:cs typeface="Times New Roman" panose="02020603050405020304" pitchFamily="18" charset="0"/>
              </a:rPr>
              <a:t>provide </a:t>
            </a:r>
            <a:r>
              <a:rPr lang="en-US" altLang="zh-CN" i="1" dirty="0" smtClean="0">
                <a:solidFill>
                  <a:srgbClr val="0000FF"/>
                </a:solidFill>
                <a:latin typeface="Times New Roman" panose="02020603050405020304" pitchFamily="18" charset="0"/>
                <a:cs typeface="Times New Roman" panose="02020603050405020304" pitchFamily="18" charset="0"/>
              </a:rPr>
              <a:t>differential </a:t>
            </a:r>
            <a:r>
              <a:rPr lang="en-US" altLang="zh-CN" i="1" dirty="0">
                <a:solidFill>
                  <a:srgbClr val="0000FF"/>
                </a:solidFill>
                <a:latin typeface="Times New Roman" panose="02020603050405020304" pitchFamily="18" charset="0"/>
                <a:cs typeface="Times New Roman" panose="02020603050405020304" pitchFamily="18" charset="0"/>
              </a:rPr>
              <a:t>privacy</a:t>
            </a:r>
            <a:r>
              <a:rPr lang="en-US" altLang="zh-CN" dirty="0">
                <a:latin typeface="Times New Roman" panose="02020603050405020304" pitchFamily="18" charset="0"/>
                <a:cs typeface="Times New Roman" panose="02020603050405020304" pitchFamily="18" charset="0"/>
              </a:rPr>
              <a:t>, but these are most often </a:t>
            </a:r>
            <a:r>
              <a:rPr lang="en-US" altLang="zh-CN" dirty="0" smtClean="0">
                <a:solidFill>
                  <a:srgbClr val="0000FF"/>
                </a:solidFill>
                <a:latin typeface="Times New Roman" panose="02020603050405020304" pitchFamily="18" charset="0"/>
                <a:cs typeface="Times New Roman" panose="02020603050405020304" pitchFamily="18" charset="0"/>
              </a:rPr>
              <a:t>only </a:t>
            </a:r>
            <a:r>
              <a:rPr lang="en-US" altLang="zh-CN" dirty="0">
                <a:solidFill>
                  <a:srgbClr val="0000FF"/>
                </a:solidFill>
                <a:latin typeface="Times New Roman" panose="02020603050405020304" pitchFamily="18" charset="0"/>
                <a:cs typeface="Times New Roman" panose="02020603050405020304" pitchFamily="18" charset="0"/>
              </a:rPr>
              <a:t>a </a:t>
            </a:r>
            <a:r>
              <a:rPr lang="en-US" altLang="zh-CN" dirty="0" smtClean="0">
                <a:solidFill>
                  <a:srgbClr val="0000FF"/>
                </a:solidFill>
                <a:latin typeface="Times New Roman" panose="02020603050405020304" pitchFamily="18" charset="0"/>
                <a:cs typeface="Times New Roman" panose="02020603050405020304" pitchFamily="18" charset="0"/>
              </a:rPr>
              <a:t>matter of </a:t>
            </a:r>
            <a:r>
              <a:rPr lang="en-US" altLang="zh-CN" u="sng" dirty="0">
                <a:solidFill>
                  <a:srgbClr val="0000FF"/>
                </a:solidFill>
                <a:latin typeface="Times New Roman" panose="02020603050405020304" pitchFamily="18" charset="0"/>
                <a:cs typeface="Times New Roman" panose="02020603050405020304" pitchFamily="18" charset="0"/>
              </a:rPr>
              <a:t>post-processing the correct aggregate</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e.g. </a:t>
            </a:r>
            <a:r>
              <a:rPr lang="en-US" altLang="zh-CN" dirty="0">
                <a:latin typeface="Times New Roman" panose="02020603050405020304" pitchFamily="18" charset="0"/>
                <a:cs typeface="Times New Roman" panose="02020603050405020304" pitchFamily="18" charset="0"/>
              </a:rPr>
              <a:t>adding noise</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PINQ </a:t>
            </a:r>
            <a:r>
              <a:rPr lang="en-US" altLang="zh-CN" dirty="0">
                <a:latin typeface="Times New Roman" panose="02020603050405020304" pitchFamily="18" charset="0"/>
                <a:cs typeface="Times New Roman" panose="02020603050405020304" pitchFamily="18" charset="0"/>
              </a:rPr>
              <a:t>must also ensure that </a:t>
            </a:r>
            <a:r>
              <a:rPr lang="en-US" altLang="zh-CN" dirty="0">
                <a:solidFill>
                  <a:srgbClr val="0000FF"/>
                </a:solidFill>
                <a:latin typeface="Times New Roman" panose="02020603050405020304" pitchFamily="18" charset="0"/>
                <a:cs typeface="Times New Roman" panose="02020603050405020304" pitchFamily="18" charset="0"/>
              </a:rPr>
              <a:t>the submitted queries </a:t>
            </a:r>
            <a:r>
              <a:rPr lang="en-US" altLang="zh-CN" dirty="0" smtClean="0">
                <a:latin typeface="Times New Roman" panose="02020603050405020304" pitchFamily="18" charset="0"/>
                <a:cs typeface="Times New Roman" panose="02020603050405020304" pitchFamily="18" charset="0"/>
              </a:rPr>
              <a:t>conform(</a:t>
            </a:r>
            <a:r>
              <a:rPr lang="zh-CN" altLang="en-US" dirty="0" smtClean="0">
                <a:latin typeface="Times New Roman" panose="02020603050405020304" pitchFamily="18" charset="0"/>
                <a:cs typeface="Times New Roman" panose="02020603050405020304" pitchFamily="18" charset="0"/>
              </a:rPr>
              <a:t>符合</a:t>
            </a:r>
            <a:r>
              <a:rPr lang="en-US" altLang="zh-CN" dirty="0" smtClean="0">
                <a:latin typeface="Times New Roman" panose="02020603050405020304" pitchFamily="18" charset="0"/>
                <a:cs typeface="Times New Roman" panose="02020603050405020304" pitchFamily="18" charset="0"/>
              </a:rPr>
              <a:t>) to </a:t>
            </a:r>
            <a:r>
              <a:rPr lang="en-US" altLang="zh-CN" dirty="0">
                <a:latin typeface="Times New Roman" panose="02020603050405020304" pitchFamily="18" charset="0"/>
                <a:cs typeface="Times New Roman" panose="02020603050405020304" pitchFamily="18" charset="0"/>
              </a:rPr>
              <a:t>our </a:t>
            </a:r>
            <a:r>
              <a:rPr lang="en-US" altLang="zh-CN" u="sng" dirty="0">
                <a:solidFill>
                  <a:srgbClr val="0000FF"/>
                </a:solidFill>
                <a:latin typeface="Times New Roman" panose="02020603050405020304" pitchFamily="18" charset="0"/>
                <a:cs typeface="Times New Roman" panose="02020603050405020304" pitchFamily="18" charset="0"/>
              </a:rPr>
              <a:t>mathematical model </a:t>
            </a:r>
            <a:r>
              <a:rPr lang="en-US" altLang="zh-CN" dirty="0">
                <a:latin typeface="Times New Roman" panose="02020603050405020304" pitchFamily="18" charset="0"/>
                <a:cs typeface="Times New Roman" panose="02020603050405020304" pitchFamily="18" charset="0"/>
              </a:rPr>
              <a:t>for them.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LINQ </a:t>
            </a:r>
            <a:r>
              <a:rPr lang="en-US" altLang="zh-CN" dirty="0">
                <a:latin typeface="Times New Roman" panose="02020603050405020304" pitchFamily="18" charset="0"/>
                <a:cs typeface="Times New Roman" panose="02020603050405020304" pitchFamily="18" charset="0"/>
              </a:rPr>
              <a:t>achieves </a:t>
            </a:r>
            <a:r>
              <a:rPr lang="en-US" altLang="zh-CN" u="sng" dirty="0">
                <a:solidFill>
                  <a:srgbClr val="0000FF"/>
                </a:solidFill>
                <a:latin typeface="Times New Roman" panose="02020603050405020304" pitchFamily="18" charset="0"/>
                <a:cs typeface="Times New Roman" panose="02020603050405020304" pitchFamily="18" charset="0"/>
              </a:rPr>
              <a:t>substantial power </a:t>
            </a:r>
            <a:r>
              <a:rPr lang="en-US" altLang="zh-CN" dirty="0">
                <a:latin typeface="Times New Roman" panose="02020603050405020304" pitchFamily="18" charset="0"/>
                <a:cs typeface="Times New Roman" panose="02020603050405020304" pitchFamily="18" charset="0"/>
              </a:rPr>
              <a:t>by allowing </a:t>
            </a:r>
            <a:r>
              <a:rPr lang="en-US" altLang="zh-CN" dirty="0">
                <a:solidFill>
                  <a:srgbClr val="0000FF"/>
                </a:solidFill>
                <a:latin typeface="Times New Roman" panose="02020603050405020304" pitchFamily="18" charset="0"/>
                <a:cs typeface="Times New Roman" panose="02020603050405020304" pitchFamily="18" charset="0"/>
              </a:rPr>
              <a:t>general C# computations </a:t>
            </a:r>
            <a:r>
              <a:rPr lang="en-US" altLang="zh-CN" dirty="0">
                <a:latin typeface="Times New Roman" panose="02020603050405020304" pitchFamily="18" charset="0"/>
                <a:cs typeface="Times New Roman" panose="02020603050405020304" pitchFamily="18" charset="0"/>
              </a:rPr>
              <a:t>in </a:t>
            </a:r>
            <a:r>
              <a:rPr lang="en-US" altLang="zh-CN" dirty="0" smtClean="0">
                <a:latin typeface="Times New Roman" panose="02020603050405020304" pitchFamily="18" charset="0"/>
                <a:cs typeface="Times New Roman" panose="02020603050405020304" pitchFamily="18" charset="0"/>
              </a:rPr>
              <a:t>predicates(</a:t>
            </a:r>
            <a:r>
              <a:rPr lang="zh-CN" altLang="en-US" dirty="0" smtClean="0">
                <a:latin typeface="Times New Roman" panose="02020603050405020304" pitchFamily="18" charset="0"/>
                <a:cs typeface="Times New Roman" panose="02020603050405020304" pitchFamily="18" charset="0"/>
              </a:rPr>
              <a:t>断言</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 </a:t>
            </a:r>
            <a:r>
              <a:rPr lang="en-US" altLang="zh-CN" b="1" dirty="0">
                <a:latin typeface="Times New Roman" panose="02020603050405020304" pitchFamily="18" charset="0"/>
                <a:cs typeface="Times New Roman" panose="02020603050405020304" pitchFamily="18" charset="0"/>
              </a:rPr>
              <a:t>Where</a:t>
            </a:r>
            <a:r>
              <a:rPr lang="en-US" altLang="zh-CN" dirty="0">
                <a:latin typeface="Times New Roman" panose="02020603050405020304" pitchFamily="18" charset="0"/>
                <a:cs typeface="Times New Roman" panose="02020603050405020304" pitchFamily="18" charset="0"/>
              </a:rPr>
              <a:t>, functions of </a:t>
            </a:r>
            <a:r>
              <a:rPr lang="en-US" altLang="zh-CN" b="1" dirty="0">
                <a:latin typeface="Times New Roman" panose="02020603050405020304" pitchFamily="18" charset="0"/>
                <a:cs typeface="Times New Roman" panose="02020603050405020304" pitchFamily="18" charset="0"/>
              </a:rPr>
              <a:t>Select</a:t>
            </a:r>
            <a:r>
              <a:rPr lang="en-US" altLang="zh-CN" dirty="0">
                <a:latin typeface="Times New Roman" panose="02020603050405020304" pitchFamily="18" charset="0"/>
                <a:cs typeface="Times New Roman" panose="02020603050405020304" pitchFamily="18" charset="0"/>
              </a:rPr>
              <a:t>, and other </a:t>
            </a:r>
            <a:r>
              <a:rPr lang="en-US" altLang="zh-CN" dirty="0" smtClean="0">
                <a:latin typeface="Times New Roman" panose="02020603050405020304" pitchFamily="18" charset="0"/>
                <a:cs typeface="Times New Roman" panose="02020603050405020304" pitchFamily="18" charset="0"/>
              </a:rPr>
              <a:t>operations.</a:t>
            </a:r>
          </a:p>
          <a:p>
            <a:r>
              <a:rPr lang="en-US" altLang="zh-CN" dirty="0" smtClean="0">
                <a:latin typeface="Times New Roman" panose="02020603050405020304" pitchFamily="18" charset="0"/>
                <a:cs typeface="Times New Roman" panose="02020603050405020304" pitchFamily="18" charset="0"/>
              </a:rPr>
              <a:t>PINQ restricts(</a:t>
            </a:r>
            <a:r>
              <a:rPr lang="zh-CN" altLang="en-US" dirty="0" smtClean="0">
                <a:latin typeface="Times New Roman" panose="02020603050405020304" pitchFamily="18" charset="0"/>
                <a:cs typeface="Times New Roman" panose="02020603050405020304" pitchFamily="18" charset="0"/>
              </a:rPr>
              <a:t>制约</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a:t>
            </a:r>
            <a:r>
              <a:rPr lang="en-US" altLang="zh-CN" dirty="0" smtClean="0">
                <a:latin typeface="Times New Roman" panose="02020603050405020304" pitchFamily="18" charset="0"/>
                <a:cs typeface="Times New Roman" panose="02020603050405020304" pitchFamily="18" charset="0"/>
              </a:rPr>
              <a:t>shepherds(</a:t>
            </a:r>
            <a:r>
              <a:rPr lang="zh-CN" altLang="en-US" dirty="0" smtClean="0">
                <a:latin typeface="Times New Roman" panose="02020603050405020304" pitchFamily="18" charset="0"/>
                <a:cs typeface="Times New Roman" panose="02020603050405020304" pitchFamily="18" charset="0"/>
              </a:rPr>
              <a:t>引导</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these computations to mitigate the potential for exploitation of side </a:t>
            </a:r>
            <a:r>
              <a:rPr lang="en-US" altLang="zh-CN" dirty="0" smtClean="0">
                <a:latin typeface="Times New Roman" panose="02020603050405020304" pitchFamily="18" charset="0"/>
                <a:cs typeface="Times New Roman" panose="02020603050405020304" pitchFamily="18" charset="0"/>
              </a:rPr>
              <a:t>channels(</a:t>
            </a:r>
            <a:r>
              <a:rPr lang="zh-CN" altLang="en-US" dirty="0" smtClean="0">
                <a:latin typeface="Times New Roman" panose="02020603050405020304" pitchFamily="18" charset="0"/>
                <a:cs typeface="Times New Roman" panose="02020603050405020304" pitchFamily="18" charset="0"/>
              </a:rPr>
              <a:t>减缓两侧通道的开发可能？</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79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1.1.3 Applications of PINQ</a:t>
            </a:r>
            <a:r>
              <a:rPr lang="en-US" altLang="zh-CN" dirty="0"/>
              <a:t> </a:t>
            </a:r>
            <a:endParaRPr lang="zh-CN" altLang="en-US"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Programming with PINQ is done through </a:t>
            </a:r>
            <a:r>
              <a:rPr lang="en-US" altLang="zh-CN" dirty="0">
                <a:solidFill>
                  <a:srgbClr val="0000FF"/>
                </a:solidFill>
                <a:latin typeface="Times New Roman" panose="02020603050405020304" pitchFamily="18" charset="0"/>
                <a:cs typeface="Times New Roman" panose="02020603050405020304" pitchFamily="18" charset="0"/>
              </a:rPr>
              <a:t>the </a:t>
            </a:r>
            <a:r>
              <a:rPr lang="en-US" altLang="zh-CN" dirty="0" smtClean="0">
                <a:solidFill>
                  <a:srgbClr val="0000FF"/>
                </a:solidFill>
                <a:latin typeface="Times New Roman" panose="02020603050405020304" pitchFamily="18" charset="0"/>
                <a:cs typeface="Times New Roman" panose="02020603050405020304" pitchFamily="18" charset="0"/>
              </a:rPr>
              <a:t>declarative LINQ </a:t>
            </a:r>
            <a:r>
              <a:rPr lang="en-US" altLang="zh-CN" dirty="0">
                <a:solidFill>
                  <a:srgbClr val="0000FF"/>
                </a:solidFill>
                <a:latin typeface="Times New Roman" panose="02020603050405020304" pitchFamily="18" charset="0"/>
                <a:cs typeface="Times New Roman" panose="02020603050405020304" pitchFamily="18" charset="0"/>
              </a:rPr>
              <a:t>language</a:t>
            </a:r>
            <a:r>
              <a:rPr lang="en-US" altLang="zh-CN" dirty="0">
                <a:latin typeface="Times New Roman" panose="02020603050405020304" pitchFamily="18" charset="0"/>
                <a:cs typeface="Times New Roman" panose="02020603050405020304" pitchFamily="18" charset="0"/>
              </a:rPr>
              <a:t>, in an otherwise unconstrained C# </a:t>
            </a:r>
            <a:r>
              <a:rPr lang="en-US" altLang="zh-CN" dirty="0" smtClean="0">
                <a:latin typeface="Times New Roman" panose="02020603050405020304" pitchFamily="18" charset="0"/>
                <a:cs typeface="Times New Roman" panose="02020603050405020304" pitchFamily="18" charset="0"/>
              </a:rPr>
              <a:t>program.</a:t>
            </a:r>
          </a:p>
          <a:p>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analyst is </a:t>
            </a:r>
            <a:r>
              <a:rPr lang="en-US" altLang="zh-CN" dirty="0">
                <a:solidFill>
                  <a:srgbClr val="0000FF"/>
                </a:solidFill>
                <a:latin typeface="Times New Roman" panose="02020603050405020304" pitchFamily="18" charset="0"/>
                <a:cs typeface="Times New Roman" panose="02020603050405020304" pitchFamily="18" charset="0"/>
              </a:rPr>
              <a:t>not given direct access </a:t>
            </a:r>
            <a:r>
              <a:rPr lang="en-US" altLang="zh-CN" dirty="0">
                <a:latin typeface="Times New Roman" panose="02020603050405020304" pitchFamily="18" charset="0"/>
                <a:cs typeface="Times New Roman" panose="02020603050405020304" pitchFamily="18" charset="0"/>
              </a:rPr>
              <a:t>to the </a:t>
            </a:r>
            <a:r>
              <a:rPr lang="en-US" altLang="zh-CN" dirty="0">
                <a:solidFill>
                  <a:srgbClr val="0000FF"/>
                </a:solidFill>
                <a:latin typeface="Times New Roman" panose="02020603050405020304" pitchFamily="18" charset="0"/>
                <a:cs typeface="Times New Roman" panose="02020603050405020304" pitchFamily="18" charset="0"/>
              </a:rPr>
              <a:t>underlying </a:t>
            </a:r>
            <a:r>
              <a:rPr lang="en-US" altLang="zh-CN" dirty="0" smtClean="0">
                <a:solidFill>
                  <a:srgbClr val="0000FF"/>
                </a:solidFill>
                <a:latin typeface="Times New Roman" panose="02020603050405020304" pitchFamily="18" charset="0"/>
                <a:cs typeface="Times New Roman" panose="02020603050405020304" pitchFamily="18" charset="0"/>
              </a:rPr>
              <a:t>data</a:t>
            </a:r>
            <a:r>
              <a:rPr lang="en-US" altLang="zh-CN" dirty="0" smtClean="0">
                <a:latin typeface="Times New Roman" panose="02020603050405020304" pitchFamily="18" charset="0"/>
                <a:cs typeface="Times New Roman" panose="02020603050405020304" pitchFamily="18" charset="0"/>
              </a:rPr>
              <a:t>; instead</a:t>
            </a:r>
            <a:r>
              <a:rPr lang="en-US" altLang="zh-CN" dirty="0">
                <a:latin typeface="Times New Roman" panose="02020603050405020304" pitchFamily="18" charset="0"/>
                <a:cs typeface="Times New Roman" panose="02020603050405020304" pitchFamily="18" charset="0"/>
              </a:rPr>
              <a:t>, information is </a:t>
            </a:r>
            <a:r>
              <a:rPr lang="en-US" altLang="zh-CN" dirty="0" smtClean="0">
                <a:latin typeface="Times New Roman" panose="02020603050405020304" pitchFamily="18" charset="0"/>
                <a:cs typeface="Times New Roman" panose="02020603050405020304" pitchFamily="18" charset="0"/>
              </a:rPr>
              <a:t>extracted(</a:t>
            </a:r>
            <a:r>
              <a:rPr lang="zh-CN" altLang="en-US" dirty="0" smtClean="0">
                <a:latin typeface="Times New Roman" panose="02020603050405020304" pitchFamily="18" charset="0"/>
                <a:cs typeface="Times New Roman" panose="02020603050405020304" pitchFamily="18" charset="0"/>
              </a:rPr>
              <a:t>获得</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via </a:t>
            </a:r>
            <a:r>
              <a:rPr lang="en-US" altLang="zh-CN" u="sng" dirty="0">
                <a:solidFill>
                  <a:srgbClr val="0000FF"/>
                </a:solidFill>
                <a:latin typeface="Times New Roman" panose="02020603050405020304" pitchFamily="18" charset="0"/>
                <a:cs typeface="Times New Roman" panose="02020603050405020304" pitchFamily="18" charset="0"/>
              </a:rPr>
              <a:t>PINQ’s </a:t>
            </a:r>
            <a:r>
              <a:rPr lang="en-US" altLang="zh-CN" u="sng" dirty="0" smtClean="0">
                <a:solidFill>
                  <a:srgbClr val="0000FF"/>
                </a:solidFill>
                <a:latin typeface="Times New Roman" panose="02020603050405020304" pitchFamily="18" charset="0"/>
                <a:cs typeface="Times New Roman" panose="02020603050405020304" pitchFamily="18" charset="0"/>
              </a:rPr>
              <a:t>aggregations</a:t>
            </a:r>
            <a:r>
              <a:rPr lang="en-US" altLang="zh-CN" dirty="0" smtClean="0">
                <a:latin typeface="Times New Roman" panose="02020603050405020304" pitchFamily="18" charset="0"/>
                <a:cs typeface="Times New Roman" panose="02020603050405020304" pitchFamily="18" charset="0"/>
              </a:rPr>
              <a:t>. </a:t>
            </a:r>
          </a:p>
          <a:p>
            <a:r>
              <a:rPr lang="en-US" altLang="zh-CN" dirty="0" smtClean="0">
                <a:latin typeface="Times New Roman" panose="02020603050405020304" pitchFamily="18" charset="0"/>
                <a:cs typeface="Times New Roman" panose="02020603050405020304" pitchFamily="18" charset="0"/>
              </a:rPr>
              <a:t>In </a:t>
            </a:r>
            <a:r>
              <a:rPr lang="en-US" altLang="zh-CN" dirty="0">
                <a:latin typeface="Times New Roman" panose="02020603050405020304" pitchFamily="18" charset="0"/>
                <a:cs typeface="Times New Roman" panose="02020603050405020304" pitchFamily="18" charset="0"/>
              </a:rPr>
              <a:t>exchange for this </a:t>
            </a:r>
            <a:r>
              <a:rPr lang="en-US" altLang="zh-CN" dirty="0" smtClean="0">
                <a:latin typeface="Times New Roman" panose="02020603050405020304" pitchFamily="18" charset="0"/>
                <a:cs typeface="Times New Roman" panose="02020603050405020304" pitchFamily="18" charset="0"/>
              </a:rPr>
              <a:t>indirection(</a:t>
            </a:r>
            <a:r>
              <a:rPr lang="zh-CN" altLang="en-US" dirty="0" smtClean="0">
                <a:latin typeface="Times New Roman" panose="02020603050405020304" pitchFamily="18" charset="0"/>
                <a:cs typeface="Times New Roman" panose="02020603050405020304" pitchFamily="18" charset="0"/>
              </a:rPr>
              <a:t>间接性</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analysis is allowed </a:t>
            </a:r>
            <a:r>
              <a:rPr lang="en-US" altLang="zh-CN" dirty="0" smtClean="0">
                <a:latin typeface="Times New Roman" panose="02020603050405020304" pitchFamily="18" charset="0"/>
                <a:cs typeface="Times New Roman" panose="02020603050405020304" pitchFamily="18" charset="0"/>
              </a:rPr>
              <a:t>to operate </a:t>
            </a:r>
            <a:r>
              <a:rPr lang="en-US" altLang="zh-CN" dirty="0">
                <a:latin typeface="Times New Roman" panose="02020603050405020304" pitchFamily="18" charset="0"/>
                <a:cs typeface="Times New Roman" panose="02020603050405020304" pitchFamily="18" charset="0"/>
              </a:rPr>
              <a:t>on </a:t>
            </a:r>
            <a:r>
              <a:rPr lang="en-US" altLang="zh-CN" u="sng" dirty="0">
                <a:solidFill>
                  <a:srgbClr val="0000FF"/>
                </a:solidFill>
                <a:latin typeface="Times New Roman" panose="02020603050405020304" pitchFamily="18" charset="0"/>
                <a:cs typeface="Times New Roman" panose="02020603050405020304" pitchFamily="18" charset="0"/>
              </a:rPr>
              <a:t>unmasked, unaltered, live records.</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740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82171"/>
            <a:ext cx="10515600" cy="2177143"/>
          </a:xfrm>
        </p:spPr>
        <p:txBody>
          <a:bodyPr>
            <a:normAutofit lnSpcReduction="10000"/>
          </a:bodyPr>
          <a:lstStyle/>
          <a:p>
            <a:r>
              <a:rPr lang="en-US" altLang="zh-CN" sz="2400" dirty="0">
                <a:latin typeface="Times New Roman" panose="02020603050405020304" pitchFamily="18" charset="0"/>
                <a:cs typeface="Times New Roman" panose="02020603050405020304" pitchFamily="18" charset="0"/>
              </a:rPr>
              <a:t>With a few important exceptions, </a:t>
            </a:r>
            <a:r>
              <a:rPr lang="en-US" altLang="zh-CN" sz="2400" dirty="0">
                <a:solidFill>
                  <a:srgbClr val="0000FF"/>
                </a:solidFill>
                <a:latin typeface="Times New Roman" panose="02020603050405020304" pitchFamily="18" charset="0"/>
                <a:cs typeface="Times New Roman" panose="02020603050405020304" pitchFamily="18" charset="0"/>
              </a:rPr>
              <a:t>programs written </a:t>
            </a:r>
            <a:r>
              <a:rPr lang="en-US" altLang="zh-CN" sz="2400" dirty="0" smtClean="0">
                <a:solidFill>
                  <a:srgbClr val="0000FF"/>
                </a:solidFill>
                <a:latin typeface="Times New Roman" panose="02020603050405020304" pitchFamily="18" charset="0"/>
                <a:cs typeface="Times New Roman" panose="02020603050405020304" pitchFamily="18" charset="0"/>
              </a:rPr>
              <a:t>with PINQ </a:t>
            </a:r>
            <a:r>
              <a:rPr lang="en-US" altLang="zh-CN" sz="2400" dirty="0">
                <a:latin typeface="Times New Roman" panose="02020603050405020304" pitchFamily="18" charset="0"/>
                <a:cs typeface="Times New Roman" panose="02020603050405020304" pitchFamily="18" charset="0"/>
              </a:rPr>
              <a:t>look almost identical to their </a:t>
            </a:r>
            <a:r>
              <a:rPr lang="en-US" altLang="zh-CN" sz="2400" dirty="0">
                <a:solidFill>
                  <a:srgbClr val="0000FF"/>
                </a:solidFill>
                <a:latin typeface="Times New Roman" panose="02020603050405020304" pitchFamily="18" charset="0"/>
                <a:cs typeface="Times New Roman" panose="02020603050405020304" pitchFamily="18" charset="0"/>
              </a:rPr>
              <a:t>counterparts in </a:t>
            </a:r>
            <a:r>
              <a:rPr lang="en-US" altLang="zh-CN" sz="2400" dirty="0" smtClean="0">
                <a:solidFill>
                  <a:srgbClr val="0000FF"/>
                </a:solidFill>
                <a:latin typeface="Times New Roman" panose="02020603050405020304" pitchFamily="18" charset="0"/>
                <a:cs typeface="Times New Roman" panose="02020603050405020304" pitchFamily="18" charset="0"/>
              </a:rPr>
              <a:t>LINQ</a:t>
            </a:r>
            <a:r>
              <a:rPr lang="en-US" altLang="zh-CN" sz="2400" dirty="0" smtClean="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analysts </a:t>
            </a:r>
            <a:r>
              <a:rPr lang="en-US" altLang="zh-CN" sz="2400" dirty="0">
                <a:solidFill>
                  <a:srgbClr val="0000FF"/>
                </a:solidFill>
                <a:latin typeface="Times New Roman" panose="02020603050405020304" pitchFamily="18" charset="0"/>
                <a:cs typeface="Times New Roman" panose="02020603050405020304" pitchFamily="18" charset="0"/>
              </a:rPr>
              <a:t>assembles an arbitrary query</a:t>
            </a:r>
            <a:r>
              <a:rPr lang="en-US" altLang="zh-CN" sz="2400" dirty="0">
                <a:latin typeface="Times New Roman" panose="02020603050405020304" pitchFamily="18" charset="0"/>
                <a:cs typeface="Times New Roman" panose="02020603050405020304" pitchFamily="18" charset="0"/>
              </a:rPr>
              <a:t> from </a:t>
            </a:r>
            <a:r>
              <a:rPr lang="en-US" altLang="zh-CN" sz="2400" dirty="0" smtClean="0">
                <a:latin typeface="Times New Roman" panose="02020603050405020304" pitchFamily="18" charset="0"/>
                <a:cs typeface="Times New Roman" panose="02020603050405020304" pitchFamily="18" charset="0"/>
              </a:rPr>
              <a:t>permitted transformations</a:t>
            </a:r>
            <a:r>
              <a:rPr lang="en-US" altLang="zh-CN" sz="2400" dirty="0">
                <a:latin typeface="Times New Roman" panose="02020603050405020304" pitchFamily="18" charset="0"/>
                <a:cs typeface="Times New Roman" panose="02020603050405020304" pitchFamily="18" charset="0"/>
              </a:rPr>
              <a:t>, and </a:t>
            </a:r>
            <a:r>
              <a:rPr lang="en-US" altLang="zh-CN" sz="2400" dirty="0">
                <a:solidFill>
                  <a:srgbClr val="0000FF"/>
                </a:solidFill>
                <a:latin typeface="Times New Roman" panose="02020603050405020304" pitchFamily="18" charset="0"/>
                <a:cs typeface="Times New Roman" panose="02020603050405020304" pitchFamily="18" charset="0"/>
              </a:rPr>
              <a:t>specifies the accuracy </a:t>
            </a:r>
            <a:r>
              <a:rPr lang="en-US" altLang="zh-CN" sz="2400" dirty="0">
                <a:latin typeface="Times New Roman" panose="02020603050405020304" pitchFamily="18" charset="0"/>
                <a:cs typeface="Times New Roman" panose="02020603050405020304" pitchFamily="18" charset="0"/>
              </a:rPr>
              <a:t>for </a:t>
            </a:r>
            <a:r>
              <a:rPr lang="en-US" altLang="zh-CN" sz="2400" dirty="0" smtClean="0">
                <a:latin typeface="Times New Roman" panose="02020603050405020304" pitchFamily="18" charset="0"/>
                <a:cs typeface="Times New Roman" panose="02020603050405020304" pitchFamily="18" charset="0"/>
              </a:rPr>
              <a:t>aggregations.</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Example </a:t>
            </a:r>
            <a:r>
              <a:rPr lang="en-US" altLang="zh-CN" sz="2400" dirty="0">
                <a:latin typeface="Times New Roman" panose="02020603050405020304" pitchFamily="18" charset="0"/>
                <a:cs typeface="Times New Roman" panose="02020603050405020304" pitchFamily="18" charset="0"/>
              </a:rPr>
              <a:t>1 contains a C# PINQ fragment for counting distinct IP addresses issuing searches for an input query phrase. </a:t>
            </a:r>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770441" y="3032804"/>
            <a:ext cx="8651117" cy="3369026"/>
          </a:xfrm>
          <a:prstGeom prst="rect">
            <a:avLst/>
          </a:prstGeom>
        </p:spPr>
      </p:pic>
    </p:spTree>
    <p:extLst>
      <p:ext uri="{BB962C8B-B14F-4D97-AF65-F5344CB8AC3E}">
        <p14:creationId xmlns:p14="http://schemas.microsoft.com/office/powerpoint/2010/main" val="2809653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Paper Outline</a:t>
            </a:r>
            <a:r>
              <a:rPr lang="en-US" altLang="zh-CN" dirty="0"/>
              <a:t> </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Section </a:t>
            </a:r>
            <a:r>
              <a:rPr lang="en-US" altLang="zh-CN" dirty="0" smtClean="0"/>
              <a:t>1 </a:t>
            </a:r>
            <a:r>
              <a:rPr lang="en-US" altLang="zh-CN" sz="2400" dirty="0" smtClean="0">
                <a:latin typeface="Times New Roman" panose="02020603050405020304" pitchFamily="18" charset="0"/>
                <a:cs typeface="Times New Roman" panose="02020603050405020304" pitchFamily="18" charset="0"/>
              </a:rPr>
              <a:t>three parts</a:t>
            </a:r>
          </a:p>
          <a:p>
            <a:pPr marL="460800">
              <a:buFont typeface="Wingdings" panose="05000000000000000000" pitchFamily="2" charset="2"/>
              <a:buChar char="ü"/>
            </a:pPr>
            <a:r>
              <a:rPr lang="en-US" altLang="zh-CN" sz="2400" i="1" dirty="0">
                <a:latin typeface="Times New Roman" panose="02020603050405020304" pitchFamily="18" charset="0"/>
                <a:cs typeface="Times New Roman" panose="02020603050405020304" pitchFamily="18" charset="0"/>
              </a:rPr>
              <a:t>Mathematics of PINQ</a:t>
            </a:r>
            <a:r>
              <a:rPr lang="en-US" altLang="zh-CN" sz="2400" dirty="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pPr marL="460800">
              <a:buFont typeface="Wingdings" panose="05000000000000000000" pitchFamily="2" charset="2"/>
              <a:buChar char="ü"/>
            </a:pPr>
            <a:r>
              <a:rPr lang="en-US" altLang="zh-CN" sz="2400" i="1" dirty="0">
                <a:latin typeface="Times New Roman" panose="02020603050405020304" pitchFamily="18" charset="0"/>
                <a:cs typeface="Times New Roman" panose="02020603050405020304" pitchFamily="18" charset="0"/>
              </a:rPr>
              <a:t>Implementation of PINQ</a:t>
            </a:r>
            <a:r>
              <a:rPr lang="en-US" altLang="zh-CN" sz="2400" dirty="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pPr marL="460800">
              <a:buFont typeface="Wingdings" panose="05000000000000000000" pitchFamily="2" charset="2"/>
              <a:buChar char="ü"/>
            </a:pPr>
            <a:r>
              <a:rPr lang="en-US" altLang="zh-CN" sz="2400" i="1" dirty="0">
                <a:latin typeface="Times New Roman" panose="02020603050405020304" pitchFamily="18" charset="0"/>
                <a:cs typeface="Times New Roman" panose="02020603050405020304" pitchFamily="18" charset="0"/>
              </a:rPr>
              <a:t>Applications of PINQ</a:t>
            </a:r>
            <a:r>
              <a:rPr lang="en-US" altLang="zh-CN" sz="2400" dirty="0">
                <a:latin typeface="Times New Roman" panose="02020603050405020304" pitchFamily="18" charset="0"/>
                <a:cs typeface="Times New Roman" panose="02020603050405020304" pitchFamily="18" charset="0"/>
              </a:rPr>
              <a:t> </a:t>
            </a:r>
          </a:p>
          <a:p>
            <a:r>
              <a:rPr lang="en-US" altLang="zh-CN" dirty="0" smtClean="0"/>
              <a:t>Section </a:t>
            </a:r>
            <a:r>
              <a:rPr lang="en-US" altLang="zh-CN" dirty="0"/>
              <a:t>2 </a:t>
            </a:r>
            <a:r>
              <a:rPr lang="en-US" altLang="zh-CN" sz="2400" dirty="0" smtClean="0">
                <a:latin typeface="Times New Roman" panose="02020603050405020304" pitchFamily="18" charset="0"/>
                <a:cs typeface="Times New Roman" panose="02020603050405020304" pitchFamily="18" charset="0"/>
              </a:rPr>
              <a:t>review </a:t>
            </a:r>
            <a:r>
              <a:rPr lang="en-US" altLang="zh-CN" sz="2400" dirty="0">
                <a:latin typeface="Times New Roman" panose="02020603050405020304" pitchFamily="18" charset="0"/>
                <a:cs typeface="Times New Roman" panose="02020603050405020304" pitchFamily="18" charset="0"/>
              </a:rPr>
              <a:t>the </a:t>
            </a:r>
            <a:r>
              <a:rPr lang="en-US" altLang="zh-CN" sz="2400" u="sng" dirty="0">
                <a:solidFill>
                  <a:srgbClr val="0000FF"/>
                </a:solidFill>
                <a:latin typeface="Times New Roman" panose="02020603050405020304" pitchFamily="18" charset="0"/>
                <a:cs typeface="Times New Roman" panose="02020603050405020304" pitchFamily="18" charset="0"/>
              </a:rPr>
              <a:t>definition</a:t>
            </a: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0000FF"/>
                </a:solidFill>
                <a:latin typeface="Times New Roman" panose="02020603050405020304" pitchFamily="18" charset="0"/>
                <a:cs typeface="Times New Roman" panose="02020603050405020304" pitchFamily="18" charset="0"/>
              </a:rPr>
              <a:t>of </a:t>
            </a:r>
            <a:r>
              <a:rPr lang="en-US" altLang="zh-CN" sz="2400" i="1" dirty="0">
                <a:solidFill>
                  <a:srgbClr val="0000FF"/>
                </a:solidFill>
                <a:latin typeface="Times New Roman" panose="02020603050405020304" pitchFamily="18" charset="0"/>
                <a:cs typeface="Times New Roman" panose="02020603050405020304" pitchFamily="18" charset="0"/>
              </a:rPr>
              <a:t>differential privacy</a:t>
            </a:r>
            <a:r>
              <a:rPr lang="en-US" altLang="zh-CN" sz="2400" dirty="0">
                <a:latin typeface="Times New Roman" panose="02020603050405020304" pitchFamily="18" charset="0"/>
                <a:cs typeface="Times New Roman" panose="02020603050405020304" pitchFamily="18" charset="0"/>
              </a:rPr>
              <a:t>, and presenting </a:t>
            </a:r>
            <a:r>
              <a:rPr lang="en-US" altLang="zh-CN" sz="2400" u="sng" dirty="0">
                <a:solidFill>
                  <a:srgbClr val="0000FF"/>
                </a:solidFill>
                <a:latin typeface="Times New Roman" panose="02020603050405020304" pitchFamily="18" charset="0"/>
                <a:cs typeface="Times New Roman" panose="02020603050405020304" pitchFamily="18" charset="0"/>
              </a:rPr>
              <a:t>supporting mathematics</a:t>
            </a:r>
            <a:r>
              <a:rPr lang="en-US" altLang="zh-CN" sz="2400" dirty="0">
                <a:solidFill>
                  <a:srgbClr val="0000FF"/>
                </a:solidFill>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that are </a:t>
            </a:r>
            <a:r>
              <a:rPr lang="en-US" altLang="zh-CN" sz="2400" dirty="0">
                <a:latin typeface="Times New Roman" panose="02020603050405020304" pitchFamily="18" charset="0"/>
                <a:cs typeface="Times New Roman" panose="02020603050405020304" pitchFamily="18" charset="0"/>
              </a:rPr>
              <a:t>necessary for </a:t>
            </a:r>
            <a:r>
              <a:rPr lang="en-US" altLang="zh-CN" sz="2400" dirty="0">
                <a:solidFill>
                  <a:srgbClr val="0000FF"/>
                </a:solidFill>
                <a:latin typeface="Times New Roman" panose="02020603050405020304" pitchFamily="18" charset="0"/>
                <a:cs typeface="Times New Roman" panose="02020603050405020304" pitchFamily="18" charset="0"/>
              </a:rPr>
              <a:t>end-to-end analysis of our </a:t>
            </a:r>
            <a:r>
              <a:rPr lang="en-US" altLang="zh-CN" sz="2400" dirty="0" smtClean="0">
                <a:solidFill>
                  <a:srgbClr val="0000FF"/>
                </a:solidFill>
                <a:latin typeface="Times New Roman" panose="02020603050405020304" pitchFamily="18" charset="0"/>
                <a:cs typeface="Times New Roman" panose="02020603050405020304" pitchFamily="18" charset="0"/>
              </a:rPr>
              <a:t>computations</a:t>
            </a:r>
            <a:r>
              <a:rPr lang="en-US" altLang="zh-CN" sz="2400" dirty="0" smtClean="0">
                <a:latin typeface="Times New Roman" panose="02020603050405020304" pitchFamily="18" charset="0"/>
                <a:cs typeface="Times New Roman" panose="02020603050405020304" pitchFamily="18" charset="0"/>
              </a:rPr>
              <a:t>.</a:t>
            </a:r>
          </a:p>
          <a:p>
            <a:r>
              <a:rPr lang="en-US" altLang="zh-CN" dirty="0"/>
              <a:t>Section 3 </a:t>
            </a:r>
            <a:r>
              <a:rPr lang="en-US" altLang="zh-CN" sz="2400" dirty="0">
                <a:latin typeface="Times New Roman" panose="02020603050405020304" pitchFamily="18" charset="0"/>
                <a:cs typeface="Times New Roman" panose="02020603050405020304" pitchFamily="18" charset="0"/>
              </a:rPr>
              <a:t>detail </a:t>
            </a:r>
            <a:r>
              <a:rPr lang="en-US" altLang="zh-CN" sz="2400" dirty="0">
                <a:solidFill>
                  <a:srgbClr val="0000FF"/>
                </a:solidFill>
                <a:latin typeface="Times New Roman" panose="02020603050405020304" pitchFamily="18" charset="0"/>
                <a:cs typeface="Times New Roman" panose="02020603050405020304" pitchFamily="18" charset="0"/>
              </a:rPr>
              <a:t>PINQ’s </a:t>
            </a:r>
            <a:r>
              <a:rPr lang="en-US" altLang="zh-CN" sz="2400" u="sng" dirty="0">
                <a:solidFill>
                  <a:srgbClr val="0000FF"/>
                </a:solidFill>
                <a:latin typeface="Times New Roman" panose="02020603050405020304" pitchFamily="18" charset="0"/>
                <a:cs typeface="Times New Roman" panose="02020603050405020304" pitchFamily="18" charset="0"/>
              </a:rPr>
              <a:t>design</a:t>
            </a:r>
            <a:r>
              <a:rPr lang="en-US" altLang="zh-CN" sz="2400" dirty="0">
                <a:solidFill>
                  <a:srgbClr val="0000FF"/>
                </a:solidFill>
                <a:latin typeface="Times New Roman" panose="02020603050405020304" pitchFamily="18" charset="0"/>
                <a:cs typeface="Times New Roman" panose="02020603050405020304" pitchFamily="18" charset="0"/>
              </a:rPr>
              <a:t> and </a:t>
            </a:r>
            <a:r>
              <a:rPr lang="en-US" altLang="zh-CN" sz="2400" u="sng" dirty="0" smtClean="0">
                <a:solidFill>
                  <a:srgbClr val="0000FF"/>
                </a:solidFill>
                <a:latin typeface="Times New Roman" panose="02020603050405020304" pitchFamily="18" charset="0"/>
                <a:cs typeface="Times New Roman" panose="02020603050405020304" pitchFamily="18" charset="0"/>
              </a:rPr>
              <a:t>implementation</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as well as some </a:t>
            </a:r>
            <a:r>
              <a:rPr lang="en-US" altLang="zh-CN" sz="2400" u="sng" dirty="0">
                <a:solidFill>
                  <a:srgbClr val="0000FF"/>
                </a:solidFill>
                <a:latin typeface="Times New Roman" panose="02020603050405020304" pitchFamily="18" charset="0"/>
                <a:cs typeface="Times New Roman" panose="02020603050405020304" pitchFamily="18" charset="0"/>
              </a:rPr>
              <a:t>advanced features</a:t>
            </a:r>
            <a:r>
              <a:rPr lang="en-US" altLang="zh-CN" sz="2400" dirty="0">
                <a:solidFill>
                  <a:srgbClr val="0000FF"/>
                </a:solidFill>
                <a:latin typeface="Times New Roman" panose="02020603050405020304" pitchFamily="18" charset="0"/>
                <a:cs typeface="Times New Roman" panose="02020603050405020304" pitchFamily="18" charset="0"/>
              </a:rPr>
              <a:t> and </a:t>
            </a:r>
            <a:r>
              <a:rPr lang="en-US" altLang="zh-CN" sz="2400" u="sng" dirty="0">
                <a:solidFill>
                  <a:srgbClr val="0000FF"/>
                </a:solidFill>
                <a:latin typeface="Times New Roman" panose="02020603050405020304" pitchFamily="18" charset="0"/>
                <a:cs typeface="Times New Roman" panose="02020603050405020304" pitchFamily="18" charset="0"/>
              </a:rPr>
              <a:t>security challenges</a:t>
            </a:r>
            <a:r>
              <a:rPr lang="en-US" altLang="zh-CN" sz="2400" dirty="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r>
              <a:rPr lang="en-US" altLang="zh-CN" dirty="0"/>
              <a:t>Section </a:t>
            </a:r>
            <a:r>
              <a:rPr lang="en-US" altLang="zh-CN" dirty="0" smtClean="0"/>
              <a:t>4 </a:t>
            </a:r>
            <a:r>
              <a:rPr lang="en-US" altLang="zh-CN" sz="2400" dirty="0">
                <a:latin typeface="Times New Roman" panose="02020603050405020304" pitchFamily="18" charset="0"/>
                <a:cs typeface="Times New Roman" panose="02020603050405020304" pitchFamily="18" charset="0"/>
              </a:rPr>
              <a:t>develop a sequence of </a:t>
            </a:r>
            <a:r>
              <a:rPr lang="en-US" altLang="zh-CN" sz="2400" u="sng" dirty="0">
                <a:solidFill>
                  <a:srgbClr val="0000FF"/>
                </a:solidFill>
                <a:latin typeface="Times New Roman" panose="02020603050405020304" pitchFamily="18" charset="0"/>
                <a:cs typeface="Times New Roman" panose="02020603050405020304" pitchFamily="18" charset="0"/>
              </a:rPr>
              <a:t>applications</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written against </a:t>
            </a:r>
            <a:r>
              <a:rPr lang="en-US" altLang="zh-CN" sz="2400" dirty="0">
                <a:latin typeface="Times New Roman" panose="02020603050405020304" pitchFamily="18" charset="0"/>
                <a:cs typeface="Times New Roman" panose="02020603050405020304" pitchFamily="18" charset="0"/>
              </a:rPr>
              <a:t>PINQ to demonstrate its </a:t>
            </a:r>
            <a:r>
              <a:rPr lang="en-US" altLang="zh-CN" sz="2400" dirty="0">
                <a:solidFill>
                  <a:srgbClr val="0000FF"/>
                </a:solidFill>
                <a:latin typeface="Times New Roman" panose="02020603050405020304" pitchFamily="18" charset="0"/>
                <a:cs typeface="Times New Roman" panose="02020603050405020304" pitchFamily="18" charset="0"/>
              </a:rPr>
              <a:t>ease of use and </a:t>
            </a:r>
            <a:r>
              <a:rPr lang="en-US" altLang="zh-CN" sz="2400" dirty="0" smtClean="0">
                <a:solidFill>
                  <a:srgbClr val="0000FF"/>
                </a:solidFill>
                <a:latin typeface="Times New Roman" panose="02020603050405020304" pitchFamily="18" charset="0"/>
                <a:cs typeface="Times New Roman" panose="02020603050405020304" pitchFamily="18" charset="0"/>
              </a:rPr>
              <a:t>generality</a:t>
            </a:r>
            <a:r>
              <a:rPr lang="en-US" altLang="zh-CN" sz="2400" dirty="0" smtClean="0">
                <a:latin typeface="Times New Roman" panose="02020603050405020304" pitchFamily="18" charset="0"/>
                <a:cs typeface="Times New Roman" panose="02020603050405020304" pitchFamily="18" charset="0"/>
              </a:rPr>
              <a:t>, culminating in(</a:t>
            </a:r>
            <a:r>
              <a:rPr lang="zh-CN" altLang="en-US" sz="2400" dirty="0" smtClean="0">
                <a:latin typeface="Times New Roman" panose="02020603050405020304" pitchFamily="18" charset="0"/>
                <a:cs typeface="Times New Roman" panose="02020603050405020304" pitchFamily="18" charset="0"/>
              </a:rPr>
              <a:t>以</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收场</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 </a:t>
            </a:r>
            <a:r>
              <a:rPr lang="en-US" altLang="zh-CN" sz="2400" dirty="0">
                <a:solidFill>
                  <a:srgbClr val="0000FF"/>
                </a:solidFill>
                <a:latin typeface="Times New Roman" panose="02020603050405020304" pitchFamily="18" charset="0"/>
                <a:cs typeface="Times New Roman" panose="02020603050405020304" pitchFamily="18" charset="0"/>
              </a:rPr>
              <a:t>visualization tool for web search queries</a:t>
            </a:r>
            <a:r>
              <a:rPr lang="en-US" altLang="zh-CN" sz="2400" dirty="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r>
              <a:rPr lang="en-US" altLang="zh-CN" dirty="0"/>
              <a:t>Section </a:t>
            </a:r>
            <a:r>
              <a:rPr lang="en-US" altLang="zh-CN" dirty="0" smtClean="0"/>
              <a:t>5 </a:t>
            </a:r>
            <a:r>
              <a:rPr lang="en-US" altLang="zh-CN" sz="2400" dirty="0">
                <a:latin typeface="Times New Roman" panose="02020603050405020304" pitchFamily="18" charset="0"/>
                <a:cs typeface="Times New Roman" panose="02020603050405020304" pitchFamily="18" charset="0"/>
              </a:rPr>
              <a:t>conclude </a:t>
            </a:r>
            <a:r>
              <a:rPr lang="en-US" altLang="zh-CN" sz="2400" dirty="0" smtClean="0">
                <a:latin typeface="Times New Roman" panose="02020603050405020304" pitchFamily="18" charset="0"/>
                <a:cs typeface="Times New Roman" panose="02020603050405020304" pitchFamily="18" charset="0"/>
              </a:rPr>
              <a:t>with closing </a:t>
            </a:r>
            <a:r>
              <a:rPr lang="en-US" altLang="zh-CN" sz="2400" dirty="0">
                <a:latin typeface="Times New Roman" panose="02020603050405020304" pitchFamily="18" charset="0"/>
                <a:cs typeface="Times New Roman" panose="02020603050405020304" pitchFamily="18" charset="0"/>
              </a:rPr>
              <a:t>comments </a:t>
            </a:r>
            <a:r>
              <a:rPr lang="en-US" altLang="zh-CN" sz="2400" dirty="0" smtClean="0">
                <a:latin typeface="Times New Roman" panose="02020603050405020304" pitchFamily="18" charset="0"/>
                <a:cs typeface="Times New Roman" panose="02020603050405020304" pitchFamily="18" charset="0"/>
              </a:rPr>
              <a:t>and directions </a:t>
            </a:r>
            <a:r>
              <a:rPr lang="en-US" altLang="zh-CN" sz="2400" dirty="0">
                <a:latin typeface="Times New Roman" panose="02020603050405020304" pitchFamily="18" charset="0"/>
                <a:cs typeface="Times New Roman" panose="02020603050405020304" pitchFamily="18" charset="0"/>
              </a:rPr>
              <a:t>for further </a:t>
            </a:r>
            <a:r>
              <a:rPr lang="en-US" altLang="zh-CN" sz="2400" dirty="0" smtClean="0">
                <a:latin typeface="Times New Roman" panose="02020603050405020304" pitchFamily="18" charset="0"/>
                <a:cs typeface="Times New Roman" panose="02020603050405020304" pitchFamily="18" charset="0"/>
              </a:rPr>
              <a:t>research.</a:t>
            </a:r>
            <a:endParaRPr lang="en-US" altLang="zh-CN" dirty="0" smtClean="0"/>
          </a:p>
          <a:p>
            <a:endParaRPr lang="zh-CN" altLang="en-US" dirty="0"/>
          </a:p>
        </p:txBody>
      </p:sp>
    </p:spTree>
    <p:extLst>
      <p:ext uri="{BB962C8B-B14F-4D97-AF65-F5344CB8AC3E}">
        <p14:creationId xmlns:p14="http://schemas.microsoft.com/office/powerpoint/2010/main" val="15346276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38629"/>
            <a:ext cx="10515600" cy="5538334"/>
          </a:xfrm>
        </p:spPr>
        <p:txBody>
          <a:bodyPr>
            <a:normAutofit lnSpcReduction="10000"/>
          </a:bodyPr>
          <a:lstStyle/>
          <a:p>
            <a:r>
              <a:rPr lang="en-US" altLang="zh-CN" dirty="0">
                <a:latin typeface="Times New Roman" panose="02020603050405020304" pitchFamily="18" charset="0"/>
                <a:cs typeface="Times New Roman" panose="02020603050405020304" pitchFamily="18" charset="0"/>
              </a:rPr>
              <a:t>We will develop this example into </a:t>
            </a:r>
            <a:r>
              <a:rPr lang="en-US" altLang="zh-CN" dirty="0">
                <a:solidFill>
                  <a:srgbClr val="0000FF"/>
                </a:solidFill>
                <a:latin typeface="Times New Roman" panose="02020603050405020304" pitchFamily="18" charset="0"/>
                <a:cs typeface="Times New Roman" panose="02020603050405020304" pitchFamily="18" charset="0"/>
              </a:rPr>
              <a:t>a more complex </a:t>
            </a:r>
            <a:r>
              <a:rPr lang="en-US" altLang="zh-CN" u="sng" dirty="0" smtClean="0">
                <a:solidFill>
                  <a:srgbClr val="0000FF"/>
                </a:solidFill>
                <a:latin typeface="Times New Roman" panose="02020603050405020304" pitchFamily="18" charset="0"/>
                <a:cs typeface="Times New Roman" panose="02020603050405020304" pitchFamily="18" charset="0"/>
              </a:rPr>
              <a:t>search log </a:t>
            </a:r>
            <a:r>
              <a:rPr lang="en-US" altLang="zh-CN" u="sng" dirty="0">
                <a:solidFill>
                  <a:srgbClr val="0000FF"/>
                </a:solidFill>
                <a:latin typeface="Times New Roman" panose="02020603050405020304" pitchFamily="18" charset="0"/>
                <a:cs typeface="Times New Roman" panose="02020603050405020304" pitchFamily="18" charset="0"/>
              </a:rPr>
              <a:t>visualization application </a:t>
            </a:r>
            <a:r>
              <a:rPr lang="en-US" altLang="zh-CN" dirty="0">
                <a:latin typeface="Times New Roman" panose="02020603050405020304" pitchFamily="18" charset="0"/>
                <a:cs typeface="Times New Roman" panose="02020603050405020304" pitchFamily="18" charset="0"/>
              </a:rPr>
              <a:t>showcasing several of </a:t>
            </a:r>
            <a:r>
              <a:rPr lang="en-US" altLang="zh-CN" dirty="0" smtClean="0">
                <a:solidFill>
                  <a:srgbClr val="0000FF"/>
                </a:solidFill>
                <a:latin typeface="Times New Roman" panose="02020603050405020304" pitchFamily="18" charset="0"/>
                <a:cs typeface="Times New Roman" panose="02020603050405020304" pitchFamily="18" charset="0"/>
              </a:rPr>
              <a:t>PINQ’s</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advantages </a:t>
            </a:r>
            <a:r>
              <a:rPr lang="en-US" altLang="zh-CN" dirty="0">
                <a:latin typeface="Times New Roman" panose="02020603050405020304" pitchFamily="18" charset="0"/>
                <a:cs typeface="Times New Roman" panose="02020603050405020304" pitchFamily="18" charset="0"/>
              </a:rPr>
              <a:t>over other approaches: </a:t>
            </a:r>
            <a:r>
              <a:rPr lang="en-US" altLang="zh-CN" dirty="0">
                <a:solidFill>
                  <a:srgbClr val="0000FF"/>
                </a:solidFill>
                <a:latin typeface="Times New Roman" panose="02020603050405020304" pitchFamily="18" charset="0"/>
                <a:cs typeface="Times New Roman" panose="02020603050405020304" pitchFamily="18" charset="0"/>
              </a:rPr>
              <a:t>rich data types</a:t>
            </a:r>
            <a:r>
              <a:rPr lang="en-US" altLang="zh-CN" dirty="0">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complex transformations</a:t>
            </a:r>
            <a:r>
              <a:rPr lang="en-US" altLang="zh-CN" dirty="0">
                <a:latin typeface="Times New Roman" panose="02020603050405020304" pitchFamily="18" charset="0"/>
                <a:cs typeface="Times New Roman" panose="02020603050405020304" pitchFamily="18" charset="0"/>
              </a:rPr>
              <a:t>, and </a:t>
            </a:r>
            <a:r>
              <a:rPr lang="en-US" altLang="zh-CN" dirty="0">
                <a:solidFill>
                  <a:srgbClr val="0000FF"/>
                </a:solidFill>
                <a:latin typeface="Times New Roman" panose="02020603050405020304" pitchFamily="18" charset="0"/>
                <a:cs typeface="Times New Roman" panose="02020603050405020304" pitchFamily="18" charset="0"/>
              </a:rPr>
              <a:t>integration into higher level applications</a:t>
            </a:r>
            <a:r>
              <a:rPr lang="en-US" altLang="zh-CN" dirty="0">
                <a:latin typeface="Times New Roman" panose="02020603050405020304" pitchFamily="18" charset="0"/>
                <a:cs typeface="Times New Roman" panose="02020603050405020304" pitchFamily="18" charset="0"/>
              </a:rPr>
              <a:t>, among many others. The full application is </a:t>
            </a:r>
            <a:r>
              <a:rPr lang="en-US" altLang="zh-CN" dirty="0">
                <a:solidFill>
                  <a:srgbClr val="0000FF"/>
                </a:solidFill>
                <a:latin typeface="Times New Roman" panose="02020603050405020304" pitchFamily="18" charset="0"/>
                <a:cs typeface="Times New Roman" panose="02020603050405020304" pitchFamily="18" charset="0"/>
              </a:rPr>
              <a:t>under </a:t>
            </a:r>
            <a:r>
              <a:rPr lang="en-US" altLang="zh-CN" dirty="0" smtClean="0">
                <a:solidFill>
                  <a:srgbClr val="0000FF"/>
                </a:solidFill>
                <a:latin typeface="Times New Roman" panose="02020603050405020304" pitchFamily="18" charset="0"/>
                <a:cs typeface="Times New Roman" panose="02020603050405020304" pitchFamily="18" charset="0"/>
              </a:rPr>
              <a:t>one hundred </a:t>
            </a:r>
            <a:r>
              <a:rPr lang="en-US" altLang="zh-CN" dirty="0">
                <a:solidFill>
                  <a:srgbClr val="0000FF"/>
                </a:solidFill>
                <a:latin typeface="Times New Roman" panose="02020603050405020304" pitchFamily="18" charset="0"/>
                <a:cs typeface="Times New Roman" panose="02020603050405020304" pitchFamily="18" charset="0"/>
              </a:rPr>
              <a:t>lines of code </a:t>
            </a:r>
            <a:r>
              <a:rPr lang="en-US" altLang="zh-CN" dirty="0">
                <a:latin typeface="Times New Roman" panose="02020603050405020304" pitchFamily="18" charset="0"/>
                <a:cs typeface="Times New Roman" panose="02020603050405020304" pitchFamily="18" charset="0"/>
              </a:rPr>
              <a:t>and took less than a day to write.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We </a:t>
            </a:r>
            <a:r>
              <a:rPr lang="en-US" altLang="zh-CN" dirty="0">
                <a:latin typeface="Times New Roman" panose="02020603050405020304" pitchFamily="18" charset="0"/>
                <a:cs typeface="Times New Roman" panose="02020603050405020304" pitchFamily="18" charset="0"/>
              </a:rPr>
              <a:t>have written several other examples of data </a:t>
            </a:r>
            <a:r>
              <a:rPr lang="en-US" altLang="zh-CN" dirty="0" smtClean="0">
                <a:latin typeface="Times New Roman" panose="02020603050405020304" pitchFamily="18" charset="0"/>
                <a:cs typeface="Times New Roman" panose="02020603050405020304" pitchFamily="18" charset="0"/>
              </a:rPr>
              <a:t>analyses in </a:t>
            </a:r>
            <a:r>
              <a:rPr lang="en-US" altLang="zh-CN" dirty="0">
                <a:latin typeface="Times New Roman" panose="02020603050405020304" pitchFamily="18" charset="0"/>
                <a:cs typeface="Times New Roman" panose="02020603050405020304" pitchFamily="18" charset="0"/>
              </a:rPr>
              <a:t>PINQ, including </a:t>
            </a:r>
            <a:r>
              <a:rPr lang="en-US" altLang="zh-CN" dirty="0">
                <a:solidFill>
                  <a:srgbClr val="0000FF"/>
                </a:solidFill>
                <a:latin typeface="Times New Roman" panose="02020603050405020304" pitchFamily="18" charset="0"/>
                <a:cs typeface="Times New Roman" panose="02020603050405020304" pitchFamily="18" charset="0"/>
              </a:rPr>
              <a:t>k-means clustering</a:t>
            </a:r>
            <a:r>
              <a:rPr lang="en-US" altLang="zh-CN" dirty="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perceptron </a:t>
            </a:r>
            <a:r>
              <a:rPr lang="en-US" altLang="zh-CN" dirty="0" smtClean="0">
                <a:solidFill>
                  <a:srgbClr val="0000FF"/>
                </a:solidFill>
                <a:latin typeface="Times New Roman" panose="02020603050405020304" pitchFamily="18" charset="0"/>
                <a:cs typeface="Times New Roman" panose="02020603050405020304" pitchFamily="18" charset="0"/>
              </a:rPr>
              <a:t>classification</a:t>
            </a:r>
            <a:r>
              <a:rPr lang="en-US" altLang="zh-CN" dirty="0" smtClean="0">
                <a:latin typeface="Times New Roman" panose="02020603050405020304" pitchFamily="18" charset="0"/>
                <a:cs typeface="Times New Roman" panose="02020603050405020304" pitchFamily="18" charset="0"/>
              </a:rPr>
              <a:t>, and </a:t>
            </a:r>
            <a:r>
              <a:rPr lang="en-US" altLang="zh-CN" dirty="0" smtClean="0">
                <a:solidFill>
                  <a:srgbClr val="0000FF"/>
                </a:solidFill>
                <a:latin typeface="Times New Roman" panose="02020603050405020304" pitchFamily="18" charset="0"/>
                <a:cs typeface="Times New Roman" panose="02020603050405020304" pitchFamily="18" charset="0"/>
              </a:rPr>
              <a:t>contingency </a:t>
            </a:r>
            <a:r>
              <a:rPr lang="en-US" altLang="zh-CN" dirty="0">
                <a:solidFill>
                  <a:srgbClr val="0000FF"/>
                </a:solidFill>
                <a:latin typeface="Times New Roman" panose="02020603050405020304" pitchFamily="18" charset="0"/>
                <a:cs typeface="Times New Roman" panose="02020603050405020304" pitchFamily="18" charset="0"/>
              </a:rPr>
              <a:t>table measurement</a:t>
            </a:r>
            <a:r>
              <a:rPr lang="en-US" altLang="zh-CN" dirty="0">
                <a:latin typeface="Times New Roman" panose="02020603050405020304" pitchFamily="18" charset="0"/>
                <a:cs typeface="Times New Roman" panose="02020603050405020304" pitchFamily="18" charset="0"/>
              </a:rPr>
              <a:t>. These </a:t>
            </a:r>
            <a:r>
              <a:rPr lang="en-US" altLang="zh-CN" dirty="0" smtClean="0">
                <a:latin typeface="Times New Roman" panose="02020603050405020304" pitchFamily="18" charset="0"/>
                <a:cs typeface="Times New Roman" panose="02020603050405020304" pitchFamily="18" charset="0"/>
              </a:rPr>
              <a:t>examples are </a:t>
            </a:r>
            <a:r>
              <a:rPr lang="en-US" altLang="zh-CN" dirty="0">
                <a:latin typeface="Times New Roman" panose="02020603050405020304" pitchFamily="18" charset="0"/>
                <a:cs typeface="Times New Roman" panose="02020603050405020304" pitchFamily="18" charset="0"/>
              </a:rPr>
              <a:t>relatively easy adaptations of existing approaches [3, 4</a:t>
            </a:r>
            <a:r>
              <a:rPr lang="en-US" altLang="zh-CN" dirty="0" smtClean="0">
                <a:latin typeface="Times New Roman" panose="02020603050405020304" pitchFamily="18" charset="0"/>
                <a:cs typeface="Times New Roman" panose="02020603050405020304" pitchFamily="18" charset="0"/>
              </a:rPr>
              <a:t>]. </a:t>
            </a:r>
          </a:p>
          <a:p>
            <a:r>
              <a:rPr lang="en-US" altLang="zh-CN" dirty="0" smtClean="0">
                <a:latin typeface="Times New Roman" panose="02020603050405020304" pitchFamily="18" charset="0"/>
                <a:cs typeface="Times New Roman" panose="02020603050405020304" pitchFamily="18" charset="0"/>
              </a:rPr>
              <a:t>We </a:t>
            </a:r>
            <a:r>
              <a:rPr lang="en-US" altLang="zh-CN" dirty="0">
                <a:latin typeface="Times New Roman" panose="02020603050405020304" pitchFamily="18" charset="0"/>
                <a:cs typeface="Times New Roman" panose="02020603050405020304" pitchFamily="18" charset="0"/>
              </a:rPr>
              <a:t>have also implemented </a:t>
            </a:r>
            <a:r>
              <a:rPr lang="en-US" altLang="zh-CN" dirty="0">
                <a:solidFill>
                  <a:srgbClr val="0000FF"/>
                </a:solidFill>
                <a:latin typeface="Times New Roman" panose="02020603050405020304" pitchFamily="18" charset="0"/>
                <a:cs typeface="Times New Roman" panose="02020603050405020304" pitchFamily="18" charset="0"/>
              </a:rPr>
              <a:t>association rule mining in </a:t>
            </a:r>
            <a:r>
              <a:rPr lang="en-US" altLang="zh-CN" dirty="0" smtClean="0">
                <a:solidFill>
                  <a:srgbClr val="0000FF"/>
                </a:solidFill>
                <a:latin typeface="Times New Roman" panose="02020603050405020304" pitchFamily="18" charset="0"/>
                <a:cs typeface="Times New Roman" panose="02020603050405020304" pitchFamily="18" charset="0"/>
              </a:rPr>
              <a:t>PINQ</a:t>
            </a:r>
            <a:r>
              <a:rPr lang="en-US" altLang="zh-CN" dirty="0" smtClean="0">
                <a:latin typeface="Times New Roman" panose="02020603050405020304" pitchFamily="18" charset="0"/>
                <a:cs typeface="Times New Roman" panose="02020603050405020304" pitchFamily="18" charset="0"/>
              </a:rPr>
              <a:t>, exhibiting </a:t>
            </a:r>
            <a:r>
              <a:rPr lang="en-US" altLang="zh-CN" dirty="0">
                <a:latin typeface="Times New Roman" panose="02020603050405020304" pitchFamily="18" charset="0"/>
                <a:cs typeface="Times New Roman" panose="02020603050405020304" pitchFamily="18" charset="0"/>
              </a:rPr>
              <a:t>many interesting </a:t>
            </a:r>
            <a:r>
              <a:rPr lang="en-US" altLang="zh-CN" dirty="0">
                <a:solidFill>
                  <a:srgbClr val="0000FF"/>
                </a:solidFill>
                <a:latin typeface="Times New Roman" panose="02020603050405020304" pitchFamily="18" charset="0"/>
                <a:cs typeface="Times New Roman" panose="02020603050405020304" pitchFamily="18" charset="0"/>
              </a:rPr>
              <a:t>trade-offs</a:t>
            </a:r>
            <a:r>
              <a:rPr lang="en-US" altLang="zh-CN" dirty="0">
                <a:latin typeface="Times New Roman" panose="02020603050405020304" pitchFamily="18" charset="0"/>
                <a:cs typeface="Times New Roman" panose="02020603050405020304" pitchFamily="18" charset="0"/>
              </a:rPr>
              <a:t>; different </a:t>
            </a:r>
            <a:r>
              <a:rPr lang="en-US" altLang="zh-CN" dirty="0" smtClean="0">
                <a:latin typeface="Times New Roman" panose="02020603050405020304" pitchFamily="18" charset="0"/>
                <a:cs typeface="Times New Roman" panose="02020603050405020304" pitchFamily="18" charset="0"/>
              </a:rPr>
              <a:t>approaches to </a:t>
            </a:r>
            <a:r>
              <a:rPr lang="en-US" altLang="zh-CN" dirty="0">
                <a:latin typeface="Times New Roman" panose="02020603050405020304" pitchFamily="18" charset="0"/>
                <a:cs typeface="Times New Roman" panose="02020603050405020304" pitchFamily="18" charset="0"/>
              </a:rPr>
              <a:t>measuring the same quantity (in the absence of noise) </a:t>
            </a:r>
            <a:r>
              <a:rPr lang="en-US" altLang="zh-CN" dirty="0" smtClean="0">
                <a:latin typeface="Times New Roman" panose="02020603050405020304" pitchFamily="18" charset="0"/>
                <a:cs typeface="Times New Roman" panose="02020603050405020304" pitchFamily="18" charset="0"/>
              </a:rPr>
              <a:t>can lead </a:t>
            </a:r>
            <a:r>
              <a:rPr lang="en-US" altLang="zh-CN" dirty="0">
                <a:latin typeface="Times New Roman" panose="02020603050405020304" pitchFamily="18" charset="0"/>
                <a:cs typeface="Times New Roman" panose="02020603050405020304" pitchFamily="18" charset="0"/>
              </a:rPr>
              <a:t>to strikingly different results, of incomparable quality.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200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 Related Work</a:t>
            </a:r>
            <a:r>
              <a:rPr lang="en-US" altLang="zh-CN" dirty="0"/>
              <a:t> </a:t>
            </a:r>
            <a:endParaRPr lang="zh-CN" altLang="en-US" dirty="0"/>
          </a:p>
        </p:txBody>
      </p:sp>
      <p:sp>
        <p:nvSpPr>
          <p:cNvPr id="3" name="内容占位符 2"/>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There has been a volume of research on </a:t>
            </a:r>
            <a:r>
              <a:rPr lang="en-US" altLang="zh-CN" dirty="0" smtClean="0">
                <a:solidFill>
                  <a:srgbClr val="0000FF"/>
                </a:solidFill>
                <a:latin typeface="Times New Roman" panose="02020603050405020304" pitchFamily="18" charset="0"/>
                <a:cs typeface="Times New Roman" panose="02020603050405020304" pitchFamily="18" charset="0"/>
              </a:rPr>
              <a:t>privacy-preserving data </a:t>
            </a:r>
            <a:r>
              <a:rPr lang="en-US" altLang="zh-CN" dirty="0">
                <a:solidFill>
                  <a:srgbClr val="0000FF"/>
                </a:solidFill>
                <a:latin typeface="Times New Roman" panose="02020603050405020304" pitchFamily="18" charset="0"/>
                <a:cs typeface="Times New Roman" panose="02020603050405020304" pitchFamily="18" charset="0"/>
              </a:rPr>
              <a:t>analysis</a:t>
            </a:r>
            <a:r>
              <a:rPr lang="en-US" altLang="zh-CN" dirty="0">
                <a:latin typeface="Times New Roman" panose="02020603050405020304" pitchFamily="18" charset="0"/>
                <a:cs typeface="Times New Roman" panose="02020603050405020304" pitchFamily="18" charset="0"/>
              </a:rPr>
              <a:t>, resulting in </a:t>
            </a:r>
            <a:r>
              <a:rPr lang="en-US" altLang="zh-CN" dirty="0" smtClean="0">
                <a:solidFill>
                  <a:srgbClr val="0000FF"/>
                </a:solidFill>
                <a:latin typeface="Times New Roman" panose="02020603050405020304" pitchFamily="18" charset="0"/>
                <a:cs typeface="Times New Roman" panose="02020603050405020304" pitchFamily="18" charset="0"/>
              </a:rPr>
              <a:t>many distinct approaches </a:t>
            </a:r>
            <a:r>
              <a:rPr lang="en-US" altLang="zh-CN" dirty="0" smtClean="0">
                <a:latin typeface="Times New Roman" panose="02020603050405020304" pitchFamily="18" charset="0"/>
                <a:cs typeface="Times New Roman" panose="02020603050405020304" pitchFamily="18" charset="0"/>
              </a:rPr>
              <a:t>and </a:t>
            </a:r>
            <a:r>
              <a:rPr lang="en-US" altLang="zh-CN" dirty="0">
                <a:latin typeface="Times New Roman" panose="02020603050405020304" pitchFamily="18" charset="0"/>
                <a:cs typeface="Times New Roman" panose="02020603050405020304" pitchFamily="18" charset="0"/>
              </a:rPr>
              <a:t>almost as </a:t>
            </a:r>
            <a:r>
              <a:rPr lang="en-US" altLang="zh-CN" dirty="0">
                <a:solidFill>
                  <a:srgbClr val="0000FF"/>
                </a:solidFill>
                <a:latin typeface="Times New Roman" panose="02020603050405020304" pitchFamily="18" charset="0"/>
                <a:cs typeface="Times New Roman" panose="02020603050405020304" pitchFamily="18" charset="0"/>
              </a:rPr>
              <a:t>many distinct definitions of privacy</a:t>
            </a:r>
            <a:r>
              <a:rPr lang="en-US" altLang="zh-CN" dirty="0">
                <a:latin typeface="Times New Roman" panose="02020603050405020304" pitchFamily="18" charset="0"/>
                <a:cs typeface="Times New Roman" panose="02020603050405020304" pitchFamily="18" charset="0"/>
              </a:rPr>
              <a:t>. Although </a:t>
            </a:r>
            <a:r>
              <a:rPr lang="en-US" altLang="zh-CN" dirty="0" smtClean="0">
                <a:latin typeface="Times New Roman" panose="02020603050405020304" pitchFamily="18" charset="0"/>
                <a:cs typeface="Times New Roman" panose="02020603050405020304" pitchFamily="18" charset="0"/>
              </a:rPr>
              <a:t>we can </a:t>
            </a:r>
            <a:r>
              <a:rPr lang="en-US" altLang="zh-CN" dirty="0">
                <a:latin typeface="Times New Roman" panose="02020603050405020304" pitchFamily="18" charset="0"/>
                <a:cs typeface="Times New Roman" panose="02020603050405020304" pitchFamily="18" charset="0"/>
              </a:rPr>
              <a:t>reproduce many – </a:t>
            </a:r>
            <a:r>
              <a:rPr lang="en-US" altLang="zh-CN" dirty="0" smtClean="0">
                <a:latin typeface="Times New Roman" panose="02020603050405020304" pitchFamily="18" charset="0"/>
                <a:cs typeface="Times New Roman" panose="02020603050405020304" pitchFamily="18" charset="0"/>
              </a:rPr>
              <a:t>but </a:t>
            </a:r>
            <a:r>
              <a:rPr lang="en-US" altLang="zh-CN" dirty="0">
                <a:latin typeface="Times New Roman" panose="02020603050405020304" pitchFamily="18" charset="0"/>
                <a:cs typeface="Times New Roman" panose="02020603050405020304" pitchFamily="18" charset="0"/>
              </a:rPr>
              <a:t>not all – of these results in </a:t>
            </a:r>
            <a:r>
              <a:rPr lang="en-US" altLang="zh-CN" dirty="0" smtClean="0">
                <a:latin typeface="Times New Roman" panose="02020603050405020304" pitchFamily="18" charset="0"/>
                <a:cs typeface="Times New Roman" panose="02020603050405020304" pitchFamily="18" charset="0"/>
              </a:rPr>
              <a:t>PINQ, its </a:t>
            </a:r>
            <a:r>
              <a:rPr lang="en-US" altLang="zh-CN" dirty="0">
                <a:latin typeface="Times New Roman" panose="02020603050405020304" pitchFamily="18" charset="0"/>
                <a:cs typeface="Times New Roman" panose="02020603050405020304" pitchFamily="18" charset="0"/>
              </a:rPr>
              <a:t>contribution is not in the existence of such </a:t>
            </a:r>
            <a:r>
              <a:rPr lang="en-US" altLang="zh-CN" dirty="0" smtClean="0">
                <a:latin typeface="Times New Roman" panose="02020603050405020304" pitchFamily="18" charset="0"/>
                <a:cs typeface="Times New Roman" panose="02020603050405020304" pitchFamily="18" charset="0"/>
              </a:rPr>
              <a:t>reproductions, but </a:t>
            </a:r>
            <a:r>
              <a:rPr lang="en-US" altLang="zh-CN" dirty="0">
                <a:latin typeface="Times New Roman" panose="02020603050405020304" pitchFamily="18" charset="0"/>
                <a:cs typeface="Times New Roman" panose="02020603050405020304" pitchFamily="18" charset="0"/>
              </a:rPr>
              <a:t>rather it is in the </a:t>
            </a:r>
            <a:r>
              <a:rPr lang="en-US" altLang="zh-CN" u="sng" dirty="0">
                <a:solidFill>
                  <a:srgbClr val="0000FF"/>
                </a:solidFill>
                <a:latin typeface="Times New Roman" panose="02020603050405020304" pitchFamily="18" charset="0"/>
                <a:cs typeface="Times New Roman" panose="02020603050405020304" pitchFamily="18" charset="0"/>
              </a:rPr>
              <a:t>manner</a:t>
            </a:r>
            <a:r>
              <a:rPr lang="en-US" altLang="zh-CN" dirty="0">
                <a:latin typeface="Times New Roman" panose="02020603050405020304" pitchFamily="18" charset="0"/>
                <a:cs typeface="Times New Roman" panose="02020603050405020304" pitchFamily="18" charset="0"/>
              </a:rPr>
              <a:t> in which they are </a:t>
            </a:r>
            <a:r>
              <a:rPr lang="en-US" altLang="zh-CN" dirty="0" smtClean="0">
                <a:latin typeface="Times New Roman" panose="02020603050405020304" pitchFamily="18" charset="0"/>
                <a:cs typeface="Times New Roman" panose="02020603050405020304" pitchFamily="18" charset="0"/>
              </a:rPr>
              <a:t>reproduced. Each </a:t>
            </a:r>
            <a:r>
              <a:rPr lang="en-US" altLang="zh-CN" dirty="0">
                <a:latin typeface="Times New Roman" panose="02020603050405020304" pitchFamily="18" charset="0"/>
                <a:cs typeface="Times New Roman" panose="02020603050405020304" pitchFamily="18" charset="0"/>
              </a:rPr>
              <a:t>instance of prior work required substantial effort </a:t>
            </a:r>
            <a:r>
              <a:rPr lang="en-US" altLang="zh-CN" dirty="0" smtClean="0">
                <a:latin typeface="Times New Roman" panose="02020603050405020304" pitchFamily="18" charset="0"/>
                <a:cs typeface="Times New Roman" panose="02020603050405020304" pitchFamily="18" charset="0"/>
              </a:rPr>
              <a:t>by expert </a:t>
            </a:r>
            <a:r>
              <a:rPr lang="en-US" altLang="zh-CN" dirty="0">
                <a:latin typeface="Times New Roman" panose="02020603050405020304" pitchFamily="18" charset="0"/>
                <a:cs typeface="Times New Roman" panose="02020603050405020304" pitchFamily="18" charset="0"/>
              </a:rPr>
              <a:t>researchers in design, analysis, and implementation.</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Those written in PINQ do not</a:t>
            </a:r>
            <a:r>
              <a:rPr lang="en-US" altLang="zh-CN"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04745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96686"/>
            <a:ext cx="10515600" cy="5480277"/>
          </a:xfrm>
        </p:spPr>
        <p:txBody>
          <a:bodyPr/>
          <a:lstStyle/>
          <a:p>
            <a:r>
              <a:rPr lang="en-US" altLang="zh-CN" dirty="0">
                <a:latin typeface="Times New Roman" panose="02020603050405020304" pitchFamily="18" charset="0"/>
                <a:cs typeface="Times New Roman" panose="02020603050405020304" pitchFamily="18" charset="0"/>
              </a:rPr>
              <a:t>Several platforms for </a:t>
            </a:r>
            <a:r>
              <a:rPr lang="en-US" altLang="zh-CN" dirty="0">
                <a:solidFill>
                  <a:srgbClr val="0000FF"/>
                </a:solidFill>
                <a:latin typeface="Times New Roman" panose="02020603050405020304" pitchFamily="18" charset="0"/>
                <a:cs typeface="Times New Roman" panose="02020603050405020304" pitchFamily="18" charset="0"/>
              </a:rPr>
              <a:t>interactive data access(</a:t>
            </a:r>
            <a:r>
              <a:rPr lang="zh-CN" altLang="en-US" dirty="0">
                <a:solidFill>
                  <a:srgbClr val="0000FF"/>
                </a:solidFill>
                <a:latin typeface="Times New Roman" panose="02020603050405020304" pitchFamily="18" charset="0"/>
                <a:cs typeface="Times New Roman" panose="02020603050405020304" pitchFamily="18" charset="0"/>
              </a:rPr>
              <a:t>交互数据访问</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have been proposed, ranging from </a:t>
            </a:r>
            <a:r>
              <a:rPr lang="en-US" altLang="zh-CN" u="sng" dirty="0">
                <a:solidFill>
                  <a:srgbClr val="0000FF"/>
                </a:solidFill>
                <a:latin typeface="Times New Roman" panose="02020603050405020304" pitchFamily="18" charset="0"/>
                <a:cs typeface="Times New Roman" panose="02020603050405020304" pitchFamily="18" charset="0"/>
              </a:rPr>
              <a:t>simple remote access(</a:t>
            </a:r>
            <a:r>
              <a:rPr lang="zh-CN" altLang="en-US" u="sng" dirty="0">
                <a:solidFill>
                  <a:srgbClr val="0000FF"/>
                </a:solidFill>
                <a:latin typeface="Times New Roman" panose="02020603050405020304" pitchFamily="18" charset="0"/>
                <a:cs typeface="Times New Roman" panose="02020603050405020304" pitchFamily="18" charset="0"/>
              </a:rPr>
              <a:t>远程访问</a:t>
            </a:r>
            <a:r>
              <a:rPr lang="en-US" altLang="zh-CN" u="sng" dirty="0">
                <a:solidFill>
                  <a:srgbClr val="0000FF"/>
                </a:solidFill>
                <a:latin typeface="Times New Roman" panose="02020603050405020304" pitchFamily="18" charset="0"/>
                <a:cs typeface="Times New Roman" panose="02020603050405020304" pitchFamily="18" charset="0"/>
              </a:rPr>
              <a:t>)</a:t>
            </a:r>
            <a:r>
              <a:rPr lang="en-US" altLang="zh-CN" u="sng"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a:t>
            </a:r>
            <a:r>
              <a:rPr lang="en-US" altLang="zh-CN" u="sng" dirty="0">
                <a:solidFill>
                  <a:srgbClr val="0000FF"/>
                </a:solidFill>
                <a:latin typeface="Times New Roman" panose="02020603050405020304" pitchFamily="18" charset="0"/>
                <a:cs typeface="Times New Roman" panose="02020603050405020304" pitchFamily="18" charset="0"/>
              </a:rPr>
              <a:t>query auditing schemes(</a:t>
            </a:r>
            <a:r>
              <a:rPr lang="zh-CN" altLang="en-US" u="sng" dirty="0">
                <a:solidFill>
                  <a:srgbClr val="0000FF"/>
                </a:solidFill>
                <a:latin typeface="Times New Roman" panose="02020603050405020304" pitchFamily="18" charset="0"/>
                <a:cs typeface="Times New Roman" panose="02020603050405020304" pitchFamily="18" charset="0"/>
              </a:rPr>
              <a:t>查询审计计划</a:t>
            </a:r>
            <a:r>
              <a:rPr lang="en-US" altLang="zh-CN" u="sng" dirty="0">
                <a:solidFill>
                  <a:srgbClr val="0000FF"/>
                </a:solidFill>
                <a:latin typeface="Times New Roman" panose="02020603050405020304" pitchFamily="18" charset="0"/>
                <a:cs typeface="Times New Roman" panose="02020603050405020304" pitchFamily="18" charset="0"/>
              </a:rPr>
              <a:t>)</a:t>
            </a:r>
            <a:r>
              <a:rPr lang="en-US" altLang="zh-CN" u="sng" baseline="30000"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to </a:t>
            </a:r>
            <a:r>
              <a:rPr lang="en-US" altLang="zh-CN" u="sng" dirty="0">
                <a:solidFill>
                  <a:srgbClr val="0000FF"/>
                </a:solidFill>
                <a:latin typeface="Times New Roman" panose="02020603050405020304" pitchFamily="18" charset="0"/>
                <a:cs typeface="Times New Roman" panose="02020603050405020304" pitchFamily="18" charset="0"/>
              </a:rPr>
              <a:t>the closely related Secure Queries</a:t>
            </a:r>
            <a:r>
              <a:rPr lang="en-US" altLang="zh-CN" u="sng" baseline="30000" dirty="0">
                <a:solidFill>
                  <a:srgbClr val="0000FF"/>
                </a:solidFill>
                <a:latin typeface="Times New Roman" panose="02020603050405020304" pitchFamily="18" charset="0"/>
                <a:cs typeface="Times New Roman" panose="02020603050405020304" pitchFamily="18" charset="0"/>
              </a:rPr>
              <a:t> </a:t>
            </a:r>
            <a:r>
              <a:rPr lang="en-US" altLang="zh-CN" u="sng" baseline="30000" dirty="0">
                <a:latin typeface="Times New Roman" panose="02020603050405020304" pitchFamily="18" charset="0"/>
                <a:cs typeface="Times New Roman" panose="02020603050405020304" pitchFamily="18" charset="0"/>
              </a:rPr>
              <a:t>[6]</a:t>
            </a:r>
            <a:r>
              <a:rPr lang="en-US" altLang="zh-CN" baseline="30000" dirty="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Our </a:t>
            </a:r>
            <a:r>
              <a:rPr lang="en-US" altLang="zh-CN" dirty="0" smtClean="0">
                <a:solidFill>
                  <a:srgbClr val="0000FF"/>
                </a:solidFill>
                <a:latin typeface="Times New Roman" panose="02020603050405020304" pitchFamily="18" charset="0"/>
                <a:cs typeface="Times New Roman" panose="02020603050405020304" pitchFamily="18" charset="0"/>
              </a:rPr>
              <a:t>main departure from these prior works </a:t>
            </a:r>
            <a:r>
              <a:rPr lang="en-US" altLang="zh-CN" dirty="0" smtClean="0">
                <a:latin typeface="Times New Roman" panose="02020603050405020304" pitchFamily="18" charset="0"/>
                <a:cs typeface="Times New Roman" panose="02020603050405020304" pitchFamily="18" charset="0"/>
              </a:rPr>
              <a:t>lies in our aim of </a:t>
            </a:r>
            <a:r>
              <a:rPr lang="en-US" altLang="zh-CN" u="sng" dirty="0" smtClean="0">
                <a:solidFill>
                  <a:srgbClr val="0000FF"/>
                </a:solidFill>
                <a:latin typeface="Times New Roman" panose="02020603050405020304" pitchFamily="18" charset="0"/>
                <a:cs typeface="Times New Roman" panose="02020603050405020304" pitchFamily="18" charset="0"/>
              </a:rPr>
              <a:t>providing formal end-to-end differential privacy guarantees </a:t>
            </a:r>
            <a:r>
              <a:rPr lang="en-US" altLang="zh-CN" dirty="0" smtClean="0">
                <a:latin typeface="Times New Roman" panose="02020603050405020304" pitchFamily="18" charset="0"/>
                <a:cs typeface="Times New Roman" panose="02020603050405020304" pitchFamily="18" charset="0"/>
              </a:rPr>
              <a:t>under arbitrary use; we are unaware of any </a:t>
            </a:r>
            <a:r>
              <a:rPr lang="en-US" altLang="zh-CN" dirty="0">
                <a:latin typeface="Times New Roman" panose="02020603050405020304" pitchFamily="18" charset="0"/>
                <a:cs typeface="Times New Roman" panose="02020603050405020304" pitchFamily="18" charset="0"/>
              </a:rPr>
              <a:t>existing </a:t>
            </a:r>
            <a:r>
              <a:rPr lang="en-US" altLang="zh-CN" dirty="0" smtClean="0">
                <a:latin typeface="Times New Roman" panose="02020603050405020304" pitchFamily="18" charset="0"/>
                <a:cs typeface="Times New Roman" panose="02020603050405020304" pitchFamily="18" charset="0"/>
              </a:rPr>
              <a:t>analysis platform </a:t>
            </a:r>
            <a:r>
              <a:rPr lang="en-US" altLang="zh-CN" dirty="0">
                <a:latin typeface="Times New Roman" panose="02020603050405020304" pitchFamily="18" charset="0"/>
                <a:cs typeface="Times New Roman" panose="02020603050405020304" pitchFamily="18" charset="0"/>
              </a:rPr>
              <a:t>providing such guarantees. </a:t>
            </a:r>
            <a:r>
              <a:rPr lang="zh-CN" altLang="en-US" dirty="0" smtClean="0">
                <a:latin typeface="Times New Roman" panose="02020603050405020304" pitchFamily="18" charset="0"/>
                <a:cs typeface="Times New Roman" panose="02020603050405020304" pitchFamily="18" charset="0"/>
              </a:rPr>
              <a:t>提供形式化的端到端差异隐私保证</a:t>
            </a:r>
          </a:p>
          <a:p>
            <a:endParaRPr lang="zh-CN" altLang="en-US" dirty="0"/>
          </a:p>
        </p:txBody>
      </p:sp>
    </p:spTree>
    <p:extLst>
      <p:ext uri="{BB962C8B-B14F-4D97-AF65-F5344CB8AC3E}">
        <p14:creationId xmlns:p14="http://schemas.microsoft.com/office/powerpoint/2010/main" val="212401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53143"/>
            <a:ext cx="10515600" cy="5523820"/>
          </a:xfrm>
        </p:spPr>
        <p:txBody>
          <a:bodyPr>
            <a:normAutofit lnSpcReduction="10000"/>
          </a:bodyPr>
          <a:lstStyle/>
          <a:p>
            <a:r>
              <a:rPr lang="en-US" altLang="zh-CN" u="sng" dirty="0">
                <a:solidFill>
                  <a:srgbClr val="0000FF"/>
                </a:solidFill>
                <a:latin typeface="Times New Roman" panose="02020603050405020304" pitchFamily="18" charset="0"/>
                <a:cs typeface="Times New Roman" panose="02020603050405020304" pitchFamily="18" charset="0"/>
              </a:rPr>
              <a:t>Publication</a:t>
            </a:r>
            <a:r>
              <a:rPr lang="en-US" altLang="zh-CN" dirty="0">
                <a:latin typeface="Times New Roman" panose="02020603050405020304" pitchFamily="18" charset="0"/>
                <a:cs typeface="Times New Roman" panose="02020603050405020304" pitchFamily="18" charset="0"/>
              </a:rPr>
              <a:t> is one alternative to interactive data </a:t>
            </a:r>
            <a:r>
              <a:rPr lang="en-US" altLang="zh-CN" dirty="0" smtClean="0">
                <a:latin typeface="Times New Roman" panose="02020603050405020304" pitchFamily="18" charset="0"/>
                <a:cs typeface="Times New Roman" panose="02020603050405020304" pitchFamily="18" charset="0"/>
              </a:rPr>
              <a:t>access, in </a:t>
            </a:r>
            <a:r>
              <a:rPr lang="en-US" altLang="zh-CN" dirty="0">
                <a:latin typeface="Times New Roman" panose="02020603050405020304" pitchFamily="18" charset="0"/>
                <a:cs typeface="Times New Roman" panose="02020603050405020304" pitchFamily="18" charset="0"/>
              </a:rPr>
              <a:t>which data sets are </a:t>
            </a:r>
            <a:r>
              <a:rPr lang="en-US" altLang="zh-CN" dirty="0" smtClean="0">
                <a:latin typeface="Times New Roman" panose="02020603050405020304" pitchFamily="18" charset="0"/>
                <a:cs typeface="Times New Roman" panose="02020603050405020304" pitchFamily="18" charset="0"/>
              </a:rPr>
              <a:t>scrubbed(</a:t>
            </a:r>
            <a:r>
              <a:rPr lang="zh-CN" altLang="en-US" dirty="0">
                <a:latin typeface="Times New Roman" panose="02020603050405020304" pitchFamily="18" charset="0"/>
                <a:cs typeface="Times New Roman" panose="02020603050405020304" pitchFamily="18" charset="0"/>
              </a:rPr>
              <a:t>擦洗</a:t>
            </a:r>
            <a:r>
              <a:rPr lang="en-US" altLang="zh-CN" dirty="0" smtClean="0">
                <a:latin typeface="Times New Roman" panose="02020603050405020304" pitchFamily="18" charset="0"/>
                <a:cs typeface="Times New Roman" panose="02020603050405020304" pitchFamily="18" charset="0"/>
              </a:rPr>
              <a:t>), perturbed(</a:t>
            </a:r>
            <a:r>
              <a:rPr lang="zh-CN" altLang="en-US" dirty="0" smtClean="0">
                <a:latin typeface="Times New Roman" panose="02020603050405020304" pitchFamily="18" charset="0"/>
                <a:cs typeface="Times New Roman" panose="02020603050405020304" pitchFamily="18" charset="0"/>
              </a:rPr>
              <a:t>扰动</a:t>
            </a:r>
            <a:r>
              <a:rPr lang="en-US" altLang="zh-CN" dirty="0" smtClean="0">
                <a:latin typeface="Times New Roman" panose="02020603050405020304" pitchFamily="18" charset="0"/>
                <a:cs typeface="Times New Roman" panose="02020603050405020304" pitchFamily="18" charset="0"/>
              </a:rPr>
              <a:t>), aggregated(</a:t>
            </a:r>
            <a:r>
              <a:rPr lang="zh-CN" altLang="en-US" dirty="0">
                <a:latin typeface="Times New Roman" panose="02020603050405020304" pitchFamily="18" charset="0"/>
                <a:cs typeface="Times New Roman" panose="02020603050405020304" pitchFamily="18" charset="0"/>
              </a:rPr>
              <a:t>聚集</a:t>
            </a:r>
            <a:r>
              <a:rPr lang="en-US" altLang="zh-CN" dirty="0" smtClean="0">
                <a:latin typeface="Times New Roman" panose="02020603050405020304" pitchFamily="18" charset="0"/>
                <a:cs typeface="Times New Roman" panose="02020603050405020304" pitchFamily="18" charset="0"/>
              </a:rPr>
              <a:t>), suppressed(</a:t>
            </a:r>
            <a:r>
              <a:rPr lang="zh-CN" altLang="en-US" dirty="0" smtClean="0">
                <a:latin typeface="Times New Roman" panose="02020603050405020304" pitchFamily="18" charset="0"/>
                <a:cs typeface="Times New Roman" panose="02020603050405020304" pitchFamily="18" charset="0"/>
              </a:rPr>
              <a:t>隐瞒</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otherwise </a:t>
            </a:r>
            <a:r>
              <a:rPr lang="en-US" altLang="zh-CN" dirty="0" smtClean="0">
                <a:latin typeface="Times New Roman" panose="02020603050405020304" pitchFamily="18" charset="0"/>
                <a:cs typeface="Times New Roman" panose="02020603050405020304" pitchFamily="18" charset="0"/>
              </a:rPr>
              <a:t>altered(</a:t>
            </a:r>
            <a:r>
              <a:rPr lang="zh-CN" altLang="en-US" dirty="0" smtClean="0">
                <a:latin typeface="Times New Roman" panose="02020603050405020304" pitchFamily="18" charset="0"/>
                <a:cs typeface="Times New Roman" panose="02020603050405020304" pitchFamily="18" charset="0"/>
              </a:rPr>
              <a:t>修改</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mask specific </a:t>
            </a:r>
            <a:r>
              <a:rPr lang="en-US" altLang="zh-CN" dirty="0" smtClean="0">
                <a:latin typeface="Times New Roman" panose="02020603050405020304" pitchFamily="18" charset="0"/>
                <a:cs typeface="Times New Roman" panose="02020603050405020304" pitchFamily="18" charset="0"/>
              </a:rPr>
              <a:t>information.</a:t>
            </a:r>
            <a:r>
              <a:rPr lang="zh-CN" altLang="en-US"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Unfortunately</a:t>
            </a:r>
            <a:r>
              <a:rPr lang="en-US" altLang="zh-CN" dirty="0">
                <a:latin typeface="Times New Roman" panose="02020603050405020304" pitchFamily="18" charset="0"/>
                <a:cs typeface="Times New Roman" panose="02020603050405020304" pitchFamily="18" charset="0"/>
              </a:rPr>
              <a:t>, </a:t>
            </a:r>
            <a:r>
              <a:rPr lang="en-US" altLang="zh-CN" u="sng" dirty="0" smtClean="0">
                <a:solidFill>
                  <a:srgbClr val="0000FF"/>
                </a:solidFill>
                <a:latin typeface="Times New Roman" panose="02020603050405020304" pitchFamily="18" charset="0"/>
                <a:cs typeface="Times New Roman" panose="02020603050405020304" pitchFamily="18" charset="0"/>
              </a:rPr>
              <a:t>sanitization(</a:t>
            </a:r>
            <a:r>
              <a:rPr lang="zh-CN" altLang="en-US" u="sng" dirty="0" smtClean="0">
                <a:solidFill>
                  <a:srgbClr val="0000FF"/>
                </a:solidFill>
                <a:latin typeface="Times New Roman" panose="02020603050405020304" pitchFamily="18" charset="0"/>
                <a:cs typeface="Times New Roman" panose="02020603050405020304" pitchFamily="18" charset="0"/>
              </a:rPr>
              <a:t>卫生处理</a:t>
            </a:r>
            <a:r>
              <a:rPr lang="en-US" altLang="zh-CN" u="sng"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is neither easy to </a:t>
            </a:r>
            <a:r>
              <a:rPr lang="en-US" altLang="zh-CN" u="sng" dirty="0">
                <a:solidFill>
                  <a:srgbClr val="0000FF"/>
                </a:solidFill>
                <a:latin typeface="Times New Roman" panose="02020603050405020304" pitchFamily="18" charset="0"/>
                <a:cs typeface="Times New Roman" panose="02020603050405020304" pitchFamily="18" charset="0"/>
              </a:rPr>
              <a:t>do</a:t>
            </a:r>
            <a:r>
              <a:rPr lang="en-US" altLang="zh-CN" dirty="0">
                <a:solidFill>
                  <a:srgbClr val="0000FF"/>
                </a:solidFill>
                <a:latin typeface="Times New Roman" panose="02020603050405020304" pitchFamily="18" charset="0"/>
                <a:cs typeface="Times New Roman" panose="02020603050405020304" pitchFamily="18" charset="0"/>
              </a:rPr>
              <a:t>, nor </a:t>
            </a:r>
            <a:r>
              <a:rPr lang="en-US" altLang="zh-CN" dirty="0" smtClean="0">
                <a:solidFill>
                  <a:srgbClr val="0000FF"/>
                </a:solidFill>
                <a:latin typeface="Times New Roman" panose="02020603050405020304" pitchFamily="18" charset="0"/>
                <a:cs typeface="Times New Roman" panose="02020603050405020304" pitchFamily="18" charset="0"/>
              </a:rPr>
              <a:t>even to </a:t>
            </a:r>
            <a:r>
              <a:rPr lang="en-US" altLang="zh-CN" u="sng" dirty="0">
                <a:solidFill>
                  <a:srgbClr val="0000FF"/>
                </a:solidFill>
                <a:latin typeface="Times New Roman" panose="02020603050405020304" pitchFamily="18" charset="0"/>
                <a:cs typeface="Times New Roman" panose="02020603050405020304" pitchFamily="18" charset="0"/>
              </a:rPr>
              <a:t>define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research </a:t>
            </a:r>
            <a:r>
              <a:rPr lang="en-US" altLang="zh-CN" dirty="0">
                <a:latin typeface="Times New Roman" panose="02020603050405020304" pitchFamily="18" charset="0"/>
                <a:cs typeface="Times New Roman" panose="02020603050405020304" pitchFamily="18" charset="0"/>
              </a:rPr>
              <a:t>in the area has yet to stabilize on </a:t>
            </a:r>
            <a:r>
              <a:rPr lang="en-US" altLang="zh-CN" dirty="0" smtClean="0">
                <a:solidFill>
                  <a:srgbClr val="0000FF"/>
                </a:solidFill>
                <a:latin typeface="Times New Roman" panose="02020603050405020304" pitchFamily="18" charset="0"/>
                <a:cs typeface="Times New Roman" panose="02020603050405020304" pitchFamily="18" charset="0"/>
              </a:rPr>
              <a:t>robust definitions </a:t>
            </a:r>
            <a:r>
              <a:rPr lang="en-US" altLang="zh-CN" dirty="0">
                <a:solidFill>
                  <a:srgbClr val="0000FF"/>
                </a:solidFill>
                <a:latin typeface="Times New Roman" panose="02020603050405020304" pitchFamily="18" charset="0"/>
                <a:cs typeface="Times New Roman" panose="02020603050405020304" pitchFamily="18" charset="0"/>
              </a:rPr>
              <a:t>that come without known </a:t>
            </a:r>
            <a:r>
              <a:rPr lang="en-US" altLang="zh-CN" dirty="0" smtClean="0">
                <a:solidFill>
                  <a:srgbClr val="0000FF"/>
                </a:solidFill>
                <a:latin typeface="Times New Roman" panose="02020603050405020304" pitchFamily="18" charset="0"/>
                <a:cs typeface="Times New Roman" panose="02020603050405020304" pitchFamily="18" charset="0"/>
              </a:rPr>
              <a:t>vulnerabilities(</a:t>
            </a:r>
            <a:r>
              <a:rPr lang="zh-CN" altLang="en-US" dirty="0" smtClean="0">
                <a:solidFill>
                  <a:srgbClr val="0000FF"/>
                </a:solidFill>
                <a:latin typeface="Times New Roman" panose="02020603050405020304" pitchFamily="18" charset="0"/>
                <a:cs typeface="Times New Roman" panose="02020603050405020304" pitchFamily="18" charset="0"/>
              </a:rPr>
              <a:t>脆弱点</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[7, 8, 9</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Furthermore</a:t>
            </a:r>
            <a:r>
              <a:rPr lang="en-US" altLang="zh-CN" dirty="0">
                <a:latin typeface="Times New Roman" panose="02020603050405020304" pitchFamily="18" charset="0"/>
                <a:cs typeface="Times New Roman" panose="02020603050405020304" pitchFamily="18" charset="0"/>
              </a:rPr>
              <a:t>, these approaches </a:t>
            </a:r>
            <a:r>
              <a:rPr lang="en-US" altLang="zh-CN" dirty="0" smtClean="0">
                <a:solidFill>
                  <a:srgbClr val="0000FF"/>
                </a:solidFill>
                <a:latin typeface="Times New Roman" panose="02020603050405020304" pitchFamily="18" charset="0"/>
                <a:cs typeface="Times New Roman" panose="02020603050405020304" pitchFamily="18" charset="0"/>
              </a:rPr>
              <a:t>intentionally(</a:t>
            </a:r>
            <a:r>
              <a:rPr lang="zh-CN" altLang="en-US" dirty="0" smtClean="0">
                <a:solidFill>
                  <a:srgbClr val="0000FF"/>
                </a:solidFill>
                <a:latin typeface="Times New Roman" panose="02020603050405020304" pitchFamily="18" charset="0"/>
                <a:cs typeface="Times New Roman" panose="02020603050405020304" pitchFamily="18" charset="0"/>
              </a:rPr>
              <a:t>有意地</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u="sng" dirty="0" smtClean="0">
                <a:solidFill>
                  <a:srgbClr val="0000FF"/>
                </a:solidFill>
                <a:latin typeface="Times New Roman" panose="02020603050405020304" pitchFamily="18" charset="0"/>
                <a:cs typeface="Times New Roman" panose="02020603050405020304" pitchFamily="18" charset="0"/>
              </a:rPr>
              <a:t>contort(</a:t>
            </a:r>
            <a:r>
              <a:rPr lang="zh-CN" altLang="en-US" u="sng" dirty="0" smtClean="0">
                <a:solidFill>
                  <a:srgbClr val="0000FF"/>
                </a:solidFill>
                <a:latin typeface="Times New Roman" panose="02020603050405020304" pitchFamily="18" charset="0"/>
                <a:cs typeface="Times New Roman" panose="02020603050405020304" pitchFamily="18" charset="0"/>
              </a:rPr>
              <a:t>扭曲</a:t>
            </a:r>
            <a:r>
              <a:rPr lang="en-US" altLang="zh-CN" u="sng" dirty="0" smtClean="0">
                <a:solidFill>
                  <a:srgbClr val="0000FF"/>
                </a:solidFill>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the </a:t>
            </a:r>
            <a:r>
              <a:rPr lang="en-US" altLang="zh-CN" u="sng" dirty="0" smtClean="0">
                <a:solidFill>
                  <a:srgbClr val="0000FF"/>
                </a:solidFill>
                <a:latin typeface="Times New Roman" panose="02020603050405020304" pitchFamily="18" charset="0"/>
                <a:cs typeface="Times New Roman" panose="02020603050405020304" pitchFamily="18" charset="0"/>
              </a:rPr>
              <a:t>data </a:t>
            </a:r>
            <a:r>
              <a:rPr lang="en-US" altLang="zh-CN" dirty="0" smtClean="0">
                <a:solidFill>
                  <a:srgbClr val="0000FF"/>
                </a:solidFill>
                <a:latin typeface="Times New Roman" panose="02020603050405020304" pitchFamily="18" charset="0"/>
                <a:cs typeface="Times New Roman" panose="02020603050405020304" pitchFamily="18" charset="0"/>
              </a:rPr>
              <a:t>before </a:t>
            </a:r>
            <a:r>
              <a:rPr lang="en-US" altLang="zh-CN" dirty="0">
                <a:solidFill>
                  <a:srgbClr val="0000FF"/>
                </a:solidFill>
                <a:latin typeface="Times New Roman" panose="02020603050405020304" pitchFamily="18" charset="0"/>
                <a:cs typeface="Times New Roman" panose="02020603050405020304" pitchFamily="18" charset="0"/>
              </a:rPr>
              <a:t>release</a:t>
            </a:r>
            <a:r>
              <a:rPr lang="en-US" altLang="zh-CN" dirty="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requiring the analyst to understand this (often intentionally secret) process before they can make </a:t>
            </a:r>
            <a:r>
              <a:rPr lang="en-US" altLang="zh-CN" dirty="0" smtClean="0">
                <a:solidFill>
                  <a:srgbClr val="0000FF"/>
                </a:solidFill>
                <a:latin typeface="Times New Roman" panose="02020603050405020304" pitchFamily="18" charset="0"/>
                <a:cs typeface="Times New Roman" panose="02020603050405020304" pitchFamily="18" charset="0"/>
              </a:rPr>
              <a:t>valid statistical </a:t>
            </a:r>
            <a:r>
              <a:rPr lang="en-US" altLang="zh-CN" dirty="0">
                <a:solidFill>
                  <a:srgbClr val="0000FF"/>
                </a:solidFill>
                <a:latin typeface="Times New Roman" panose="02020603050405020304" pitchFamily="18" charset="0"/>
                <a:cs typeface="Times New Roman" panose="02020603050405020304" pitchFamily="18" charset="0"/>
              </a:rPr>
              <a:t>inferences</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In </a:t>
            </a:r>
            <a:r>
              <a:rPr lang="en-US" altLang="zh-CN" dirty="0">
                <a:latin typeface="Times New Roman" panose="02020603050405020304" pitchFamily="18" charset="0"/>
                <a:cs typeface="Times New Roman" panose="02020603050405020304" pitchFamily="18" charset="0"/>
              </a:rPr>
              <a:t>contrast, analyses in PINQ are </a:t>
            </a:r>
            <a:r>
              <a:rPr lang="en-US" altLang="zh-CN" dirty="0" smtClean="0">
                <a:latin typeface="Times New Roman" panose="02020603050405020304" pitchFamily="18" charset="0"/>
                <a:cs typeface="Times New Roman" panose="02020603050405020304" pitchFamily="18" charset="0"/>
              </a:rPr>
              <a:t>run against </a:t>
            </a:r>
            <a:r>
              <a:rPr lang="en-US" altLang="zh-CN" u="sng" dirty="0">
                <a:solidFill>
                  <a:srgbClr val="0000FF"/>
                </a:solidFill>
                <a:latin typeface="Times New Roman" panose="02020603050405020304" pitchFamily="18" charset="0"/>
                <a:cs typeface="Times New Roman" panose="02020603050405020304" pitchFamily="18" charset="0"/>
              </a:rPr>
              <a:t>raw source data</a:t>
            </a:r>
            <a:r>
              <a:rPr lang="en-US" altLang="zh-CN" dirty="0">
                <a:latin typeface="Times New Roman" panose="02020603050405020304" pitchFamily="18" charset="0"/>
                <a:cs typeface="Times New Roman" panose="02020603050405020304" pitchFamily="18" charset="0"/>
              </a:rPr>
              <a:t>, producing results that are </a:t>
            </a:r>
            <a:r>
              <a:rPr lang="en-US" altLang="zh-CN" dirty="0" smtClean="0">
                <a:solidFill>
                  <a:srgbClr val="0000FF"/>
                </a:solidFill>
                <a:latin typeface="Times New Roman" panose="02020603050405020304" pitchFamily="18" charset="0"/>
                <a:cs typeface="Times New Roman" panose="02020603050405020304" pitchFamily="18" charset="0"/>
              </a:rPr>
              <a:t>exactly correct </a:t>
            </a:r>
            <a:r>
              <a:rPr lang="en-US" altLang="zh-CN" u="sng" dirty="0">
                <a:solidFill>
                  <a:srgbClr val="0000FF"/>
                </a:solidFill>
                <a:latin typeface="Times New Roman" panose="02020603050405020304" pitchFamily="18" charset="0"/>
                <a:cs typeface="Times New Roman" panose="02020603050405020304" pitchFamily="18" charset="0"/>
              </a:rPr>
              <a:t>up to a well defined (and small) additive error</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endParaRPr lang="zh-CN" altLang="en-US" dirty="0"/>
          </a:p>
        </p:txBody>
      </p:sp>
    </p:spTree>
    <p:extLst>
      <p:ext uri="{BB962C8B-B14F-4D97-AF65-F5344CB8AC3E}">
        <p14:creationId xmlns:p14="http://schemas.microsoft.com/office/powerpoint/2010/main" val="285897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67657"/>
            <a:ext cx="10515600" cy="5509306"/>
          </a:xfrm>
        </p:spPr>
        <p:txBody>
          <a:bodyPr>
            <a:normAutofit/>
          </a:bodyPr>
          <a:lstStyle/>
          <a:p>
            <a:r>
              <a:rPr lang="en-US" altLang="zh-CN" dirty="0">
                <a:latin typeface="Times New Roman" panose="02020603050405020304" pitchFamily="18" charset="0"/>
                <a:cs typeface="Times New Roman" panose="02020603050405020304" pitchFamily="18" charset="0"/>
              </a:rPr>
              <a:t>The cryptography community uses the phrase “</a:t>
            </a:r>
            <a:r>
              <a:rPr lang="en-US" altLang="zh-CN" u="sng" dirty="0" smtClean="0">
                <a:solidFill>
                  <a:srgbClr val="0000FF"/>
                </a:solidFill>
                <a:latin typeface="Times New Roman" panose="02020603050405020304" pitchFamily="18" charset="0"/>
                <a:cs typeface="Times New Roman" panose="02020603050405020304" pitchFamily="18" charset="0"/>
              </a:rPr>
              <a:t>privacy preserving </a:t>
            </a:r>
            <a:r>
              <a:rPr lang="en-US" altLang="zh-CN" u="sng" dirty="0">
                <a:solidFill>
                  <a:srgbClr val="0000FF"/>
                </a:solidFill>
                <a:latin typeface="Times New Roman" panose="02020603050405020304" pitchFamily="18" charset="0"/>
                <a:cs typeface="Times New Roman" panose="02020603050405020304" pitchFamily="18" charset="0"/>
              </a:rPr>
              <a:t>data mining</a:t>
            </a:r>
            <a:r>
              <a:rPr lang="en-US" altLang="zh-CN" dirty="0">
                <a:latin typeface="Times New Roman" panose="02020603050405020304" pitchFamily="18" charset="0"/>
                <a:cs typeface="Times New Roman" panose="02020603050405020304" pitchFamily="18" charset="0"/>
              </a:rPr>
              <a:t>”, see [10], but for </a:t>
            </a:r>
            <a:r>
              <a:rPr lang="en-US" altLang="zh-CN" dirty="0" smtClean="0">
                <a:solidFill>
                  <a:srgbClr val="0000FF"/>
                </a:solidFill>
                <a:latin typeface="Times New Roman" panose="02020603050405020304" pitchFamily="18" charset="0"/>
                <a:cs typeface="Times New Roman" panose="02020603050405020304" pitchFamily="18" charset="0"/>
              </a:rPr>
              <a:t>cryptographically secure </a:t>
            </a:r>
            <a:r>
              <a:rPr lang="en-US" altLang="zh-CN" dirty="0">
                <a:solidFill>
                  <a:srgbClr val="0000FF"/>
                </a:solidFill>
                <a:latin typeface="Times New Roman" panose="02020603050405020304" pitchFamily="18" charset="0"/>
                <a:cs typeface="Times New Roman" panose="02020603050405020304" pitchFamily="18" charset="0"/>
              </a:rPr>
              <a:t>function evaluation</a:t>
            </a:r>
            <a:r>
              <a:rPr lang="en-US" altLang="zh-CN" dirty="0">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which(</a:t>
            </a:r>
            <a:r>
              <a:rPr lang="en-US" altLang="zh-CN" dirty="0">
                <a:solidFill>
                  <a:srgbClr val="FF0000"/>
                </a:solidFill>
                <a:latin typeface="Times New Roman" panose="02020603050405020304" pitchFamily="18" charset="0"/>
                <a:cs typeface="Times New Roman" panose="02020603050405020304" pitchFamily="18" charset="0"/>
              </a:rPr>
              <a:t>privacy preserving data mining</a:t>
            </a:r>
            <a:r>
              <a:rPr lang="en-US" altLang="zh-CN" dirty="0" smtClean="0">
                <a:solidFill>
                  <a:srgbClr val="FF0000"/>
                </a:solidFill>
                <a:latin typeface="Times New Roman" panose="02020603050405020304" pitchFamily="18" charset="0"/>
                <a:cs typeface="Times New Roman" panose="02020603050405020304" pitchFamily="18" charset="0"/>
              </a:rPr>
              <a:t>)</a:t>
            </a:r>
            <a:r>
              <a:rPr lang="zh-CN" altLang="en-US" dirty="0" smtClean="0">
                <a:solidFill>
                  <a:srgbClr val="FF0000"/>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reveals </a:t>
            </a:r>
            <a:r>
              <a:rPr lang="en-US" altLang="zh-CN" dirty="0">
                <a:solidFill>
                  <a:srgbClr val="0000FF"/>
                </a:solidFill>
                <a:latin typeface="Times New Roman" panose="02020603050405020304" pitchFamily="18" charset="0"/>
                <a:cs typeface="Times New Roman" panose="02020603050405020304" pitchFamily="18" charset="0"/>
              </a:rPr>
              <a:t>the result of </a:t>
            </a:r>
            <a:r>
              <a:rPr lang="en-US" altLang="zh-CN" dirty="0" smtClean="0">
                <a:solidFill>
                  <a:srgbClr val="0000FF"/>
                </a:solidFill>
                <a:latin typeface="Times New Roman" panose="02020603050405020304" pitchFamily="18" charset="0"/>
                <a:cs typeface="Times New Roman" panose="02020603050405020304" pitchFamily="18" charset="0"/>
              </a:rPr>
              <a:t>the computation </a:t>
            </a:r>
            <a:r>
              <a:rPr lang="en-US" altLang="zh-CN" dirty="0">
                <a:latin typeface="Times New Roman" panose="02020603050405020304" pitchFamily="18" charset="0"/>
                <a:cs typeface="Times New Roman" panose="02020603050405020304" pitchFamily="18" charset="0"/>
              </a:rPr>
              <a:t>but no</a:t>
            </a:r>
            <a:r>
              <a:rPr lang="en-US" altLang="zh-CN" dirty="0">
                <a:solidFill>
                  <a:srgbClr val="0000FF"/>
                </a:solidFill>
                <a:latin typeface="Times New Roman" panose="02020603050405020304" pitchFamily="18" charset="0"/>
                <a:cs typeface="Times New Roman" panose="02020603050405020304" pitchFamily="18" charset="0"/>
              </a:rPr>
              <a:t> further information about the </a:t>
            </a:r>
            <a:r>
              <a:rPr lang="en-US" altLang="zh-CN" dirty="0" smtClean="0">
                <a:solidFill>
                  <a:srgbClr val="0000FF"/>
                </a:solidFill>
                <a:latin typeface="Times New Roman" panose="02020603050405020304" pitchFamily="18" charset="0"/>
                <a:cs typeface="Times New Roman" panose="02020603050405020304" pitchFamily="18" charset="0"/>
              </a:rPr>
              <a:t>inputs</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other </a:t>
            </a:r>
            <a:r>
              <a:rPr lang="en-US" altLang="zh-CN" dirty="0">
                <a:solidFill>
                  <a:srgbClr val="0000FF"/>
                </a:solidFill>
                <a:latin typeface="Times New Roman" panose="02020603050405020304" pitchFamily="18" charset="0"/>
                <a:cs typeface="Times New Roman" panose="02020603050405020304" pitchFamily="18" charset="0"/>
              </a:rPr>
              <a:t>than what the result may </a:t>
            </a:r>
            <a:r>
              <a:rPr lang="en-US" altLang="zh-CN" dirty="0" smtClean="0">
                <a:solidFill>
                  <a:srgbClr val="0000FF"/>
                </a:solidFill>
                <a:latin typeface="Times New Roman" panose="02020603050405020304" pitchFamily="18" charset="0"/>
                <a:cs typeface="Times New Roman" panose="02020603050405020304" pitchFamily="18" charset="0"/>
              </a:rPr>
              <a:t>imply</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“隐私保护数据挖掘”揭示了计算结果，却除了结果所能反映出的没有更多的输入信息</a:t>
            </a:r>
            <a:r>
              <a:rPr lang="zh-CN" altLang="en-US"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p>
          <a:p>
            <a:r>
              <a:rPr lang="en-US" altLang="zh-CN" dirty="0" smtClean="0">
                <a:latin typeface="Times New Roman" panose="02020603050405020304" pitchFamily="18" charset="0"/>
                <a:cs typeface="Times New Roman" panose="02020603050405020304" pitchFamily="18" charset="0"/>
              </a:rPr>
              <a:t>This </a:t>
            </a:r>
            <a:r>
              <a:rPr lang="en-US" altLang="zh-CN" dirty="0">
                <a:latin typeface="Times New Roman" panose="02020603050405020304" pitchFamily="18" charset="0"/>
                <a:cs typeface="Times New Roman" panose="02020603050405020304" pitchFamily="18" charset="0"/>
              </a:rPr>
              <a:t>definition sidesteps the important issue of </a:t>
            </a:r>
            <a:r>
              <a:rPr lang="en-US" altLang="zh-CN" u="sng" dirty="0">
                <a:solidFill>
                  <a:srgbClr val="0000FF"/>
                </a:solidFill>
                <a:latin typeface="Times New Roman" panose="02020603050405020304" pitchFamily="18" charset="0"/>
                <a:cs typeface="Times New Roman" panose="02020603050405020304" pitchFamily="18" charset="0"/>
              </a:rPr>
              <a:t>what results are safe to </a:t>
            </a:r>
            <a:r>
              <a:rPr lang="en-US" altLang="zh-CN" u="sng" dirty="0" smtClean="0">
                <a:solidFill>
                  <a:srgbClr val="0000FF"/>
                </a:solidFill>
                <a:latin typeface="Times New Roman" panose="02020603050405020304" pitchFamily="18" charset="0"/>
                <a:cs typeface="Times New Roman" panose="02020603050405020304" pitchFamily="18" charset="0"/>
              </a:rPr>
              <a:t>release</a:t>
            </a:r>
            <a:r>
              <a:rPr lang="en-US" altLang="zh-CN" dirty="0" smtClean="0">
                <a:latin typeface="Times New Roman" panose="02020603050405020304" pitchFamily="18" charset="0"/>
                <a:cs typeface="Times New Roman" panose="02020603050405020304" pitchFamily="18" charset="0"/>
              </a:rPr>
              <a:t>. </a:t>
            </a:r>
          </a:p>
          <a:p>
            <a:r>
              <a:rPr lang="en-US" altLang="zh-CN" dirty="0" smtClean="0">
                <a:latin typeface="Times New Roman" panose="02020603050405020304" pitchFamily="18" charset="0"/>
                <a:cs typeface="Times New Roman" panose="02020603050405020304" pitchFamily="18" charset="0"/>
              </a:rPr>
              <a:t>Even </a:t>
            </a:r>
            <a:r>
              <a:rPr lang="en-US" altLang="zh-CN" dirty="0">
                <a:solidFill>
                  <a:srgbClr val="0000FF"/>
                </a:solidFill>
                <a:latin typeface="Times New Roman" panose="02020603050405020304" pitchFamily="18" charset="0"/>
                <a:cs typeface="Times New Roman" panose="02020603050405020304" pitchFamily="18" charset="0"/>
              </a:rPr>
              <a:t>simple counts accurately reported </a:t>
            </a:r>
            <a:r>
              <a:rPr lang="en-US" altLang="zh-CN" dirty="0">
                <a:latin typeface="Times New Roman" panose="02020603050405020304" pitchFamily="18" charset="0"/>
                <a:cs typeface="Times New Roman" panose="02020603050405020304" pitchFamily="18" charset="0"/>
              </a:rPr>
              <a:t>disclose </a:t>
            </a:r>
            <a:r>
              <a:rPr lang="en-US" altLang="zh-CN" dirty="0" smtClean="0">
                <a:solidFill>
                  <a:srgbClr val="0000FF"/>
                </a:solidFill>
                <a:latin typeface="Times New Roman" panose="02020603050405020304" pitchFamily="18" charset="0"/>
                <a:cs typeface="Times New Roman" panose="02020603050405020304" pitchFamily="18" charset="0"/>
              </a:rPr>
              <a:t>information </a:t>
            </a:r>
            <a:r>
              <a:rPr lang="en-US" altLang="zh-CN" u="sng" dirty="0" smtClean="0">
                <a:solidFill>
                  <a:srgbClr val="0000FF"/>
                </a:solidFill>
                <a:latin typeface="Times New Roman" panose="02020603050405020304" pitchFamily="18" charset="0"/>
                <a:cs typeface="Times New Roman" panose="02020603050405020304" pitchFamily="18" charset="0"/>
              </a:rPr>
              <a:t>given </a:t>
            </a:r>
            <a:r>
              <a:rPr lang="en-US" altLang="zh-CN" u="sng" dirty="0">
                <a:solidFill>
                  <a:srgbClr val="0000FF"/>
                </a:solidFill>
                <a:latin typeface="Times New Roman" panose="02020603050405020304" pitchFamily="18" charset="0"/>
                <a:cs typeface="Times New Roman" panose="02020603050405020304" pitchFamily="18" charset="0"/>
              </a:rPr>
              <a:t>prior knowledge or repeated use</a:t>
            </a:r>
            <a:r>
              <a:rPr lang="en-US" altLang="zh-CN" dirty="0">
                <a:latin typeface="Times New Roman" panose="02020603050405020304" pitchFamily="18" charset="0"/>
                <a:cs typeface="Times New Roman" panose="02020603050405020304" pitchFamily="18" charset="0"/>
              </a:rPr>
              <a:t>. Our concern in </a:t>
            </a:r>
            <a:r>
              <a:rPr lang="en-US" altLang="zh-CN" dirty="0" smtClean="0">
                <a:latin typeface="Times New Roman" panose="02020603050405020304" pitchFamily="18" charset="0"/>
                <a:cs typeface="Times New Roman" panose="02020603050405020304" pitchFamily="18" charset="0"/>
              </a:rPr>
              <a:t>this paper </a:t>
            </a:r>
            <a:r>
              <a:rPr lang="en-US" altLang="zh-CN" dirty="0">
                <a:latin typeface="Times New Roman" panose="02020603050405020304" pitchFamily="18" charset="0"/>
                <a:cs typeface="Times New Roman" panose="02020603050405020304" pitchFamily="18" charset="0"/>
              </a:rPr>
              <a:t>is not only that </a:t>
            </a:r>
            <a:r>
              <a:rPr lang="en-US" altLang="zh-CN" dirty="0">
                <a:solidFill>
                  <a:srgbClr val="FF0000"/>
                </a:solidFill>
                <a:latin typeface="Times New Roman" panose="02020603050405020304" pitchFamily="18" charset="0"/>
                <a:cs typeface="Times New Roman" panose="02020603050405020304" pitchFamily="18" charset="0"/>
              </a:rPr>
              <a:t>a security breach </a:t>
            </a:r>
            <a:r>
              <a:rPr lang="en-US" altLang="zh-CN" dirty="0">
                <a:latin typeface="Times New Roman" panose="02020603050405020304" pitchFamily="18" charset="0"/>
                <a:cs typeface="Times New Roman" panose="02020603050405020304" pitchFamily="18" charset="0"/>
              </a:rPr>
              <a:t>might occur </a:t>
            </a:r>
            <a:r>
              <a:rPr lang="en-US" altLang="zh-CN" dirty="0" smtClean="0">
                <a:latin typeface="Times New Roman" panose="02020603050405020304" pitchFamily="18" charset="0"/>
                <a:cs typeface="Times New Roman" panose="02020603050405020304" pitchFamily="18" charset="0"/>
              </a:rPr>
              <a:t>but that </a:t>
            </a:r>
            <a:r>
              <a:rPr lang="en-US" altLang="zh-CN" dirty="0">
                <a:latin typeface="Times New Roman" panose="02020603050405020304" pitchFamily="18" charset="0"/>
                <a:cs typeface="Times New Roman" panose="02020603050405020304" pitchFamily="18" charset="0"/>
              </a:rPr>
              <a:t>sensitive information may be directly disclosed even </a:t>
            </a:r>
            <a:r>
              <a:rPr lang="en-US" altLang="zh-CN" dirty="0" smtClean="0">
                <a:latin typeface="Times New Roman" panose="02020603050405020304" pitchFamily="18" charset="0"/>
                <a:cs typeface="Times New Roman" panose="02020603050405020304" pitchFamily="18" charset="0"/>
              </a:rPr>
              <a:t>by </a:t>
            </a:r>
            <a:r>
              <a:rPr lang="en-US" altLang="zh-CN" dirty="0" smtClean="0">
                <a:solidFill>
                  <a:srgbClr val="FF0000"/>
                </a:solidFill>
                <a:latin typeface="Times New Roman" panose="02020603050405020304" pitchFamily="18" charset="0"/>
                <a:cs typeface="Times New Roman" panose="02020603050405020304" pitchFamily="18" charset="0"/>
              </a:rPr>
              <a:t>faithful </a:t>
            </a:r>
            <a:r>
              <a:rPr lang="en-US" altLang="zh-CN" dirty="0">
                <a:solidFill>
                  <a:srgbClr val="FF0000"/>
                </a:solidFill>
                <a:latin typeface="Times New Roman" panose="02020603050405020304" pitchFamily="18" charset="0"/>
                <a:cs typeface="Times New Roman" panose="02020603050405020304" pitchFamily="18" charset="0"/>
              </a:rPr>
              <a:t>and secure execution of the computation</a:t>
            </a:r>
            <a:r>
              <a:rPr lang="en-US" altLang="zh-CN" dirty="0">
                <a:latin typeface="Times New Roman" panose="02020603050405020304" pitchFamily="18" charset="0"/>
                <a:cs typeface="Times New Roman" panose="02020603050405020304" pitchFamily="18" charset="0"/>
              </a:rPr>
              <a:t>. </a:t>
            </a:r>
            <a:endParaRPr lang="zh-CN" altLang="en-US" dirty="0"/>
          </a:p>
        </p:txBody>
      </p:sp>
    </p:spTree>
    <p:extLst>
      <p:ext uri="{BB962C8B-B14F-4D97-AF65-F5344CB8AC3E}">
        <p14:creationId xmlns:p14="http://schemas.microsoft.com/office/powerpoint/2010/main" val="622564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11200"/>
            <a:ext cx="10515600" cy="5465763"/>
          </a:xfrm>
        </p:spPr>
        <p:txBody>
          <a:bodyPr>
            <a:normAutofit/>
          </a:bodyPr>
          <a:lstStyle/>
          <a:p>
            <a:r>
              <a:rPr lang="en-US" altLang="zh-CN" u="sng" dirty="0">
                <a:solidFill>
                  <a:srgbClr val="0000FF"/>
                </a:solidFill>
                <a:latin typeface="Times New Roman" panose="02020603050405020304" pitchFamily="18" charset="0"/>
                <a:cs typeface="Times New Roman" panose="02020603050405020304" pitchFamily="18" charset="0"/>
              </a:rPr>
              <a:t>Information Flow </a:t>
            </a:r>
            <a:r>
              <a:rPr lang="en-US" altLang="zh-CN" u="sng" dirty="0" smtClean="0">
                <a:solidFill>
                  <a:srgbClr val="0000FF"/>
                </a:solidFill>
                <a:latin typeface="Times New Roman" panose="02020603050405020304" pitchFamily="18" charset="0"/>
                <a:cs typeface="Times New Roman" panose="02020603050405020304" pitchFamily="18" charset="0"/>
              </a:rPr>
              <a:t>Control</a:t>
            </a:r>
            <a:r>
              <a:rPr lang="en-US" altLang="zh-CN" baseline="30000" dirty="0" smtClean="0">
                <a:latin typeface="Times New Roman" panose="02020603050405020304" pitchFamily="18" charset="0"/>
                <a:cs typeface="Times New Roman" panose="02020603050405020304" pitchFamily="18" charset="0"/>
              </a:rPr>
              <a:t>[11</a:t>
            </a:r>
            <a:r>
              <a:rPr lang="en-US" altLang="zh-CN"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tracks </a:t>
            </a:r>
            <a:r>
              <a:rPr lang="en-US" altLang="zh-CN" u="sng" dirty="0">
                <a:solidFill>
                  <a:srgbClr val="0000FF"/>
                </a:solidFill>
                <a:latin typeface="Times New Roman" panose="02020603050405020304" pitchFamily="18" charset="0"/>
                <a:cs typeface="Times New Roman" panose="02020603050405020304" pitchFamily="18" charset="0"/>
              </a:rPr>
              <a:t>the flow of </a:t>
            </a:r>
            <a:r>
              <a:rPr lang="en-US" altLang="zh-CN" u="sng" dirty="0" smtClean="0">
                <a:solidFill>
                  <a:srgbClr val="0000FF"/>
                </a:solidFill>
                <a:latin typeface="Times New Roman" panose="02020603050405020304" pitchFamily="18" charset="0"/>
                <a:cs typeface="Times New Roman" panose="02020603050405020304" pitchFamily="18" charset="0"/>
              </a:rPr>
              <a:t>sensitive information </a:t>
            </a:r>
            <a:r>
              <a:rPr lang="en-US" altLang="zh-CN" dirty="0">
                <a:latin typeface="Times New Roman" panose="02020603050405020304" pitchFamily="18" charset="0"/>
                <a:cs typeface="Times New Roman" panose="02020603050405020304" pitchFamily="18" charset="0"/>
              </a:rPr>
              <a:t>through </a:t>
            </a:r>
            <a:r>
              <a:rPr lang="en-US" altLang="zh-CN" dirty="0">
                <a:solidFill>
                  <a:srgbClr val="0000FF"/>
                </a:solidFill>
                <a:latin typeface="Times New Roman" panose="02020603050405020304" pitchFamily="18" charset="0"/>
                <a:cs typeface="Times New Roman" panose="02020603050405020304" pitchFamily="18" charset="0"/>
              </a:rPr>
              <a:t>general computation</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Such </a:t>
            </a:r>
            <a:r>
              <a:rPr lang="en-US" altLang="zh-CN" dirty="0">
                <a:latin typeface="Times New Roman" panose="02020603050405020304" pitchFamily="18" charset="0"/>
                <a:cs typeface="Times New Roman" panose="02020603050405020304" pitchFamily="18" charset="0"/>
              </a:rPr>
              <a:t>analysis </a:t>
            </a:r>
            <a:r>
              <a:rPr lang="en-US" altLang="zh-CN" dirty="0" smtClean="0">
                <a:latin typeface="Times New Roman" panose="02020603050405020304" pitchFamily="18" charset="0"/>
                <a:cs typeface="Times New Roman" panose="02020603050405020304" pitchFamily="18" charset="0"/>
              </a:rPr>
              <a:t>has </a:t>
            </a:r>
            <a:r>
              <a:rPr lang="en-US" altLang="zh-CN" u="sng" dirty="0" smtClean="0">
                <a:solidFill>
                  <a:srgbClr val="0000FF"/>
                </a:solidFill>
                <a:latin typeface="Times New Roman" panose="02020603050405020304" pitchFamily="18" charset="0"/>
                <a:cs typeface="Times New Roman" panose="02020603050405020304" pitchFamily="18" charset="0"/>
              </a:rPr>
              <a:t>a </a:t>
            </a:r>
            <a:r>
              <a:rPr lang="en-US" altLang="zh-CN" u="sng" dirty="0">
                <a:solidFill>
                  <a:srgbClr val="0000FF"/>
                </a:solidFill>
                <a:latin typeface="Times New Roman" panose="02020603050405020304" pitchFamily="18" charset="0"/>
                <a:cs typeface="Times New Roman" panose="02020603050405020304" pitchFamily="18" charset="0"/>
              </a:rPr>
              <a:t>binary description of dependence</a:t>
            </a:r>
            <a:r>
              <a:rPr lang="en-US" altLang="zh-CN" dirty="0">
                <a:latin typeface="Times New Roman" panose="02020603050405020304" pitchFamily="18" charset="0"/>
                <a:cs typeface="Times New Roman" panose="02020603050405020304" pitchFamily="18" charset="0"/>
              </a:rPr>
              <a:t>; either </a:t>
            </a:r>
            <a:r>
              <a:rPr lang="en-US" altLang="zh-CN" dirty="0">
                <a:solidFill>
                  <a:srgbClr val="0000FF"/>
                </a:solidFill>
                <a:latin typeface="Times New Roman" panose="02020603050405020304" pitchFamily="18" charset="0"/>
                <a:cs typeface="Times New Roman" panose="02020603050405020304" pitchFamily="18" charset="0"/>
              </a:rPr>
              <a:t>a </a:t>
            </a:r>
            <a:r>
              <a:rPr lang="en-US" altLang="zh-CN" dirty="0" smtClean="0">
                <a:solidFill>
                  <a:srgbClr val="0000FF"/>
                </a:solidFill>
                <a:latin typeface="Times New Roman" panose="02020603050405020304" pitchFamily="18" charset="0"/>
                <a:cs typeface="Times New Roman" panose="02020603050405020304" pitchFamily="18" charset="0"/>
              </a:rPr>
              <a:t>computation depends </a:t>
            </a:r>
            <a:r>
              <a:rPr lang="en-US" altLang="zh-CN" dirty="0">
                <a:solidFill>
                  <a:srgbClr val="0000FF"/>
                </a:solidFill>
                <a:latin typeface="Times New Roman" panose="02020603050405020304" pitchFamily="18" charset="0"/>
                <a:cs typeface="Times New Roman" panose="02020603050405020304" pitchFamily="18" charset="0"/>
              </a:rPr>
              <a:t>on an input </a:t>
            </a:r>
            <a:r>
              <a:rPr lang="en-US" altLang="zh-CN" dirty="0">
                <a:latin typeface="Times New Roman" panose="02020603050405020304" pitchFamily="18" charset="0"/>
                <a:cs typeface="Times New Roman" panose="02020603050405020304" pitchFamily="18" charset="0"/>
              </a:rPr>
              <a:t>or </a:t>
            </a:r>
            <a:r>
              <a:rPr lang="en-US" altLang="zh-CN" dirty="0">
                <a:solidFill>
                  <a:srgbClr val="0000FF"/>
                </a:solidFill>
                <a:latin typeface="Times New Roman" panose="02020603050405020304" pitchFamily="18" charset="0"/>
                <a:cs typeface="Times New Roman" panose="02020603050405020304" pitchFamily="18" charset="0"/>
              </a:rPr>
              <a:t>it does not</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solidFill>
                  <a:srgbClr val="0000FF"/>
                </a:solidFill>
                <a:latin typeface="Times New Roman" panose="02020603050405020304" pitchFamily="18" charset="0"/>
                <a:cs typeface="Times New Roman" panose="02020603050405020304" pitchFamily="18" charset="0"/>
              </a:rPr>
              <a:t>Statistical </a:t>
            </a:r>
            <a:r>
              <a:rPr lang="en-US" altLang="zh-CN" dirty="0">
                <a:solidFill>
                  <a:srgbClr val="0000FF"/>
                </a:solidFill>
                <a:latin typeface="Times New Roman" panose="02020603050405020304" pitchFamily="18" charset="0"/>
                <a:cs typeface="Times New Roman" panose="02020603050405020304" pitchFamily="18" charset="0"/>
              </a:rPr>
              <a:t>analyses </a:t>
            </a:r>
            <a:r>
              <a:rPr lang="en-US" altLang="zh-CN" dirty="0" smtClean="0">
                <a:solidFill>
                  <a:srgbClr val="0000FF"/>
                </a:solidFill>
                <a:latin typeface="Times New Roman" panose="02020603050405020304" pitchFamily="18" charset="0"/>
                <a:cs typeface="Times New Roman" panose="02020603050405020304" pitchFamily="18" charset="0"/>
              </a:rPr>
              <a:t>and aggregations </a:t>
            </a:r>
            <a:r>
              <a:rPr lang="en-US" altLang="zh-CN" dirty="0">
                <a:latin typeface="Times New Roman" panose="02020603050405020304" pitchFamily="18" charset="0"/>
                <a:cs typeface="Times New Roman" panose="02020603050405020304" pitchFamily="18" charset="0"/>
              </a:rPr>
              <a:t>are typically handled by a </a:t>
            </a:r>
            <a:r>
              <a:rPr lang="en-US" altLang="zh-CN" dirty="0">
                <a:solidFill>
                  <a:srgbClr val="0000FF"/>
                </a:solidFill>
                <a:latin typeface="Times New Roman" panose="02020603050405020304" pitchFamily="18" charset="0"/>
                <a:cs typeface="Times New Roman" panose="02020603050405020304" pitchFamily="18" charset="0"/>
              </a:rPr>
              <a:t>trusted </a:t>
            </a:r>
            <a:r>
              <a:rPr lang="en-US" altLang="zh-CN" dirty="0" smtClean="0">
                <a:solidFill>
                  <a:srgbClr val="0000FF"/>
                </a:solidFill>
                <a:latin typeface="Times New Roman" panose="02020603050405020304" pitchFamily="18" charset="0"/>
                <a:cs typeface="Times New Roman" panose="02020603050405020304" pitchFamily="18" charset="0"/>
              </a:rPr>
              <a:t>de-classifier</a:t>
            </a:r>
            <a:r>
              <a:rPr lang="en-US" altLang="zh-CN" dirty="0" smtClean="0">
                <a:latin typeface="Times New Roman" panose="02020603050405020304" pitchFamily="18" charset="0"/>
                <a:cs typeface="Times New Roman" panose="02020603050405020304" pitchFamily="18" charset="0"/>
              </a:rPr>
              <a:t>, using </a:t>
            </a:r>
            <a:r>
              <a:rPr lang="en-US" altLang="zh-CN" dirty="0">
                <a:latin typeface="Times New Roman" panose="02020603050405020304" pitchFamily="18" charset="0"/>
                <a:cs typeface="Times New Roman" panose="02020603050405020304" pitchFamily="18" charset="0"/>
              </a:rPr>
              <a:t>many inputs and yet treated as if it depends on </a:t>
            </a:r>
            <a:r>
              <a:rPr lang="en-US" altLang="zh-CN" dirty="0" smtClean="0">
                <a:latin typeface="Times New Roman" panose="02020603050405020304" pitchFamily="18" charset="0"/>
                <a:cs typeface="Times New Roman" panose="02020603050405020304" pitchFamily="18" charset="0"/>
              </a:rPr>
              <a:t>none. </a:t>
            </a:r>
          </a:p>
          <a:p>
            <a:r>
              <a:rPr lang="en-US" altLang="zh-CN" i="1" dirty="0" smtClean="0">
                <a:solidFill>
                  <a:srgbClr val="0000FF"/>
                </a:solidFill>
                <a:latin typeface="Times New Roman" panose="02020603050405020304" pitchFamily="18" charset="0"/>
                <a:cs typeface="Times New Roman" panose="02020603050405020304" pitchFamily="18" charset="0"/>
              </a:rPr>
              <a:t>Differential </a:t>
            </a:r>
            <a:r>
              <a:rPr lang="en-US" altLang="zh-CN" i="1" dirty="0">
                <a:solidFill>
                  <a:srgbClr val="0000FF"/>
                </a:solidFill>
                <a:latin typeface="Times New Roman" panose="02020603050405020304" pitchFamily="18" charset="0"/>
                <a:cs typeface="Times New Roman" panose="02020603050405020304" pitchFamily="18" charset="0"/>
              </a:rPr>
              <a:t>privacy </a:t>
            </a:r>
            <a:r>
              <a:rPr lang="en-US" altLang="zh-CN" dirty="0">
                <a:latin typeface="Times New Roman" panose="02020603050405020304" pitchFamily="18" charset="0"/>
                <a:cs typeface="Times New Roman" panose="02020603050405020304" pitchFamily="18" charset="0"/>
              </a:rPr>
              <a:t>appears to </a:t>
            </a:r>
            <a:r>
              <a:rPr lang="en-US" altLang="zh-CN" dirty="0" smtClean="0">
                <a:latin typeface="Times New Roman" panose="02020603050405020304" pitchFamily="18" charset="0"/>
                <a:cs typeface="Times New Roman" panose="02020603050405020304" pitchFamily="18" charset="0"/>
              </a:rPr>
              <a:t>generalize(</a:t>
            </a:r>
            <a:r>
              <a:rPr lang="zh-CN" altLang="en-US" dirty="0" smtClean="0">
                <a:latin typeface="Times New Roman" panose="02020603050405020304" pitchFamily="18" charset="0"/>
                <a:cs typeface="Times New Roman" panose="02020603050405020304" pitchFamily="18" charset="0"/>
              </a:rPr>
              <a:t>推广</a:t>
            </a:r>
            <a:r>
              <a:rPr lang="en-US" altLang="zh-CN" dirty="0" smtClean="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Information </a:t>
            </a:r>
            <a:r>
              <a:rPr lang="en-US" altLang="zh-CN" dirty="0" smtClean="0">
                <a:solidFill>
                  <a:srgbClr val="0000FF"/>
                </a:solidFill>
                <a:latin typeface="Times New Roman" panose="02020603050405020304" pitchFamily="18" charset="0"/>
                <a:cs typeface="Times New Roman" panose="02020603050405020304" pitchFamily="18" charset="0"/>
              </a:rPr>
              <a:t>Flow Control’s </a:t>
            </a:r>
            <a:r>
              <a:rPr lang="en-US" altLang="zh-CN" dirty="0">
                <a:solidFill>
                  <a:srgbClr val="0000FF"/>
                </a:solidFill>
                <a:latin typeface="Times New Roman" panose="02020603050405020304" pitchFamily="18" charset="0"/>
                <a:cs typeface="Times New Roman" panose="02020603050405020304" pitchFamily="18" charset="0"/>
              </a:rPr>
              <a:t>notion of dependence</a:t>
            </a:r>
            <a:r>
              <a:rPr lang="en-US" altLang="zh-CN" dirty="0">
                <a:latin typeface="Times New Roman" panose="02020603050405020304" pitchFamily="18" charset="0"/>
                <a:cs typeface="Times New Roman" panose="02020603050405020304" pitchFamily="18" charset="0"/>
              </a:rPr>
              <a:t> to a more </a:t>
            </a:r>
            <a:r>
              <a:rPr lang="en-US" altLang="zh-CN" dirty="0" smtClean="0">
                <a:solidFill>
                  <a:srgbClr val="0000FF"/>
                </a:solidFill>
                <a:latin typeface="Times New Roman" panose="02020603050405020304" pitchFamily="18" charset="0"/>
                <a:cs typeface="Times New Roman" panose="02020603050405020304" pitchFamily="18" charset="0"/>
              </a:rPr>
              <a:t>fine-grained(</a:t>
            </a:r>
            <a:r>
              <a:rPr lang="zh-CN" altLang="en-US" dirty="0" smtClean="0">
                <a:solidFill>
                  <a:srgbClr val="0000FF"/>
                </a:solidFill>
                <a:latin typeface="Times New Roman" panose="02020603050405020304" pitchFamily="18" charset="0"/>
                <a:cs typeface="Times New Roman" panose="02020603050405020304" pitchFamily="18" charset="0"/>
              </a:rPr>
              <a:t>精细的</a:t>
            </a:r>
            <a:r>
              <a:rPr lang="en-US" altLang="zh-CN" dirty="0" smtClean="0">
                <a:solidFill>
                  <a:srgbClr val="0000FF"/>
                </a:solidFill>
                <a:latin typeface="Times New Roman" panose="02020603050405020304" pitchFamily="18" charset="0"/>
                <a:cs typeface="Times New Roman" panose="02020603050405020304" pitchFamily="18" charset="0"/>
              </a:rPr>
              <a:t>) and partial(</a:t>
            </a:r>
            <a:r>
              <a:rPr lang="zh-CN" altLang="en-US" dirty="0" smtClean="0">
                <a:solidFill>
                  <a:srgbClr val="0000FF"/>
                </a:solidFill>
                <a:latin typeface="Times New Roman" panose="02020603050405020304" pitchFamily="18" charset="0"/>
                <a:cs typeface="Times New Roman" panose="02020603050405020304" pitchFamily="18" charset="0"/>
              </a:rPr>
              <a:t>部分的</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notion of dependence</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PINQ </a:t>
            </a:r>
            <a:r>
              <a:rPr lang="en-US" altLang="zh-CN" dirty="0">
                <a:latin typeface="Times New Roman" panose="02020603050405020304" pitchFamily="18" charset="0"/>
                <a:cs typeface="Times New Roman" panose="02020603050405020304" pitchFamily="18" charset="0"/>
              </a:rPr>
              <a:t>provides a formal </a:t>
            </a:r>
            <a:r>
              <a:rPr lang="en-US" altLang="zh-CN" dirty="0" smtClean="0">
                <a:latin typeface="Times New Roman" panose="02020603050405020304" pitchFamily="18" charset="0"/>
                <a:cs typeface="Times New Roman" panose="02020603050405020304" pitchFamily="18" charset="0"/>
              </a:rPr>
              <a:t>tool for </a:t>
            </a:r>
            <a:r>
              <a:rPr lang="en-US" altLang="zh-CN" dirty="0">
                <a:latin typeface="Times New Roman" panose="02020603050405020304" pitchFamily="18" charset="0"/>
                <a:cs typeface="Times New Roman" panose="02020603050405020304" pitchFamily="18" charset="0"/>
              </a:rPr>
              <a:t>declassification in such a </a:t>
            </a:r>
            <a:r>
              <a:rPr lang="en-US" altLang="zh-CN" dirty="0" smtClean="0">
                <a:latin typeface="Times New Roman" panose="02020603050405020304" pitchFamily="18" charset="0"/>
                <a:cs typeface="Times New Roman" panose="02020603050405020304" pitchFamily="18" charset="0"/>
              </a:rPr>
              <a:t>context.</a:t>
            </a:r>
            <a:r>
              <a:rPr lang="en-US" altLang="zh-CN" dirty="0"/>
              <a:t/>
            </a:r>
            <a:br>
              <a:rPr lang="en-US" altLang="zh-CN" dirty="0"/>
            </a:br>
            <a:endParaRPr lang="zh-CN" altLang="en-US" dirty="0"/>
          </a:p>
        </p:txBody>
      </p:sp>
    </p:spTree>
    <p:extLst>
      <p:ext uri="{BB962C8B-B14F-4D97-AF65-F5344CB8AC3E}">
        <p14:creationId xmlns:p14="http://schemas.microsoft.com/office/powerpoint/2010/main" val="144389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82171"/>
            <a:ext cx="10515600" cy="5494792"/>
          </a:xfrm>
        </p:spPr>
        <p:txBody>
          <a:bodyPr>
            <a:normAutofit/>
          </a:bodyPr>
          <a:lstStyle/>
          <a:p>
            <a:r>
              <a:rPr lang="en-US" altLang="zh-CN" dirty="0">
                <a:latin typeface="Times New Roman" panose="02020603050405020304" pitchFamily="18" charset="0"/>
                <a:cs typeface="Times New Roman" panose="02020603050405020304" pitchFamily="18" charset="0"/>
              </a:rPr>
              <a:t>PINQ leans heavily on </a:t>
            </a:r>
            <a:r>
              <a:rPr lang="en-US" altLang="zh-CN" dirty="0">
                <a:solidFill>
                  <a:srgbClr val="0000FF"/>
                </a:solidFill>
                <a:latin typeface="Times New Roman" panose="02020603050405020304" pitchFamily="18" charset="0"/>
                <a:cs typeface="Times New Roman" panose="02020603050405020304" pitchFamily="18" charset="0"/>
              </a:rPr>
              <a:t>prior work on </a:t>
            </a:r>
            <a:r>
              <a:rPr lang="en-US" altLang="zh-CN" i="1" dirty="0">
                <a:solidFill>
                  <a:srgbClr val="0000FF"/>
                </a:solidFill>
                <a:latin typeface="Times New Roman" panose="02020603050405020304" pitchFamily="18" charset="0"/>
                <a:cs typeface="Times New Roman" panose="02020603050405020304" pitchFamily="18" charset="0"/>
              </a:rPr>
              <a:t>differential </a:t>
            </a:r>
            <a:r>
              <a:rPr lang="en-US" altLang="zh-CN" i="1" dirty="0" smtClean="0">
                <a:solidFill>
                  <a:srgbClr val="0000FF"/>
                </a:solidFill>
                <a:latin typeface="Times New Roman" panose="02020603050405020304" pitchFamily="18" charset="0"/>
                <a:cs typeface="Times New Roman" panose="02020603050405020304" pitchFamily="18" charset="0"/>
              </a:rPr>
              <a:t>privacy</a:t>
            </a:r>
            <a:r>
              <a:rPr lang="en-US" altLang="zh-CN" dirty="0" smtClean="0">
                <a:latin typeface="Times New Roman" panose="02020603050405020304" pitchFamily="18" charset="0"/>
                <a:cs typeface="Times New Roman" panose="02020603050405020304" pitchFamily="18" charset="0"/>
              </a:rPr>
              <a:t>. Many </a:t>
            </a:r>
            <a:r>
              <a:rPr lang="en-US" altLang="zh-CN" dirty="0">
                <a:latin typeface="Times New Roman" panose="02020603050405020304" pitchFamily="18" charset="0"/>
                <a:cs typeface="Times New Roman" panose="02020603050405020304" pitchFamily="18" charset="0"/>
              </a:rPr>
              <a:t>works have developed </a:t>
            </a:r>
            <a:r>
              <a:rPr lang="en-US" altLang="zh-CN" dirty="0">
                <a:solidFill>
                  <a:srgbClr val="0000FF"/>
                </a:solidFill>
                <a:latin typeface="Times New Roman" panose="02020603050405020304" pitchFamily="18" charset="0"/>
                <a:cs typeface="Times New Roman" panose="02020603050405020304" pitchFamily="18" charset="0"/>
              </a:rPr>
              <a:t>differentially-private computations</a:t>
            </a:r>
            <a:r>
              <a:rPr lang="en-US" altLang="zh-CN" dirty="0">
                <a:latin typeface="Times New Roman" panose="02020603050405020304" pitchFamily="18" charset="0"/>
                <a:cs typeface="Times New Roman" panose="02020603050405020304" pitchFamily="18" charset="0"/>
              </a:rPr>
              <a:t>, and informed the design and implementation of </a:t>
            </a:r>
            <a:r>
              <a:rPr lang="en-US" altLang="zh-CN" dirty="0" smtClean="0">
                <a:latin typeface="Times New Roman" panose="02020603050405020304" pitchFamily="18" charset="0"/>
                <a:cs typeface="Times New Roman" panose="02020603050405020304" pitchFamily="18" charset="0"/>
              </a:rPr>
              <a:t>PINQ. </a:t>
            </a:r>
          </a:p>
          <a:p>
            <a:r>
              <a:rPr lang="en-US" altLang="zh-CN" dirty="0" smtClean="0">
                <a:latin typeface="Times New Roman" panose="02020603050405020304" pitchFamily="18" charset="0"/>
                <a:cs typeface="Times New Roman" panose="02020603050405020304" pitchFamily="18" charset="0"/>
              </a:rPr>
              <a:t>Their </a:t>
            </a:r>
            <a:r>
              <a:rPr lang="en-US" altLang="zh-CN" dirty="0">
                <a:solidFill>
                  <a:srgbClr val="FF0000"/>
                </a:solidFill>
                <a:latin typeface="Times New Roman" panose="02020603050405020304" pitchFamily="18" charset="0"/>
                <a:cs typeface="Times New Roman" panose="02020603050405020304" pitchFamily="18" charset="0"/>
              </a:rPr>
              <a:t>main practical shortcoming </a:t>
            </a:r>
            <a:r>
              <a:rPr lang="en-US" altLang="zh-CN" dirty="0">
                <a:latin typeface="Times New Roman" panose="02020603050405020304" pitchFamily="18" charset="0"/>
                <a:cs typeface="Times New Roman" panose="02020603050405020304" pitchFamily="18" charset="0"/>
              </a:rPr>
              <a:t>lay in their </a:t>
            </a:r>
            <a:r>
              <a:rPr lang="en-US" altLang="zh-CN" u="sng" dirty="0" smtClean="0">
                <a:solidFill>
                  <a:srgbClr val="0000FF"/>
                </a:solidFill>
                <a:latin typeface="Times New Roman" panose="02020603050405020304" pitchFamily="18" charset="0"/>
                <a:cs typeface="Times New Roman" panose="02020603050405020304" pitchFamily="18" charset="0"/>
              </a:rPr>
              <a:t>requirement(</a:t>
            </a:r>
            <a:r>
              <a:rPr lang="zh-CN" altLang="en-US" u="sng" dirty="0" smtClean="0">
                <a:solidFill>
                  <a:srgbClr val="0000FF"/>
                </a:solidFill>
                <a:latin typeface="Times New Roman" panose="02020603050405020304" pitchFamily="18" charset="0"/>
                <a:cs typeface="Times New Roman" panose="02020603050405020304" pitchFamily="18" charset="0"/>
              </a:rPr>
              <a:t>必要条件</a:t>
            </a:r>
            <a:r>
              <a:rPr lang="en-US" altLang="zh-CN" u="sng" dirty="0" smtClean="0">
                <a:solidFill>
                  <a:srgbClr val="0000FF"/>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(like </a:t>
            </a:r>
            <a:r>
              <a:rPr lang="en-US" altLang="zh-CN" dirty="0">
                <a:latin typeface="Times New Roman" panose="02020603050405020304" pitchFamily="18" charset="0"/>
                <a:cs typeface="Times New Roman" panose="02020603050405020304" pitchFamily="18" charset="0"/>
              </a:rPr>
              <a:t>other work) that analysts and providers themselves establish that </a:t>
            </a:r>
            <a:r>
              <a:rPr lang="en-US" altLang="zh-CN" dirty="0">
                <a:solidFill>
                  <a:srgbClr val="0000FF"/>
                </a:solidFill>
                <a:latin typeface="Times New Roman" panose="02020603050405020304" pitchFamily="18" charset="0"/>
                <a:cs typeface="Times New Roman" panose="02020603050405020304" pitchFamily="18" charset="0"/>
              </a:rPr>
              <a:t>an implementation provides </a:t>
            </a:r>
            <a:r>
              <a:rPr lang="en-US" altLang="zh-CN" i="1" dirty="0">
                <a:solidFill>
                  <a:srgbClr val="0000FF"/>
                </a:solidFill>
                <a:latin typeface="Times New Roman" panose="02020603050405020304" pitchFamily="18" charset="0"/>
                <a:cs typeface="Times New Roman" panose="02020603050405020304" pitchFamily="18" charset="0"/>
              </a:rPr>
              <a:t>differential </a:t>
            </a:r>
            <a:r>
              <a:rPr lang="en-US" altLang="zh-CN" i="1" dirty="0" smtClean="0">
                <a:solidFill>
                  <a:srgbClr val="0000FF"/>
                </a:solidFill>
                <a:latin typeface="Times New Roman" panose="02020603050405020304" pitchFamily="18" charset="0"/>
                <a:cs typeface="Times New Roman" panose="02020603050405020304" pitchFamily="18" charset="0"/>
              </a:rPr>
              <a:t>privacy</a:t>
            </a:r>
            <a:r>
              <a:rPr lang="en-US" altLang="zh-CN" dirty="0" smtClean="0">
                <a:latin typeface="Times New Roman" panose="02020603050405020304" pitchFamily="18" charset="0"/>
                <a:cs typeface="Times New Roman" panose="02020603050405020304" pitchFamily="18" charset="0"/>
              </a:rPr>
              <a:t>. Furthermore</a:t>
            </a:r>
            <a:r>
              <a:rPr lang="en-US" altLang="zh-CN" dirty="0">
                <a:latin typeface="Times New Roman" panose="02020603050405020304" pitchFamily="18" charset="0"/>
                <a:cs typeface="Times New Roman" panose="02020603050405020304" pitchFamily="18" charset="0"/>
              </a:rPr>
              <a:t>, they do not </a:t>
            </a:r>
            <a:r>
              <a:rPr lang="en-US" altLang="zh-CN" dirty="0">
                <a:solidFill>
                  <a:srgbClr val="0000FF"/>
                </a:solidFill>
                <a:latin typeface="Times New Roman" panose="02020603050405020304" pitchFamily="18" charset="0"/>
                <a:cs typeface="Times New Roman" panose="02020603050405020304" pitchFamily="18" charset="0"/>
              </a:rPr>
              <a:t>provide any of the necessary </a:t>
            </a:r>
            <a:r>
              <a:rPr lang="en-US" altLang="zh-CN" dirty="0" smtClean="0">
                <a:solidFill>
                  <a:srgbClr val="0000FF"/>
                </a:solidFill>
                <a:latin typeface="Times New Roman" panose="02020603050405020304" pitchFamily="18" charset="0"/>
                <a:cs typeface="Times New Roman" panose="02020603050405020304" pitchFamily="18" charset="0"/>
              </a:rPr>
              <a:t>tools </a:t>
            </a:r>
            <a:r>
              <a:rPr lang="en-US" altLang="zh-CN" dirty="0" smtClean="0">
                <a:latin typeface="Times New Roman" panose="02020603050405020304" pitchFamily="18" charset="0"/>
                <a:cs typeface="Times New Roman" panose="02020603050405020304" pitchFamily="18" charset="0"/>
              </a:rPr>
              <a:t>for </a:t>
            </a:r>
            <a:r>
              <a:rPr lang="en-US" altLang="zh-CN" dirty="0">
                <a:latin typeface="Times New Roman" panose="02020603050405020304" pitchFamily="18" charset="0"/>
                <a:cs typeface="Times New Roman" panose="02020603050405020304" pitchFamily="18" charset="0"/>
              </a:rPr>
              <a:t>analysts </a:t>
            </a:r>
            <a:r>
              <a:rPr lang="en-US" altLang="zh-CN" dirty="0">
                <a:solidFill>
                  <a:srgbClr val="0000FF"/>
                </a:solidFill>
                <a:latin typeface="Times New Roman" panose="02020603050405020304" pitchFamily="18" charset="0"/>
                <a:cs typeface="Times New Roman" panose="02020603050405020304" pitchFamily="18" charset="0"/>
              </a:rPr>
              <a:t>to produce </a:t>
            </a:r>
            <a:r>
              <a:rPr lang="en-US" altLang="zh-CN" b="1" i="1" dirty="0">
                <a:solidFill>
                  <a:srgbClr val="0000FF"/>
                </a:solidFill>
                <a:latin typeface="Times New Roman" panose="02020603050405020304" pitchFamily="18" charset="0"/>
                <a:cs typeface="Times New Roman" panose="02020603050405020304" pitchFamily="18" charset="0"/>
              </a:rPr>
              <a:t>new </a:t>
            </a:r>
            <a:r>
              <a:rPr lang="en-US" altLang="zh-CN" dirty="0">
                <a:solidFill>
                  <a:srgbClr val="0000FF"/>
                </a:solidFill>
                <a:latin typeface="Times New Roman" panose="02020603050405020304" pitchFamily="18" charset="0"/>
                <a:cs typeface="Times New Roman" panose="02020603050405020304" pitchFamily="18" charset="0"/>
              </a:rPr>
              <a:t>differentially-private </a:t>
            </a:r>
            <a:r>
              <a:rPr lang="en-US" altLang="zh-CN" dirty="0" smtClean="0">
                <a:solidFill>
                  <a:srgbClr val="0000FF"/>
                </a:solidFill>
                <a:latin typeface="Times New Roman" panose="02020603050405020304" pitchFamily="18" charset="0"/>
                <a:cs typeface="Times New Roman" panose="02020603050405020304" pitchFamily="18" charset="0"/>
              </a:rPr>
              <a:t>algorithms</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Going </a:t>
            </a:r>
            <a:r>
              <a:rPr lang="en-US" altLang="zh-CN" dirty="0">
                <a:latin typeface="Times New Roman" panose="02020603050405020304" pitchFamily="18" charset="0"/>
                <a:cs typeface="Times New Roman" panose="02020603050405020304" pitchFamily="18" charset="0"/>
              </a:rPr>
              <a:t>forward, we would like to </a:t>
            </a:r>
            <a:r>
              <a:rPr lang="en-US" altLang="zh-CN" dirty="0">
                <a:solidFill>
                  <a:srgbClr val="0000FF"/>
                </a:solidFill>
                <a:latin typeface="Times New Roman" panose="02020603050405020304" pitchFamily="18" charset="0"/>
                <a:cs typeface="Times New Roman" panose="02020603050405020304" pitchFamily="18" charset="0"/>
              </a:rPr>
              <a:t>base our privacy </a:t>
            </a:r>
            <a:r>
              <a:rPr lang="en-US" altLang="zh-CN" dirty="0" smtClean="0">
                <a:solidFill>
                  <a:srgbClr val="0000FF"/>
                </a:solidFill>
                <a:latin typeface="Times New Roman" panose="02020603050405020304" pitchFamily="18" charset="0"/>
                <a:cs typeface="Times New Roman" panose="02020603050405020304" pitchFamily="18" charset="0"/>
              </a:rPr>
              <a:t>guarantees on </a:t>
            </a:r>
            <a:r>
              <a:rPr lang="en-US" altLang="zh-CN" u="sng" dirty="0">
                <a:solidFill>
                  <a:srgbClr val="0000FF"/>
                </a:solidFill>
                <a:latin typeface="Times New Roman" panose="02020603050405020304" pitchFamily="18" charset="0"/>
                <a:cs typeface="Times New Roman" panose="02020603050405020304" pitchFamily="18" charset="0"/>
              </a:rPr>
              <a:t>trusted components</a:t>
            </a:r>
            <a:r>
              <a:rPr lang="en-US" altLang="zh-CN" u="sng"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rather than reproving results </a:t>
            </a:r>
            <a:r>
              <a:rPr lang="en-US" altLang="zh-CN" dirty="0" smtClean="0">
                <a:latin typeface="Times New Roman" panose="02020603050405020304" pitchFamily="18" charset="0"/>
                <a:cs typeface="Times New Roman" panose="02020603050405020304" pitchFamily="18" charset="0"/>
              </a:rPr>
              <a:t>from first </a:t>
            </a:r>
            <a:r>
              <a:rPr lang="en-US" altLang="zh-CN" dirty="0">
                <a:latin typeface="Times New Roman" panose="02020603050405020304" pitchFamily="18" charset="0"/>
                <a:cs typeface="Times New Roman" panose="02020603050405020304" pitchFamily="18" charset="0"/>
              </a:rPr>
              <a:t>principles, and thereby </a:t>
            </a:r>
            <a:r>
              <a:rPr lang="en-US" altLang="zh-CN" dirty="0">
                <a:solidFill>
                  <a:srgbClr val="0000FF"/>
                </a:solidFill>
                <a:latin typeface="Times New Roman" panose="02020603050405020304" pitchFamily="18" charset="0"/>
                <a:cs typeface="Times New Roman" panose="02020603050405020304" pitchFamily="18" charset="0"/>
              </a:rPr>
              <a:t>avoid the possibility of </a:t>
            </a:r>
            <a:r>
              <a:rPr lang="en-US" altLang="zh-CN" dirty="0" smtClean="0">
                <a:solidFill>
                  <a:srgbClr val="0000FF"/>
                </a:solidFill>
                <a:latin typeface="Times New Roman" panose="02020603050405020304" pitchFamily="18" charset="0"/>
                <a:cs typeface="Times New Roman" panose="02020603050405020304" pitchFamily="18" charset="0"/>
              </a:rPr>
              <a:t>getting the </a:t>
            </a:r>
            <a:r>
              <a:rPr lang="en-US" altLang="zh-CN" dirty="0">
                <a:solidFill>
                  <a:srgbClr val="0000FF"/>
                </a:solidFill>
                <a:latin typeface="Times New Roman" panose="02020603050405020304" pitchFamily="18" charset="0"/>
                <a:cs typeface="Times New Roman" panose="02020603050405020304" pitchFamily="18" charset="0"/>
              </a:rPr>
              <a:t>algorithms, proofs, or implementations incorrect</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4" name="线形标注 1 3"/>
          <p:cNvSpPr/>
          <p:nvPr/>
        </p:nvSpPr>
        <p:spPr>
          <a:xfrm>
            <a:off x="9289141" y="682171"/>
            <a:ext cx="2064659" cy="435429"/>
          </a:xfrm>
          <a:prstGeom prst="borderCallout1">
            <a:avLst>
              <a:gd name="adj1" fmla="val 48750"/>
              <a:gd name="adj2" fmla="val -600"/>
              <a:gd name="adj3" fmla="val 319167"/>
              <a:gd name="adj4" fmla="val -37084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4386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 Contributions</a:t>
            </a:r>
            <a:r>
              <a:rPr lang="en-US" altLang="zh-CN" dirty="0"/>
              <a:t> </a:t>
            </a:r>
            <a:endParaRPr lang="zh-CN" altLang="en-US"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PINQ’s </a:t>
            </a:r>
            <a:r>
              <a:rPr lang="en-US" altLang="zh-CN" dirty="0">
                <a:solidFill>
                  <a:srgbClr val="FF0000"/>
                </a:solidFill>
                <a:latin typeface="Times New Roman" panose="02020603050405020304" pitchFamily="18" charset="0"/>
                <a:cs typeface="Times New Roman" panose="02020603050405020304" pitchFamily="18" charset="0"/>
              </a:rPr>
              <a:t>main contribution </a:t>
            </a:r>
            <a:r>
              <a:rPr lang="en-US" altLang="zh-CN" dirty="0">
                <a:latin typeface="Times New Roman" panose="02020603050405020304" pitchFamily="18" charset="0"/>
                <a:cs typeface="Times New Roman" panose="02020603050405020304" pitchFamily="18" charset="0"/>
              </a:rPr>
              <a:t>is to </a:t>
            </a:r>
            <a:r>
              <a:rPr lang="en-US" altLang="zh-CN" u="sng" dirty="0">
                <a:solidFill>
                  <a:srgbClr val="0000FF"/>
                </a:solidFill>
                <a:latin typeface="Times New Roman" panose="02020603050405020304" pitchFamily="18" charset="0"/>
                <a:cs typeface="Times New Roman" panose="02020603050405020304" pitchFamily="18" charset="0"/>
              </a:rPr>
              <a:t>supply the functionality </a:t>
            </a:r>
            <a:r>
              <a:rPr lang="en-US" altLang="zh-CN" u="sng" dirty="0" smtClean="0">
                <a:solidFill>
                  <a:srgbClr val="0000FF"/>
                </a:solidFill>
                <a:latin typeface="Times New Roman" panose="02020603050405020304" pitchFamily="18" charset="0"/>
                <a:cs typeface="Times New Roman" panose="02020603050405020304" pitchFamily="18" charset="0"/>
              </a:rPr>
              <a:t>of </a:t>
            </a:r>
            <a:r>
              <a:rPr lang="en-US" altLang="zh-CN" i="1" u="sng" dirty="0" smtClean="0">
                <a:solidFill>
                  <a:srgbClr val="0000FF"/>
                </a:solidFill>
                <a:latin typeface="Times New Roman" panose="02020603050405020304" pitchFamily="18" charset="0"/>
                <a:cs typeface="Times New Roman" panose="02020603050405020304" pitchFamily="18" charset="0"/>
              </a:rPr>
              <a:t>differential </a:t>
            </a:r>
            <a:r>
              <a:rPr lang="en-US" altLang="zh-CN" i="1" u="sng" dirty="0">
                <a:solidFill>
                  <a:srgbClr val="0000FF"/>
                </a:solidFill>
                <a:latin typeface="Times New Roman" panose="02020603050405020304" pitchFamily="18" charset="0"/>
                <a:cs typeface="Times New Roman" panose="02020603050405020304" pitchFamily="18" charset="0"/>
              </a:rPr>
              <a:t>privacy </a:t>
            </a:r>
            <a:r>
              <a:rPr lang="en-US" altLang="zh-CN" u="sng" dirty="0">
                <a:solidFill>
                  <a:srgbClr val="0000FF"/>
                </a:solidFill>
                <a:latin typeface="Times New Roman" panose="02020603050405020304" pitchFamily="18" charset="0"/>
                <a:cs typeface="Times New Roman" panose="02020603050405020304" pitchFamily="18" charset="0"/>
              </a:rPr>
              <a:t>to its users</a:t>
            </a:r>
            <a:r>
              <a:rPr lang="en-US" altLang="zh-CN" dirty="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both analysts and </a:t>
            </a:r>
            <a:r>
              <a:rPr lang="en-US" altLang="zh-CN" dirty="0" smtClean="0">
                <a:solidFill>
                  <a:srgbClr val="0000FF"/>
                </a:solidFill>
                <a:latin typeface="Times New Roman" panose="02020603050405020304" pitchFamily="18" charset="0"/>
                <a:cs typeface="Times New Roman" panose="02020603050405020304" pitchFamily="18" charset="0"/>
              </a:rPr>
              <a:t>providers</a:t>
            </a:r>
            <a:r>
              <a:rPr lang="en-US" altLang="zh-CN" dirty="0" smtClean="0">
                <a:latin typeface="Times New Roman" panose="02020603050405020304" pitchFamily="18" charset="0"/>
                <a:cs typeface="Times New Roman" panose="02020603050405020304" pitchFamily="18" charset="0"/>
              </a:rPr>
              <a:t>, through</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tools that do not require privacy expertise to </a:t>
            </a:r>
            <a:r>
              <a:rPr lang="en-US" altLang="zh-CN" dirty="0" smtClean="0">
                <a:solidFill>
                  <a:srgbClr val="0000FF"/>
                </a:solidFill>
                <a:latin typeface="Times New Roman" panose="02020603050405020304" pitchFamily="18" charset="0"/>
                <a:cs typeface="Times New Roman" panose="02020603050405020304" pitchFamily="18" charset="0"/>
              </a:rPr>
              <a:t>use</a:t>
            </a:r>
            <a:r>
              <a:rPr lang="en-US" altLang="zh-CN" dirty="0" smtClean="0">
                <a:latin typeface="Times New Roman" panose="02020603050405020304" pitchFamily="18" charset="0"/>
                <a:cs typeface="Times New Roman" panose="02020603050405020304" pitchFamily="18" charset="0"/>
              </a:rPr>
              <a:t>. </a:t>
            </a:r>
          </a:p>
          <a:p>
            <a:r>
              <a:rPr lang="en-US" altLang="zh-CN" dirty="0" smtClean="0">
                <a:latin typeface="Times New Roman" panose="02020603050405020304" pitchFamily="18" charset="0"/>
                <a:cs typeface="Times New Roman" panose="02020603050405020304" pitchFamily="18" charset="0"/>
              </a:rPr>
              <a:t>PINQ factors(</a:t>
            </a:r>
            <a:r>
              <a:rPr lang="zh-CN" altLang="en-US" dirty="0">
                <a:latin typeface="Times New Roman" panose="02020603050405020304" pitchFamily="18" charset="0"/>
                <a:cs typeface="Times New Roman" panose="02020603050405020304" pitchFamily="18" charset="0"/>
              </a:rPr>
              <a:t>将</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分解成因子</a:t>
            </a:r>
            <a:r>
              <a:rPr lang="en-US" altLang="zh-CN" dirty="0" smtClean="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often-complex privacy </a:t>
            </a:r>
            <a:r>
              <a:rPr lang="en-US" altLang="zh-CN" dirty="0" smtClean="0">
                <a:solidFill>
                  <a:srgbClr val="0000FF"/>
                </a:solidFill>
                <a:latin typeface="Times New Roman" panose="02020603050405020304" pitchFamily="18" charset="0"/>
                <a:cs typeface="Times New Roman" panose="02020603050405020304" pitchFamily="18" charset="0"/>
              </a:rPr>
              <a:t>reasoning(</a:t>
            </a:r>
            <a:r>
              <a:rPr lang="zh-CN" altLang="en-US" dirty="0">
                <a:solidFill>
                  <a:srgbClr val="0000FF"/>
                </a:solidFill>
                <a:latin typeface="Times New Roman" panose="02020603050405020304" pitchFamily="18" charset="0"/>
                <a:cs typeface="Times New Roman" panose="02020603050405020304" pitchFamily="18" charset="0"/>
              </a:rPr>
              <a:t>推理，</a:t>
            </a:r>
            <a:r>
              <a:rPr lang="zh-CN" altLang="en-US" dirty="0" smtClean="0">
                <a:solidFill>
                  <a:srgbClr val="0000FF"/>
                </a:solidFill>
                <a:latin typeface="Times New Roman" panose="02020603050405020304" pitchFamily="18" charset="0"/>
                <a:cs typeface="Times New Roman" panose="02020603050405020304" pitchFamily="18" charset="0"/>
              </a:rPr>
              <a:t>论证</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into a </a:t>
            </a:r>
            <a:r>
              <a:rPr lang="en-US" altLang="zh-CN" dirty="0" smtClean="0">
                <a:solidFill>
                  <a:srgbClr val="0000FF"/>
                </a:solidFill>
                <a:latin typeface="Times New Roman" panose="02020603050405020304" pitchFamily="18" charset="0"/>
                <a:cs typeface="Times New Roman" panose="02020603050405020304" pitchFamily="18" charset="0"/>
              </a:rPr>
              <a:t>small, transparent</a:t>
            </a:r>
            <a:r>
              <a:rPr lang="en-US" altLang="zh-CN" dirty="0">
                <a:solidFill>
                  <a:srgbClr val="0000FF"/>
                </a:solidFill>
                <a:latin typeface="Times New Roman" panose="02020603050405020304" pitchFamily="18" charset="0"/>
                <a:cs typeface="Times New Roman" panose="02020603050405020304" pitchFamily="18" charset="0"/>
              </a:rPr>
              <a:t>, and trustworthy </a:t>
            </a:r>
            <a:r>
              <a:rPr lang="en-US" altLang="zh-CN" dirty="0" smtClean="0">
                <a:solidFill>
                  <a:srgbClr val="0000FF"/>
                </a:solidFill>
                <a:latin typeface="Times New Roman" panose="02020603050405020304" pitchFamily="18" charset="0"/>
                <a:cs typeface="Times New Roman" panose="02020603050405020304" pitchFamily="18" charset="0"/>
              </a:rPr>
              <a:t>substrate(</a:t>
            </a:r>
            <a:r>
              <a:rPr lang="zh-CN" altLang="en-US" dirty="0" smtClean="0">
                <a:solidFill>
                  <a:srgbClr val="0000FF"/>
                </a:solidFill>
                <a:latin typeface="Times New Roman" panose="02020603050405020304" pitchFamily="18" charset="0"/>
                <a:cs typeface="Times New Roman" panose="02020603050405020304" pitchFamily="18" charset="0"/>
              </a:rPr>
              <a:t>底层物质</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it(</a:t>
            </a:r>
            <a:r>
              <a:rPr lang="en-US" altLang="zh-CN" dirty="0">
                <a:latin typeface="Times New Roman" panose="02020603050405020304" pitchFamily="18" charset="0"/>
                <a:cs typeface="Times New Roman" panose="02020603050405020304" pitchFamily="18" charset="0"/>
              </a:rPr>
              <a:t>PINQ</a:t>
            </a:r>
            <a:r>
              <a:rPr lang="en-US" altLang="zh-CN" dirty="0" smtClean="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removes </a:t>
            </a:r>
            <a:r>
              <a:rPr lang="en-US" altLang="zh-CN" u="sng" dirty="0">
                <a:solidFill>
                  <a:srgbClr val="0000FF"/>
                </a:solidFill>
                <a:latin typeface="Times New Roman" panose="02020603050405020304" pitchFamily="18" charset="0"/>
                <a:cs typeface="Times New Roman" panose="02020603050405020304" pitchFamily="18" charset="0"/>
              </a:rPr>
              <a:t>the responsibility for such reasoning</a:t>
            </a:r>
            <a:r>
              <a:rPr lang="en-US" altLang="zh-CN" dirty="0">
                <a:solidFill>
                  <a:srgbClr val="0000FF"/>
                </a:solidFill>
                <a:latin typeface="Times New Roman" panose="02020603050405020304" pitchFamily="18" charset="0"/>
                <a:cs typeface="Times New Roman" panose="02020603050405020304" pitchFamily="18" charset="0"/>
              </a:rPr>
              <a:t> from the analyst or </a:t>
            </a:r>
            <a:r>
              <a:rPr lang="en-US" altLang="zh-CN" dirty="0" smtClean="0">
                <a:solidFill>
                  <a:srgbClr val="0000FF"/>
                </a:solidFill>
                <a:latin typeface="Times New Roman" panose="02020603050405020304" pitchFamily="18" charset="0"/>
                <a:cs typeface="Times New Roman" panose="02020603050405020304" pitchFamily="18" charset="0"/>
              </a:rPr>
              <a:t>provider</a:t>
            </a:r>
            <a:r>
              <a:rPr lang="en-US" altLang="zh-CN" dirty="0" smtClean="0">
                <a:latin typeface="Times New Roman" panose="02020603050405020304" pitchFamily="18" charset="0"/>
                <a:cs typeface="Times New Roman" panose="02020603050405020304" pitchFamily="18" charset="0"/>
              </a:rPr>
              <a:t>, and </a:t>
            </a:r>
            <a:r>
              <a:rPr lang="en-US" altLang="zh-CN" dirty="0">
                <a:solidFill>
                  <a:srgbClr val="0000FF"/>
                </a:solidFill>
                <a:latin typeface="Times New Roman" panose="02020603050405020304" pitchFamily="18" charset="0"/>
                <a:cs typeface="Times New Roman" panose="02020603050405020304" pitchFamily="18" charset="0"/>
              </a:rPr>
              <a:t>simplifies an </a:t>
            </a:r>
            <a:r>
              <a:rPr lang="en-US" altLang="zh-CN" u="sng" dirty="0">
                <a:solidFill>
                  <a:srgbClr val="0000FF"/>
                </a:solidFill>
                <a:latin typeface="Times New Roman" panose="02020603050405020304" pitchFamily="18" charset="0"/>
                <a:cs typeface="Times New Roman" panose="02020603050405020304" pitchFamily="18" charset="0"/>
              </a:rPr>
              <a:t>analysis’ path from design </a:t>
            </a:r>
            <a:r>
              <a:rPr lang="en-US" altLang="zh-CN" u="sng" dirty="0" smtClean="0">
                <a:solidFill>
                  <a:srgbClr val="0000FF"/>
                </a:solidFill>
                <a:latin typeface="Times New Roman" panose="02020603050405020304" pitchFamily="18" charset="0"/>
                <a:cs typeface="Times New Roman" panose="02020603050405020304" pitchFamily="18" charset="0"/>
              </a:rPr>
              <a:t>to deployment</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667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96686"/>
            <a:ext cx="10515600" cy="5480277"/>
          </a:xfrm>
        </p:spPr>
        <p:txBody>
          <a:bodyPr>
            <a:normAutofit lnSpcReduction="10000"/>
          </a:bodyPr>
          <a:lstStyle/>
          <a:p>
            <a:r>
              <a:rPr lang="en-US" altLang="zh-CN" dirty="0" smtClean="0">
                <a:solidFill>
                  <a:srgbClr val="0000FF"/>
                </a:solidFill>
                <a:latin typeface="Times New Roman" panose="02020603050405020304" pitchFamily="18" charset="0"/>
                <a:cs typeface="Times New Roman" panose="02020603050405020304" pitchFamily="18" charset="0"/>
              </a:rPr>
              <a:t>Assembling(</a:t>
            </a:r>
            <a:r>
              <a:rPr lang="zh-CN" altLang="en-US" dirty="0" smtClean="0">
                <a:solidFill>
                  <a:srgbClr val="0000FF"/>
                </a:solidFill>
                <a:latin typeface="Times New Roman" panose="02020603050405020304" pitchFamily="18" charset="0"/>
                <a:cs typeface="Times New Roman" panose="02020603050405020304" pitchFamily="18" charset="0"/>
              </a:rPr>
              <a:t>装配，组合</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this platform </a:t>
            </a:r>
            <a:r>
              <a:rPr lang="en-US" altLang="zh-CN" dirty="0">
                <a:latin typeface="Times New Roman" panose="02020603050405020304" pitchFamily="18" charset="0"/>
                <a:cs typeface="Times New Roman" panose="02020603050405020304" pitchFamily="18" charset="0"/>
              </a:rPr>
              <a:t>requires </a:t>
            </a:r>
            <a:r>
              <a:rPr lang="en-US" altLang="zh-CN" u="sng" dirty="0">
                <a:solidFill>
                  <a:srgbClr val="0000FF"/>
                </a:solidFill>
                <a:latin typeface="Times New Roman" panose="02020603050405020304" pitchFamily="18" charset="0"/>
                <a:cs typeface="Times New Roman" panose="02020603050405020304" pitchFamily="18" charset="0"/>
              </a:rPr>
              <a:t>several important </a:t>
            </a:r>
            <a:r>
              <a:rPr lang="en-US" altLang="zh-CN" u="sng" dirty="0" smtClean="0">
                <a:solidFill>
                  <a:srgbClr val="0000FF"/>
                </a:solidFill>
                <a:latin typeface="Times New Roman" panose="02020603050405020304" pitchFamily="18" charset="0"/>
                <a:cs typeface="Times New Roman" panose="02020603050405020304" pitchFamily="18" charset="0"/>
              </a:rPr>
              <a:t>steps</a:t>
            </a:r>
            <a:r>
              <a:rPr lang="en-US" altLang="zh-CN" dirty="0" smtClean="0">
                <a:latin typeface="Times New Roman" panose="02020603050405020304" pitchFamily="18" charset="0"/>
                <a:cs typeface="Times New Roman" panose="02020603050405020304" pitchFamily="18" charset="0"/>
              </a:rPr>
              <a:t>, from </a:t>
            </a:r>
            <a:r>
              <a:rPr lang="en-US" altLang="zh-CN" dirty="0">
                <a:solidFill>
                  <a:srgbClr val="0000FF"/>
                </a:solidFill>
                <a:latin typeface="Times New Roman" panose="02020603050405020304" pitchFamily="18" charset="0"/>
                <a:cs typeface="Times New Roman" panose="02020603050405020304" pitchFamily="18" charset="0"/>
              </a:rPr>
              <a:t>privacy theory</a:t>
            </a:r>
            <a:r>
              <a:rPr lang="en-US" altLang="zh-CN" dirty="0">
                <a:latin typeface="Times New Roman" panose="02020603050405020304" pitchFamily="18" charset="0"/>
                <a:cs typeface="Times New Roman" panose="02020603050405020304" pitchFamily="18" charset="0"/>
              </a:rPr>
              <a:t>, to </a:t>
            </a:r>
            <a:r>
              <a:rPr lang="en-US" altLang="zh-CN" dirty="0">
                <a:solidFill>
                  <a:srgbClr val="0000FF"/>
                </a:solidFill>
                <a:latin typeface="Times New Roman" panose="02020603050405020304" pitchFamily="18" charset="0"/>
                <a:cs typeface="Times New Roman" panose="02020603050405020304" pitchFamily="18" charset="0"/>
              </a:rPr>
              <a:t>language design</a:t>
            </a:r>
            <a:r>
              <a:rPr lang="en-US" altLang="zh-CN" dirty="0">
                <a:latin typeface="Times New Roman" panose="02020603050405020304" pitchFamily="18" charset="0"/>
                <a:cs typeface="Times New Roman" panose="02020603050405020304" pitchFamily="18" charset="0"/>
              </a:rPr>
              <a:t>, to </a:t>
            </a:r>
            <a:r>
              <a:rPr lang="en-US" altLang="zh-CN" dirty="0" smtClean="0">
                <a:solidFill>
                  <a:srgbClr val="0000FF"/>
                </a:solidFill>
                <a:latin typeface="Times New Roman" panose="02020603050405020304" pitchFamily="18" charset="0"/>
                <a:cs typeface="Times New Roman" panose="02020603050405020304" pitchFamily="18" charset="0"/>
              </a:rPr>
              <a:t>implementation.</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Theoretically</a:t>
            </a:r>
            <a:r>
              <a:rPr lang="en-US" altLang="zh-CN" dirty="0">
                <a:latin typeface="Times New Roman" panose="02020603050405020304" pitchFamily="18" charset="0"/>
                <a:cs typeface="Times New Roman" panose="02020603050405020304" pitchFamily="18" charset="0"/>
              </a:rPr>
              <a:t>, we reproduce several important </a:t>
            </a:r>
            <a:r>
              <a:rPr lang="en-US" altLang="zh-CN" dirty="0" smtClean="0">
                <a:solidFill>
                  <a:srgbClr val="0000FF"/>
                </a:solidFill>
                <a:latin typeface="Times New Roman" panose="02020603050405020304" pitchFamily="18" charset="0"/>
                <a:cs typeface="Times New Roman" panose="02020603050405020304" pitchFamily="18" charset="0"/>
              </a:rPr>
              <a:t>meta-results(</a:t>
            </a:r>
            <a:r>
              <a:rPr lang="zh-CN" altLang="en-US" dirty="0" smtClean="0">
                <a:solidFill>
                  <a:srgbClr val="0000FF"/>
                </a:solidFill>
                <a:latin typeface="Times New Roman" panose="02020603050405020304" pitchFamily="18" charset="0"/>
                <a:cs typeface="Times New Roman" panose="02020603050405020304" pitchFamily="18" charset="0"/>
              </a:rPr>
              <a:t>元结果</a:t>
            </a:r>
            <a:r>
              <a:rPr lang="en-US" altLang="zh-CN" dirty="0" smtClean="0">
                <a:solidFill>
                  <a:srgbClr val="0000FF"/>
                </a:solidFill>
                <a:latin typeface="Times New Roman" panose="02020603050405020304" pitchFamily="18" charset="0"/>
                <a:cs typeface="Times New Roman" panose="02020603050405020304" pitchFamily="18" charset="0"/>
              </a:rPr>
              <a:t>) about </a:t>
            </a:r>
            <a:r>
              <a:rPr lang="en-US" altLang="zh-CN" dirty="0">
                <a:solidFill>
                  <a:srgbClr val="0000FF"/>
                </a:solidFill>
                <a:latin typeface="Times New Roman" panose="02020603050405020304" pitchFamily="18" charset="0"/>
                <a:cs typeface="Times New Roman" panose="02020603050405020304" pitchFamily="18" charset="0"/>
              </a:rPr>
              <a:t>properties of </a:t>
            </a:r>
            <a:r>
              <a:rPr lang="en-US" altLang="zh-CN" i="1" dirty="0">
                <a:solidFill>
                  <a:srgbClr val="0000FF"/>
                </a:solidFill>
                <a:latin typeface="Times New Roman" panose="02020603050405020304" pitchFamily="18" charset="0"/>
                <a:cs typeface="Times New Roman" panose="02020603050405020304" pitchFamily="18" charset="0"/>
              </a:rPr>
              <a:t>differential privacy </a:t>
            </a:r>
            <a:r>
              <a:rPr lang="en-US" altLang="zh-CN" dirty="0">
                <a:latin typeface="Times New Roman" panose="02020603050405020304" pitchFamily="18" charset="0"/>
                <a:cs typeface="Times New Roman" panose="02020603050405020304" pitchFamily="18" charset="0"/>
              </a:rPr>
              <a:t>and introduce </a:t>
            </a:r>
            <a:r>
              <a:rPr lang="en-US" altLang="zh-CN" dirty="0">
                <a:solidFill>
                  <a:srgbClr val="0000FF"/>
                </a:solidFill>
                <a:latin typeface="Times New Roman" panose="02020603050405020304" pitchFamily="18" charset="0"/>
                <a:cs typeface="Times New Roman" panose="02020603050405020304" pitchFamily="18" charset="0"/>
              </a:rPr>
              <a:t>the </a:t>
            </a:r>
            <a:r>
              <a:rPr lang="en-US" altLang="zh-CN" dirty="0" smtClean="0">
                <a:solidFill>
                  <a:srgbClr val="0000FF"/>
                </a:solidFill>
                <a:latin typeface="Times New Roman" panose="02020603050405020304" pitchFamily="18" charset="0"/>
                <a:cs typeface="Times New Roman" panose="02020603050405020304" pitchFamily="18" charset="0"/>
              </a:rPr>
              <a:t>use of </a:t>
            </a:r>
            <a:r>
              <a:rPr lang="en-US" altLang="zh-CN" dirty="0">
                <a:solidFill>
                  <a:srgbClr val="0000FF"/>
                </a:solidFill>
                <a:latin typeface="Times New Roman" panose="02020603050405020304" pitchFamily="18" charset="0"/>
                <a:cs typeface="Times New Roman" panose="02020603050405020304" pitchFamily="18" charset="0"/>
              </a:rPr>
              <a:t>transformation stability </a:t>
            </a:r>
            <a:r>
              <a:rPr lang="en-US" altLang="zh-CN" dirty="0" smtClean="0">
                <a:solidFill>
                  <a:srgbClr val="0000FF"/>
                </a:solidFill>
                <a:latin typeface="Times New Roman" panose="02020603050405020304" pitchFamily="18" charset="0"/>
                <a:cs typeface="Times New Roman" panose="02020603050405020304" pitchFamily="18" charset="0"/>
              </a:rPr>
              <a:t>reasoning(</a:t>
            </a:r>
            <a:r>
              <a:rPr lang="zh-CN" altLang="en-US" dirty="0" smtClean="0">
                <a:solidFill>
                  <a:srgbClr val="0000FF"/>
                </a:solidFill>
                <a:latin typeface="Times New Roman" panose="02020603050405020304" pitchFamily="18" charset="0"/>
                <a:cs typeface="Times New Roman" panose="02020603050405020304" pitchFamily="18" charset="0"/>
              </a:rPr>
              <a:t>转换稳定性推论</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to </a:t>
            </a:r>
            <a:r>
              <a:rPr lang="en-US" altLang="zh-CN" i="1" dirty="0">
                <a:solidFill>
                  <a:srgbClr val="0000FF"/>
                </a:solidFill>
                <a:latin typeface="Times New Roman" panose="02020603050405020304" pitchFamily="18" charset="0"/>
                <a:cs typeface="Times New Roman" panose="02020603050405020304" pitchFamily="18" charset="0"/>
              </a:rPr>
              <a:t>differential </a:t>
            </a:r>
            <a:r>
              <a:rPr lang="en-US" altLang="zh-CN" i="1" dirty="0" smtClean="0">
                <a:solidFill>
                  <a:srgbClr val="0000FF"/>
                </a:solidFill>
                <a:latin typeface="Times New Roman" panose="02020603050405020304" pitchFamily="18" charset="0"/>
                <a:cs typeface="Times New Roman" panose="02020603050405020304" pitchFamily="18" charset="0"/>
              </a:rPr>
              <a:t>privacy</a:t>
            </a:r>
            <a:r>
              <a:rPr lang="en-US" altLang="zh-CN" dirty="0" smtClean="0">
                <a:latin typeface="Times New Roman" panose="02020603050405020304" pitchFamily="18" charset="0"/>
                <a:cs typeface="Times New Roman" panose="02020603050405020304" pitchFamily="18" charset="0"/>
              </a:rPr>
              <a:t>.</a:t>
            </a:r>
          </a:p>
          <a:p>
            <a:r>
              <a:rPr lang="en-US" altLang="zh-CN" dirty="0" smtClean="0">
                <a:solidFill>
                  <a:srgbClr val="0000FF"/>
                </a:solidFill>
                <a:latin typeface="Times New Roman" panose="02020603050405020304" pitchFamily="18" charset="0"/>
                <a:cs typeface="Times New Roman" panose="02020603050405020304" pitchFamily="18" charset="0"/>
              </a:rPr>
              <a:t>The </a:t>
            </a:r>
            <a:r>
              <a:rPr lang="en-US" altLang="zh-CN" dirty="0">
                <a:solidFill>
                  <a:srgbClr val="0000FF"/>
                </a:solidFill>
                <a:latin typeface="Times New Roman" panose="02020603050405020304" pitchFamily="18" charset="0"/>
                <a:cs typeface="Times New Roman" panose="02020603050405020304" pitchFamily="18" charset="0"/>
              </a:rPr>
              <a:t>language design </a:t>
            </a:r>
            <a:r>
              <a:rPr lang="en-US" altLang="zh-CN" dirty="0">
                <a:latin typeface="Times New Roman" panose="02020603050405020304" pitchFamily="18" charset="0"/>
                <a:cs typeface="Times New Roman" panose="02020603050405020304" pitchFamily="18" charset="0"/>
              </a:rPr>
              <a:t>draws </a:t>
            </a:r>
            <a:r>
              <a:rPr lang="en-US" altLang="zh-CN" dirty="0" smtClean="0">
                <a:latin typeface="Times New Roman" panose="02020603050405020304" pitchFamily="18" charset="0"/>
                <a:cs typeface="Times New Roman" panose="02020603050405020304" pitchFamily="18" charset="0"/>
              </a:rPr>
              <a:t>substantially(</a:t>
            </a:r>
            <a:r>
              <a:rPr lang="zh-CN" altLang="en-US" dirty="0" smtClean="0">
                <a:latin typeface="Times New Roman" panose="02020603050405020304" pitchFamily="18" charset="0"/>
                <a:cs typeface="Times New Roman" panose="02020603050405020304" pitchFamily="18" charset="0"/>
              </a:rPr>
              <a:t>本质上取自</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from </a:t>
            </a:r>
            <a:r>
              <a:rPr lang="en-US" altLang="zh-CN" dirty="0">
                <a:solidFill>
                  <a:srgbClr val="0000FF"/>
                </a:solidFill>
                <a:latin typeface="Times New Roman" panose="02020603050405020304" pitchFamily="18" charset="0"/>
                <a:cs typeface="Times New Roman" panose="02020603050405020304" pitchFamily="18" charset="0"/>
              </a:rPr>
              <a:t>LINQ,</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but requires </a:t>
            </a:r>
            <a:r>
              <a:rPr lang="en-US" altLang="zh-CN" dirty="0">
                <a:solidFill>
                  <a:srgbClr val="0000FF"/>
                </a:solidFill>
                <a:latin typeface="Times New Roman" panose="02020603050405020304" pitchFamily="18" charset="0"/>
                <a:cs typeface="Times New Roman" panose="02020603050405020304" pitchFamily="18" charset="0"/>
              </a:rPr>
              <a:t>careful adaptation </a:t>
            </a:r>
            <a:r>
              <a:rPr lang="en-US" altLang="zh-CN" dirty="0">
                <a:latin typeface="Times New Roman" panose="02020603050405020304" pitchFamily="18" charset="0"/>
                <a:cs typeface="Times New Roman" panose="02020603050405020304" pitchFamily="18" charset="0"/>
              </a:rPr>
              <a:t>to support </a:t>
            </a:r>
            <a:r>
              <a:rPr lang="en-US" altLang="zh-CN" i="1" dirty="0">
                <a:latin typeface="Times New Roman" panose="02020603050405020304" pitchFamily="18" charset="0"/>
                <a:cs typeface="Times New Roman" panose="02020603050405020304" pitchFamily="18" charset="0"/>
              </a:rPr>
              <a:t>differential </a:t>
            </a:r>
            <a:r>
              <a:rPr lang="en-US" altLang="zh-CN" i="1" dirty="0" smtClean="0">
                <a:latin typeface="Times New Roman" panose="02020603050405020304" pitchFamily="18" charset="0"/>
                <a:cs typeface="Times New Roman" panose="02020603050405020304" pitchFamily="18" charset="0"/>
              </a:rPr>
              <a:t>privacy</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u="sng" dirty="0" smtClean="0">
                <a:solidFill>
                  <a:srgbClr val="0000FF"/>
                </a:solidFill>
                <a:latin typeface="Times New Roman" panose="02020603050405020304" pitchFamily="18" charset="0"/>
                <a:cs typeface="Times New Roman" panose="02020603050405020304" pitchFamily="18" charset="0"/>
              </a:rPr>
              <a:t>methods</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like </a:t>
            </a:r>
            <a:r>
              <a:rPr lang="en-US" altLang="zh-CN" b="1" dirty="0">
                <a:latin typeface="Times New Roman" panose="02020603050405020304" pitchFamily="18" charset="0"/>
                <a:cs typeface="Times New Roman" panose="02020603050405020304" pitchFamily="18" charset="0"/>
              </a:rPr>
              <a:t>Join</a:t>
            </a:r>
            <a:r>
              <a:rPr lang="en-US" altLang="zh-CN" dirty="0">
                <a:latin typeface="Times New Roman" panose="02020603050405020304" pitchFamily="18" charset="0"/>
                <a:cs typeface="Times New Roman" panose="02020603050405020304" pitchFamily="18" charset="0"/>
              </a:rPr>
              <a:t> must be adapted, and </a:t>
            </a:r>
            <a:r>
              <a:rPr lang="en-US" altLang="zh-CN" u="sng" dirty="0">
                <a:solidFill>
                  <a:srgbClr val="0000FF"/>
                </a:solidFill>
                <a:latin typeface="Times New Roman" panose="02020603050405020304" pitchFamily="18" charset="0"/>
                <a:cs typeface="Times New Roman" panose="02020603050405020304" pitchFamily="18" charset="0"/>
              </a:rPr>
              <a:t>new methods </a:t>
            </a:r>
            <a:r>
              <a:rPr lang="en-US" altLang="zh-CN" dirty="0" smtClean="0">
                <a:latin typeface="Times New Roman" panose="02020603050405020304" pitchFamily="18" charset="0"/>
                <a:cs typeface="Times New Roman" panose="02020603050405020304" pitchFamily="18" charset="0"/>
              </a:rPr>
              <a:t>like </a:t>
            </a:r>
            <a:r>
              <a:rPr lang="en-US" altLang="zh-CN" b="1" dirty="0" smtClean="0">
                <a:latin typeface="Times New Roman" panose="02020603050405020304" pitchFamily="18" charset="0"/>
                <a:cs typeface="Times New Roman" panose="02020603050405020304" pitchFamily="18" charset="0"/>
              </a:rPr>
              <a:t>Partition</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must be introduced for effective and efficient use</a:t>
            </a:r>
            <a:r>
              <a:rPr lang="en-US" altLang="zh-CN"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Finally</a:t>
            </a:r>
            <a:r>
              <a:rPr lang="en-US" altLang="zh-CN" dirty="0">
                <a:latin typeface="Times New Roman" panose="02020603050405020304" pitchFamily="18" charset="0"/>
                <a:cs typeface="Times New Roman" panose="02020603050405020304" pitchFamily="18" charset="0"/>
              </a:rPr>
              <a:t>, the </a:t>
            </a:r>
            <a:r>
              <a:rPr lang="en-US" altLang="zh-CN" dirty="0">
                <a:solidFill>
                  <a:srgbClr val="0000FF"/>
                </a:solidFill>
                <a:latin typeface="Times New Roman" panose="02020603050405020304" pitchFamily="18" charset="0"/>
                <a:cs typeface="Times New Roman" panose="02020603050405020304" pitchFamily="18" charset="0"/>
              </a:rPr>
              <a:t>implementation of a platform </a:t>
            </a:r>
            <a:r>
              <a:rPr lang="en-US" altLang="zh-CN" dirty="0">
                <a:latin typeface="Times New Roman" panose="02020603050405020304" pitchFamily="18" charset="0"/>
                <a:cs typeface="Times New Roman" panose="02020603050405020304" pitchFamily="18" charset="0"/>
              </a:rPr>
              <a:t>like PINQ has subtle </a:t>
            </a:r>
            <a:r>
              <a:rPr lang="en-US" altLang="zh-CN" dirty="0" smtClean="0">
                <a:latin typeface="Times New Roman" panose="02020603050405020304" pitchFamily="18" charset="0"/>
                <a:cs typeface="Times New Roman" panose="02020603050405020304" pitchFamily="18" charset="0"/>
              </a:rPr>
              <a:t>issues(</a:t>
            </a:r>
            <a:r>
              <a:rPr lang="zh-CN" altLang="en-US" dirty="0" smtClean="0">
                <a:latin typeface="Times New Roman" panose="02020603050405020304" pitchFamily="18" charset="0"/>
                <a:cs typeface="Times New Roman" panose="02020603050405020304" pitchFamily="18" charset="0"/>
              </a:rPr>
              <a:t>存在细微的问题</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both to </a:t>
            </a:r>
            <a:r>
              <a:rPr lang="en-US" altLang="zh-CN" dirty="0">
                <a:solidFill>
                  <a:srgbClr val="0000FF"/>
                </a:solidFill>
                <a:latin typeface="Times New Roman" panose="02020603050405020304" pitchFamily="18" charset="0"/>
                <a:cs typeface="Times New Roman" panose="02020603050405020304" pitchFamily="18" charset="0"/>
              </a:rPr>
              <a:t>support flexible and efficient </a:t>
            </a:r>
            <a:r>
              <a:rPr lang="en-US" altLang="zh-CN" dirty="0" smtClean="0">
                <a:solidFill>
                  <a:srgbClr val="0000FF"/>
                </a:solidFill>
                <a:latin typeface="Times New Roman" panose="02020603050405020304" pitchFamily="18" charset="0"/>
                <a:cs typeface="Times New Roman" panose="02020603050405020304" pitchFamily="18" charset="0"/>
              </a:rPr>
              <a:t>deployment </a:t>
            </a:r>
            <a:r>
              <a:rPr lang="en-US" altLang="zh-CN" dirty="0" smtClean="0">
                <a:latin typeface="Times New Roman" panose="02020603050405020304" pitchFamily="18" charset="0"/>
                <a:cs typeface="Times New Roman" panose="02020603050405020304" pitchFamily="18" charset="0"/>
              </a:rPr>
              <a:t>and </a:t>
            </a:r>
            <a:r>
              <a:rPr lang="en-US" altLang="zh-CN" dirty="0">
                <a:latin typeface="Times New Roman" panose="02020603050405020304" pitchFamily="18" charset="0"/>
                <a:cs typeface="Times New Roman" panose="02020603050405020304" pitchFamily="18" charset="0"/>
              </a:rPr>
              <a:t>to </a:t>
            </a:r>
            <a:r>
              <a:rPr lang="en-US" altLang="zh-CN" dirty="0">
                <a:solidFill>
                  <a:srgbClr val="0000FF"/>
                </a:solidFill>
                <a:latin typeface="Times New Roman" panose="02020603050405020304" pitchFamily="18" charset="0"/>
                <a:cs typeface="Times New Roman" panose="02020603050405020304" pitchFamily="18" charset="0"/>
              </a:rPr>
              <a:t>constrain exploits that indirectly leak information</a:t>
            </a:r>
            <a:r>
              <a:rPr lang="en-US" altLang="zh-CN"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支持灵活有效的部署和限制导致信息</a:t>
            </a:r>
            <a:r>
              <a:rPr lang="zh-CN" altLang="en-US" dirty="0">
                <a:latin typeface="Times New Roman" panose="02020603050405020304" pitchFamily="18" charset="0"/>
                <a:cs typeface="Times New Roman" panose="02020603050405020304" pitchFamily="18" charset="0"/>
              </a:rPr>
              <a:t>间接泄露</a:t>
            </a:r>
            <a:r>
              <a:rPr lang="zh-CN" altLang="en-US" dirty="0" smtClean="0">
                <a:latin typeface="Times New Roman" panose="02020603050405020304" pitchFamily="18" charset="0"/>
                <a:cs typeface="Times New Roman" panose="02020603050405020304" pitchFamily="18" charset="0"/>
              </a:rPr>
              <a:t>的运用。</a:t>
            </a:r>
            <a:endParaRPr lang="zh-CN" altLang="en-US" sz="3200" dirty="0"/>
          </a:p>
        </p:txBody>
      </p:sp>
    </p:spTree>
    <p:extLst>
      <p:ext uri="{BB962C8B-B14F-4D97-AF65-F5344CB8AC3E}">
        <p14:creationId xmlns:p14="http://schemas.microsoft.com/office/powerpoint/2010/main" val="3900019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11200"/>
            <a:ext cx="10515600" cy="5465763"/>
          </a:xfrm>
        </p:spPr>
        <p:txBody>
          <a:bodyPr>
            <a:normAutofit lnSpcReduction="10000"/>
          </a:bodyPr>
          <a:lstStyle/>
          <a:p>
            <a:r>
              <a:rPr lang="en-US" altLang="zh-CN" u="sng" dirty="0">
                <a:solidFill>
                  <a:srgbClr val="0000FF"/>
                </a:solidFill>
                <a:latin typeface="Times New Roman" panose="02020603050405020304" pitchFamily="18" charset="0"/>
                <a:cs typeface="Times New Roman" panose="02020603050405020304" pitchFamily="18" charset="0"/>
              </a:rPr>
              <a:t>Applications </a:t>
            </a:r>
            <a:r>
              <a:rPr lang="en-US" altLang="zh-CN" dirty="0">
                <a:latin typeface="Times New Roman" panose="02020603050405020304" pitchFamily="18" charset="0"/>
                <a:cs typeface="Times New Roman" panose="02020603050405020304" pitchFamily="18" charset="0"/>
              </a:rPr>
              <a:t>written using PINQ can </a:t>
            </a:r>
            <a:r>
              <a:rPr lang="en-US" altLang="zh-CN" dirty="0" smtClean="0">
                <a:solidFill>
                  <a:srgbClr val="0000FF"/>
                </a:solidFill>
                <a:latin typeface="Times New Roman" panose="02020603050405020304" pitchFamily="18" charset="0"/>
                <a:cs typeface="Times New Roman" panose="02020603050405020304" pitchFamily="18" charset="0"/>
              </a:rPr>
              <a:t>safely perform many computations</a:t>
            </a:r>
            <a:r>
              <a:rPr lang="en-US" altLang="zh-CN" dirty="0" smtClean="0">
                <a:latin typeface="Times New Roman" panose="02020603050405020304" pitchFamily="18" charset="0"/>
                <a:cs typeface="Times New Roman" panose="02020603050405020304" pitchFamily="18" charset="0"/>
              </a:rPr>
              <a:t> that </a:t>
            </a:r>
            <a:r>
              <a:rPr lang="en-US" altLang="zh-CN" dirty="0">
                <a:latin typeface="Times New Roman" panose="02020603050405020304" pitchFamily="18" charset="0"/>
                <a:cs typeface="Times New Roman" panose="02020603050405020304" pitchFamily="18" charset="0"/>
              </a:rPr>
              <a:t>reasonable privacy experts have previously consider dangerous: </a:t>
            </a:r>
            <a:endParaRPr lang="en-US" altLang="zh-C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zh-CN" dirty="0" smtClean="0">
                <a:solidFill>
                  <a:srgbClr val="0000FF"/>
                </a:solidFill>
                <a:latin typeface="Times New Roman" panose="02020603050405020304" pitchFamily="18" charset="0"/>
                <a:cs typeface="Times New Roman" panose="02020603050405020304" pitchFamily="18" charset="0"/>
              </a:rPr>
              <a:t>grouping </a:t>
            </a:r>
            <a:r>
              <a:rPr lang="en-US" altLang="zh-CN" dirty="0">
                <a:solidFill>
                  <a:srgbClr val="0000FF"/>
                </a:solidFill>
                <a:latin typeface="Times New Roman" panose="02020603050405020304" pitchFamily="18" charset="0"/>
                <a:cs typeface="Times New Roman" panose="02020603050405020304" pitchFamily="18" charset="0"/>
              </a:rPr>
              <a:t>by sensitive </a:t>
            </a:r>
            <a:r>
              <a:rPr lang="en-US" altLang="zh-CN" dirty="0" smtClean="0">
                <a:solidFill>
                  <a:srgbClr val="0000FF"/>
                </a:solidFill>
                <a:latin typeface="Times New Roman" panose="02020603050405020304" pitchFamily="18" charset="0"/>
                <a:cs typeface="Times New Roman" panose="02020603050405020304" pitchFamily="18" charset="0"/>
              </a:rPr>
              <a:t>identifiers, </a:t>
            </a:r>
          </a:p>
          <a:p>
            <a:pPr>
              <a:buFont typeface="Wingdings" panose="05000000000000000000" pitchFamily="2" charset="2"/>
              <a:buChar char="ü"/>
            </a:pPr>
            <a:r>
              <a:rPr lang="en-US" altLang="zh-CN" dirty="0" smtClean="0">
                <a:solidFill>
                  <a:srgbClr val="0000FF"/>
                </a:solidFill>
                <a:latin typeface="Times New Roman" panose="02020603050405020304" pitchFamily="18" charset="0"/>
                <a:cs typeface="Times New Roman" panose="02020603050405020304" pitchFamily="18" charset="0"/>
              </a:rPr>
              <a:t>joining </a:t>
            </a:r>
            <a:r>
              <a:rPr lang="en-US" altLang="zh-CN" dirty="0">
                <a:solidFill>
                  <a:srgbClr val="0000FF"/>
                </a:solidFill>
                <a:latin typeface="Times New Roman" panose="02020603050405020304" pitchFamily="18" charset="0"/>
                <a:cs typeface="Times New Roman" panose="02020603050405020304" pitchFamily="18" charset="0"/>
              </a:rPr>
              <a:t>protected tables, </a:t>
            </a:r>
            <a:endParaRPr lang="en-US" altLang="zh-CN" dirty="0" smtClean="0">
              <a:solidFill>
                <a:srgbClr val="0000F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zh-CN" dirty="0" smtClean="0">
                <a:solidFill>
                  <a:srgbClr val="0000FF"/>
                </a:solidFill>
                <a:latin typeface="Times New Roman" panose="02020603050405020304" pitchFamily="18" charset="0"/>
                <a:cs typeface="Times New Roman" panose="02020603050405020304" pitchFamily="18" charset="0"/>
              </a:rPr>
              <a:t>operating </a:t>
            </a:r>
            <a:r>
              <a:rPr lang="en-US" altLang="zh-CN" dirty="0">
                <a:solidFill>
                  <a:srgbClr val="0000FF"/>
                </a:solidFill>
                <a:latin typeface="Times New Roman" panose="02020603050405020304" pitchFamily="18" charset="0"/>
                <a:cs typeface="Times New Roman" panose="02020603050405020304" pitchFamily="18" charset="0"/>
              </a:rPr>
              <a:t>on binary data or </a:t>
            </a:r>
            <a:r>
              <a:rPr lang="en-US" altLang="zh-CN" dirty="0" smtClean="0">
                <a:solidFill>
                  <a:srgbClr val="0000FF"/>
                </a:solidFill>
                <a:latin typeface="Times New Roman" panose="02020603050405020304" pitchFamily="18" charset="0"/>
                <a:cs typeface="Times New Roman" panose="02020603050405020304" pitchFamily="18" charset="0"/>
              </a:rPr>
              <a:t>text, </a:t>
            </a:r>
          </a:p>
          <a:p>
            <a:pPr>
              <a:buFont typeface="Wingdings" panose="05000000000000000000" pitchFamily="2" charset="2"/>
              <a:buChar char="ü"/>
            </a:pPr>
            <a:r>
              <a:rPr lang="en-US" altLang="zh-CN" dirty="0" smtClean="0">
                <a:solidFill>
                  <a:srgbClr val="0000FF"/>
                </a:solidFill>
                <a:latin typeface="Times New Roman" panose="02020603050405020304" pitchFamily="18" charset="0"/>
                <a:cs typeface="Times New Roman" panose="02020603050405020304" pitchFamily="18" charset="0"/>
              </a:rPr>
              <a:t>integrating </a:t>
            </a:r>
            <a:r>
              <a:rPr lang="en-US" altLang="zh-CN" dirty="0">
                <a:solidFill>
                  <a:srgbClr val="0000FF"/>
                </a:solidFill>
                <a:latin typeface="Times New Roman" panose="02020603050405020304" pitchFamily="18" charset="0"/>
                <a:cs typeface="Times New Roman" panose="02020603050405020304" pitchFamily="18" charset="0"/>
              </a:rPr>
              <a:t>multiple data sets, </a:t>
            </a:r>
            <a:endParaRPr lang="en-US" altLang="zh-CN" dirty="0" smtClean="0">
              <a:solidFill>
                <a:srgbClr val="0000F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zh-CN" dirty="0" smtClean="0">
                <a:solidFill>
                  <a:srgbClr val="0000FF"/>
                </a:solidFill>
                <a:latin typeface="Times New Roman" panose="02020603050405020304" pitchFamily="18" charset="0"/>
                <a:cs typeface="Times New Roman" panose="02020603050405020304" pitchFamily="18" charset="0"/>
              </a:rPr>
              <a:t>execution </a:t>
            </a:r>
            <a:r>
              <a:rPr lang="en-US" altLang="zh-CN" dirty="0">
                <a:solidFill>
                  <a:srgbClr val="0000FF"/>
                </a:solidFill>
                <a:latin typeface="Times New Roman" panose="02020603050405020304" pitchFamily="18" charset="0"/>
                <a:cs typeface="Times New Roman" panose="02020603050405020304" pitchFamily="18" charset="0"/>
              </a:rPr>
              <a:t>without </a:t>
            </a:r>
            <a:r>
              <a:rPr lang="en-US" altLang="zh-CN" dirty="0" smtClean="0">
                <a:solidFill>
                  <a:srgbClr val="0000FF"/>
                </a:solidFill>
                <a:latin typeface="Times New Roman" panose="02020603050405020304" pitchFamily="18" charset="0"/>
                <a:cs typeface="Times New Roman" panose="02020603050405020304" pitchFamily="18" charset="0"/>
              </a:rPr>
              <a:t>whole program </a:t>
            </a:r>
            <a:r>
              <a:rPr lang="en-US" altLang="zh-CN" dirty="0">
                <a:solidFill>
                  <a:srgbClr val="0000FF"/>
                </a:solidFill>
                <a:latin typeface="Times New Roman" panose="02020603050405020304" pitchFamily="18" charset="0"/>
                <a:cs typeface="Times New Roman" panose="02020603050405020304" pitchFamily="18" charset="0"/>
              </a:rPr>
              <a:t>knowledge, </a:t>
            </a:r>
            <a:endParaRPr lang="en-US" altLang="zh-CN" dirty="0" smtClean="0">
              <a:solidFill>
                <a:srgbClr val="0000F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zh-CN" dirty="0" smtClean="0">
                <a:solidFill>
                  <a:srgbClr val="0000FF"/>
                </a:solidFill>
                <a:latin typeface="Times New Roman" panose="02020603050405020304" pitchFamily="18" charset="0"/>
                <a:cs typeface="Times New Roman" panose="02020603050405020304" pitchFamily="18" charset="0"/>
              </a:rPr>
              <a:t>among </a:t>
            </a:r>
            <a:r>
              <a:rPr lang="en-US" altLang="zh-CN" dirty="0">
                <a:solidFill>
                  <a:srgbClr val="0000FF"/>
                </a:solidFill>
                <a:latin typeface="Times New Roman" panose="02020603050405020304" pitchFamily="18" charset="0"/>
                <a:cs typeface="Times New Roman" panose="02020603050405020304" pitchFamily="18" charset="0"/>
              </a:rPr>
              <a:t>several others. </a:t>
            </a:r>
            <a:endParaRPr lang="en-US" altLang="zh-CN" dirty="0" smtClean="0">
              <a:solidFill>
                <a:srgbClr val="0000FF"/>
              </a:solidFill>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These important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features </a:t>
            </a:r>
            <a:r>
              <a:rPr lang="en-US" altLang="zh-CN" dirty="0">
                <a:latin typeface="Times New Roman" panose="02020603050405020304" pitchFamily="18" charset="0"/>
                <a:cs typeface="Times New Roman" panose="02020603050405020304" pitchFamily="18" charset="0"/>
              </a:rPr>
              <a:t>have long been </a:t>
            </a:r>
            <a:r>
              <a:rPr lang="en-US" altLang="zh-CN" dirty="0" smtClean="0">
                <a:latin typeface="Times New Roman" panose="02020603050405020304" pitchFamily="18" charset="0"/>
                <a:cs typeface="Times New Roman" panose="02020603050405020304" pitchFamily="18" charset="0"/>
              </a:rPr>
              <a:t>anathema(n.</a:t>
            </a:r>
            <a:r>
              <a:rPr lang="zh-CN" altLang="en-US" dirty="0" smtClean="0">
                <a:latin typeface="Times New Roman" panose="02020603050405020304" pitchFamily="18" charset="0"/>
                <a:cs typeface="Times New Roman" panose="02020603050405020304" pitchFamily="18" charset="0"/>
              </a:rPr>
              <a:t>令人讨厌的事物</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privacy technology, </a:t>
            </a:r>
            <a:r>
              <a:rPr lang="en-US" altLang="zh-CN" dirty="0" smtClean="0">
                <a:latin typeface="Times New Roman" panose="02020603050405020304" pitchFamily="18" charset="0"/>
                <a:cs typeface="Times New Roman" panose="02020603050405020304" pitchFamily="18" charset="0"/>
              </a:rPr>
              <a:t>but are </a:t>
            </a:r>
            <a:r>
              <a:rPr lang="en-US" altLang="zh-CN" dirty="0">
                <a:latin typeface="Times New Roman" panose="02020603050405020304" pitchFamily="18" charset="0"/>
                <a:cs typeface="Times New Roman" panose="02020603050405020304" pitchFamily="18" charset="0"/>
              </a:rPr>
              <a:t>now available with </a:t>
            </a:r>
            <a:r>
              <a:rPr lang="en-US" altLang="zh-CN" u="sng" dirty="0">
                <a:solidFill>
                  <a:srgbClr val="0000FF"/>
                </a:solidFill>
                <a:latin typeface="Times New Roman" panose="02020603050405020304" pitchFamily="18" charset="0"/>
                <a:cs typeface="Times New Roman" panose="02020603050405020304" pitchFamily="18" charset="0"/>
              </a:rPr>
              <a:t>formal privacy guarantees</a:t>
            </a:r>
            <a:r>
              <a:rPr lang="en-US" altLang="zh-CN" dirty="0">
                <a:latin typeface="Times New Roman" panose="02020603050405020304" pitchFamily="18" charset="0"/>
                <a:cs typeface="Times New Roman" panose="02020603050405020304" pitchFamily="18" charset="0"/>
              </a:rPr>
              <a:t>. </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20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a:t>
            </a:r>
            <a:r>
              <a:rPr lang="en-US" altLang="zh-CN" dirty="0" smtClean="0"/>
              <a:t>aggregation</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b="1" dirty="0">
                <a:latin typeface="Times New Roman" panose="02020603050405020304" pitchFamily="18" charset="0"/>
                <a:cs typeface="Times New Roman" panose="02020603050405020304" pitchFamily="18" charset="0"/>
              </a:rPr>
              <a:t>Data aggregation</a:t>
            </a:r>
            <a:r>
              <a:rPr lang="en-US" altLang="zh-CN" dirty="0">
                <a:latin typeface="Times New Roman" panose="02020603050405020304" pitchFamily="18" charset="0"/>
                <a:cs typeface="Times New Roman" panose="02020603050405020304" pitchFamily="18" charset="0"/>
              </a:rPr>
              <a:t> is </a:t>
            </a:r>
            <a:r>
              <a:rPr lang="en-US" altLang="zh-CN" u="sng" dirty="0">
                <a:solidFill>
                  <a:srgbClr val="0000FF"/>
                </a:solidFill>
                <a:latin typeface="Times New Roman" panose="02020603050405020304" pitchFamily="18" charset="0"/>
                <a:cs typeface="Times New Roman" panose="02020603050405020304" pitchFamily="18" charset="0"/>
              </a:rPr>
              <a:t>the compiling of information from databases</a:t>
            </a:r>
            <a:r>
              <a:rPr lang="en-US" altLang="zh-CN" dirty="0">
                <a:latin typeface="Times New Roman" panose="02020603050405020304" pitchFamily="18" charset="0"/>
                <a:cs typeface="Times New Roman" panose="02020603050405020304" pitchFamily="18" charset="0"/>
              </a:rPr>
              <a:t> with intent to prepare combined datasets for data </a:t>
            </a:r>
            <a:r>
              <a:rPr lang="en-US" altLang="zh-CN" dirty="0" smtClean="0">
                <a:latin typeface="Times New Roman" panose="02020603050405020304" pitchFamily="18" charset="0"/>
                <a:cs typeface="Times New Roman" panose="02020603050405020304" pitchFamily="18" charset="0"/>
              </a:rPr>
              <a:t>processing.</a:t>
            </a:r>
            <a:r>
              <a:rPr lang="zh-CN" altLang="en-US" dirty="0" smtClean="0">
                <a:latin typeface="Times New Roman" panose="02020603050405020304" pitchFamily="18" charset="0"/>
                <a:cs typeface="Times New Roman" panose="02020603050405020304" pitchFamily="18" charset="0"/>
              </a:rPr>
              <a:t>数据聚合是对数据库中的信息进行编制，其目的是为数据处理过程准备合并的数据集合。</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a:t>
            </a:r>
            <a:r>
              <a:rPr lang="en-US" altLang="zh-CN" u="sng" dirty="0">
                <a:solidFill>
                  <a:srgbClr val="0000FF"/>
                </a:solidFill>
                <a:latin typeface="Times New Roman" panose="02020603050405020304" pitchFamily="18" charset="0"/>
                <a:cs typeface="Times New Roman" panose="02020603050405020304" pitchFamily="18" charset="0"/>
              </a:rPr>
              <a:t>source information </a:t>
            </a:r>
            <a:r>
              <a:rPr lang="en-US" altLang="zh-CN" dirty="0">
                <a:solidFill>
                  <a:srgbClr val="0000FF"/>
                </a:solidFill>
                <a:latin typeface="Times New Roman" panose="02020603050405020304" pitchFamily="18" charset="0"/>
                <a:cs typeface="Times New Roman" panose="02020603050405020304" pitchFamily="18" charset="0"/>
              </a:rPr>
              <a:t>for data aggregation </a:t>
            </a:r>
            <a:r>
              <a:rPr lang="en-US" altLang="zh-CN" dirty="0">
                <a:latin typeface="Times New Roman" panose="02020603050405020304" pitchFamily="18" charset="0"/>
                <a:cs typeface="Times New Roman" panose="02020603050405020304" pitchFamily="18" charset="0"/>
              </a:rPr>
              <a:t>may </a:t>
            </a:r>
            <a:r>
              <a:rPr lang="en-US" altLang="zh-CN" dirty="0">
                <a:solidFill>
                  <a:srgbClr val="0000FF"/>
                </a:solidFill>
                <a:latin typeface="Times New Roman" panose="02020603050405020304" pitchFamily="18" charset="0"/>
                <a:cs typeface="Times New Roman" panose="02020603050405020304" pitchFamily="18" charset="0"/>
              </a:rPr>
              <a:t>originate from </a:t>
            </a:r>
            <a:r>
              <a:rPr lang="en-US" altLang="zh-CN" u="sng" dirty="0">
                <a:solidFill>
                  <a:srgbClr val="0000FF"/>
                </a:solidFill>
                <a:latin typeface="Times New Roman" panose="02020603050405020304" pitchFamily="18" charset="0"/>
                <a:cs typeface="Times New Roman" panose="02020603050405020304" pitchFamily="18" charset="0"/>
              </a:rPr>
              <a:t>public </a:t>
            </a:r>
            <a:r>
              <a:rPr lang="en-US" altLang="zh-CN" u="sng" dirty="0" smtClean="0">
                <a:solidFill>
                  <a:srgbClr val="0000FF"/>
                </a:solidFill>
                <a:latin typeface="Times New Roman" panose="02020603050405020304" pitchFamily="18" charset="0"/>
                <a:cs typeface="Times New Roman" panose="02020603050405020304" pitchFamily="18" charset="0"/>
              </a:rPr>
              <a:t>records and criminal databases</a:t>
            </a:r>
            <a:r>
              <a:rPr lang="en-US" altLang="zh-CN" dirty="0">
                <a:latin typeface="Times New Roman" panose="02020603050405020304" pitchFamily="18" charset="0"/>
                <a:cs typeface="Times New Roman" panose="02020603050405020304" pitchFamily="18" charset="0"/>
              </a:rPr>
              <a:t>. The information is packaged into </a:t>
            </a:r>
            <a:r>
              <a:rPr lang="en-US" altLang="zh-CN" u="sng" dirty="0">
                <a:solidFill>
                  <a:srgbClr val="0000FF"/>
                </a:solidFill>
                <a:latin typeface="Times New Roman" panose="02020603050405020304" pitchFamily="18" charset="0"/>
                <a:cs typeface="Times New Roman" panose="02020603050405020304" pitchFamily="18" charset="0"/>
              </a:rPr>
              <a:t>aggregate reports </a:t>
            </a:r>
            <a:r>
              <a:rPr lang="en-US" altLang="zh-CN" dirty="0">
                <a:latin typeface="Times New Roman" panose="02020603050405020304" pitchFamily="18" charset="0"/>
                <a:cs typeface="Times New Roman" panose="02020603050405020304" pitchFamily="18" charset="0"/>
              </a:rPr>
              <a:t>and then sold to businesses, as well as to local, state, and government agencies. This information can also be </a:t>
            </a:r>
            <a:r>
              <a:rPr lang="en-US" altLang="zh-CN" dirty="0" smtClean="0">
                <a:latin typeface="Times New Roman" panose="02020603050405020304" pitchFamily="18" charset="0"/>
                <a:cs typeface="Times New Roman" panose="02020603050405020304" pitchFamily="18" charset="0"/>
              </a:rPr>
              <a:t>useful for marketing purposes</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Various </a:t>
            </a:r>
            <a:r>
              <a:rPr lang="en-US" altLang="zh-CN" dirty="0">
                <a:solidFill>
                  <a:srgbClr val="0000FF"/>
                </a:solidFill>
                <a:latin typeface="Times New Roman" panose="02020603050405020304" pitchFamily="18" charset="0"/>
                <a:cs typeface="Times New Roman" panose="02020603050405020304" pitchFamily="18" charset="0"/>
              </a:rPr>
              <a:t>reports of information </a:t>
            </a:r>
            <a:r>
              <a:rPr lang="en-US" altLang="zh-CN" dirty="0">
                <a:latin typeface="Times New Roman" panose="02020603050405020304" pitchFamily="18" charset="0"/>
                <a:cs typeface="Times New Roman" panose="02020603050405020304" pitchFamily="18" charset="0"/>
              </a:rPr>
              <a:t>are provided by </a:t>
            </a:r>
            <a:r>
              <a:rPr lang="en-US" altLang="zh-CN" u="sng" dirty="0">
                <a:solidFill>
                  <a:srgbClr val="0000FF"/>
                </a:solidFill>
                <a:latin typeface="Times New Roman" panose="02020603050405020304" pitchFamily="18" charset="0"/>
                <a:cs typeface="Times New Roman" panose="02020603050405020304" pitchFamily="18" charset="0"/>
              </a:rPr>
              <a:t>database aggregators</a:t>
            </a:r>
            <a:r>
              <a:rPr lang="en-US" altLang="zh-CN" dirty="0">
                <a:latin typeface="Times New Roman" panose="02020603050405020304" pitchFamily="18" charset="0"/>
                <a:cs typeface="Times New Roman" panose="02020603050405020304" pitchFamily="18" charset="0"/>
              </a:rPr>
              <a:t>. Individuals may request their own consumer reports [</a:t>
            </a:r>
            <a:r>
              <a:rPr lang="en-US" altLang="zh-CN" dirty="0" smtClean="0">
                <a:latin typeface="Times New Roman" panose="02020603050405020304" pitchFamily="18" charset="0"/>
                <a:cs typeface="Times New Roman" panose="02020603050405020304" pitchFamily="18" charset="0"/>
              </a:rPr>
              <a:t>which </a:t>
            </a:r>
            <a:r>
              <a:rPr lang="en-US" altLang="zh-CN" dirty="0">
                <a:latin typeface="Times New Roman" panose="02020603050405020304" pitchFamily="18" charset="0"/>
                <a:cs typeface="Times New Roman" panose="02020603050405020304" pitchFamily="18" charset="0"/>
              </a:rPr>
              <a:t>contain basic biographical information such as name, date of birth, current address, and phone </a:t>
            </a:r>
            <a:r>
              <a:rPr lang="en-US" altLang="zh-CN" dirty="0" smtClean="0">
                <a:latin typeface="Times New Roman" panose="02020603050405020304" pitchFamily="18" charset="0"/>
                <a:cs typeface="Times New Roman" panose="02020603050405020304" pitchFamily="18" charset="0"/>
              </a:rPr>
              <a:t>number]. </a:t>
            </a:r>
            <a:r>
              <a:rPr lang="en-US" altLang="zh-CN" dirty="0">
                <a:solidFill>
                  <a:srgbClr val="0000FF"/>
                </a:solidFill>
                <a:latin typeface="Times New Roman" panose="02020603050405020304" pitchFamily="18" charset="0"/>
                <a:cs typeface="Times New Roman" panose="02020603050405020304" pitchFamily="18" charset="0"/>
              </a:rPr>
              <a:t>Employee background </a:t>
            </a:r>
            <a:r>
              <a:rPr lang="en-US" altLang="zh-CN" dirty="0" smtClean="0">
                <a:solidFill>
                  <a:srgbClr val="0000FF"/>
                </a:solidFill>
                <a:latin typeface="Times New Roman" panose="02020603050405020304" pitchFamily="18" charset="0"/>
                <a:cs typeface="Times New Roman" panose="02020603050405020304" pitchFamily="18" charset="0"/>
              </a:rPr>
              <a:t>check reports</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which contain </a:t>
            </a:r>
            <a:r>
              <a:rPr lang="en-US" altLang="zh-CN" dirty="0">
                <a:latin typeface="Times New Roman" panose="02020603050405020304" pitchFamily="18" charset="0"/>
                <a:cs typeface="Times New Roman" panose="02020603050405020304" pitchFamily="18" charset="0"/>
              </a:rPr>
              <a:t>highly detailed information </a:t>
            </a:r>
            <a:r>
              <a:rPr lang="en-US" altLang="zh-CN" dirty="0" smtClean="0">
                <a:latin typeface="Times New Roman" panose="02020603050405020304" pitchFamily="18" charset="0"/>
                <a:cs typeface="Times New Roman" panose="02020603050405020304" pitchFamily="18" charset="0"/>
              </a:rPr>
              <a:t>such </a:t>
            </a:r>
            <a:r>
              <a:rPr lang="en-US" altLang="zh-CN" dirty="0">
                <a:latin typeface="Times New Roman" panose="02020603050405020304" pitchFamily="18" charset="0"/>
                <a:cs typeface="Times New Roman" panose="02020603050405020304" pitchFamily="18" charset="0"/>
              </a:rPr>
              <a:t>as past addresses and length of residence, professional licenses, and criminal </a:t>
            </a:r>
            <a:r>
              <a:rPr lang="en-US" altLang="zh-CN" dirty="0" smtClean="0">
                <a:latin typeface="Times New Roman" panose="02020603050405020304" pitchFamily="18" charset="0"/>
                <a:cs typeface="Times New Roman" panose="02020603050405020304" pitchFamily="18" charset="0"/>
              </a:rPr>
              <a:t>history], </a:t>
            </a:r>
            <a:r>
              <a:rPr lang="en-US" altLang="zh-CN" dirty="0">
                <a:solidFill>
                  <a:srgbClr val="0000FF"/>
                </a:solidFill>
                <a:latin typeface="Times New Roman" panose="02020603050405020304" pitchFamily="18" charset="0"/>
                <a:cs typeface="Times New Roman" panose="02020603050405020304" pitchFamily="18" charset="0"/>
              </a:rPr>
              <a:t>may be requested by eligible and qualified third parties</a:t>
            </a:r>
            <a:r>
              <a:rPr lang="en-US" altLang="zh-CN" dirty="0">
                <a:latin typeface="Times New Roman" panose="02020603050405020304" pitchFamily="18" charset="0"/>
                <a:cs typeface="Times New Roman" panose="02020603050405020304" pitchFamily="18" charset="0"/>
              </a:rPr>
              <a:t>. Not only can this data be used in employee background checks, but it may also be used to make decisions about insurance coverage, pricing, and law enforcement. </a:t>
            </a:r>
            <a:r>
              <a:rPr lang="en-US" altLang="zh-CN" dirty="0">
                <a:solidFill>
                  <a:srgbClr val="0000FF"/>
                </a:solidFill>
                <a:latin typeface="Times New Roman" panose="02020603050405020304" pitchFamily="18" charset="0"/>
                <a:cs typeface="Times New Roman" panose="02020603050405020304" pitchFamily="18" charset="0"/>
              </a:rPr>
              <a:t>Privacy activists </a:t>
            </a:r>
            <a:r>
              <a:rPr lang="en-US" altLang="zh-CN" dirty="0">
                <a:latin typeface="Times New Roman" panose="02020603050405020304" pitchFamily="18" charset="0"/>
                <a:cs typeface="Times New Roman" panose="02020603050405020304" pitchFamily="18" charset="0"/>
              </a:rPr>
              <a:t>argue that </a:t>
            </a:r>
            <a:r>
              <a:rPr lang="en-US" altLang="zh-CN" dirty="0">
                <a:solidFill>
                  <a:srgbClr val="0000FF"/>
                </a:solidFill>
                <a:latin typeface="Times New Roman" panose="02020603050405020304" pitchFamily="18" charset="0"/>
                <a:cs typeface="Times New Roman" panose="02020603050405020304" pitchFamily="18" charset="0"/>
              </a:rPr>
              <a:t>database aggregators can provide erroneous information</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344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3486"/>
            <a:ext cx="10515600" cy="5683477"/>
          </a:xfrm>
        </p:spPr>
        <p:txBody>
          <a:bodyPr>
            <a:normAutofit/>
          </a:bodyPr>
          <a:lstStyle/>
          <a:p>
            <a:r>
              <a:rPr lang="en-US" altLang="zh-CN" dirty="0">
                <a:latin typeface="Times New Roman" panose="02020603050405020304" pitchFamily="18" charset="0"/>
                <a:cs typeface="Times New Roman" panose="02020603050405020304" pitchFamily="18" charset="0"/>
              </a:rPr>
              <a:t>This surprising </a:t>
            </a:r>
            <a:r>
              <a:rPr lang="en-US" altLang="zh-CN" u="sng" dirty="0" smtClean="0">
                <a:solidFill>
                  <a:srgbClr val="0000FF"/>
                </a:solidFill>
                <a:latin typeface="Times New Roman" panose="02020603050405020304" pitchFamily="18" charset="0"/>
                <a:cs typeface="Times New Roman" panose="02020603050405020304" pitchFamily="18" charset="0"/>
              </a:rPr>
              <a:t>flexibility</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即上文</a:t>
            </a:r>
            <a:r>
              <a:rPr lang="en-US" altLang="zh-CN" dirty="0" smtClean="0">
                <a:solidFill>
                  <a:srgbClr val="0000FF"/>
                </a:solidFill>
                <a:latin typeface="Times New Roman" panose="02020603050405020304" pitchFamily="18" charset="0"/>
                <a:cs typeface="Times New Roman" panose="02020603050405020304" pitchFamily="18" charset="0"/>
              </a:rPr>
              <a:t>safely </a:t>
            </a:r>
            <a:r>
              <a:rPr lang="en-US" altLang="zh-CN" dirty="0">
                <a:solidFill>
                  <a:srgbClr val="0000FF"/>
                </a:solidFill>
                <a:latin typeface="Times New Roman" panose="02020603050405020304" pitchFamily="18" charset="0"/>
                <a:cs typeface="Times New Roman" panose="02020603050405020304" pitchFamily="18" charset="0"/>
              </a:rPr>
              <a:t>perform many </a:t>
            </a:r>
            <a:r>
              <a:rPr lang="en-US" altLang="zh-CN" dirty="0" smtClean="0">
                <a:solidFill>
                  <a:srgbClr val="0000FF"/>
                </a:solidFill>
                <a:latin typeface="Times New Roman" panose="02020603050405020304" pitchFamily="18" charset="0"/>
                <a:cs typeface="Times New Roman" panose="02020603050405020304" pitchFamily="18" charset="0"/>
              </a:rPr>
              <a:t>computations)</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comes from </a:t>
            </a:r>
            <a:r>
              <a:rPr lang="en-US" altLang="zh-CN" i="1" dirty="0">
                <a:solidFill>
                  <a:srgbClr val="0000FF"/>
                </a:solidFill>
                <a:latin typeface="Times New Roman" panose="02020603050405020304" pitchFamily="18" charset="0"/>
                <a:cs typeface="Times New Roman" panose="02020603050405020304" pitchFamily="18" charset="0"/>
              </a:rPr>
              <a:t>differential </a:t>
            </a:r>
            <a:r>
              <a:rPr lang="en-US" altLang="zh-CN" i="1" dirty="0" smtClean="0">
                <a:solidFill>
                  <a:srgbClr val="0000FF"/>
                </a:solidFill>
                <a:latin typeface="Times New Roman" panose="02020603050405020304" pitchFamily="18" charset="0"/>
                <a:cs typeface="Times New Roman" panose="02020603050405020304" pitchFamily="18" charset="0"/>
              </a:rPr>
              <a:t>privacy</a:t>
            </a:r>
            <a:r>
              <a:rPr lang="en-US" altLang="zh-CN" dirty="0" smtClean="0">
                <a:latin typeface="Times New Roman" panose="02020603050405020304" pitchFamily="18" charset="0"/>
                <a:cs typeface="Times New Roman" panose="02020603050405020304" pitchFamily="18" charset="0"/>
              </a:rPr>
              <a:t>. </a:t>
            </a:r>
          </a:p>
          <a:p>
            <a:r>
              <a:rPr lang="en-US" altLang="zh-CN" dirty="0" smtClean="0">
                <a:latin typeface="Times New Roman" panose="02020603050405020304" pitchFamily="18" charset="0"/>
                <a:cs typeface="Times New Roman" panose="02020603050405020304" pitchFamily="18" charset="0"/>
              </a:rPr>
              <a:t>By </a:t>
            </a:r>
            <a:r>
              <a:rPr lang="en-US" altLang="zh-CN" dirty="0">
                <a:latin typeface="Times New Roman" panose="02020603050405020304" pitchFamily="18" charset="0"/>
                <a:cs typeface="Times New Roman" panose="02020603050405020304" pitchFamily="18" charset="0"/>
              </a:rPr>
              <a:t>moving away from </a:t>
            </a:r>
            <a:r>
              <a:rPr lang="en-US" altLang="zh-CN" dirty="0">
                <a:solidFill>
                  <a:srgbClr val="0000FF"/>
                </a:solidFill>
                <a:latin typeface="Times New Roman" panose="02020603050405020304" pitchFamily="18" charset="0"/>
                <a:cs typeface="Times New Roman" panose="02020603050405020304" pitchFamily="18" charset="0"/>
              </a:rPr>
              <a:t>ad </a:t>
            </a:r>
            <a:r>
              <a:rPr lang="en-US" altLang="zh-CN" dirty="0" smtClean="0">
                <a:solidFill>
                  <a:srgbClr val="0000FF"/>
                </a:solidFill>
                <a:latin typeface="Times New Roman" panose="02020603050405020304" pitchFamily="18" charset="0"/>
                <a:cs typeface="Times New Roman" panose="02020603050405020304" pitchFamily="18" charset="0"/>
              </a:rPr>
              <a:t>hoc(</a:t>
            </a:r>
            <a:r>
              <a:rPr lang="zh-CN" altLang="en-US" dirty="0">
                <a:solidFill>
                  <a:srgbClr val="0000FF"/>
                </a:solidFill>
                <a:latin typeface="Times New Roman" panose="02020603050405020304" pitchFamily="18" charset="0"/>
                <a:cs typeface="Times New Roman" panose="02020603050405020304" pitchFamily="18" charset="0"/>
              </a:rPr>
              <a:t>临时的</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and </a:t>
            </a:r>
            <a:r>
              <a:rPr lang="en-US" altLang="zh-CN" dirty="0" smtClean="0">
                <a:solidFill>
                  <a:srgbClr val="0000FF"/>
                </a:solidFill>
                <a:latin typeface="Times New Roman" panose="02020603050405020304" pitchFamily="18" charset="0"/>
                <a:cs typeface="Times New Roman" panose="02020603050405020304" pitchFamily="18" charset="0"/>
              </a:rPr>
              <a:t>intuitional(</a:t>
            </a:r>
            <a:r>
              <a:rPr lang="zh-CN" altLang="en-US" dirty="0" smtClean="0">
                <a:solidFill>
                  <a:srgbClr val="0000FF"/>
                </a:solidFill>
                <a:latin typeface="Times New Roman" panose="02020603050405020304" pitchFamily="18" charset="0"/>
                <a:cs typeface="Times New Roman" panose="02020603050405020304" pitchFamily="18" charset="0"/>
              </a:rPr>
              <a:t>直观的</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approaches </a:t>
            </a:r>
            <a:r>
              <a:rPr lang="en-US" altLang="zh-CN" dirty="0" smtClean="0">
                <a:solidFill>
                  <a:srgbClr val="0000FF"/>
                </a:solidFill>
                <a:latin typeface="Times New Roman" panose="02020603050405020304" pitchFamily="18" charset="0"/>
                <a:cs typeface="Times New Roman" panose="02020603050405020304" pitchFamily="18" charset="0"/>
              </a:rPr>
              <a:t>to privacy </a:t>
            </a:r>
            <a:r>
              <a:rPr lang="en-US" altLang="zh-CN" dirty="0">
                <a:latin typeface="Times New Roman" panose="02020603050405020304" pitchFamily="18" charset="0"/>
                <a:cs typeface="Times New Roman" panose="02020603050405020304" pitchFamily="18" charset="0"/>
              </a:rPr>
              <a:t>we not only </a:t>
            </a:r>
            <a:r>
              <a:rPr lang="en-US" altLang="zh-CN" dirty="0">
                <a:solidFill>
                  <a:srgbClr val="0000FF"/>
                </a:solidFill>
                <a:latin typeface="Times New Roman" panose="02020603050405020304" pitchFamily="18" charset="0"/>
                <a:cs typeface="Times New Roman" panose="02020603050405020304" pitchFamily="18" charset="0"/>
              </a:rPr>
              <a:t>provide formal end-to-end </a:t>
            </a:r>
            <a:r>
              <a:rPr lang="en-US" altLang="zh-CN" dirty="0" smtClean="0">
                <a:solidFill>
                  <a:srgbClr val="0000FF"/>
                </a:solidFill>
                <a:latin typeface="Times New Roman" panose="02020603050405020304" pitchFamily="18" charset="0"/>
                <a:cs typeface="Times New Roman" panose="02020603050405020304" pitchFamily="18" charset="0"/>
              </a:rPr>
              <a:t>guarantees</a:t>
            </a:r>
            <a:r>
              <a:rPr lang="en-US" altLang="zh-CN" dirty="0" smtClean="0">
                <a:latin typeface="Times New Roman" panose="02020603050405020304" pitchFamily="18" charset="0"/>
                <a:cs typeface="Times New Roman" panose="02020603050405020304" pitchFamily="18" charset="0"/>
              </a:rPr>
              <a:t>, but </a:t>
            </a:r>
            <a:r>
              <a:rPr lang="en-US" altLang="zh-CN" dirty="0">
                <a:solidFill>
                  <a:srgbClr val="0000FF"/>
                </a:solidFill>
                <a:latin typeface="Times New Roman" panose="02020603050405020304" pitchFamily="18" charset="0"/>
                <a:cs typeface="Times New Roman" panose="02020603050405020304" pitchFamily="18" charset="0"/>
              </a:rPr>
              <a:t>a formal basis for expanding the space of </a:t>
            </a:r>
            <a:r>
              <a:rPr lang="en-US" altLang="zh-CN" dirty="0" smtClean="0">
                <a:solidFill>
                  <a:srgbClr val="0000FF"/>
                </a:solidFill>
                <a:latin typeface="Times New Roman" panose="02020603050405020304" pitchFamily="18" charset="0"/>
                <a:cs typeface="Times New Roman" panose="02020603050405020304" pitchFamily="18" charset="0"/>
              </a:rPr>
              <a:t>computations</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While </a:t>
            </a:r>
            <a:r>
              <a:rPr lang="en-US" altLang="zh-CN" u="sng" dirty="0">
                <a:solidFill>
                  <a:srgbClr val="0000FF"/>
                </a:solidFill>
                <a:latin typeface="Times New Roman" panose="02020603050405020304" pitchFamily="18" charset="0"/>
                <a:cs typeface="Times New Roman" panose="02020603050405020304" pitchFamily="18" charset="0"/>
              </a:rPr>
              <a:t>the point of PINQ </a:t>
            </a:r>
            <a:r>
              <a:rPr lang="en-US" altLang="zh-CN" dirty="0">
                <a:latin typeface="Times New Roman" panose="02020603050405020304" pitchFamily="18" charset="0"/>
                <a:cs typeface="Times New Roman" panose="02020603050405020304" pitchFamily="18" charset="0"/>
              </a:rPr>
              <a:t>is not specifically to promote </a:t>
            </a:r>
            <a:r>
              <a:rPr lang="en-US" altLang="zh-CN" i="1" dirty="0">
                <a:latin typeface="Times New Roman" panose="02020603050405020304" pitchFamily="18" charset="0"/>
                <a:cs typeface="Times New Roman" panose="02020603050405020304" pitchFamily="18" charset="0"/>
              </a:rPr>
              <a:t>differential privacy</a:t>
            </a:r>
            <a:r>
              <a:rPr lang="en-US" altLang="zh-CN" dirty="0">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it(</a:t>
            </a:r>
            <a:r>
              <a:rPr lang="en-US" altLang="zh-CN" dirty="0">
                <a:solidFill>
                  <a:srgbClr val="FF0000"/>
                </a:solidFill>
                <a:latin typeface="Times New Roman" panose="02020603050405020304" pitchFamily="18" charset="0"/>
                <a:cs typeface="Times New Roman" panose="02020603050405020304" pitchFamily="18" charset="0"/>
              </a:rPr>
              <a:t>the point of </a:t>
            </a:r>
            <a:r>
              <a:rPr lang="en-US" altLang="zh-CN" dirty="0" smtClean="0">
                <a:solidFill>
                  <a:srgbClr val="FF0000"/>
                </a:solidFill>
                <a:latin typeface="Times New Roman" panose="02020603050405020304" pitchFamily="18" charset="0"/>
                <a:cs typeface="Times New Roman" panose="02020603050405020304" pitchFamily="18" charset="0"/>
              </a:rPr>
              <a:t>PINQ) </a:t>
            </a:r>
            <a:r>
              <a:rPr lang="en-US" altLang="zh-CN" dirty="0">
                <a:latin typeface="Times New Roman" panose="02020603050405020304" pitchFamily="18" charset="0"/>
                <a:cs typeface="Times New Roman" panose="02020603050405020304" pitchFamily="18" charset="0"/>
              </a:rPr>
              <a:t>is the only </a:t>
            </a:r>
            <a:r>
              <a:rPr lang="en-US" altLang="zh-CN" u="sng" dirty="0">
                <a:solidFill>
                  <a:srgbClr val="0000FF"/>
                </a:solidFill>
                <a:latin typeface="Times New Roman" panose="02020603050405020304" pitchFamily="18" charset="0"/>
                <a:cs typeface="Times New Roman" panose="02020603050405020304" pitchFamily="18" charset="0"/>
              </a:rPr>
              <a:t>privacy definition </a:t>
            </a:r>
            <a:r>
              <a:rPr lang="en-US" altLang="zh-CN" dirty="0">
                <a:latin typeface="Times New Roman" panose="02020603050405020304" pitchFamily="18" charset="0"/>
                <a:cs typeface="Times New Roman" panose="02020603050405020304" pitchFamily="18" charset="0"/>
              </a:rPr>
              <a:t>we know </a:t>
            </a:r>
            <a:r>
              <a:rPr lang="en-US" altLang="zh-CN" dirty="0" smtClean="0">
                <a:latin typeface="Times New Roman" panose="02020603050405020304" pitchFamily="18" charset="0"/>
                <a:cs typeface="Times New Roman" panose="02020603050405020304" pitchFamily="18" charset="0"/>
              </a:rPr>
              <a:t>that </a:t>
            </a:r>
            <a:r>
              <a:rPr lang="en-US" altLang="zh-CN" dirty="0" smtClean="0">
                <a:solidFill>
                  <a:srgbClr val="0000FF"/>
                </a:solidFill>
                <a:latin typeface="Times New Roman" panose="02020603050405020304" pitchFamily="18" charset="0"/>
                <a:cs typeface="Times New Roman" panose="02020603050405020304" pitchFamily="18" charset="0"/>
              </a:rPr>
              <a:t>supports resilience(</a:t>
            </a:r>
            <a:r>
              <a:rPr lang="zh-CN" altLang="en-US" dirty="0" smtClean="0">
                <a:solidFill>
                  <a:srgbClr val="0000FF"/>
                </a:solidFill>
                <a:latin typeface="Times New Roman" panose="02020603050405020304" pitchFamily="18" charset="0"/>
                <a:cs typeface="Times New Roman" panose="02020603050405020304" pitchFamily="18" charset="0"/>
              </a:rPr>
              <a:t>弹性</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to prior knowledge, secure </a:t>
            </a:r>
            <a:r>
              <a:rPr lang="en-US" altLang="zh-CN" dirty="0" smtClean="0">
                <a:solidFill>
                  <a:srgbClr val="0000FF"/>
                </a:solidFill>
                <a:latin typeface="Times New Roman" panose="02020603050405020304" pitchFamily="18" charset="0"/>
                <a:cs typeface="Times New Roman" panose="02020603050405020304" pitchFamily="18" charset="0"/>
              </a:rPr>
              <a:t>composition, and transformation </a:t>
            </a:r>
            <a:r>
              <a:rPr lang="en-US" altLang="zh-CN" dirty="0">
                <a:solidFill>
                  <a:srgbClr val="0000FF"/>
                </a:solidFill>
                <a:latin typeface="Times New Roman" panose="02020603050405020304" pitchFamily="18" charset="0"/>
                <a:cs typeface="Times New Roman" panose="02020603050405020304" pitchFamily="18" charset="0"/>
              </a:rPr>
              <a:t>logic, among several other </a:t>
            </a:r>
            <a:r>
              <a:rPr lang="en-US" altLang="zh-CN" dirty="0" smtClean="0">
                <a:solidFill>
                  <a:srgbClr val="0000FF"/>
                </a:solidFill>
                <a:latin typeface="Times New Roman" panose="02020603050405020304" pitchFamily="18" charset="0"/>
                <a:cs typeface="Times New Roman" panose="02020603050405020304" pitchFamily="18" charset="0"/>
              </a:rPr>
              <a:t>properties. </a:t>
            </a:r>
          </a:p>
          <a:p>
            <a:r>
              <a:rPr lang="en-US" altLang="zh-CN" dirty="0" smtClean="0">
                <a:latin typeface="Times New Roman" panose="02020603050405020304" pitchFamily="18" charset="0"/>
                <a:cs typeface="Times New Roman" panose="02020603050405020304" pitchFamily="18" charset="0"/>
              </a:rPr>
              <a:t>If </a:t>
            </a:r>
            <a:r>
              <a:rPr lang="en-US" altLang="zh-CN" dirty="0">
                <a:latin typeface="Times New Roman" panose="02020603050405020304" pitchFamily="18" charset="0"/>
                <a:cs typeface="Times New Roman" panose="02020603050405020304" pitchFamily="18" charset="0"/>
              </a:rPr>
              <a:t>other privacy definitions establish the properties </a:t>
            </a:r>
            <a:r>
              <a:rPr lang="en-US" altLang="zh-CN" dirty="0" smtClean="0">
                <a:latin typeface="Times New Roman" panose="02020603050405020304" pitchFamily="18" charset="0"/>
                <a:cs typeface="Times New Roman" panose="02020603050405020304" pitchFamily="18" charset="0"/>
              </a:rPr>
              <a:t>PINQ requires</a:t>
            </a:r>
            <a:r>
              <a:rPr lang="en-US" altLang="zh-CN" dirty="0">
                <a:latin typeface="Times New Roman" panose="02020603050405020304" pitchFamily="18" charset="0"/>
                <a:cs typeface="Times New Roman" panose="02020603050405020304" pitchFamily="18" charset="0"/>
              </a:rPr>
              <a:t>, its core ideas should lead to trusted platforms supporting their privacy guarantees as well.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7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95086"/>
            <a:ext cx="10515600" cy="5581877"/>
          </a:xfrm>
        </p:spPr>
        <p:txBody>
          <a:bodyPr>
            <a:normAutofit/>
          </a:bodyPr>
          <a:lstStyle/>
          <a:p>
            <a:r>
              <a:rPr lang="en-US" altLang="zh-CN" dirty="0">
                <a:latin typeface="Times New Roman" panose="02020603050405020304" pitchFamily="18" charset="0"/>
                <a:cs typeface="Times New Roman" panose="02020603050405020304" pitchFamily="18" charset="0"/>
              </a:rPr>
              <a:t>As well as a </a:t>
            </a:r>
            <a:r>
              <a:rPr lang="en-US" altLang="zh-CN" u="sng" dirty="0">
                <a:solidFill>
                  <a:srgbClr val="0000FF"/>
                </a:solidFill>
                <a:latin typeface="Times New Roman" panose="02020603050405020304" pitchFamily="18" charset="0"/>
                <a:cs typeface="Times New Roman" panose="02020603050405020304" pitchFamily="18" charset="0"/>
              </a:rPr>
              <a:t>useful</a:t>
            </a:r>
            <a:r>
              <a:rPr lang="en-US" altLang="zh-CN" dirty="0">
                <a:latin typeface="Times New Roman" panose="02020603050405020304" pitchFamily="18" charset="0"/>
                <a:cs typeface="Times New Roman" panose="02020603050405020304" pitchFamily="18" charset="0"/>
              </a:rPr>
              <a:t> platform in itself, we hope that </a:t>
            </a:r>
            <a:r>
              <a:rPr lang="en-US" altLang="zh-CN" dirty="0" smtClean="0">
                <a:latin typeface="Times New Roman" panose="02020603050405020304" pitchFamily="18" charset="0"/>
                <a:cs typeface="Times New Roman" panose="02020603050405020304" pitchFamily="18" charset="0"/>
              </a:rPr>
              <a:t>PINQ’s existence </a:t>
            </a:r>
            <a:r>
              <a:rPr lang="en-US" altLang="zh-CN" dirty="0">
                <a:solidFill>
                  <a:srgbClr val="0000FF"/>
                </a:solidFill>
                <a:latin typeface="Times New Roman" panose="02020603050405020304" pitchFamily="18" charset="0"/>
                <a:cs typeface="Times New Roman" panose="02020603050405020304" pitchFamily="18" charset="0"/>
              </a:rPr>
              <a:t>leads to a </a:t>
            </a:r>
            <a:r>
              <a:rPr lang="en-US" altLang="zh-CN" u="sng" dirty="0">
                <a:solidFill>
                  <a:srgbClr val="0000FF"/>
                </a:solidFill>
                <a:latin typeface="Times New Roman" panose="02020603050405020304" pitchFamily="18" charset="0"/>
                <a:cs typeface="Times New Roman" panose="02020603050405020304" pitchFamily="18" charset="0"/>
              </a:rPr>
              <a:t>different approach </a:t>
            </a:r>
            <a:r>
              <a:rPr lang="en-US" altLang="zh-CN" dirty="0">
                <a:latin typeface="Times New Roman" panose="02020603050405020304" pitchFamily="18" charset="0"/>
                <a:cs typeface="Times New Roman" panose="02020603050405020304" pitchFamily="18" charset="0"/>
              </a:rPr>
              <a:t>to privacy </a:t>
            </a:r>
            <a:r>
              <a:rPr lang="en-US" altLang="zh-CN" dirty="0" smtClean="0">
                <a:latin typeface="Times New Roman" panose="02020603050405020304" pitchFamily="18" charset="0"/>
                <a:cs typeface="Times New Roman" panose="02020603050405020304" pitchFamily="18" charset="0"/>
              </a:rPr>
              <a:t>research.</a:t>
            </a:r>
          </a:p>
          <a:p>
            <a:r>
              <a:rPr lang="en-US" altLang="zh-CN" dirty="0" smtClean="0">
                <a:latin typeface="Times New Roman" panose="02020603050405020304" pitchFamily="18" charset="0"/>
                <a:cs typeface="Times New Roman" panose="02020603050405020304" pitchFamily="18" charset="0"/>
              </a:rPr>
              <a:t>Rather </a:t>
            </a:r>
            <a:r>
              <a:rPr lang="en-US" altLang="zh-CN" dirty="0">
                <a:latin typeface="Times New Roman" panose="02020603050405020304" pitchFamily="18" charset="0"/>
                <a:cs typeface="Times New Roman" panose="02020603050405020304" pitchFamily="18" charset="0"/>
              </a:rPr>
              <a:t>than </a:t>
            </a:r>
            <a:r>
              <a:rPr lang="en-US" altLang="zh-CN" dirty="0">
                <a:solidFill>
                  <a:srgbClr val="0000FF"/>
                </a:solidFill>
                <a:latin typeface="Times New Roman" panose="02020603050405020304" pitchFamily="18" charset="0"/>
                <a:cs typeface="Times New Roman" panose="02020603050405020304" pitchFamily="18" charset="0"/>
              </a:rPr>
              <a:t>conduct and publish research </a:t>
            </a:r>
            <a:r>
              <a:rPr lang="en-US" altLang="zh-CN" dirty="0">
                <a:latin typeface="Times New Roman" panose="02020603050405020304" pitchFamily="18" charset="0"/>
                <a:cs typeface="Times New Roman" panose="02020603050405020304" pitchFamily="18" charset="0"/>
              </a:rPr>
              <a:t>using ad </a:t>
            </a:r>
            <a:r>
              <a:rPr lang="en-US" altLang="zh-CN" dirty="0" smtClean="0">
                <a:latin typeface="Times New Roman" panose="02020603050405020304" pitchFamily="18" charset="0"/>
                <a:cs typeface="Times New Roman" panose="02020603050405020304" pitchFamily="18" charset="0"/>
              </a:rPr>
              <a:t>hoc definitions</a:t>
            </a:r>
            <a:r>
              <a:rPr lang="en-US" altLang="zh-CN" dirty="0">
                <a:latin typeface="Times New Roman" panose="02020603050405020304" pitchFamily="18" charset="0"/>
                <a:cs typeface="Times New Roman" panose="02020603050405020304" pitchFamily="18" charset="0"/>
              </a:rPr>
              <a:t>, inaccessible proofs, and casual </a:t>
            </a:r>
            <a:r>
              <a:rPr lang="en-US" altLang="zh-CN" dirty="0" smtClean="0">
                <a:latin typeface="Times New Roman" panose="02020603050405020304" pitchFamily="18" charset="0"/>
                <a:cs typeface="Times New Roman" panose="02020603050405020304" pitchFamily="18" charset="0"/>
              </a:rPr>
              <a:t>implementation, a </a:t>
            </a:r>
            <a:r>
              <a:rPr lang="en-US" altLang="zh-CN" dirty="0">
                <a:latin typeface="Times New Roman" panose="02020603050405020304" pitchFamily="18" charset="0"/>
                <a:cs typeface="Times New Roman" panose="02020603050405020304" pitchFamily="18" charset="0"/>
              </a:rPr>
              <a:t>large volume of research could </a:t>
            </a:r>
            <a:r>
              <a:rPr lang="en-US" altLang="zh-CN" dirty="0">
                <a:solidFill>
                  <a:srgbClr val="0000FF"/>
                </a:solidFill>
                <a:latin typeface="Times New Roman" panose="02020603050405020304" pitchFamily="18" charset="0"/>
                <a:cs typeface="Times New Roman" panose="02020603050405020304" pitchFamily="18" charset="0"/>
              </a:rPr>
              <a:t>derive </a:t>
            </a:r>
            <a:r>
              <a:rPr lang="en-US" altLang="zh-CN" u="sng" dirty="0">
                <a:solidFill>
                  <a:srgbClr val="0000FF"/>
                </a:solidFill>
                <a:latin typeface="Times New Roman" panose="02020603050405020304" pitchFamily="18" charset="0"/>
                <a:cs typeface="Times New Roman" panose="02020603050405020304" pitchFamily="18" charset="0"/>
              </a:rPr>
              <a:t>privacy </a:t>
            </a:r>
            <a:r>
              <a:rPr lang="en-US" altLang="zh-CN" u="sng" dirty="0" smtClean="0">
                <a:solidFill>
                  <a:srgbClr val="0000FF"/>
                </a:solidFill>
                <a:latin typeface="Times New Roman" panose="02020603050405020304" pitchFamily="18" charset="0"/>
                <a:cs typeface="Times New Roman" panose="02020603050405020304" pitchFamily="18" charset="0"/>
              </a:rPr>
              <a:t>properties </a:t>
            </a:r>
            <a:r>
              <a:rPr lang="en-US" altLang="zh-CN" dirty="0" smtClean="0">
                <a:solidFill>
                  <a:srgbClr val="0000FF"/>
                </a:solidFill>
                <a:latin typeface="Times New Roman" panose="02020603050405020304" pitchFamily="18" charset="0"/>
                <a:cs typeface="Times New Roman" panose="02020603050405020304" pitchFamily="18" charset="0"/>
              </a:rPr>
              <a:t>through </a:t>
            </a:r>
            <a:r>
              <a:rPr lang="en-US" altLang="zh-CN" dirty="0">
                <a:solidFill>
                  <a:srgbClr val="0000FF"/>
                </a:solidFill>
                <a:latin typeface="Times New Roman" panose="02020603050405020304" pitchFamily="18" charset="0"/>
                <a:cs typeface="Times New Roman" panose="02020603050405020304" pitchFamily="18" charset="0"/>
              </a:rPr>
              <a:t>common primitives with public implementations</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Although </a:t>
            </a:r>
            <a:r>
              <a:rPr lang="en-US" altLang="zh-CN" dirty="0">
                <a:solidFill>
                  <a:srgbClr val="0000FF"/>
                </a:solidFill>
                <a:latin typeface="Times New Roman" panose="02020603050405020304" pitchFamily="18" charset="0"/>
                <a:cs typeface="Times New Roman" panose="02020603050405020304" pitchFamily="18" charset="0"/>
              </a:rPr>
              <a:t>much </a:t>
            </a:r>
            <a:r>
              <a:rPr lang="en-US" altLang="zh-CN" dirty="0" smtClean="0">
                <a:solidFill>
                  <a:srgbClr val="0000FF"/>
                </a:solidFill>
                <a:latin typeface="Times New Roman" panose="02020603050405020304" pitchFamily="18" charset="0"/>
                <a:cs typeface="Times New Roman" panose="02020603050405020304" pitchFamily="18" charset="0"/>
              </a:rPr>
              <a:t>research may not be expressible with PINQ</a:t>
            </a:r>
            <a:r>
              <a:rPr lang="en-US" altLang="zh-CN" dirty="0" smtClean="0">
                <a:latin typeface="Times New Roman" panose="02020603050405020304" pitchFamily="18" charset="0"/>
                <a:cs typeface="Times New Roman" panose="02020603050405020304" pitchFamily="18" charset="0"/>
              </a:rPr>
              <a:t>, and although </a:t>
            </a:r>
            <a:r>
              <a:rPr lang="en-US" altLang="zh-CN" dirty="0" smtClean="0">
                <a:solidFill>
                  <a:srgbClr val="0000FF"/>
                </a:solidFill>
                <a:latin typeface="Times New Roman" panose="02020603050405020304" pitchFamily="18" charset="0"/>
                <a:cs typeface="Times New Roman" panose="02020603050405020304" pitchFamily="18" charset="0"/>
              </a:rPr>
              <a:t>PINQ is unlikely to be the final word in trustworthy privacy platforms</a:t>
            </a:r>
            <a:r>
              <a:rPr lang="en-US" altLang="zh-CN" dirty="0" smtClean="0">
                <a:latin typeface="Times New Roman" panose="02020603050405020304" pitchFamily="18" charset="0"/>
                <a:cs typeface="Times New Roman" panose="02020603050405020304" pitchFamily="18" charset="0"/>
              </a:rPr>
              <a:t>, it demonstrates </a:t>
            </a:r>
            <a:r>
              <a:rPr lang="en-US" altLang="zh-CN" dirty="0" smtClean="0">
                <a:solidFill>
                  <a:srgbClr val="0000FF"/>
                </a:solidFill>
                <a:latin typeface="Times New Roman" panose="02020603050405020304" pitchFamily="18" charset="0"/>
                <a:cs typeface="Times New Roman" panose="02020603050405020304" pitchFamily="18" charset="0"/>
              </a:rPr>
              <a:t>the </a:t>
            </a:r>
            <a:r>
              <a:rPr lang="en-US" altLang="zh-CN" u="sng" dirty="0" smtClean="0">
                <a:solidFill>
                  <a:srgbClr val="0000FF"/>
                </a:solidFill>
                <a:latin typeface="Times New Roman" panose="02020603050405020304" pitchFamily="18" charset="0"/>
                <a:cs typeface="Times New Roman" panose="02020603050405020304" pitchFamily="18" charset="0"/>
              </a:rPr>
              <a:t>feasibility</a:t>
            </a:r>
            <a:r>
              <a:rPr lang="en-US" altLang="zh-CN" dirty="0" smtClean="0">
                <a:solidFill>
                  <a:srgbClr val="0000FF"/>
                </a:solidFill>
                <a:latin typeface="Times New Roman" panose="02020603050405020304" pitchFamily="18" charset="0"/>
                <a:cs typeface="Times New Roman" panose="02020603050405020304" pitchFamily="18" charset="0"/>
              </a:rPr>
              <a:t> of</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such </a:t>
            </a:r>
            <a:r>
              <a:rPr lang="en-US" altLang="zh-CN" u="sng" dirty="0">
                <a:solidFill>
                  <a:srgbClr val="0000FF"/>
                </a:solidFill>
                <a:latin typeface="Times New Roman" panose="02020603050405020304" pitchFamily="18" charset="0"/>
                <a:cs typeface="Times New Roman" panose="02020603050405020304" pitchFamily="18" charset="0"/>
              </a:rPr>
              <a:t>a principled approach</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to privacy research</a:t>
            </a:r>
            <a:r>
              <a:rPr lang="en-US" altLang="zh-CN" dirty="0">
                <a:latin typeface="Times New Roman" panose="02020603050405020304" pitchFamily="18" charset="0"/>
                <a:cs typeface="Times New Roman" panose="02020603050405020304" pitchFamily="18" charset="0"/>
              </a:rPr>
              <a:t>. </a:t>
            </a:r>
            <a:endParaRPr lang="zh-CN" altLang="en-US" dirty="0"/>
          </a:p>
        </p:txBody>
      </p:sp>
    </p:spTree>
    <p:extLst>
      <p:ext uri="{BB962C8B-B14F-4D97-AF65-F5344CB8AC3E}">
        <p14:creationId xmlns:p14="http://schemas.microsoft.com/office/powerpoint/2010/main" val="2237194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MATHEMATICAL FOUNDATIONS</a:t>
            </a:r>
            <a:r>
              <a:rPr lang="en-US" altLang="zh-CN" dirty="0"/>
              <a:t> </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a:t>2.1 Differential Privacy</a:t>
            </a:r>
            <a:r>
              <a:rPr lang="en-US" altLang="zh-CN" dirty="0"/>
              <a:t> </a:t>
            </a:r>
            <a:endParaRPr lang="en-US" altLang="zh-CN" dirty="0" smtClean="0"/>
          </a:p>
          <a:p>
            <a:pPr lvl="1"/>
            <a:r>
              <a:rPr lang="en-US" altLang="zh-CN" i="1" dirty="0"/>
              <a:t>2.1.1 Data Types</a:t>
            </a:r>
            <a:r>
              <a:rPr lang="en-US" altLang="zh-CN" dirty="0"/>
              <a:t> </a:t>
            </a:r>
            <a:endParaRPr lang="en-US" altLang="zh-CN" dirty="0" smtClean="0"/>
          </a:p>
          <a:p>
            <a:r>
              <a:rPr lang="en-US" altLang="zh-CN" b="1" dirty="0"/>
              <a:t>2.2 Aggregations: Noisy Counts</a:t>
            </a:r>
            <a:r>
              <a:rPr lang="en-US" altLang="zh-CN" dirty="0"/>
              <a:t> </a:t>
            </a:r>
            <a:endParaRPr lang="en-US" altLang="zh-CN" dirty="0" smtClean="0"/>
          </a:p>
          <a:p>
            <a:pPr lvl="1"/>
            <a:r>
              <a:rPr lang="en-US" altLang="zh-CN" i="1" dirty="0"/>
              <a:t>2.2.1 Other Primitive Aggregations</a:t>
            </a:r>
            <a:r>
              <a:rPr lang="en-US" altLang="zh-CN" dirty="0"/>
              <a:t> </a:t>
            </a:r>
            <a:endParaRPr lang="en-US" altLang="zh-CN" dirty="0" smtClean="0"/>
          </a:p>
          <a:p>
            <a:r>
              <a:rPr lang="en-US" altLang="zh-CN" b="1" dirty="0"/>
              <a:t>2.3 Stable Transformations</a:t>
            </a:r>
            <a:r>
              <a:rPr lang="en-US" altLang="zh-CN" dirty="0"/>
              <a:t> </a:t>
            </a:r>
            <a:endParaRPr lang="en-US" altLang="zh-CN" dirty="0" smtClean="0"/>
          </a:p>
          <a:p>
            <a:pPr lvl="1"/>
            <a:r>
              <a:rPr lang="en-US" altLang="zh-CN" i="1" dirty="0"/>
              <a:t>2.3.1 Stable Transformations</a:t>
            </a:r>
            <a:r>
              <a:rPr lang="en-US" altLang="zh-CN" dirty="0"/>
              <a:t> </a:t>
            </a:r>
            <a:endParaRPr lang="en-US" altLang="zh-CN" dirty="0" smtClean="0"/>
          </a:p>
          <a:p>
            <a:r>
              <a:rPr lang="en-US" altLang="zh-CN" b="1" dirty="0"/>
              <a:t>2.4 Composition</a:t>
            </a:r>
            <a:r>
              <a:rPr lang="en-US" altLang="zh-CN" dirty="0"/>
              <a:t> </a:t>
            </a:r>
            <a:endParaRPr lang="en-US" altLang="zh-CN" dirty="0" smtClean="0"/>
          </a:p>
          <a:p>
            <a:pPr lvl="1"/>
            <a:r>
              <a:rPr lang="en-US" altLang="zh-CN" i="1" dirty="0"/>
              <a:t>2.4.1 Sequential Composition</a:t>
            </a:r>
            <a:r>
              <a:rPr lang="en-US" altLang="zh-CN" dirty="0"/>
              <a:t> </a:t>
            </a:r>
            <a:endParaRPr lang="en-US" altLang="zh-CN" dirty="0" smtClean="0"/>
          </a:p>
          <a:p>
            <a:pPr lvl="1"/>
            <a:r>
              <a:rPr lang="en-US" altLang="zh-CN" i="1" dirty="0"/>
              <a:t>2.4.2 Parallel Composition</a:t>
            </a:r>
            <a:r>
              <a:rPr lang="en-US" altLang="zh-CN" dirty="0"/>
              <a:t> </a:t>
            </a:r>
            <a:endParaRPr lang="en-US" altLang="zh-CN" dirty="0" smtClean="0"/>
          </a:p>
          <a:p>
            <a:r>
              <a:rPr lang="en-US" altLang="zh-CN" b="1" dirty="0"/>
              <a:t>2.5 A Privacy Calculus</a:t>
            </a:r>
            <a:r>
              <a:rPr lang="en-US" altLang="zh-CN" dirty="0"/>
              <a:t> </a:t>
            </a:r>
            <a:br>
              <a:rPr lang="en-US" altLang="zh-CN" dirty="0"/>
            </a:br>
            <a:endParaRPr lang="en-US" altLang="zh-CN" dirty="0" smtClean="0"/>
          </a:p>
          <a:p>
            <a:pPr marL="457200" lvl="1" indent="0">
              <a:buNone/>
            </a:pPr>
            <a:endParaRPr lang="zh-CN" altLang="en-US" dirty="0"/>
          </a:p>
        </p:txBody>
      </p:sp>
    </p:spTree>
    <p:extLst>
      <p:ext uri="{BB962C8B-B14F-4D97-AF65-F5344CB8AC3E}">
        <p14:creationId xmlns:p14="http://schemas.microsoft.com/office/powerpoint/2010/main" val="4105135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2800"/>
            <a:ext cx="10515600" cy="5364163"/>
          </a:xfrm>
        </p:spPr>
        <p:txBody>
          <a:bodyPr>
            <a:normAutofit/>
          </a:bodyPr>
          <a:lstStyle/>
          <a:p>
            <a:r>
              <a:rPr lang="en-US" altLang="zh-CN" dirty="0">
                <a:latin typeface="Times New Roman" panose="02020603050405020304" pitchFamily="18" charset="0"/>
                <a:cs typeface="Times New Roman" panose="02020603050405020304" pitchFamily="18" charset="0"/>
              </a:rPr>
              <a:t>We now develop some supporting mathematics for </a:t>
            </a:r>
            <a:r>
              <a:rPr lang="en-US" altLang="zh-CN" dirty="0" smtClean="0">
                <a:latin typeface="Times New Roman" panose="02020603050405020304" pitchFamily="18" charset="0"/>
                <a:cs typeface="Times New Roman" panose="02020603050405020304" pitchFamily="18" charset="0"/>
              </a:rPr>
              <a:t>PINQ.</a:t>
            </a:r>
          </a:p>
          <a:p>
            <a:pPr lvl="1"/>
            <a:r>
              <a:rPr lang="en-US" altLang="zh-CN" dirty="0">
                <a:latin typeface="Times New Roman" panose="02020603050405020304" pitchFamily="18" charset="0"/>
                <a:cs typeface="Times New Roman" panose="02020603050405020304" pitchFamily="18" charset="0"/>
              </a:rPr>
              <a:t>the privacy </a:t>
            </a:r>
            <a:r>
              <a:rPr lang="en-US" altLang="zh-CN" dirty="0">
                <a:solidFill>
                  <a:srgbClr val="0000FF"/>
                </a:solidFill>
                <a:latin typeface="Times New Roman" panose="02020603050405020304" pitchFamily="18" charset="0"/>
                <a:cs typeface="Times New Roman" panose="02020603050405020304" pitchFamily="18" charset="0"/>
              </a:rPr>
              <a:t>definition</a:t>
            </a:r>
            <a:r>
              <a:rPr lang="en-US" altLang="zh-CN" dirty="0">
                <a:latin typeface="Times New Roman" panose="02020603050405020304" pitchFamily="18" charset="0"/>
                <a:cs typeface="Times New Roman" panose="02020603050405020304" pitchFamily="18" charset="0"/>
              </a:rPr>
              <a:t> we use, </a:t>
            </a:r>
            <a:r>
              <a:rPr lang="en-US" altLang="zh-CN" dirty="0">
                <a:solidFill>
                  <a:srgbClr val="0000FF"/>
                </a:solidFill>
                <a:latin typeface="Times New Roman" panose="02020603050405020304" pitchFamily="18" charset="0"/>
                <a:cs typeface="Times New Roman" panose="02020603050405020304" pitchFamily="18" charset="0"/>
              </a:rPr>
              <a:t>differential privacy</a:t>
            </a:r>
            <a:r>
              <a:rPr lang="en-US" altLang="zh-CN" dirty="0">
                <a:latin typeface="Times New Roman" panose="02020603050405020304" pitchFamily="18" charset="0"/>
                <a:cs typeface="Times New Roman" panose="02020603050405020304" pitchFamily="18" charset="0"/>
              </a:rPr>
              <a:t>,</a:t>
            </a:r>
          </a:p>
          <a:p>
            <a:pPr lvl="1"/>
            <a:r>
              <a:rPr lang="en-US" altLang="zh-CN" dirty="0">
                <a:latin typeface="Times New Roman" panose="02020603050405020304" pitchFamily="18" charset="0"/>
                <a:cs typeface="Times New Roman" panose="02020603050405020304" pitchFamily="18" charset="0"/>
              </a:rPr>
              <a:t>several </a:t>
            </a:r>
            <a:r>
              <a:rPr lang="en-US" altLang="zh-CN" dirty="0">
                <a:solidFill>
                  <a:srgbClr val="0000FF"/>
                </a:solidFill>
                <a:latin typeface="Times New Roman" panose="02020603050405020304" pitchFamily="18" charset="0"/>
                <a:cs typeface="Times New Roman" panose="02020603050405020304" pitchFamily="18" charset="0"/>
              </a:rPr>
              <a:t>properties</a:t>
            </a:r>
            <a:r>
              <a:rPr lang="en-US" altLang="zh-CN" dirty="0">
                <a:latin typeface="Times New Roman" panose="02020603050405020304" pitchFamily="18" charset="0"/>
                <a:cs typeface="Times New Roman" panose="02020603050405020304" pitchFamily="18" charset="0"/>
              </a:rPr>
              <a:t> necessary to expose a programmatic interface to data. </a:t>
            </a:r>
          </a:p>
          <a:p>
            <a:pPr lvl="1"/>
            <a:r>
              <a:rPr lang="en-US" altLang="zh-CN" dirty="0">
                <a:latin typeface="Times New Roman" panose="02020603050405020304" pitchFamily="18" charset="0"/>
                <a:cs typeface="Times New Roman" panose="02020603050405020304" pitchFamily="18" charset="0"/>
              </a:rPr>
              <a:t>the </a:t>
            </a:r>
            <a:r>
              <a:rPr lang="en-US" altLang="zh-CN" dirty="0">
                <a:solidFill>
                  <a:srgbClr val="0000FF"/>
                </a:solidFill>
                <a:latin typeface="Times New Roman" panose="02020603050405020304" pitchFamily="18" charset="0"/>
                <a:cs typeface="Times New Roman" panose="02020603050405020304" pitchFamily="18" charset="0"/>
              </a:rPr>
              <a:t>data types </a:t>
            </a:r>
            <a:r>
              <a:rPr lang="en-US" altLang="zh-CN" dirty="0">
                <a:latin typeface="Times New Roman" panose="02020603050405020304" pitchFamily="18" charset="0"/>
                <a:cs typeface="Times New Roman" panose="02020603050405020304" pitchFamily="18" charset="0"/>
              </a:rPr>
              <a:t>we can support, </a:t>
            </a:r>
          </a:p>
          <a:p>
            <a:pPr lvl="1"/>
            <a:r>
              <a:rPr lang="en-US" altLang="zh-CN" dirty="0">
                <a:latin typeface="Times New Roman" panose="02020603050405020304" pitchFamily="18" charset="0"/>
                <a:cs typeface="Times New Roman" panose="02020603050405020304" pitchFamily="18" charset="0"/>
              </a:rPr>
              <a:t>common </a:t>
            </a:r>
            <a:r>
              <a:rPr lang="en-US" altLang="zh-CN" dirty="0">
                <a:solidFill>
                  <a:srgbClr val="0000FF"/>
                </a:solidFill>
                <a:latin typeface="Times New Roman" panose="02020603050405020304" pitchFamily="18" charset="0"/>
                <a:cs typeface="Times New Roman" panose="02020603050405020304" pitchFamily="18" charset="0"/>
              </a:rPr>
              <a:t>differentially-private aggregations</a:t>
            </a:r>
            <a:r>
              <a:rPr lang="en-US" altLang="zh-CN" dirty="0">
                <a:latin typeface="Times New Roman" panose="02020603050405020304" pitchFamily="18" charset="0"/>
                <a:cs typeface="Times New Roman" panose="02020603050405020304" pitchFamily="18" charset="0"/>
              </a:rPr>
              <a:t>,</a:t>
            </a:r>
          </a:p>
          <a:p>
            <a:pPr lvl="1"/>
            <a:r>
              <a:rPr lang="en-US" altLang="zh-CN" dirty="0">
                <a:latin typeface="Times New Roman" panose="02020603050405020304" pitchFamily="18" charset="0"/>
                <a:cs typeface="Times New Roman" panose="02020603050405020304" pitchFamily="18" charset="0"/>
              </a:rPr>
              <a:t>how several transformations of the data sets impact privacy,</a:t>
            </a:r>
          </a:p>
          <a:p>
            <a:pPr lvl="1"/>
            <a:r>
              <a:rPr lang="en-US" altLang="zh-CN" dirty="0">
                <a:latin typeface="Times New Roman" panose="02020603050405020304" pitchFamily="18" charset="0"/>
                <a:cs typeface="Times New Roman" panose="02020603050405020304" pitchFamily="18" charset="0"/>
              </a:rPr>
              <a:t>how privacy guarantees of multiple analyses compose.</a:t>
            </a:r>
            <a:endParaRPr lang="en-US" altLang="zh-CN" dirty="0" smtClean="0">
              <a:latin typeface="Times New Roman" panose="02020603050405020304" pitchFamily="18" charset="0"/>
              <a:cs typeface="Times New Roman" panose="02020603050405020304" pitchFamily="18" charset="0"/>
            </a:endParaRPr>
          </a:p>
          <a:p>
            <a:pPr marL="228600" lvl="1">
              <a:spcBef>
                <a:spcPts val="1000"/>
              </a:spcBef>
            </a:pPr>
            <a:r>
              <a:rPr lang="en-US" altLang="zh-CN" sz="2800" dirty="0">
                <a:latin typeface="Times New Roman" panose="02020603050405020304" pitchFamily="18" charset="0"/>
                <a:cs typeface="Times New Roman" panose="02020603050405020304" pitchFamily="18" charset="0"/>
              </a:rPr>
              <a:t>All of our conclusions are </a:t>
            </a:r>
            <a:r>
              <a:rPr lang="en-US" altLang="zh-CN" sz="2800" dirty="0">
                <a:solidFill>
                  <a:srgbClr val="0000FF"/>
                </a:solidFill>
                <a:latin typeface="Times New Roman" panose="02020603050405020304" pitchFamily="18" charset="0"/>
                <a:cs typeface="Times New Roman" panose="02020603050405020304" pitchFamily="18" charset="0"/>
              </a:rPr>
              <a:t>immediate consequences of </a:t>
            </a:r>
            <a:r>
              <a:rPr lang="en-US" altLang="zh-CN" sz="2800" i="1" dirty="0">
                <a:solidFill>
                  <a:srgbClr val="0000FF"/>
                </a:solidFill>
                <a:latin typeface="Times New Roman" panose="02020603050405020304" pitchFamily="18" charset="0"/>
                <a:cs typeface="Times New Roman" panose="02020603050405020304" pitchFamily="18" charset="0"/>
              </a:rPr>
              <a:t>differential privacy</a:t>
            </a:r>
            <a:r>
              <a:rPr lang="en-US" altLang="zh-CN" sz="2800" dirty="0">
                <a:latin typeface="Times New Roman" panose="02020603050405020304" pitchFamily="18" charset="0"/>
                <a:cs typeface="Times New Roman" panose="02020603050405020304" pitchFamily="18" charset="0"/>
              </a:rPr>
              <a:t>, rather than additional assumptions or implementation details.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440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2.1 Differential Privacy</a:t>
            </a:r>
            <a:r>
              <a:rPr lang="en-US" altLang="zh-CN" dirty="0"/>
              <a:t> </a:t>
            </a:r>
            <a:endParaRPr lang="zh-CN" altLang="en-US" dirty="0"/>
          </a:p>
        </p:txBody>
      </p:sp>
      <p:sp>
        <p:nvSpPr>
          <p:cNvPr id="3" name="内容占位符 2"/>
          <p:cNvSpPr>
            <a:spLocks noGrp="1"/>
          </p:cNvSpPr>
          <p:nvPr>
            <p:ph idx="1"/>
          </p:nvPr>
        </p:nvSpPr>
        <p:spPr/>
        <p:txBody>
          <a:bodyPr>
            <a:normAutofit/>
          </a:bodyPr>
          <a:lstStyle/>
          <a:p>
            <a:r>
              <a:rPr lang="en-US" altLang="zh-CN" i="1" dirty="0">
                <a:latin typeface="Times New Roman" panose="02020603050405020304" pitchFamily="18" charset="0"/>
                <a:cs typeface="Times New Roman" panose="02020603050405020304" pitchFamily="18" charset="0"/>
              </a:rPr>
              <a:t>Differential privacy </a:t>
            </a:r>
            <a:r>
              <a:rPr lang="en-US" altLang="zh-CN" dirty="0">
                <a:latin typeface="Times New Roman" panose="02020603050405020304" pitchFamily="18" charset="0"/>
                <a:cs typeface="Times New Roman" panose="02020603050405020304" pitchFamily="18" charset="0"/>
              </a:rPr>
              <a:t>is a relatively new </a:t>
            </a:r>
            <a:r>
              <a:rPr lang="en-US" altLang="zh-CN" u="sng" dirty="0">
                <a:solidFill>
                  <a:srgbClr val="0000FF"/>
                </a:solidFill>
                <a:latin typeface="Times New Roman" panose="02020603050405020304" pitchFamily="18" charset="0"/>
                <a:cs typeface="Times New Roman" panose="02020603050405020304" pitchFamily="18" charset="0"/>
              </a:rPr>
              <a:t>privacy </a:t>
            </a:r>
            <a:r>
              <a:rPr lang="en-US" altLang="zh-CN" u="sng" dirty="0" smtClean="0">
                <a:solidFill>
                  <a:srgbClr val="0000FF"/>
                </a:solidFill>
                <a:latin typeface="Times New Roman" panose="02020603050405020304" pitchFamily="18" charset="0"/>
                <a:cs typeface="Times New Roman" panose="02020603050405020304" pitchFamily="18" charset="0"/>
              </a:rPr>
              <a:t>definition</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Differential privacy</a:t>
            </a:r>
            <a:r>
              <a:rPr lang="en-US" altLang="zh-CN" dirty="0" smtClean="0">
                <a:latin typeface="Times New Roman" panose="02020603050405020304" pitchFamily="18" charset="0"/>
                <a:cs typeface="Times New Roman" panose="02020603050405020304" pitchFamily="18" charset="0"/>
              </a:rPr>
              <a:t> does not attempt </a:t>
            </a:r>
            <a:r>
              <a:rPr lang="en-US" altLang="zh-CN" dirty="0">
                <a:latin typeface="Times New Roman" panose="02020603050405020304" pitchFamily="18" charset="0"/>
                <a:cs typeface="Times New Roman" panose="02020603050405020304" pitchFamily="18" charset="0"/>
              </a:rPr>
              <a:t>to guarantee the prevention of data disclosures, privacy violations, or other bad events; instead, it </a:t>
            </a:r>
            <a:r>
              <a:rPr lang="en-US" altLang="zh-CN" dirty="0" smtClean="0">
                <a:latin typeface="Times New Roman" panose="02020603050405020304" pitchFamily="18" charset="0"/>
                <a:cs typeface="Times New Roman" panose="02020603050405020304" pitchFamily="18" charset="0"/>
              </a:rPr>
              <a:t>guarantees that </a:t>
            </a:r>
            <a:r>
              <a:rPr lang="en-US" altLang="zh-CN" u="sng" dirty="0">
                <a:solidFill>
                  <a:srgbClr val="0000FF"/>
                </a:solidFill>
                <a:latin typeface="Times New Roman" panose="02020603050405020304" pitchFamily="18" charset="0"/>
                <a:cs typeface="Times New Roman" panose="02020603050405020304" pitchFamily="18" charset="0"/>
              </a:rPr>
              <a:t>participation</a:t>
            </a:r>
            <a:r>
              <a:rPr lang="en-US" altLang="zh-CN" dirty="0">
                <a:solidFill>
                  <a:srgbClr val="0000FF"/>
                </a:solidFill>
                <a:latin typeface="Times New Roman" panose="02020603050405020304" pitchFamily="18" charset="0"/>
                <a:cs typeface="Times New Roman" panose="02020603050405020304" pitchFamily="18" charset="0"/>
              </a:rPr>
              <a:t> in the data set </a:t>
            </a:r>
            <a:r>
              <a:rPr lang="en-US" altLang="zh-CN" u="sng" dirty="0">
                <a:solidFill>
                  <a:srgbClr val="0000FF"/>
                </a:solidFill>
                <a:latin typeface="Times New Roman" panose="02020603050405020304" pitchFamily="18" charset="0"/>
                <a:cs typeface="Times New Roman" panose="02020603050405020304" pitchFamily="18" charset="0"/>
              </a:rPr>
              <a:t>is not </a:t>
            </a:r>
            <a:r>
              <a:rPr lang="en-US" altLang="zh-CN" u="sng" dirty="0" smtClean="0">
                <a:solidFill>
                  <a:srgbClr val="0000FF"/>
                </a:solidFill>
                <a:latin typeface="Times New Roman" panose="02020603050405020304" pitchFamily="18" charset="0"/>
                <a:cs typeface="Times New Roman" panose="02020603050405020304" pitchFamily="18" charset="0"/>
              </a:rPr>
              <a:t>their</a:t>
            </a:r>
            <a:r>
              <a:rPr lang="en-US" altLang="zh-CN" dirty="0" smtClean="0">
                <a:latin typeface="Times New Roman" panose="02020603050405020304" pitchFamily="18" charset="0"/>
                <a:cs typeface="Times New Roman" panose="02020603050405020304" pitchFamily="18" charset="0"/>
              </a:rPr>
              <a:t>(bad </a:t>
            </a:r>
            <a:r>
              <a:rPr lang="en-US" altLang="zh-CN" dirty="0">
                <a:latin typeface="Times New Roman" panose="02020603050405020304" pitchFamily="18" charset="0"/>
                <a:cs typeface="Times New Roman" panose="02020603050405020304" pitchFamily="18" charset="0"/>
              </a:rPr>
              <a:t>events</a:t>
            </a:r>
            <a:r>
              <a:rPr lang="en-US" altLang="zh-CN" dirty="0" smtClean="0">
                <a:latin typeface="Times New Roman" panose="02020603050405020304" pitchFamily="18" charset="0"/>
                <a:cs typeface="Times New Roman" panose="02020603050405020304" pitchFamily="18" charset="0"/>
              </a:rPr>
              <a:t>)</a:t>
            </a:r>
            <a:r>
              <a:rPr lang="en-US" altLang="zh-CN" u="sng" dirty="0" smtClean="0">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cause</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definition of </a:t>
            </a:r>
            <a:r>
              <a:rPr lang="en-US" altLang="zh-CN" i="1" dirty="0">
                <a:latin typeface="Times New Roman" panose="02020603050405020304" pitchFamily="18" charset="0"/>
                <a:cs typeface="Times New Roman" panose="02020603050405020304" pitchFamily="18" charset="0"/>
              </a:rPr>
              <a:t>differential privacy</a:t>
            </a:r>
            <a:r>
              <a:rPr lang="en-US" altLang="zh-CN" dirty="0">
                <a:latin typeface="Times New Roman" panose="02020603050405020304" pitchFamily="18" charset="0"/>
                <a:cs typeface="Times New Roman" panose="02020603050405020304" pitchFamily="18" charset="0"/>
              </a:rPr>
              <a:t> requires that </a:t>
            </a:r>
            <a:r>
              <a:rPr lang="en-US" altLang="zh-CN" dirty="0">
                <a:solidFill>
                  <a:srgbClr val="0000FF"/>
                </a:solidFill>
                <a:latin typeface="Times New Roman" panose="02020603050405020304" pitchFamily="18" charset="0"/>
                <a:cs typeface="Times New Roman" panose="02020603050405020304" pitchFamily="18" charset="0"/>
              </a:rPr>
              <a:t>a randomized computation </a:t>
            </a:r>
            <a:r>
              <a:rPr lang="en-US" altLang="zh-CN" dirty="0" smtClean="0">
                <a:latin typeface="Times New Roman" panose="02020603050405020304" pitchFamily="18" charset="0"/>
                <a:cs typeface="Times New Roman" panose="02020603050405020304" pitchFamily="18" charset="0"/>
              </a:rPr>
              <a:t>yield </a:t>
            </a:r>
            <a:r>
              <a:rPr lang="en-US" altLang="zh-CN" u="sng" dirty="0">
                <a:solidFill>
                  <a:srgbClr val="0000FF"/>
                </a:solidFill>
                <a:latin typeface="Times New Roman" panose="02020603050405020304" pitchFamily="18" charset="0"/>
                <a:cs typeface="Times New Roman" panose="02020603050405020304" pitchFamily="18" charset="0"/>
              </a:rPr>
              <a:t>nearly </a:t>
            </a:r>
            <a:r>
              <a:rPr lang="en-US" altLang="zh-CN" u="sng" dirty="0" smtClean="0">
                <a:solidFill>
                  <a:srgbClr val="0000FF"/>
                </a:solidFill>
                <a:latin typeface="Times New Roman" panose="02020603050405020304" pitchFamily="18" charset="0"/>
                <a:cs typeface="Times New Roman" panose="02020603050405020304" pitchFamily="18" charset="0"/>
              </a:rPr>
              <a:t>identical(</a:t>
            </a:r>
            <a:r>
              <a:rPr lang="zh-CN" altLang="en-US" u="sng" dirty="0" smtClean="0">
                <a:solidFill>
                  <a:srgbClr val="0000FF"/>
                </a:solidFill>
                <a:latin typeface="Times New Roman" panose="02020603050405020304" pitchFamily="18" charset="0"/>
                <a:cs typeface="Times New Roman" panose="02020603050405020304" pitchFamily="18" charset="0"/>
              </a:rPr>
              <a:t>相同的</a:t>
            </a:r>
            <a:r>
              <a:rPr lang="en-US" altLang="zh-CN" u="sng" dirty="0" smtClean="0">
                <a:solidFill>
                  <a:srgbClr val="0000FF"/>
                </a:solidFill>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distributions </a:t>
            </a:r>
            <a:r>
              <a:rPr lang="en-US" altLang="zh-CN" dirty="0" smtClean="0">
                <a:solidFill>
                  <a:srgbClr val="0000FF"/>
                </a:solidFill>
                <a:latin typeface="Times New Roman" panose="02020603050405020304" pitchFamily="18" charset="0"/>
                <a:cs typeface="Times New Roman" panose="02020603050405020304" pitchFamily="18" charset="0"/>
              </a:rPr>
              <a:t>over outcomes</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when executed on </a:t>
            </a:r>
            <a:r>
              <a:rPr lang="en-US" altLang="zh-CN" u="sng" dirty="0">
                <a:solidFill>
                  <a:srgbClr val="0000FF"/>
                </a:solidFill>
                <a:latin typeface="Times New Roman" panose="02020603050405020304" pitchFamily="18" charset="0"/>
                <a:cs typeface="Times New Roman" panose="02020603050405020304" pitchFamily="18" charset="0"/>
              </a:rPr>
              <a:t>nearly identical input data </a:t>
            </a:r>
            <a:r>
              <a:rPr lang="en-US" altLang="zh-CN" u="sng" dirty="0" smtClean="0">
                <a:solidFill>
                  <a:srgbClr val="0000FF"/>
                </a:solidFill>
                <a:latin typeface="Times New Roman" panose="02020603050405020304" pitchFamily="18" charset="0"/>
                <a:cs typeface="Times New Roman" panose="02020603050405020304" pitchFamily="18" charset="0"/>
              </a:rPr>
              <a:t>sets</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Treating </a:t>
            </a:r>
            <a:r>
              <a:rPr lang="en-US" altLang="zh-CN" dirty="0">
                <a:latin typeface="Times New Roman" panose="02020603050405020304" pitchFamily="18" charset="0"/>
                <a:cs typeface="Times New Roman" panose="02020603050405020304" pitchFamily="18" charset="0"/>
              </a:rPr>
              <a:t>the </a:t>
            </a:r>
            <a:r>
              <a:rPr lang="en-US" altLang="zh-CN" dirty="0" smtClean="0">
                <a:solidFill>
                  <a:srgbClr val="0000FF"/>
                </a:solidFill>
                <a:latin typeface="Times New Roman" panose="02020603050405020304" pitchFamily="18" charset="0"/>
                <a:cs typeface="Times New Roman" panose="02020603050405020304" pitchFamily="18" charset="0"/>
              </a:rPr>
              <a:t>input data sets </a:t>
            </a:r>
            <a:r>
              <a:rPr lang="en-US" altLang="zh-CN" dirty="0" smtClean="0">
                <a:latin typeface="Times New Roman" panose="02020603050405020304" pitchFamily="18" charset="0"/>
                <a:cs typeface="Times New Roman" panose="02020603050405020304" pitchFamily="18" charset="0"/>
              </a:rPr>
              <a:t>as </a:t>
            </a:r>
            <a:r>
              <a:rPr lang="en-US" altLang="zh-CN" u="sng" dirty="0" smtClean="0">
                <a:solidFill>
                  <a:srgbClr val="0000FF"/>
                </a:solidFill>
                <a:latin typeface="Times New Roman" panose="02020603050405020304" pitchFamily="18" charset="0"/>
                <a:cs typeface="Times New Roman" panose="02020603050405020304" pitchFamily="18" charset="0"/>
              </a:rPr>
              <a:t>multisets </a:t>
            </a:r>
            <a:r>
              <a:rPr lang="en-US" altLang="zh-CN" u="sng" dirty="0">
                <a:solidFill>
                  <a:srgbClr val="0000FF"/>
                </a:solidFill>
                <a:latin typeface="Times New Roman" panose="02020603050405020304" pitchFamily="18" charset="0"/>
                <a:cs typeface="Times New Roman" panose="02020603050405020304" pitchFamily="18" charset="0"/>
              </a:rPr>
              <a:t>of records </a:t>
            </a:r>
            <a:r>
              <a:rPr lang="en-US" altLang="zh-CN" dirty="0">
                <a:latin typeface="Times New Roman" panose="02020603050405020304" pitchFamily="18" charset="0"/>
                <a:cs typeface="Times New Roman" panose="02020603050405020304" pitchFamily="18" charset="0"/>
              </a:rPr>
              <a:t>over </a:t>
            </a:r>
            <a:r>
              <a:rPr lang="en-US" altLang="zh-CN" dirty="0" smtClean="0">
                <a:latin typeface="Times New Roman" panose="02020603050405020304" pitchFamily="18" charset="0"/>
                <a:cs typeface="Times New Roman" panose="02020603050405020304" pitchFamily="18" charset="0"/>
              </a:rPr>
              <a:t>an arbitrary </a:t>
            </a:r>
            <a:r>
              <a:rPr lang="en-US" altLang="zh-CN" dirty="0">
                <a:latin typeface="Times New Roman" panose="02020603050405020304" pitchFamily="18" charset="0"/>
                <a:cs typeface="Times New Roman" panose="02020603050405020304" pitchFamily="18" charset="0"/>
              </a:rPr>
              <a:t>domain and using </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for </a:t>
            </a:r>
            <a:r>
              <a:rPr lang="en-US" altLang="zh-CN" dirty="0">
                <a:solidFill>
                  <a:srgbClr val="0000FF"/>
                </a:solidFill>
                <a:latin typeface="Times New Roman" panose="02020603050405020304" pitchFamily="18" charset="0"/>
                <a:cs typeface="Times New Roman" panose="02020603050405020304" pitchFamily="18" charset="0"/>
              </a:rPr>
              <a:t>symmetric </a:t>
            </a:r>
            <a:r>
              <a:rPr lang="en-US" altLang="zh-CN" dirty="0" smtClean="0">
                <a:solidFill>
                  <a:srgbClr val="0000FF"/>
                </a:solidFill>
                <a:latin typeface="Times New Roman" panose="02020603050405020304" pitchFamily="18" charset="0"/>
                <a:cs typeface="Times New Roman" panose="02020603050405020304" pitchFamily="18" charset="0"/>
              </a:rPr>
              <a:t>difference(</a:t>
            </a:r>
            <a:r>
              <a:rPr lang="zh-CN" altLang="en-US" dirty="0" smtClean="0">
                <a:solidFill>
                  <a:srgbClr val="0000FF"/>
                </a:solidFill>
                <a:latin typeface="Times New Roman" panose="02020603050405020304" pitchFamily="18" charset="0"/>
                <a:cs typeface="Times New Roman" panose="02020603050405020304" pitchFamily="18" charset="0"/>
              </a:rPr>
              <a:t>对称差</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104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696686"/>
                <a:ext cx="10515600" cy="5480277"/>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Definition 1. </a:t>
                </a:r>
                <a:r>
                  <a:rPr lang="en-US" altLang="zh-CN" i="1" dirty="0">
                    <a:latin typeface="Times New Roman" panose="02020603050405020304" pitchFamily="18" charset="0"/>
                    <a:cs typeface="Times New Roman" panose="02020603050405020304" pitchFamily="18" charset="0"/>
                  </a:rPr>
                  <a:t>We say a randomized computation </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ℳ</m:t>
                    </m:r>
                  </m:oMath>
                </a14:m>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provides </a:t>
                </a:r>
                <a14:m>
                  <m:oMath xmlns:m="http://schemas.openxmlformats.org/officeDocument/2006/math">
                    <m:r>
                      <a:rPr lang="zh-CN" altLang="en-US" i="1" dirty="0" smtClean="0">
                        <a:solidFill>
                          <a:srgbClr val="0000FF"/>
                        </a:solidFill>
                        <a:latin typeface="Cambria Math" panose="02040503050406030204" pitchFamily="18" charset="0"/>
                        <a:cs typeface="Times New Roman" panose="02020603050405020304" pitchFamily="18" charset="0"/>
                      </a:rPr>
                      <m:t>𝜀</m:t>
                    </m:r>
                  </m:oMath>
                </a14:m>
                <a:r>
                  <a:rPr lang="en-US" altLang="zh-CN" i="1" dirty="0">
                    <a:solidFill>
                      <a:srgbClr val="0000FF"/>
                    </a:solidFill>
                    <a:latin typeface="Times New Roman" panose="02020603050405020304" pitchFamily="18" charset="0"/>
                    <a:cs typeface="Times New Roman" panose="02020603050405020304" pitchFamily="18" charset="0"/>
                  </a:rPr>
                  <a:t>-</a:t>
                </a:r>
                <a:r>
                  <a:rPr lang="en-US" altLang="zh-CN" dirty="0" smtClean="0">
                    <a:solidFill>
                      <a:srgbClr val="0000FF"/>
                    </a:solidFill>
                    <a:latin typeface="Times New Roman" panose="02020603050405020304" pitchFamily="18" charset="0"/>
                    <a:cs typeface="Times New Roman" panose="02020603050405020304" pitchFamily="18" charset="0"/>
                  </a:rPr>
                  <a:t>differential </a:t>
                </a:r>
                <a:r>
                  <a:rPr lang="en-US" altLang="zh-CN" dirty="0">
                    <a:solidFill>
                      <a:srgbClr val="0000FF"/>
                    </a:solidFill>
                    <a:latin typeface="Times New Roman" panose="02020603050405020304" pitchFamily="18" charset="0"/>
                    <a:cs typeface="Times New Roman" panose="02020603050405020304" pitchFamily="18" charset="0"/>
                  </a:rPr>
                  <a:t>privacy</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if for </a:t>
                </a:r>
                <a:r>
                  <a:rPr lang="en-US" altLang="zh-CN" i="1" dirty="0">
                    <a:solidFill>
                      <a:srgbClr val="0000FF"/>
                    </a:solidFill>
                    <a:latin typeface="Times New Roman" panose="02020603050405020304" pitchFamily="18" charset="0"/>
                    <a:cs typeface="Times New Roman" panose="02020603050405020304" pitchFamily="18" charset="0"/>
                  </a:rPr>
                  <a:t>any two </a:t>
                </a:r>
                <a:r>
                  <a:rPr lang="en-US" altLang="zh-CN" i="1" u="sng" dirty="0">
                    <a:solidFill>
                      <a:srgbClr val="0000FF"/>
                    </a:solidFill>
                    <a:latin typeface="Times New Roman" panose="02020603050405020304" pitchFamily="18" charset="0"/>
                    <a:cs typeface="Times New Roman" panose="02020603050405020304" pitchFamily="18" charset="0"/>
                  </a:rPr>
                  <a:t>data sets </a:t>
                </a:r>
                <a:r>
                  <a:rPr lang="en-US" altLang="zh-CN" i="1" dirty="0">
                    <a:solidFill>
                      <a:srgbClr val="0000FF"/>
                    </a:solidFill>
                    <a:latin typeface="Times New Roman" panose="02020603050405020304" pitchFamily="18" charset="0"/>
                    <a:cs typeface="Times New Roman" panose="02020603050405020304" pitchFamily="18" charset="0"/>
                  </a:rPr>
                  <a:t>A and B</a:t>
                </a:r>
                <a:r>
                  <a:rPr lang="en-US" altLang="zh-CN" i="1" dirty="0">
                    <a:latin typeface="Times New Roman" panose="02020603050405020304" pitchFamily="18" charset="0"/>
                    <a:cs typeface="Times New Roman" panose="02020603050405020304" pitchFamily="18" charset="0"/>
                  </a:rPr>
                  <a:t>,</a:t>
                </a:r>
                <a:br>
                  <a:rPr lang="en-US" altLang="zh-CN" i="1" dirty="0">
                    <a:latin typeface="Times New Roman" panose="02020603050405020304" pitchFamily="18" charset="0"/>
                    <a:cs typeface="Times New Roman" panose="02020603050405020304" pitchFamily="18" charset="0"/>
                  </a:rPr>
                </a:br>
                <a:r>
                  <a:rPr lang="en-US" altLang="zh-CN" i="1" dirty="0">
                    <a:latin typeface="Times New Roman" panose="02020603050405020304" pitchFamily="18" charset="0"/>
                    <a:cs typeface="Times New Roman" panose="02020603050405020304" pitchFamily="18" charset="0"/>
                  </a:rPr>
                  <a:t>and </a:t>
                </a:r>
                <a:r>
                  <a:rPr lang="en-US" altLang="zh-CN" i="1" dirty="0">
                    <a:solidFill>
                      <a:srgbClr val="0000FF"/>
                    </a:solidFill>
                    <a:latin typeface="Times New Roman" panose="02020603050405020304" pitchFamily="18" charset="0"/>
                    <a:cs typeface="Times New Roman" panose="02020603050405020304" pitchFamily="18" charset="0"/>
                  </a:rPr>
                  <a:t>any </a:t>
                </a:r>
                <a:r>
                  <a:rPr lang="en-US" altLang="zh-CN" i="1" u="sng" dirty="0">
                    <a:solidFill>
                      <a:srgbClr val="0000FF"/>
                    </a:solidFill>
                    <a:latin typeface="Times New Roman" panose="02020603050405020304" pitchFamily="18" charset="0"/>
                    <a:cs typeface="Times New Roman" panose="02020603050405020304" pitchFamily="18" charset="0"/>
                  </a:rPr>
                  <a:t>set of possible </a:t>
                </a:r>
                <a:r>
                  <a:rPr lang="en-US" altLang="zh-CN" i="1" u="sng" dirty="0" smtClean="0">
                    <a:solidFill>
                      <a:srgbClr val="0000FF"/>
                    </a:solidFill>
                    <a:latin typeface="Times New Roman" panose="02020603050405020304" pitchFamily="18" charset="0"/>
                    <a:cs typeface="Times New Roman" panose="02020603050405020304" pitchFamily="18" charset="0"/>
                  </a:rPr>
                  <a:t>outputs</a:t>
                </a:r>
                <a:r>
                  <a:rPr lang="en-US" altLang="zh-CN" i="1" dirty="0" smtClean="0">
                    <a:solidFill>
                      <a:srgbClr val="0000FF"/>
                    </a:solidFill>
                    <a:latin typeface="Times New Roman" panose="02020603050405020304" pitchFamily="18" charset="0"/>
                    <a:cs typeface="Times New Roman" panose="02020603050405020304" pitchFamily="18" charset="0"/>
                  </a:rPr>
                  <a:t> S</a:t>
                </a:r>
                <a:r>
                  <a:rPr lang="en-US" altLang="zh-CN" i="1"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Range</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ℳ</m:t>
                    </m:r>
                  </m:oMath>
                </a14:m>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t>
                </a:r>
                <a:br>
                  <a:rPr lang="en-US" altLang="zh-CN" i="1" dirty="0">
                    <a:latin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ea typeface="Cambria Math" panose="02040503050406030204" pitchFamily="18" charset="0"/>
                          <a:cs typeface="Times New Roman" panose="02020603050405020304" pitchFamily="18" charset="0"/>
                        </a:rPr>
                        <m:t>Pr</m:t>
                      </m:r>
                      <m:r>
                        <a:rPr lang="en-US" altLang="zh-CN" b="0"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ℳ</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𝐴</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𝑆</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a:latin typeface="Cambria Math" panose="02040503050406030204" pitchFamily="18" charset="0"/>
                          <a:ea typeface="Cambria Math" panose="02040503050406030204" pitchFamily="18" charset="0"/>
                          <a:cs typeface="Times New Roman" panose="02020603050405020304" pitchFamily="18" charset="0"/>
                        </a:rPr>
                        <m:t>Pr</m:t>
                      </m:r>
                      <m:r>
                        <a:rPr lang="en-US" altLang="zh-CN">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ℳ</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𝑆</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b="0" i="0" smtClean="0">
                          <a:latin typeface="Cambria Math" panose="02040503050406030204" pitchFamily="18" charset="0"/>
                          <a:ea typeface="Cambria Math" panose="02040503050406030204" pitchFamily="18" charset="0"/>
                          <a:cs typeface="Times New Roman" panose="02020603050405020304" pitchFamily="18" charset="0"/>
                        </a:rPr>
                        <m:t>exp</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ea typeface="Cambria Math" panose="02040503050406030204" pitchFamily="18" charset="0"/>
                          <a:cs typeface="Times New Roman" panose="02020603050405020304" pitchFamily="18" charset="0"/>
                        </a:rPr>
                        <m:t>𝜖</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𝐴</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𝐵</m:t>
                          </m:r>
                        </m:e>
                      </m:d>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dirty="0" smtClean="0"/>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smtClean="0">
                    <a:latin typeface="Times New Roman" panose="02020603050405020304" pitchFamily="18" charset="0"/>
                    <a:cs typeface="Times New Roman" panose="02020603050405020304" pitchFamily="18" charset="0"/>
                  </a:rPr>
                  <a:t>we have </a:t>
                </a:r>
              </a:p>
              <a:p>
                <a:pPr marL="0" indent="0" algn="ctr">
                  <a:buNone/>
                </a:pPr>
                <a:r>
                  <a:rPr lang="en-US" altLang="zh-CN" dirty="0" smtClean="0">
                    <a:solidFill>
                      <a:srgbClr val="0000FF"/>
                    </a:solidFill>
                    <a:latin typeface="Times New Roman" panose="02020603050405020304" pitchFamily="18" charset="0"/>
                    <a:cs typeface="Times New Roman" panose="02020603050405020304" pitchFamily="18" charset="0"/>
                  </a:rPr>
                  <a:t>exp(</a:t>
                </a:r>
                <a:r>
                  <a:rPr lang="en-US" altLang="zh-CN" i="1" dirty="0" smtClean="0">
                    <a:solidFill>
                      <a:srgbClr val="0000FF"/>
                    </a:solidFill>
                    <a:latin typeface="Times New Roman" panose="02020603050405020304" pitchFamily="18" charset="0"/>
                    <a:cs typeface="Times New Roman" panose="02020603050405020304" pitchFamily="18" charset="0"/>
                  </a:rPr>
                  <a:t>x</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i="1" dirty="0">
                    <a:solidFill>
                      <a:srgbClr val="0000FF"/>
                    </a:solidFill>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1+</a:t>
                </a:r>
                <a:r>
                  <a:rPr lang="en-US" altLang="zh-CN" i="1" dirty="0" smtClean="0">
                    <a:solidFill>
                      <a:srgbClr val="0000FF"/>
                    </a:solidFill>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 when x </a:t>
                </a:r>
                <a:r>
                  <a:rPr lang="en-US" altLang="zh-CN" dirty="0">
                    <a:latin typeface="Times New Roman" panose="02020603050405020304" pitchFamily="18" charset="0"/>
                    <a:cs typeface="Times New Roman" panose="02020603050405020304" pitchFamily="18" charset="0"/>
                  </a:rPr>
                  <a:t>is much less than </a:t>
                </a:r>
                <a:r>
                  <a:rPr lang="en-US" altLang="zh-CN" dirty="0" smtClean="0">
                    <a:latin typeface="Times New Roman" panose="02020603050405020304" pitchFamily="18" charset="0"/>
                    <a:cs typeface="Times New Roman" panose="02020603050405020304" pitchFamily="18" charset="0"/>
                  </a:rPr>
                  <a:t>one</a:t>
                </a:r>
              </a:p>
              <a:p>
                <a:pPr marL="0" indent="0">
                  <a:buNone/>
                </a:pPr>
                <a:r>
                  <a:rPr lang="en-US" altLang="zh-CN" i="1" dirty="0" smtClean="0">
                    <a:latin typeface="Times New Roman" panose="02020603050405020304" pitchFamily="18" charset="0"/>
                    <a:cs typeface="Times New Roman" panose="02020603050405020304" pitchFamily="18" charset="0"/>
                  </a:rPr>
                  <a:t>Differential </a:t>
                </a:r>
                <a:r>
                  <a:rPr lang="en-US" altLang="zh-CN" i="1" dirty="0">
                    <a:latin typeface="Times New Roman" panose="02020603050405020304" pitchFamily="18" charset="0"/>
                    <a:cs typeface="Times New Roman" panose="02020603050405020304" pitchFamily="18" charset="0"/>
                  </a:rPr>
                  <a:t>privacy </a:t>
                </a:r>
                <a:r>
                  <a:rPr lang="en-US" altLang="zh-CN" dirty="0">
                    <a:latin typeface="Times New Roman" panose="02020603050405020304" pitchFamily="18" charset="0"/>
                    <a:cs typeface="Times New Roman" panose="02020603050405020304" pitchFamily="18" charset="0"/>
                  </a:rPr>
                  <a:t>ensures that </a:t>
                </a:r>
                <a:r>
                  <a:rPr lang="en-US" altLang="zh-CN" dirty="0" smtClean="0">
                    <a:solidFill>
                      <a:srgbClr val="0000FF"/>
                    </a:solidFill>
                    <a:latin typeface="Times New Roman" panose="02020603050405020304" pitchFamily="18" charset="0"/>
                    <a:cs typeface="Times New Roman" panose="02020603050405020304" pitchFamily="18" charset="0"/>
                  </a:rPr>
                  <a:t>the </a:t>
                </a:r>
                <a:r>
                  <a:rPr lang="en-US" altLang="zh-CN" u="sng" dirty="0" smtClean="0">
                    <a:solidFill>
                      <a:srgbClr val="0000FF"/>
                    </a:solidFill>
                    <a:latin typeface="Times New Roman" panose="02020603050405020304" pitchFamily="18" charset="0"/>
                    <a:cs typeface="Times New Roman" panose="02020603050405020304" pitchFamily="18" charset="0"/>
                  </a:rPr>
                  <a:t>behaviors of </a:t>
                </a:r>
                <a14:m>
                  <m:oMath xmlns:m="http://schemas.openxmlformats.org/officeDocument/2006/math">
                    <m:r>
                      <a:rPr lang="en-US" altLang="zh-CN" i="1" u="sng">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ℳ</m:t>
                    </m:r>
                  </m:oMath>
                </a14:m>
                <a:r>
                  <a:rPr lang="en-US" altLang="zh-CN" i="1" u="sng" dirty="0">
                    <a:solidFill>
                      <a:srgbClr val="0000FF"/>
                    </a:solidFill>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under </a:t>
                </a:r>
                <a:r>
                  <a:rPr lang="en-US" altLang="zh-CN" i="1" dirty="0" smtClean="0">
                    <a:solidFill>
                      <a:srgbClr val="0000FF"/>
                    </a:solidFill>
                    <a:latin typeface="Times New Roman" panose="02020603050405020304" pitchFamily="18" charset="0"/>
                    <a:cs typeface="Times New Roman" panose="02020603050405020304" pitchFamily="18" charset="0"/>
                  </a:rPr>
                  <a:t>A </a:t>
                </a:r>
                <a:r>
                  <a:rPr lang="en-US" altLang="zh-CN" dirty="0">
                    <a:solidFill>
                      <a:srgbClr val="0000FF"/>
                    </a:solidFill>
                    <a:latin typeface="Times New Roman" panose="02020603050405020304" pitchFamily="18" charset="0"/>
                    <a:cs typeface="Times New Roman" panose="02020603050405020304" pitchFamily="18" charset="0"/>
                  </a:rPr>
                  <a:t>and </a:t>
                </a:r>
                <a:r>
                  <a:rPr lang="en-US" altLang="zh-CN" i="1" dirty="0">
                    <a:solidFill>
                      <a:srgbClr val="0000FF"/>
                    </a:solidFill>
                    <a:latin typeface="Times New Roman" panose="02020603050405020304" pitchFamily="18" charset="0"/>
                    <a:cs typeface="Times New Roman" panose="02020603050405020304" pitchFamily="18" charset="0"/>
                  </a:rPr>
                  <a:t>B</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are essentially </a:t>
                </a:r>
                <a:r>
                  <a:rPr lang="en-US" altLang="zh-CN" u="sng" dirty="0">
                    <a:solidFill>
                      <a:srgbClr val="0000FF"/>
                    </a:solidFill>
                    <a:latin typeface="Times New Roman" panose="02020603050405020304" pitchFamily="18" charset="0"/>
                    <a:cs typeface="Times New Roman" panose="02020603050405020304" pitchFamily="18" charset="0"/>
                  </a:rPr>
                  <a:t>indistinguishable</a:t>
                </a:r>
                <a:r>
                  <a:rPr lang="en-US" altLang="zh-CN" dirty="0">
                    <a:latin typeface="Times New Roman" panose="02020603050405020304" pitchFamily="18" charset="0"/>
                    <a:cs typeface="Times New Roman" panose="02020603050405020304" pitchFamily="18" charset="0"/>
                  </a:rPr>
                  <a:t> when </a:t>
                </a:r>
                <a:r>
                  <a:rPr lang="en-US" altLang="zh-CN" i="1" dirty="0" smtClean="0">
                    <a:solidFill>
                      <a:srgbClr val="0000FF"/>
                    </a:solidFill>
                    <a:latin typeface="Times New Roman" panose="02020603050405020304" pitchFamily="18" charset="0"/>
                    <a:cs typeface="Times New Roman" panose="02020603050405020304" pitchFamily="18" charset="0"/>
                  </a:rPr>
                  <a:t>|A</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i="1" dirty="0" smtClean="0">
                    <a:solidFill>
                      <a:srgbClr val="0000FF"/>
                    </a:solidFill>
                    <a:latin typeface="Times New Roman" panose="02020603050405020304" pitchFamily="18" charset="0"/>
                    <a:cs typeface="Times New Roman" panose="02020603050405020304" pitchFamily="18" charset="0"/>
                  </a:rPr>
                  <a:t>B</a:t>
                </a:r>
                <a:r>
                  <a:rPr lang="en-US" altLang="zh-CN" i="1" dirty="0">
                    <a:solidFill>
                      <a:srgbClr val="0000FF"/>
                    </a:solidFill>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is </a:t>
                </a:r>
                <a:r>
                  <a:rPr lang="en-US" altLang="zh-CN" u="sng" dirty="0" smtClean="0">
                    <a:solidFill>
                      <a:srgbClr val="0000FF"/>
                    </a:solidFill>
                    <a:latin typeface="Times New Roman" panose="02020603050405020304" pitchFamily="18" charset="0"/>
                    <a:cs typeface="Times New Roman" panose="02020603050405020304" pitchFamily="18" charset="0"/>
                  </a:rPr>
                  <a:t>small</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relative </a:t>
                </a:r>
                <a:r>
                  <a:rPr lang="en-US" altLang="zh-CN" dirty="0" smtClean="0">
                    <a:solidFill>
                      <a:srgbClr val="0000FF"/>
                    </a:solidFill>
                    <a:latin typeface="Times New Roman" panose="02020603050405020304" pitchFamily="18" charset="0"/>
                    <a:cs typeface="Times New Roman" panose="02020603050405020304" pitchFamily="18" charset="0"/>
                  </a:rPr>
                  <a:t>to </a:t>
                </a:r>
                <a14:m>
                  <m:oMath xmlns:m="http://schemas.openxmlformats.org/officeDocument/2006/math">
                    <m:f>
                      <m:fPr>
                        <m:type m:val="lin"/>
                        <m:ctrlPr>
                          <a:rPr lang="zh-CN" altLang="en-US" i="1" smtClean="0">
                            <a:solidFill>
                              <a:srgbClr val="0000FF"/>
                            </a:solidFill>
                            <a:latin typeface="Cambria Math" panose="02040503050406030204" pitchFamily="18" charset="0"/>
                            <a:cs typeface="Times New Roman" panose="02020603050405020304" pitchFamily="18" charset="0"/>
                          </a:rPr>
                        </m:ctrlPr>
                      </m:fPr>
                      <m:num>
                        <m:r>
                          <a:rPr lang="en-US" altLang="zh-CN" b="0" i="1" smtClean="0">
                            <a:solidFill>
                              <a:srgbClr val="0000FF"/>
                            </a:solidFill>
                            <a:latin typeface="Cambria Math" panose="02040503050406030204" pitchFamily="18" charset="0"/>
                            <a:cs typeface="Times New Roman" panose="02020603050405020304" pitchFamily="18" charset="0"/>
                          </a:rPr>
                          <m:t>1</m:t>
                        </m:r>
                      </m:num>
                      <m:den>
                        <m:r>
                          <a:rPr lang="zh-CN" alt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𝜖</m:t>
                        </m:r>
                      </m:den>
                    </m:f>
                  </m:oMath>
                </a14:m>
                <a:r>
                  <a:rPr lang="en-US" altLang="zh-CN" dirty="0">
                    <a:latin typeface="Times New Roman" panose="02020603050405020304" pitchFamily="18" charset="0"/>
                    <a:cs typeface="Times New Roman" panose="02020603050405020304" pitchFamily="18" charset="0"/>
                  </a:rPr>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696686"/>
                <a:ext cx="10515600" cy="5480277"/>
              </a:xfrm>
              <a:blipFill rotWithShape="0">
                <a:blip r:embed="rId3"/>
                <a:stretch>
                  <a:fillRect l="-1217" t="-18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544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595086"/>
                <a:ext cx="10515600" cy="5581877"/>
              </a:xfrm>
            </p:spPr>
            <p:txBody>
              <a:bodyPr>
                <a:normAutofit/>
              </a:bodyPr>
              <a:lstStyle/>
              <a:p>
                <a:r>
                  <a:rPr lang="en-US" altLang="zh-CN" dirty="0">
                    <a:latin typeface="Times New Roman" panose="02020603050405020304" pitchFamily="18" charset="0"/>
                    <a:cs typeface="Times New Roman" panose="02020603050405020304" pitchFamily="18" charset="0"/>
                  </a:rPr>
                  <a:t>The definition is not difficult to motivate </a:t>
                </a:r>
                <a:r>
                  <a:rPr lang="en-US" altLang="zh-CN" dirty="0" smtClean="0">
                    <a:latin typeface="Times New Roman" panose="02020603050405020304" pitchFamily="18" charset="0"/>
                    <a:cs typeface="Times New Roman" panose="02020603050405020304" pitchFamily="18" charset="0"/>
                  </a:rPr>
                  <a:t>to </a:t>
                </a:r>
                <a:r>
                  <a:rPr lang="en-US" altLang="zh-CN" u="sng" dirty="0" smtClean="0">
                    <a:solidFill>
                      <a:srgbClr val="0000FF"/>
                    </a:solidFill>
                    <a:latin typeface="Times New Roman" panose="02020603050405020304" pitchFamily="18" charset="0"/>
                    <a:cs typeface="Times New Roman" panose="02020603050405020304" pitchFamily="18" charset="0"/>
                  </a:rPr>
                  <a:t>non-experts</a:t>
                </a:r>
                <a:r>
                  <a:rPr lang="en-US" altLang="zh-CN" dirty="0" smtClean="0">
                    <a:latin typeface="Times New Roman" panose="02020603050405020304" pitchFamily="18" charset="0"/>
                    <a:cs typeface="Times New Roman" panose="02020603050405020304" pitchFamily="18" charset="0"/>
                  </a:rPr>
                  <a:t>. </a:t>
                </a:r>
              </a:p>
              <a:p>
                <a:r>
                  <a:rPr lang="en-US" altLang="zh-CN" dirty="0" smtClean="0">
                    <a:latin typeface="Times New Roman" panose="02020603050405020304" pitchFamily="18" charset="0"/>
                    <a:cs typeface="Times New Roman" panose="02020603050405020304" pitchFamily="18" charset="0"/>
                  </a:rPr>
                  <a:t>Any </a:t>
                </a:r>
                <a:r>
                  <a:rPr lang="en-US" altLang="zh-CN" dirty="0">
                    <a:latin typeface="Times New Roman" panose="02020603050405020304" pitchFamily="18" charset="0"/>
                    <a:cs typeface="Times New Roman" panose="02020603050405020304" pitchFamily="18" charset="0"/>
                  </a:rPr>
                  <a:t>potential participant can choose between two inputs </a:t>
                </a:r>
                <a:r>
                  <a:rPr lang="en-US" altLang="zh-CN" dirty="0" smtClean="0">
                    <a:latin typeface="Times New Roman" panose="02020603050405020304" pitchFamily="18" charset="0"/>
                    <a:cs typeface="Times New Roman" panose="02020603050405020304" pitchFamily="18" charset="0"/>
                  </a:rPr>
                  <a:t>to</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computation </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ℳ</m:t>
                    </m:r>
                  </m:oMath>
                </a14:m>
                <a:r>
                  <a:rPr lang="en-US" altLang="zh-CN" dirty="0">
                    <a:latin typeface="Times New Roman" panose="02020603050405020304" pitchFamily="18" charset="0"/>
                    <a:cs typeface="Times New Roman" panose="02020603050405020304" pitchFamily="18" charset="0"/>
                  </a:rPr>
                  <a:t>: a data set containing their records (</a:t>
                </a:r>
                <a:r>
                  <a:rPr lang="en-US" altLang="zh-CN" i="1"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and </a:t>
                </a:r>
                <a:r>
                  <a:rPr lang="en-US" altLang="zh-CN" dirty="0">
                    <a:latin typeface="Times New Roman" panose="02020603050405020304" pitchFamily="18" charset="0"/>
                    <a:cs typeface="Times New Roman" panose="02020603050405020304" pitchFamily="18" charset="0"/>
                  </a:rPr>
                  <a:t>the equivalent data set with their records removed (</a:t>
                </a:r>
                <a:r>
                  <a:rPr lang="en-US" altLang="zh-CN" i="1" dirty="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Their </a:t>
                </a:r>
                <a:r>
                  <a:rPr lang="en-US" altLang="zh-CN" dirty="0">
                    <a:solidFill>
                      <a:srgbClr val="0000FF"/>
                    </a:solidFill>
                    <a:latin typeface="Times New Roman" panose="02020603050405020304" pitchFamily="18" charset="0"/>
                    <a:cs typeface="Times New Roman" panose="02020603050405020304" pitchFamily="18" charset="0"/>
                  </a:rPr>
                  <a:t>privacy concerns </a:t>
                </a:r>
                <a:r>
                  <a:rPr lang="en-US" altLang="zh-CN" dirty="0">
                    <a:latin typeface="Times New Roman" panose="02020603050405020304" pitchFamily="18" charset="0"/>
                    <a:cs typeface="Times New Roman" panose="02020603050405020304" pitchFamily="18" charset="0"/>
                  </a:rPr>
                  <a:t>stem from </a:t>
                </a:r>
                <a:r>
                  <a:rPr lang="en-US" altLang="zh-CN" dirty="0">
                    <a:solidFill>
                      <a:srgbClr val="0000FF"/>
                    </a:solidFill>
                    <a:latin typeface="Times New Roman" panose="02020603050405020304" pitchFamily="18" charset="0"/>
                    <a:cs typeface="Times New Roman" panose="02020603050405020304" pitchFamily="18" charset="0"/>
                  </a:rPr>
                  <a:t>the belief that these two</a:t>
                </a:r>
                <a:br>
                  <a:rPr lang="en-US" altLang="zh-CN" dirty="0">
                    <a:solidFill>
                      <a:srgbClr val="0000FF"/>
                    </a:solidFill>
                    <a:latin typeface="Times New Roman" panose="02020603050405020304" pitchFamily="18" charset="0"/>
                    <a:cs typeface="Times New Roman" panose="02020603050405020304" pitchFamily="18" charset="0"/>
                  </a:rPr>
                </a:br>
                <a:r>
                  <a:rPr lang="en-US" altLang="zh-CN" dirty="0">
                    <a:solidFill>
                      <a:srgbClr val="0000FF"/>
                    </a:solidFill>
                    <a:latin typeface="Times New Roman" panose="02020603050405020304" pitchFamily="18" charset="0"/>
                    <a:cs typeface="Times New Roman" panose="02020603050405020304" pitchFamily="18" charset="0"/>
                  </a:rPr>
                  <a:t>inputs may lead to noticeably different outcomes for </a:t>
                </a:r>
                <a:r>
                  <a:rPr lang="en-US" altLang="zh-CN" dirty="0" smtClean="0">
                    <a:solidFill>
                      <a:srgbClr val="0000FF"/>
                    </a:solidFill>
                    <a:latin typeface="Times New Roman" panose="02020603050405020304" pitchFamily="18" charset="0"/>
                    <a:cs typeface="Times New Roman" panose="02020603050405020304" pitchFamily="18" charset="0"/>
                  </a:rPr>
                  <a:t>them</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However</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differential privacy </a:t>
                </a:r>
                <a:r>
                  <a:rPr lang="en-US" altLang="zh-CN" dirty="0">
                    <a:latin typeface="Times New Roman" panose="02020603050405020304" pitchFamily="18" charset="0"/>
                    <a:cs typeface="Times New Roman" panose="02020603050405020304" pitchFamily="18" charset="0"/>
                  </a:rPr>
                  <a:t>requires that </a:t>
                </a:r>
                <a:r>
                  <a:rPr lang="en-US" altLang="zh-CN" b="1" i="1" u="sng" dirty="0">
                    <a:solidFill>
                      <a:srgbClr val="0000FF"/>
                    </a:solidFill>
                    <a:latin typeface="Times New Roman" panose="02020603050405020304" pitchFamily="18" charset="0"/>
                    <a:cs typeface="Times New Roman" panose="02020603050405020304" pitchFamily="18" charset="0"/>
                  </a:rPr>
                  <a:t>any</a:t>
                </a:r>
                <a:r>
                  <a:rPr lang="en-US" altLang="zh-CN" i="1" u="sng" dirty="0">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output event</a:t>
                </a:r>
                <a:r>
                  <a:rPr lang="en-US" altLang="zh-CN" u="sng" dirty="0">
                    <a:latin typeface="Times New Roman" panose="02020603050405020304" pitchFamily="18" charset="0"/>
                    <a:cs typeface="Times New Roman" panose="02020603050405020304" pitchFamily="18" charset="0"/>
                  </a:rPr>
                  <a:t/>
                </a:r>
                <a:br>
                  <a:rPr lang="en-US" altLang="zh-CN" u="sng" dirty="0">
                    <a:latin typeface="Times New Roman" panose="02020603050405020304" pitchFamily="18" charset="0"/>
                    <a:cs typeface="Times New Roman" panose="02020603050405020304" pitchFamily="18" charset="0"/>
                  </a:rPr>
                </a:br>
                <a:r>
                  <a:rPr lang="en-US" altLang="zh-CN" u="sng" dirty="0">
                    <a:solidFill>
                      <a:srgbClr val="0000FF"/>
                    </a:solidFill>
                    <a:latin typeface="Times New Roman" panose="02020603050405020304" pitchFamily="18" charset="0"/>
                    <a:cs typeface="Times New Roman" panose="02020603050405020304" pitchFamily="18" charset="0"/>
                  </a:rPr>
                  <a:t>(</a:t>
                </a:r>
                <a:r>
                  <a:rPr lang="en-US" altLang="zh-CN" i="1" u="sng" dirty="0">
                    <a:solidFill>
                      <a:srgbClr val="0000FF"/>
                    </a:solidFill>
                    <a:latin typeface="Times New Roman" panose="02020603050405020304" pitchFamily="18" charset="0"/>
                    <a:cs typeface="Times New Roman" panose="02020603050405020304" pitchFamily="18" charset="0"/>
                  </a:rPr>
                  <a:t>S</a:t>
                </a:r>
                <a:r>
                  <a:rPr lang="en-US" altLang="zh-CN" u="sng" dirty="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a:t>
                </a:r>
                <a:r>
                  <a:rPr lang="en-US" altLang="zh-CN" dirty="0" smtClean="0">
                    <a:solidFill>
                      <a:srgbClr val="0000FF"/>
                    </a:solidFill>
                    <a:latin typeface="Times New Roman" panose="02020603050405020304" pitchFamily="18" charset="0"/>
                    <a:cs typeface="Times New Roman" panose="02020603050405020304" pitchFamily="18" charset="0"/>
                  </a:rPr>
                  <a:t>almost /</a:t>
                </a:r>
                <a:r>
                  <a:rPr lang="en-US" altLang="zh-CN" dirty="0" smtClean="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as likely </a:t>
                </a:r>
                <a:r>
                  <a:rPr lang="en-US" altLang="zh-CN" dirty="0" smtClean="0">
                    <a:solidFill>
                      <a:srgbClr val="0000FF"/>
                    </a:solidFill>
                    <a:latin typeface="Times New Roman" panose="02020603050405020304" pitchFamily="18" charset="0"/>
                    <a:cs typeface="Times New Roman" panose="02020603050405020304" pitchFamily="18" charset="0"/>
                  </a:rPr>
                  <a:t>to / occur with </a:t>
                </a:r>
                <a:r>
                  <a:rPr lang="en-US" altLang="zh-CN" dirty="0">
                    <a:solidFill>
                      <a:srgbClr val="0000FF"/>
                    </a:solidFill>
                    <a:latin typeface="Times New Roman" panose="02020603050405020304" pitchFamily="18" charset="0"/>
                    <a:cs typeface="Times New Roman" panose="02020603050405020304" pitchFamily="18" charset="0"/>
                  </a:rPr>
                  <a:t>these records </a:t>
                </a:r>
                <a:r>
                  <a:rPr lang="en-US" altLang="zh-CN" dirty="0" smtClean="0">
                    <a:solidFill>
                      <a:srgbClr val="0000FF"/>
                    </a:solidFill>
                    <a:latin typeface="Times New Roman" panose="02020603050405020304" pitchFamily="18" charset="0"/>
                    <a:cs typeface="Times New Roman" panose="02020603050405020304" pitchFamily="18" charset="0"/>
                  </a:rPr>
                  <a:t>/ as / without</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From </a:t>
                </a:r>
                <a:r>
                  <a:rPr lang="en-US" altLang="zh-CN" dirty="0">
                    <a:latin typeface="Times New Roman" panose="02020603050405020304" pitchFamily="18" charset="0"/>
                    <a:cs typeface="Times New Roman" panose="02020603050405020304" pitchFamily="18" charset="0"/>
                  </a:rPr>
                  <a:t>the point of view of any participant, </a:t>
                </a:r>
                <a:r>
                  <a:rPr lang="en-US" altLang="zh-CN" u="sng" dirty="0" smtClean="0">
                    <a:solidFill>
                      <a:srgbClr val="0000FF"/>
                    </a:solidFill>
                    <a:latin typeface="Times New Roman" panose="02020603050405020304" pitchFamily="18" charset="0"/>
                    <a:cs typeface="Times New Roman" panose="02020603050405020304" pitchFamily="18" charset="0"/>
                  </a:rPr>
                  <a:t>computations which </a:t>
                </a:r>
                <a:r>
                  <a:rPr lang="en-US" altLang="zh-CN" u="sng" dirty="0">
                    <a:solidFill>
                      <a:srgbClr val="0000FF"/>
                    </a:solidFill>
                    <a:latin typeface="Times New Roman" panose="02020603050405020304" pitchFamily="18" charset="0"/>
                    <a:cs typeface="Times New Roman" panose="02020603050405020304" pitchFamily="18" charset="0"/>
                  </a:rPr>
                  <a:t>provide </a:t>
                </a:r>
                <a:r>
                  <a:rPr lang="en-US" altLang="zh-CN" i="1" u="sng" dirty="0">
                    <a:solidFill>
                      <a:srgbClr val="0000FF"/>
                    </a:solidFill>
                    <a:latin typeface="Times New Roman" panose="02020603050405020304" pitchFamily="18" charset="0"/>
                    <a:cs typeface="Times New Roman" panose="02020603050405020304" pitchFamily="18" charset="0"/>
                  </a:rPr>
                  <a:t>differential privacy </a:t>
                </a:r>
                <a:r>
                  <a:rPr lang="en-US" altLang="zh-CN" dirty="0">
                    <a:latin typeface="Times New Roman" panose="02020603050405020304" pitchFamily="18" charset="0"/>
                    <a:cs typeface="Times New Roman" panose="02020603050405020304" pitchFamily="18" charset="0"/>
                  </a:rPr>
                  <a:t>behave </a:t>
                </a:r>
                <a:r>
                  <a:rPr lang="en-US" altLang="zh-CN" dirty="0">
                    <a:solidFill>
                      <a:srgbClr val="0000FF"/>
                    </a:solidFill>
                    <a:latin typeface="Times New Roman" panose="02020603050405020304" pitchFamily="18" charset="0"/>
                    <a:cs typeface="Times New Roman" panose="02020603050405020304" pitchFamily="18" charset="0"/>
                  </a:rPr>
                  <a:t>almost </a:t>
                </a:r>
                <a:r>
                  <a:rPr lang="en-US" altLang="zh-CN" u="sng" dirty="0">
                    <a:solidFill>
                      <a:srgbClr val="0000FF"/>
                    </a:solidFill>
                    <a:latin typeface="Times New Roman" panose="02020603050405020304" pitchFamily="18" charset="0"/>
                    <a:cs typeface="Times New Roman" panose="02020603050405020304" pitchFamily="18" charset="0"/>
                  </a:rPr>
                  <a:t>as if </a:t>
                </a:r>
                <a:r>
                  <a:rPr lang="en-US" altLang="zh-CN" u="sng" dirty="0" smtClean="0">
                    <a:solidFill>
                      <a:srgbClr val="0000FF"/>
                    </a:solidFill>
                    <a:latin typeface="Times New Roman" panose="02020603050405020304" pitchFamily="18" charset="0"/>
                    <a:cs typeface="Times New Roman" panose="02020603050405020304" pitchFamily="18" charset="0"/>
                  </a:rPr>
                  <a:t>their records </a:t>
                </a:r>
                <a:r>
                  <a:rPr lang="en-US" altLang="zh-CN" u="sng" dirty="0">
                    <a:solidFill>
                      <a:srgbClr val="0000FF"/>
                    </a:solidFill>
                    <a:latin typeface="Times New Roman" panose="02020603050405020304" pitchFamily="18" charset="0"/>
                    <a:cs typeface="Times New Roman" panose="02020603050405020304" pitchFamily="18" charset="0"/>
                  </a:rPr>
                  <a:t>had not been included in the analysis</a:t>
                </a:r>
                <a:r>
                  <a:rPr lang="en-US" altLang="zh-CN" dirty="0">
                    <a:latin typeface="Times New Roman" panose="02020603050405020304" pitchFamily="18" charset="0"/>
                    <a:cs typeface="Times New Roman" panose="02020603050405020304" pitchFamily="18" charset="0"/>
                  </a:rPr>
                  <a:t>. </a:t>
                </a:r>
                <a:r>
                  <a:rPr lang="en-US" altLang="zh-CN" dirty="0"/>
                  <a:t/>
                </a:r>
                <a:br>
                  <a:rPr lang="en-US" altLang="zh-CN"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595086"/>
                <a:ext cx="10515600" cy="5581877"/>
              </a:xfrm>
              <a:blipFill rotWithShape="0">
                <a:blip r:embed="rId3"/>
                <a:stretch>
                  <a:fillRect l="-1043" t="-1967" r="-19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7203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653143"/>
                <a:ext cx="10515600" cy="5523820"/>
              </a:xfrm>
            </p:spPr>
            <p:txBody>
              <a:bodyPr>
                <a:normAutofit/>
              </a:bodyPr>
              <a:lstStyle/>
              <a:p>
                <a:r>
                  <a:rPr lang="en-US" altLang="zh-CN" dirty="0" smtClean="0">
                    <a:latin typeface="Times New Roman" panose="02020603050405020304" pitchFamily="18" charset="0"/>
                    <a:cs typeface="Times New Roman" panose="02020603050405020304" pitchFamily="18" charset="0"/>
                  </a:rPr>
                  <a:t>Taking a concrete example, consider the sensible concern of </a:t>
                </a:r>
                <a:r>
                  <a:rPr lang="en-US" altLang="zh-CN" dirty="0">
                    <a:solidFill>
                      <a:srgbClr val="0000FF"/>
                    </a:solidFill>
                    <a:latin typeface="Times New Roman" panose="02020603050405020304" pitchFamily="18" charset="0"/>
                    <a:cs typeface="Times New Roman" panose="02020603050405020304" pitchFamily="18" charset="0"/>
                  </a:rPr>
                  <a:t>most web search users </a:t>
                </a:r>
                <a:r>
                  <a:rPr lang="en-US" altLang="zh-CN" dirty="0">
                    <a:latin typeface="Times New Roman" panose="02020603050405020304" pitchFamily="18" charset="0"/>
                    <a:cs typeface="Times New Roman" panose="02020603050405020304" pitchFamily="18" charset="0"/>
                  </a:rPr>
                  <a:t>that </a:t>
                </a:r>
                <a:r>
                  <a:rPr lang="en-US" altLang="zh-CN" dirty="0">
                    <a:solidFill>
                      <a:srgbClr val="0000FF"/>
                    </a:solidFill>
                    <a:latin typeface="Times New Roman" panose="02020603050405020304" pitchFamily="18" charset="0"/>
                    <a:cs typeface="Times New Roman" panose="02020603050405020304" pitchFamily="18" charset="0"/>
                  </a:rPr>
                  <a:t>their </a:t>
                </a:r>
                <a:r>
                  <a:rPr lang="en-US" altLang="zh-CN" u="sng" dirty="0">
                    <a:solidFill>
                      <a:srgbClr val="0000FF"/>
                    </a:solidFill>
                    <a:latin typeface="Times New Roman" panose="02020603050405020304" pitchFamily="18" charset="0"/>
                    <a:cs typeface="Times New Roman" panose="02020603050405020304" pitchFamily="18" charset="0"/>
                  </a:rPr>
                  <a:t>name and search </a:t>
                </a:r>
                <a:r>
                  <a:rPr lang="en-US" altLang="zh-CN" u="sng" dirty="0" smtClean="0">
                    <a:solidFill>
                      <a:srgbClr val="0000FF"/>
                    </a:solidFill>
                    <a:latin typeface="Times New Roman" panose="02020603050405020304" pitchFamily="18" charset="0"/>
                    <a:cs typeface="Times New Roman" panose="02020603050405020304" pitchFamily="18" charset="0"/>
                  </a:rPr>
                  <a:t>history </a:t>
                </a:r>
                <a:r>
                  <a:rPr lang="en-US" altLang="zh-CN" dirty="0" smtClean="0">
                    <a:solidFill>
                      <a:srgbClr val="0000FF"/>
                    </a:solidFill>
                    <a:latin typeface="Times New Roman" panose="02020603050405020304" pitchFamily="18" charset="0"/>
                    <a:cs typeface="Times New Roman" panose="02020603050405020304" pitchFamily="18" charset="0"/>
                  </a:rPr>
                  <a:t>might </a:t>
                </a:r>
                <a:r>
                  <a:rPr lang="en-US" altLang="zh-CN" dirty="0">
                    <a:solidFill>
                      <a:srgbClr val="0000FF"/>
                    </a:solidFill>
                    <a:latin typeface="Times New Roman" panose="02020603050405020304" pitchFamily="18" charset="0"/>
                    <a:cs typeface="Times New Roman" panose="02020603050405020304" pitchFamily="18" charset="0"/>
                  </a:rPr>
                  <a:t>appear on the front page of the New York </a:t>
                </a:r>
                <a:r>
                  <a:rPr lang="en-US" altLang="zh-CN" dirty="0" smtClean="0">
                    <a:solidFill>
                      <a:srgbClr val="0000FF"/>
                    </a:solidFill>
                    <a:latin typeface="Times New Roman" panose="02020603050405020304" pitchFamily="18" charset="0"/>
                    <a:cs typeface="Times New Roman" panose="02020603050405020304" pitchFamily="18" charset="0"/>
                  </a:rPr>
                  <a:t>Times</a:t>
                </a:r>
                <a:r>
                  <a:rPr lang="en-US" altLang="zh-CN" baseline="30000" dirty="0" smtClean="0">
                    <a:latin typeface="Times New Roman" panose="02020603050405020304" pitchFamily="18" charset="0"/>
                    <a:cs typeface="Times New Roman" panose="02020603050405020304" pitchFamily="18" charset="0"/>
                  </a:rPr>
                  <a:t>[12].</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For </a:t>
                </a:r>
                <a:r>
                  <a:rPr lang="en-US" altLang="zh-CN" dirty="0">
                    <a:latin typeface="Times New Roman" panose="02020603050405020304" pitchFamily="18" charset="0"/>
                    <a:cs typeface="Times New Roman" panose="02020603050405020304" pitchFamily="18" charset="0"/>
                  </a:rPr>
                  <a:t>each participant, there is </a:t>
                </a:r>
                <a:r>
                  <a:rPr lang="en-US" altLang="zh-CN" dirty="0">
                    <a:solidFill>
                      <a:srgbClr val="0000FF"/>
                    </a:solidFill>
                    <a:latin typeface="Times New Roman" panose="02020603050405020304" pitchFamily="18" charset="0"/>
                    <a:cs typeface="Times New Roman" panose="02020603050405020304" pitchFamily="18" charset="0"/>
                  </a:rPr>
                  <a:t>some </a:t>
                </a:r>
                <a:r>
                  <a:rPr lang="en-US" altLang="zh-CN" u="sng" dirty="0">
                    <a:solidFill>
                      <a:srgbClr val="0000FF"/>
                    </a:solidFill>
                    <a:latin typeface="Times New Roman" panose="02020603050405020304" pitchFamily="18" charset="0"/>
                    <a:cs typeface="Times New Roman" panose="02020603050405020304" pitchFamily="18" charset="0"/>
                  </a:rPr>
                  <a:t>set </a:t>
                </a:r>
                <a:r>
                  <a:rPr lang="en-US" altLang="zh-CN" i="1" u="sng" dirty="0">
                    <a:solidFill>
                      <a:srgbClr val="0000FF"/>
                    </a:solidFill>
                    <a:latin typeface="Times New Roman" panose="02020603050405020304" pitchFamily="18" charset="0"/>
                    <a:cs typeface="Times New Roman" panose="02020603050405020304" pitchFamily="18" charset="0"/>
                  </a:rPr>
                  <a:t>S</a:t>
                </a:r>
                <a:r>
                  <a:rPr lang="en-US" altLang="zh-CN" i="1" dirty="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of</a:t>
                </a:r>
                <a:r>
                  <a:rPr lang="en-US" altLang="zh-CN" dirty="0">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outputs of </a:t>
                </a:r>
                <a14:m>
                  <m:oMath xmlns:m="http://schemas.openxmlformats.org/officeDocument/2006/math">
                    <m:r>
                      <a:rPr lang="en-US" altLang="zh-CN"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ℳ</m:t>
                    </m:r>
                  </m:oMath>
                </a14:m>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that would prompt the New York Times to this </a:t>
                </a:r>
                <a:r>
                  <a:rPr lang="en-US" altLang="zh-CN" dirty="0" smtClean="0">
                    <a:latin typeface="Times New Roman" panose="02020603050405020304" pitchFamily="18" charset="0"/>
                    <a:cs typeface="Times New Roman" panose="02020603050405020304" pitchFamily="18" charset="0"/>
                  </a:rPr>
                  <a:t>publication; we </a:t>
                </a:r>
                <a:r>
                  <a:rPr lang="en-US" altLang="zh-CN" dirty="0">
                    <a:latin typeface="Times New Roman" panose="02020603050405020304" pitchFamily="18" charset="0"/>
                    <a:cs typeface="Times New Roman" panose="02020603050405020304" pitchFamily="18" charset="0"/>
                  </a:rPr>
                  <a:t>do not necessarily know what this set </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of outputs </a:t>
                </a:r>
                <a:r>
                  <a:rPr lang="en-US" altLang="zh-CN" dirty="0" smtClean="0">
                    <a:latin typeface="Times New Roman" panose="02020603050405020304" pitchFamily="18" charset="0"/>
                    <a:cs typeface="Times New Roman" panose="02020603050405020304" pitchFamily="18" charset="0"/>
                  </a:rPr>
                  <a:t>is, but </a:t>
                </a:r>
                <a:r>
                  <a:rPr lang="en-US" altLang="zh-CN" dirty="0">
                    <a:latin typeface="Times New Roman" panose="02020603050405020304" pitchFamily="18" charset="0"/>
                    <a:cs typeface="Times New Roman" panose="02020603050405020304" pitchFamily="18" charset="0"/>
                  </a:rPr>
                  <a:t>we need </a:t>
                </a:r>
                <a:r>
                  <a:rPr lang="en-US" altLang="zh-CN" dirty="0">
                    <a:solidFill>
                      <a:srgbClr val="0000FF"/>
                    </a:solidFill>
                    <a:latin typeface="Times New Roman" panose="02020603050405020304" pitchFamily="18" charset="0"/>
                    <a:cs typeface="Times New Roman" panose="02020603050405020304" pitchFamily="18" charset="0"/>
                  </a:rPr>
                  <a:t>not define </a:t>
                </a:r>
                <a:r>
                  <a:rPr lang="en-US" altLang="zh-CN" i="1" dirty="0">
                    <a:solidFill>
                      <a:srgbClr val="0000FF"/>
                    </a:solidFill>
                    <a:latin typeface="Times New Roman" panose="02020603050405020304" pitchFamily="18" charset="0"/>
                    <a:cs typeface="Times New Roman" panose="02020603050405020304" pitchFamily="18" charset="0"/>
                  </a:rPr>
                  <a:t>S </a:t>
                </a:r>
                <a:r>
                  <a:rPr lang="en-US" altLang="zh-CN" dirty="0">
                    <a:solidFill>
                      <a:srgbClr val="0000FF"/>
                    </a:solidFill>
                    <a:latin typeface="Times New Roman" panose="02020603050405020304" pitchFamily="18" charset="0"/>
                    <a:cs typeface="Times New Roman" panose="02020603050405020304" pitchFamily="18" charset="0"/>
                  </a:rPr>
                  <a:t>for the privacy guarantees to </a:t>
                </a:r>
                <a:r>
                  <a:rPr lang="en-US" altLang="zh-CN" dirty="0" smtClean="0">
                    <a:solidFill>
                      <a:srgbClr val="0000FF"/>
                    </a:solidFill>
                    <a:latin typeface="Times New Roman" panose="02020603050405020304" pitchFamily="18" charset="0"/>
                    <a:cs typeface="Times New Roman" panose="02020603050405020304" pitchFamily="18" charset="0"/>
                  </a:rPr>
                  <a:t>hold</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For </a:t>
                </a:r>
                <a:r>
                  <a:rPr lang="en-US" altLang="zh-CN" dirty="0">
                    <a:latin typeface="Times New Roman" panose="02020603050405020304" pitchFamily="18" charset="0"/>
                    <a:cs typeface="Times New Roman" panose="02020603050405020304" pitchFamily="18" charset="0"/>
                  </a:rPr>
                  <a:t>all users, </a:t>
                </a:r>
                <a:r>
                  <a:rPr lang="en-US" altLang="zh-CN" i="1" dirty="0">
                    <a:latin typeface="Times New Roman" panose="02020603050405020304" pitchFamily="18" charset="0"/>
                    <a:cs typeface="Times New Roman" panose="02020603050405020304" pitchFamily="18" charset="0"/>
                  </a:rPr>
                  <a:t>differential privacy </a:t>
                </a:r>
                <a:r>
                  <a:rPr lang="en-US" altLang="zh-CN" dirty="0">
                    <a:latin typeface="Times New Roman" panose="02020603050405020304" pitchFamily="18" charset="0"/>
                    <a:cs typeface="Times New Roman" panose="02020603050405020304" pitchFamily="18" charset="0"/>
                  </a:rPr>
                  <a:t>ensures that </a:t>
                </a:r>
                <a:r>
                  <a:rPr lang="en-US" altLang="zh-CN" dirty="0">
                    <a:solidFill>
                      <a:srgbClr val="0000FF"/>
                    </a:solidFill>
                    <a:latin typeface="Times New Roman" panose="02020603050405020304" pitchFamily="18" charset="0"/>
                    <a:cs typeface="Times New Roman" panose="02020603050405020304" pitchFamily="18" charset="0"/>
                  </a:rPr>
                  <a:t>the </a:t>
                </a:r>
                <a:r>
                  <a:rPr lang="en-US" altLang="zh-CN" dirty="0" smtClean="0">
                    <a:solidFill>
                      <a:srgbClr val="0000FF"/>
                    </a:solidFill>
                    <a:latin typeface="Times New Roman" panose="02020603050405020304" pitchFamily="18" charset="0"/>
                    <a:cs typeface="Times New Roman" panose="02020603050405020304" pitchFamily="18" charset="0"/>
                  </a:rPr>
                  <a:t>probability </a:t>
                </a: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New York Times publishes their name and search </a:t>
                </a:r>
                <a:r>
                  <a:rPr lang="en-US" altLang="zh-CN" dirty="0" smtClean="0">
                    <a:latin typeface="Times New Roman" panose="02020603050405020304" pitchFamily="18" charset="0"/>
                    <a:cs typeface="Times New Roman" panose="02020603050405020304" pitchFamily="18" charset="0"/>
                  </a:rPr>
                  <a:t>history </a:t>
                </a:r>
                <a:r>
                  <a:rPr lang="en-US" altLang="zh-CN" dirty="0" smtClean="0">
                    <a:solidFill>
                      <a:srgbClr val="0000FF"/>
                    </a:solidFill>
                    <a:latin typeface="Times New Roman" panose="02020603050405020304" pitchFamily="18" charset="0"/>
                    <a:cs typeface="Times New Roman" panose="02020603050405020304" pitchFamily="18" charset="0"/>
                  </a:rPr>
                  <a:t>is </a:t>
                </a:r>
                <a:r>
                  <a:rPr lang="en-US" altLang="zh-CN" dirty="0">
                    <a:solidFill>
                      <a:srgbClr val="0000FF"/>
                    </a:solidFill>
                    <a:latin typeface="Times New Roman" panose="02020603050405020304" pitchFamily="18" charset="0"/>
                    <a:cs typeface="Times New Roman" panose="02020603050405020304" pitchFamily="18" charset="0"/>
                  </a:rPr>
                  <a:t>barely more than had it not been included as input to </a:t>
                </a:r>
                <a14:m>
                  <m:oMath xmlns:m="http://schemas.openxmlformats.org/officeDocument/2006/math">
                    <m:r>
                      <a:rPr lang="en-US" altLang="zh-CN"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ℳ</m:t>
                    </m:r>
                  </m:oMath>
                </a14:m>
                <a:r>
                  <a:rPr lang="en-US" altLang="zh-CN" dirty="0" smtClean="0">
                    <a:latin typeface="Times New Roman" panose="02020603050405020304" pitchFamily="18" charset="0"/>
                    <a:cs typeface="Times New Roman" panose="02020603050405020304" pitchFamily="18" charset="0"/>
                  </a:rPr>
                  <a:t>. Unless </a:t>
                </a:r>
                <a:r>
                  <a:rPr lang="en-US" altLang="zh-CN" dirty="0">
                    <a:latin typeface="Times New Roman" panose="02020603050405020304" pitchFamily="18" charset="0"/>
                    <a:cs typeface="Times New Roman" panose="02020603050405020304" pitchFamily="18" charset="0"/>
                  </a:rPr>
                  <a:t>the user tells someone else, this is improbable indeed. </a:t>
                </a:r>
                <a:r>
                  <a:rPr lang="zh-CN" altLang="en-US" dirty="0" smtClean="0">
                    <a:latin typeface="Times New Roman" panose="02020603050405020304" pitchFamily="18" charset="0"/>
                    <a:cs typeface="Times New Roman" panose="02020603050405020304" pitchFamily="18" charset="0"/>
                  </a:rPr>
                  <a:t>即差分隐私保证个人信息被泄露的可能性只不过比这些信息没有被作为</a:t>
                </a:r>
                <a14:m>
                  <m:oMath xmlns:m="http://schemas.openxmlformats.org/officeDocument/2006/math">
                    <m:r>
                      <a:rPr lang="zh-CN" altLang="en-US"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算法</m:t>
                    </m:r>
                    <m:r>
                      <a:rPr lang="en-US" altLang="zh-CN"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ℳ</m:t>
                    </m:r>
                  </m:oMath>
                </a14:m>
                <a:r>
                  <a:rPr lang="zh-CN" altLang="en-US" dirty="0" smtClean="0">
                    <a:latin typeface="Times New Roman" panose="02020603050405020304" pitchFamily="18" charset="0"/>
                    <a:cs typeface="Times New Roman" panose="02020603050405020304" pitchFamily="18" charset="0"/>
                  </a:rPr>
                  <a:t>的输入时的可能性大一点。</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653143"/>
                <a:ext cx="10515600" cy="5523820"/>
              </a:xfrm>
              <a:blipFill rotWithShape="0">
                <a:blip r:embed="rId2"/>
                <a:stretch>
                  <a:fillRect l="-1043" t="-1876" r="-1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7669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27314"/>
            <a:ext cx="10515600" cy="5349649"/>
          </a:xfrm>
        </p:spPr>
        <p:txBody>
          <a:bodyPr/>
          <a:lstStyle/>
          <a:p>
            <a:r>
              <a:rPr lang="en-US" altLang="zh-CN" dirty="0">
                <a:latin typeface="Times New Roman" panose="02020603050405020304" pitchFamily="18" charset="0"/>
                <a:cs typeface="Times New Roman" panose="02020603050405020304" pitchFamily="18" charset="0"/>
              </a:rPr>
              <a:t>One important </a:t>
            </a:r>
            <a:r>
              <a:rPr lang="en-US" altLang="zh-CN" u="sng" dirty="0">
                <a:solidFill>
                  <a:srgbClr val="0000FF"/>
                </a:solidFill>
                <a:latin typeface="Times New Roman" panose="02020603050405020304" pitchFamily="18" charset="0"/>
                <a:cs typeface="Times New Roman" panose="02020603050405020304" pitchFamily="18" charset="0"/>
              </a:rPr>
              <a:t>distinction</a:t>
            </a:r>
            <a:r>
              <a:rPr lang="en-US" altLang="zh-CN" dirty="0">
                <a:solidFill>
                  <a:srgbClr val="0000FF"/>
                </a:solidFill>
                <a:latin typeface="Times New Roman" panose="02020603050405020304" pitchFamily="18" charset="0"/>
                <a:cs typeface="Times New Roman" panose="02020603050405020304" pitchFamily="18" charset="0"/>
              </a:rPr>
              <a:t> between </a:t>
            </a:r>
            <a:r>
              <a:rPr lang="en-US" altLang="zh-CN" i="1" u="sng" dirty="0">
                <a:solidFill>
                  <a:srgbClr val="0000FF"/>
                </a:solidFill>
                <a:latin typeface="Times New Roman" panose="02020603050405020304" pitchFamily="18" charset="0"/>
                <a:cs typeface="Times New Roman" panose="02020603050405020304" pitchFamily="18" charset="0"/>
              </a:rPr>
              <a:t>differential privacy </a:t>
            </a:r>
            <a:r>
              <a:rPr lang="en-US" altLang="zh-CN" dirty="0" smtClean="0">
                <a:solidFill>
                  <a:srgbClr val="0000FF"/>
                </a:solidFill>
                <a:latin typeface="Times New Roman" panose="02020603050405020304" pitchFamily="18" charset="0"/>
                <a:cs typeface="Times New Roman" panose="02020603050405020304" pitchFamily="18" charset="0"/>
              </a:rPr>
              <a:t>and </a:t>
            </a:r>
            <a:r>
              <a:rPr lang="en-US" altLang="zh-CN" u="sng" dirty="0" smtClean="0">
                <a:solidFill>
                  <a:srgbClr val="0000FF"/>
                </a:solidFill>
                <a:latin typeface="Times New Roman" panose="02020603050405020304" pitchFamily="18" charset="0"/>
                <a:cs typeface="Times New Roman" panose="02020603050405020304" pitchFamily="18" charset="0"/>
              </a:rPr>
              <a:t>most </a:t>
            </a:r>
            <a:r>
              <a:rPr lang="en-US" altLang="zh-CN" u="sng" dirty="0">
                <a:solidFill>
                  <a:srgbClr val="0000FF"/>
                </a:solidFill>
                <a:latin typeface="Times New Roman" panose="02020603050405020304" pitchFamily="18" charset="0"/>
                <a:cs typeface="Times New Roman" panose="02020603050405020304" pitchFamily="18" charset="0"/>
              </a:rPr>
              <a:t>other definitions</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that </a:t>
            </a:r>
            <a:r>
              <a:rPr lang="en-US" altLang="zh-CN" dirty="0">
                <a:solidFill>
                  <a:srgbClr val="0000FF"/>
                </a:solidFill>
                <a:latin typeface="Times New Roman" panose="02020603050405020304" pitchFamily="18" charset="0"/>
                <a:cs typeface="Times New Roman" panose="02020603050405020304" pitchFamily="18" charset="0"/>
              </a:rPr>
              <a:t>it </a:t>
            </a:r>
            <a:r>
              <a:rPr lang="en-US" altLang="zh-CN" u="sng" dirty="0">
                <a:solidFill>
                  <a:srgbClr val="0000FF"/>
                </a:solidFill>
                <a:latin typeface="Times New Roman" panose="02020603050405020304" pitchFamily="18" charset="0"/>
                <a:cs typeface="Times New Roman" panose="02020603050405020304" pitchFamily="18" charset="0"/>
              </a:rPr>
              <a:t>only</a:t>
            </a:r>
            <a:r>
              <a:rPr lang="en-US" altLang="zh-CN" dirty="0">
                <a:solidFill>
                  <a:srgbClr val="0000FF"/>
                </a:solidFill>
                <a:latin typeface="Times New Roman" panose="02020603050405020304" pitchFamily="18" charset="0"/>
                <a:cs typeface="Times New Roman" panose="02020603050405020304" pitchFamily="18" charset="0"/>
              </a:rPr>
              <a:t> bounds </a:t>
            </a:r>
            <a:r>
              <a:rPr lang="en-US" altLang="zh-CN" u="sng" dirty="0">
                <a:solidFill>
                  <a:srgbClr val="0000FF"/>
                </a:solidFill>
                <a:latin typeface="Times New Roman" panose="02020603050405020304" pitchFamily="18" charset="0"/>
                <a:cs typeface="Times New Roman" panose="02020603050405020304" pitchFamily="18" charset="0"/>
              </a:rPr>
              <a:t>the </a:t>
            </a:r>
            <a:r>
              <a:rPr lang="en-US" altLang="zh-CN" b="1" i="1" u="sng" dirty="0">
                <a:solidFill>
                  <a:srgbClr val="0000FF"/>
                </a:solidFill>
                <a:latin typeface="Times New Roman" panose="02020603050405020304" pitchFamily="18" charset="0"/>
                <a:cs typeface="Times New Roman" panose="02020603050405020304" pitchFamily="18" charset="0"/>
              </a:rPr>
              <a:t>change</a:t>
            </a:r>
            <a:r>
              <a:rPr lang="en-US" altLang="zh-CN" i="1" u="sng" dirty="0">
                <a:solidFill>
                  <a:srgbClr val="0000FF"/>
                </a:solidFill>
                <a:latin typeface="Times New Roman" panose="02020603050405020304" pitchFamily="18" charset="0"/>
                <a:cs typeface="Times New Roman" panose="02020603050405020304" pitchFamily="18" charset="0"/>
              </a:rPr>
              <a:t> </a:t>
            </a:r>
            <a:r>
              <a:rPr lang="en-US" altLang="zh-CN" u="sng" dirty="0" smtClean="0">
                <a:solidFill>
                  <a:srgbClr val="0000FF"/>
                </a:solidFill>
                <a:latin typeface="Times New Roman" panose="02020603050405020304" pitchFamily="18" charset="0"/>
                <a:cs typeface="Times New Roman" panose="02020603050405020304" pitchFamily="18" charset="0"/>
              </a:rPr>
              <a:t>in probability </a:t>
            </a:r>
            <a:r>
              <a:rPr lang="en-US" altLang="zh-CN" u="sng" dirty="0">
                <a:solidFill>
                  <a:srgbClr val="0000FF"/>
                </a:solidFill>
                <a:latin typeface="Times New Roman" panose="02020603050405020304" pitchFamily="18" charset="0"/>
                <a:cs typeface="Times New Roman" panose="02020603050405020304" pitchFamily="18" charset="0"/>
              </a:rPr>
              <a:t>of an event </a:t>
            </a:r>
            <a:r>
              <a:rPr lang="en-US" altLang="zh-CN" i="1" u="sng" dirty="0">
                <a:solidFill>
                  <a:srgbClr val="0000FF"/>
                </a:solidFill>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it </a:t>
            </a:r>
            <a:r>
              <a:rPr lang="en-US" altLang="zh-CN" dirty="0">
                <a:solidFill>
                  <a:srgbClr val="0000FF"/>
                </a:solidFill>
                <a:latin typeface="Times New Roman" panose="02020603050405020304" pitchFamily="18" charset="0"/>
                <a:cs typeface="Times New Roman" panose="02020603050405020304" pitchFamily="18" charset="0"/>
              </a:rPr>
              <a:t>does not discuss </a:t>
            </a:r>
            <a:r>
              <a:rPr lang="en-US" altLang="zh-CN" u="sng" dirty="0">
                <a:solidFill>
                  <a:srgbClr val="0000FF"/>
                </a:solidFill>
                <a:latin typeface="Times New Roman" panose="02020603050405020304" pitchFamily="18" charset="0"/>
                <a:cs typeface="Times New Roman" panose="02020603050405020304" pitchFamily="18" charset="0"/>
              </a:rPr>
              <a:t>the </a:t>
            </a:r>
            <a:r>
              <a:rPr lang="en-US" altLang="zh-CN" u="sng" dirty="0" smtClean="0">
                <a:solidFill>
                  <a:srgbClr val="0000FF"/>
                </a:solidFill>
                <a:latin typeface="Times New Roman" panose="02020603050405020304" pitchFamily="18" charset="0"/>
                <a:cs typeface="Times New Roman" panose="02020603050405020304" pitchFamily="18" charset="0"/>
              </a:rPr>
              <a:t>probability of </a:t>
            </a:r>
            <a:r>
              <a:rPr lang="en-US" altLang="zh-CN" u="sng" dirty="0">
                <a:solidFill>
                  <a:srgbClr val="0000FF"/>
                </a:solidFill>
                <a:latin typeface="Times New Roman" panose="02020603050405020304" pitchFamily="18" charset="0"/>
                <a:cs typeface="Times New Roman" panose="02020603050405020304" pitchFamily="18" charset="0"/>
              </a:rPr>
              <a:t>the event itself</a:t>
            </a:r>
            <a:r>
              <a:rPr lang="en-US" altLang="zh-CN" dirty="0">
                <a:latin typeface="Times New Roman" panose="02020603050405020304" pitchFamily="18" charset="0"/>
                <a:cs typeface="Times New Roman" panose="02020603050405020304" pitchFamily="18" charset="0"/>
              </a:rPr>
              <a:t>. The event may be possible or even </a:t>
            </a:r>
            <a:r>
              <a:rPr lang="en-US" altLang="zh-CN" dirty="0" smtClean="0">
                <a:latin typeface="Times New Roman" panose="02020603050405020304" pitchFamily="18" charset="0"/>
                <a:cs typeface="Times New Roman" panose="02020603050405020304" pitchFamily="18" charset="0"/>
              </a:rPr>
              <a:t>likely. </a:t>
            </a:r>
          </a:p>
          <a:p>
            <a:r>
              <a:rPr lang="en-US" altLang="zh-CN" dirty="0" smtClean="0">
                <a:latin typeface="Times New Roman" panose="02020603050405020304" pitchFamily="18" charset="0"/>
                <a:cs typeface="Times New Roman" panose="02020603050405020304" pitchFamily="18" charset="0"/>
              </a:rPr>
              <a:t>Nonetheless</a:t>
            </a:r>
            <a:r>
              <a:rPr lang="en-US" altLang="zh-CN" dirty="0">
                <a:latin typeface="Times New Roman" panose="02020603050405020304" pitchFamily="18" charset="0"/>
                <a:cs typeface="Times New Roman" panose="02020603050405020304" pitchFamily="18" charset="0"/>
              </a:rPr>
              <a:t>, it is inappropriate to charge the </a:t>
            </a:r>
            <a:r>
              <a:rPr lang="en-US" altLang="zh-CN" dirty="0" smtClean="0">
                <a:latin typeface="Times New Roman" panose="02020603050405020304" pitchFamily="18" charset="0"/>
                <a:cs typeface="Times New Roman" panose="02020603050405020304" pitchFamily="18" charset="0"/>
              </a:rPr>
              <a:t>mechanism with </a:t>
            </a:r>
            <a:r>
              <a:rPr lang="en-US" altLang="zh-CN" dirty="0">
                <a:latin typeface="Times New Roman" panose="02020603050405020304" pitchFamily="18" charset="0"/>
                <a:cs typeface="Times New Roman" panose="02020603050405020304" pitchFamily="18" charset="0"/>
              </a:rPr>
              <a:t>mishandling a participant’s data if the disclosure </a:t>
            </a:r>
            <a:r>
              <a:rPr lang="en-US" altLang="zh-CN" dirty="0" smtClean="0">
                <a:latin typeface="Times New Roman" panose="02020603050405020304" pitchFamily="18" charset="0"/>
                <a:cs typeface="Times New Roman" panose="02020603050405020304" pitchFamily="18" charset="0"/>
              </a:rPr>
              <a:t>would</a:t>
            </a: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have </a:t>
            </a:r>
            <a:r>
              <a:rPr lang="en-US" altLang="zh-CN" dirty="0">
                <a:latin typeface="Times New Roman" panose="02020603050405020304" pitchFamily="18" charset="0"/>
                <a:cs typeface="Times New Roman" panose="02020603050405020304" pitchFamily="18" charset="0"/>
              </a:rPr>
              <a:t>been as likely to occur even without these records.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82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2.1.1 Data Types</a:t>
            </a:r>
            <a:r>
              <a:rPr lang="en-US" altLang="zh-CN" dirty="0"/>
              <a:t> </a:t>
            </a:r>
            <a:endParaRPr lang="zh-CN" altLang="en-US" dirty="0"/>
          </a:p>
        </p:txBody>
      </p:sp>
      <p:sp>
        <p:nvSpPr>
          <p:cNvPr id="3" name="内容占位符 2"/>
          <p:cNvSpPr>
            <a:spLocks noGrp="1"/>
          </p:cNvSpPr>
          <p:nvPr>
            <p:ph idx="1"/>
          </p:nvPr>
        </p:nvSpPr>
        <p:spPr/>
        <p:txBody>
          <a:bodyPr/>
          <a:lstStyle/>
          <a:p>
            <a:r>
              <a:rPr lang="en-US" altLang="zh-CN" i="1" dirty="0">
                <a:latin typeface="Times New Roman" panose="02020603050405020304" pitchFamily="18" charset="0"/>
                <a:cs typeface="Times New Roman" panose="02020603050405020304" pitchFamily="18" charset="0"/>
              </a:rPr>
              <a:t>Differential privacy </a:t>
            </a:r>
            <a:r>
              <a:rPr lang="en-US" altLang="zh-CN" dirty="0">
                <a:latin typeface="Times New Roman" panose="02020603050405020304" pitchFamily="18" charset="0"/>
                <a:cs typeface="Times New Roman" panose="02020603050405020304" pitchFamily="18" charset="0"/>
              </a:rPr>
              <a:t>relies only on </a:t>
            </a:r>
            <a:r>
              <a:rPr lang="en-US" altLang="zh-CN" dirty="0">
                <a:solidFill>
                  <a:srgbClr val="0000FF"/>
                </a:solidFill>
                <a:latin typeface="Times New Roman" panose="02020603050405020304" pitchFamily="18" charset="0"/>
                <a:cs typeface="Times New Roman" panose="02020603050405020304" pitchFamily="18" charset="0"/>
              </a:rPr>
              <a:t>the assumption that </a:t>
            </a:r>
            <a:r>
              <a:rPr lang="en-US" altLang="zh-CN" u="sng" dirty="0" smtClean="0">
                <a:solidFill>
                  <a:srgbClr val="0000FF"/>
                </a:solidFill>
                <a:latin typeface="Times New Roman" panose="02020603050405020304" pitchFamily="18" charset="0"/>
                <a:cs typeface="Times New Roman" panose="02020603050405020304" pitchFamily="18" charset="0"/>
              </a:rPr>
              <a:t>the data </a:t>
            </a:r>
            <a:r>
              <a:rPr lang="en-US" altLang="zh-CN" u="sng" dirty="0">
                <a:solidFill>
                  <a:srgbClr val="0000FF"/>
                </a:solidFill>
                <a:latin typeface="Times New Roman" panose="02020603050405020304" pitchFamily="18" charset="0"/>
                <a:cs typeface="Times New Roman" panose="02020603050405020304" pitchFamily="18" charset="0"/>
              </a:rPr>
              <a:t>sets are comprised of records</a:t>
            </a:r>
            <a:r>
              <a:rPr lang="en-US" altLang="zh-CN" dirty="0">
                <a:latin typeface="Times New Roman" panose="02020603050405020304" pitchFamily="18" charset="0"/>
                <a:cs typeface="Times New Roman" panose="02020603050405020304" pitchFamily="18" charset="0"/>
              </a:rPr>
              <a:t>, and is </a:t>
            </a:r>
            <a:r>
              <a:rPr lang="en-US" altLang="zh-CN" dirty="0">
                <a:solidFill>
                  <a:srgbClr val="0000FF"/>
                </a:solidFill>
                <a:latin typeface="Times New Roman" panose="02020603050405020304" pitchFamily="18" charset="0"/>
                <a:cs typeface="Times New Roman" panose="02020603050405020304" pitchFamily="18" charset="0"/>
              </a:rPr>
              <a:t>most </a:t>
            </a:r>
            <a:r>
              <a:rPr lang="en-US" altLang="zh-CN" dirty="0" smtClean="0">
                <a:solidFill>
                  <a:srgbClr val="0000FF"/>
                </a:solidFill>
                <a:latin typeface="Times New Roman" panose="02020603050405020304" pitchFamily="18" charset="0"/>
                <a:cs typeface="Times New Roman" panose="02020603050405020304" pitchFamily="18" charset="0"/>
              </a:rPr>
              <a:t>meaningful </a:t>
            </a:r>
            <a:r>
              <a:rPr lang="en-US" altLang="zh-CN" dirty="0" smtClean="0">
                <a:latin typeface="Times New Roman" panose="02020603050405020304" pitchFamily="18" charset="0"/>
                <a:cs typeface="Times New Roman" panose="02020603050405020304" pitchFamily="18" charset="0"/>
              </a:rPr>
              <a:t>when </a:t>
            </a:r>
            <a:r>
              <a:rPr lang="en-US" altLang="zh-CN" dirty="0">
                <a:solidFill>
                  <a:srgbClr val="0000FF"/>
                </a:solidFill>
                <a:latin typeface="Times New Roman" panose="02020603050405020304" pitchFamily="18" charset="0"/>
                <a:cs typeface="Times New Roman" panose="02020603050405020304" pitchFamily="18" charset="0"/>
              </a:rPr>
              <a:t>there are </a:t>
            </a:r>
            <a:r>
              <a:rPr lang="en-US" altLang="zh-CN" u="sng" dirty="0">
                <a:solidFill>
                  <a:srgbClr val="0000FF"/>
                </a:solidFill>
                <a:latin typeface="Times New Roman" panose="02020603050405020304" pitchFamily="18" charset="0"/>
                <a:cs typeface="Times New Roman" panose="02020603050405020304" pitchFamily="18" charset="0"/>
              </a:rPr>
              <a:t>few records for each participant</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It(</a:t>
            </a:r>
            <a:r>
              <a:rPr lang="en-US" altLang="zh-CN" i="1" dirty="0">
                <a:latin typeface="Times New Roman" panose="02020603050405020304" pitchFamily="18" charset="0"/>
                <a:cs typeface="Times New Roman" panose="02020603050405020304" pitchFamily="18" charset="0"/>
              </a:rPr>
              <a:t>Differential </a:t>
            </a:r>
            <a:r>
              <a:rPr lang="en-US" altLang="zh-CN" i="1" dirty="0" smtClean="0">
                <a:latin typeface="Times New Roman" panose="02020603050405020304" pitchFamily="18" charset="0"/>
                <a:cs typeface="Times New Roman" panose="02020603050405020304" pitchFamily="18" charset="0"/>
              </a:rPr>
              <a:t>privacy</a:t>
            </a:r>
            <a:r>
              <a:rPr lang="en-US" altLang="zh-CN" dirty="0" smtClean="0">
                <a:latin typeface="Times New Roman" panose="02020603050405020304" pitchFamily="18" charset="0"/>
                <a:cs typeface="Times New Roman" panose="02020603050405020304" pitchFamily="18" charset="0"/>
              </a:rPr>
              <a:t>) requires </a:t>
            </a:r>
            <a:r>
              <a:rPr lang="en-US" altLang="zh-CN" u="sng" dirty="0" smtClean="0">
                <a:solidFill>
                  <a:srgbClr val="0000FF"/>
                </a:solidFill>
                <a:latin typeface="Times New Roman" panose="02020603050405020304" pitchFamily="18" charset="0"/>
                <a:cs typeface="Times New Roman" panose="02020603050405020304" pitchFamily="18" charset="0"/>
              </a:rPr>
              <a:t>no </a:t>
            </a:r>
            <a:r>
              <a:rPr lang="en-US" altLang="zh-CN" u="sng" dirty="0">
                <a:solidFill>
                  <a:srgbClr val="0000FF"/>
                </a:solidFill>
                <a:latin typeface="Times New Roman" panose="02020603050405020304" pitchFamily="18" charset="0"/>
                <a:cs typeface="Times New Roman" panose="02020603050405020304" pitchFamily="18" charset="0"/>
              </a:rPr>
              <a:t>assumptions </a:t>
            </a:r>
            <a:r>
              <a:rPr lang="en-US" altLang="zh-CN" dirty="0">
                <a:latin typeface="Times New Roman" panose="02020603050405020304" pitchFamily="18" charset="0"/>
                <a:cs typeface="Times New Roman" panose="02020603050405020304" pitchFamily="18" charset="0"/>
              </a:rPr>
              <a:t>about </a:t>
            </a:r>
            <a:r>
              <a:rPr lang="en-US" altLang="zh-CN" dirty="0">
                <a:solidFill>
                  <a:srgbClr val="0000FF"/>
                </a:solidFill>
                <a:latin typeface="Times New Roman" panose="02020603050405020304" pitchFamily="18" charset="0"/>
                <a:cs typeface="Times New Roman" panose="02020603050405020304" pitchFamily="18" charset="0"/>
              </a:rPr>
              <a:t>the types of the underlying </a:t>
            </a:r>
            <a:r>
              <a:rPr lang="en-US" altLang="zh-CN" dirty="0" smtClean="0">
                <a:solidFill>
                  <a:srgbClr val="0000FF"/>
                </a:solidFill>
                <a:latin typeface="Times New Roman" panose="02020603050405020304" pitchFamily="18" charset="0"/>
                <a:cs typeface="Times New Roman" panose="02020603050405020304" pitchFamily="18" charset="0"/>
              </a:rPr>
              <a:t>records</a:t>
            </a:r>
            <a:r>
              <a:rPr lang="en-US" altLang="zh-CN" dirty="0" smtClean="0">
                <a:latin typeface="Times New Roman" panose="02020603050405020304" pitchFamily="18" charset="0"/>
                <a:cs typeface="Times New Roman" panose="02020603050405020304" pitchFamily="18" charset="0"/>
              </a:rPr>
              <a:t>. </a:t>
            </a:r>
          </a:p>
          <a:p>
            <a:r>
              <a:rPr lang="en-US" altLang="zh-CN" dirty="0" smtClean="0">
                <a:latin typeface="Times New Roman" panose="02020603050405020304" pitchFamily="18" charset="0"/>
                <a:cs typeface="Times New Roman" panose="02020603050405020304" pitchFamily="18" charset="0"/>
              </a:rPr>
              <a:t>Its(</a:t>
            </a:r>
            <a:r>
              <a:rPr lang="en-US" altLang="zh-CN" i="1" dirty="0">
                <a:latin typeface="Times New Roman" panose="02020603050405020304" pitchFamily="18" charset="0"/>
                <a:cs typeface="Times New Roman" panose="02020603050405020304" pitchFamily="18" charset="0"/>
              </a:rPr>
              <a:t>Differential </a:t>
            </a:r>
            <a:r>
              <a:rPr lang="en-US" altLang="zh-CN" i="1" dirty="0" smtClean="0">
                <a:latin typeface="Times New Roman" panose="02020603050405020304" pitchFamily="18" charset="0"/>
                <a:cs typeface="Times New Roman" panose="02020603050405020304" pitchFamily="18" charset="0"/>
              </a:rPr>
              <a:t>privacy’s</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privacy guarantees are </a:t>
            </a:r>
            <a:r>
              <a:rPr lang="en-US" altLang="zh-CN" u="sng" dirty="0">
                <a:solidFill>
                  <a:srgbClr val="0000FF"/>
                </a:solidFill>
                <a:latin typeface="Times New Roman" panose="02020603050405020304" pitchFamily="18" charset="0"/>
                <a:cs typeface="Times New Roman" panose="02020603050405020304" pitchFamily="18" charset="0"/>
              </a:rPr>
              <a:t>not a consequence </a:t>
            </a:r>
            <a:r>
              <a:rPr lang="en-US" altLang="zh-CN" dirty="0">
                <a:latin typeface="Times New Roman" panose="02020603050405020304" pitchFamily="18" charset="0"/>
                <a:cs typeface="Times New Roman" panose="02020603050405020304" pitchFamily="18" charset="0"/>
              </a:rPr>
              <a:t>of </a:t>
            </a:r>
            <a:r>
              <a:rPr lang="en-US" altLang="zh-CN" dirty="0" smtClean="0">
                <a:solidFill>
                  <a:srgbClr val="0000FF"/>
                </a:solidFill>
                <a:latin typeface="Times New Roman" panose="02020603050405020304" pitchFamily="18" charset="0"/>
                <a:cs typeface="Times New Roman" panose="02020603050405020304" pitchFamily="18" charset="0"/>
              </a:rPr>
              <a:t>classifying(</a:t>
            </a:r>
            <a:r>
              <a:rPr lang="zh-CN" altLang="en-US" dirty="0" smtClean="0">
                <a:solidFill>
                  <a:srgbClr val="0000FF"/>
                </a:solidFill>
                <a:latin typeface="Times New Roman" panose="02020603050405020304" pitchFamily="18" charset="0"/>
                <a:cs typeface="Times New Roman" panose="02020603050405020304" pitchFamily="18" charset="0"/>
              </a:rPr>
              <a:t>划分</a:t>
            </a:r>
            <a:r>
              <a:rPr lang="en-US" altLang="zh-CN" dirty="0" smtClean="0">
                <a:solidFill>
                  <a:srgbClr val="0000FF"/>
                </a:solidFill>
                <a:latin typeface="Times New Roman" panose="02020603050405020304" pitchFamily="18" charset="0"/>
                <a:cs typeface="Times New Roman" panose="02020603050405020304" pitchFamily="18" charset="0"/>
              </a:rPr>
              <a:t>) attributes </a:t>
            </a:r>
            <a:r>
              <a:rPr lang="en-US" altLang="zh-CN" dirty="0">
                <a:solidFill>
                  <a:srgbClr val="0000FF"/>
                </a:solidFill>
                <a:latin typeface="Times New Roman" panose="02020603050405020304" pitchFamily="18" charset="0"/>
                <a:cs typeface="Times New Roman" panose="02020603050405020304" pitchFamily="18" charset="0"/>
              </a:rPr>
              <a:t>as sensitive or non</a:t>
            </a:r>
            <a:r>
              <a:rPr lang="en-US" altLang="zh-CN" dirty="0">
                <a:latin typeface="Times New Roman" panose="02020603050405020304" pitchFamily="18" charset="0"/>
                <a:cs typeface="Times New Roman" panose="02020603050405020304" pitchFamily="18" charset="0"/>
              </a:rPr>
              <a:t>, nor </a:t>
            </a:r>
            <a:r>
              <a:rPr lang="en-US" altLang="zh-CN" dirty="0">
                <a:solidFill>
                  <a:srgbClr val="0000FF"/>
                </a:solidFill>
                <a:latin typeface="Times New Roman" panose="02020603050405020304" pitchFamily="18" charset="0"/>
                <a:cs typeface="Times New Roman" panose="02020603050405020304" pitchFamily="18" charset="0"/>
              </a:rPr>
              <a:t>perturbing the </a:t>
            </a:r>
            <a:r>
              <a:rPr lang="en-US" altLang="zh-CN" dirty="0" smtClean="0">
                <a:solidFill>
                  <a:srgbClr val="0000FF"/>
                </a:solidFill>
                <a:latin typeface="Times New Roman" panose="02020603050405020304" pitchFamily="18" charset="0"/>
                <a:cs typeface="Times New Roman" panose="02020603050405020304" pitchFamily="18" charset="0"/>
              </a:rPr>
              <a:t>source data</a:t>
            </a:r>
            <a:r>
              <a:rPr lang="en-US" altLang="zh-CN" dirty="0">
                <a:latin typeface="Times New Roman" panose="02020603050405020304" pitchFamily="18" charset="0"/>
                <a:cs typeface="Times New Roman" panose="02020603050405020304" pitchFamily="18" charset="0"/>
              </a:rPr>
              <a:t>, nor </a:t>
            </a:r>
            <a:r>
              <a:rPr lang="en-US" altLang="zh-CN" dirty="0" smtClean="0">
                <a:solidFill>
                  <a:srgbClr val="0000FF"/>
                </a:solidFill>
                <a:latin typeface="Times New Roman" panose="02020603050405020304" pitchFamily="18" charset="0"/>
                <a:cs typeface="Times New Roman" panose="02020603050405020304" pitchFamily="18" charset="0"/>
              </a:rPr>
              <a:t>suppressing(</a:t>
            </a:r>
            <a:r>
              <a:rPr lang="zh-CN" altLang="en-US" dirty="0" smtClean="0">
                <a:solidFill>
                  <a:srgbClr val="0000FF"/>
                </a:solidFill>
                <a:latin typeface="Times New Roman" panose="02020603050405020304" pitchFamily="18" charset="0"/>
                <a:cs typeface="Times New Roman" panose="02020603050405020304" pitchFamily="18" charset="0"/>
              </a:rPr>
              <a:t>抑制</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values that are scarce or sensitive</a:t>
            </a:r>
            <a:r>
              <a:rPr lang="en-US" altLang="zh-CN" dirty="0">
                <a:latin typeface="Times New Roman" panose="02020603050405020304" pitchFamily="18" charset="0"/>
                <a:cs typeface="Times New Roman" panose="02020603050405020304" pitchFamily="18" charset="0"/>
              </a:rPr>
              <a:t>. </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64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ABSTRACT</a:t>
            </a:r>
            <a:r>
              <a:rPr lang="en-US" altLang="zh-CN" dirty="0" smtClean="0">
                <a:latin typeface="Times New Roman" panose="02020603050405020304" pitchFamily="18" charset="0"/>
                <a:cs typeface="Times New Roman" panose="02020603050405020304" pitchFamily="18" charset="0"/>
              </a:rPr>
              <a:t> &amp;</a:t>
            </a:r>
            <a:r>
              <a:rPr lang="en-US" altLang="zh-CN" b="1" dirty="0">
                <a:latin typeface="Times New Roman" panose="02020603050405020304" pitchFamily="18" charset="0"/>
                <a:cs typeface="Times New Roman" panose="02020603050405020304" pitchFamily="18" charset="0"/>
              </a:rPr>
              <a:t> Keywords</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85000" lnSpcReduction="20000"/>
          </a:bodyPr>
          <a:lstStyle/>
          <a:p>
            <a:r>
              <a:rPr lang="en-US" altLang="zh-CN" dirty="0">
                <a:latin typeface="Times New Roman" panose="02020603050405020304" pitchFamily="18" charset="0"/>
                <a:cs typeface="Times New Roman" panose="02020603050405020304" pitchFamily="18" charset="0"/>
              </a:rPr>
              <a:t>We report on the design and </a:t>
            </a:r>
            <a:r>
              <a:rPr lang="en-US" altLang="zh-CN" dirty="0" smtClean="0">
                <a:latin typeface="Times New Roman" panose="02020603050405020304" pitchFamily="18" charset="0"/>
                <a:cs typeface="Times New Roman" panose="02020603050405020304" pitchFamily="18" charset="0"/>
              </a:rPr>
              <a:t>implementation </a:t>
            </a:r>
            <a:r>
              <a:rPr lang="en-US" altLang="zh-CN" dirty="0">
                <a:latin typeface="Times New Roman" panose="02020603050405020304" pitchFamily="18" charset="0"/>
                <a:cs typeface="Times New Roman" panose="02020603050405020304" pitchFamily="18" charset="0"/>
              </a:rPr>
              <a:t>of the </a:t>
            </a:r>
            <a:r>
              <a:rPr lang="en-US" altLang="zh-CN" i="1" dirty="0" smtClean="0">
                <a:latin typeface="Times New Roman" panose="02020603050405020304" pitchFamily="18" charset="0"/>
                <a:cs typeface="Times New Roman" panose="02020603050405020304" pitchFamily="18" charset="0"/>
              </a:rPr>
              <a:t>Privacy Integrated </a:t>
            </a:r>
            <a:r>
              <a:rPr lang="en-US" altLang="zh-CN" i="1" dirty="0">
                <a:latin typeface="Times New Roman" panose="02020603050405020304" pitchFamily="18" charset="0"/>
                <a:cs typeface="Times New Roman" panose="02020603050405020304" pitchFamily="18" charset="0"/>
              </a:rPr>
              <a:t>Queries (PINQ) </a:t>
            </a:r>
            <a:r>
              <a:rPr lang="en-US" altLang="zh-CN" i="1" dirty="0" smtClean="0">
                <a:latin typeface="Times New Roman" panose="02020603050405020304" pitchFamily="18" charset="0"/>
                <a:cs typeface="Times New Roman" panose="02020603050405020304" pitchFamily="18" charset="0"/>
              </a:rPr>
              <a:t>platform</a:t>
            </a:r>
            <a:r>
              <a:rPr lang="en-US" altLang="zh-CN" dirty="0" smtClean="0">
                <a:latin typeface="Times New Roman" panose="02020603050405020304" pitchFamily="18" charset="0"/>
                <a:cs typeface="Times New Roman" panose="02020603050405020304" pitchFamily="18" charset="0"/>
              </a:rPr>
              <a:t> for privacy-preserving data </a:t>
            </a:r>
            <a:r>
              <a:rPr lang="en-US" altLang="zh-CN" dirty="0">
                <a:latin typeface="Times New Roman" panose="02020603050405020304" pitchFamily="18" charset="0"/>
                <a:cs typeface="Times New Roman" panose="02020603050405020304" pitchFamily="18" charset="0"/>
              </a:rPr>
              <a:t>analysis.</a:t>
            </a:r>
            <a:r>
              <a:rPr lang="en-US" altLang="zh-CN" dirty="0" smtClean="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PINQ provides analysts with a </a:t>
            </a:r>
            <a:r>
              <a:rPr lang="en-US" altLang="zh-CN" u="sng" dirty="0" smtClean="0">
                <a:solidFill>
                  <a:srgbClr val="0000FF"/>
                </a:solidFill>
                <a:latin typeface="Times New Roman" panose="02020603050405020304" pitchFamily="18" charset="0"/>
                <a:cs typeface="Times New Roman" panose="02020603050405020304" pitchFamily="18" charset="0"/>
              </a:rPr>
              <a:t>programming interface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a:t>
            </a:r>
            <a:r>
              <a:rPr lang="en-US" altLang="zh-CN" dirty="0" smtClean="0">
                <a:solidFill>
                  <a:srgbClr val="0000FF"/>
                </a:solidFill>
                <a:latin typeface="Times New Roman" panose="02020603050405020304" pitchFamily="18" charset="0"/>
                <a:cs typeface="Times New Roman" panose="02020603050405020304" pitchFamily="18" charset="0"/>
              </a:rPr>
              <a:t>unscrubbed (</a:t>
            </a:r>
            <a:r>
              <a:rPr lang="zh-CN" altLang="en-US" dirty="0" smtClean="0">
                <a:solidFill>
                  <a:srgbClr val="0000FF"/>
                </a:solidFill>
                <a:latin typeface="Times New Roman" panose="02020603050405020304" pitchFamily="18" charset="0"/>
                <a:cs typeface="Times New Roman" panose="02020603050405020304" pitchFamily="18" charset="0"/>
              </a:rPr>
              <a:t>未清洗的</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data </a:t>
            </a:r>
            <a:r>
              <a:rPr lang="en-US" altLang="zh-CN" dirty="0">
                <a:latin typeface="Times New Roman" panose="02020603050405020304" pitchFamily="18" charset="0"/>
                <a:cs typeface="Times New Roman" panose="02020603050405020304" pitchFamily="18" charset="0"/>
              </a:rPr>
              <a:t>through a </a:t>
            </a:r>
            <a:r>
              <a:rPr lang="en-US" altLang="zh-CN" dirty="0">
                <a:solidFill>
                  <a:srgbClr val="0000FF"/>
                </a:solidFill>
                <a:latin typeface="Times New Roman" panose="02020603050405020304" pitchFamily="18" charset="0"/>
                <a:cs typeface="Times New Roman" panose="02020603050405020304" pitchFamily="18" charset="0"/>
              </a:rPr>
              <a:t>SQL-like </a:t>
            </a:r>
            <a:r>
              <a:rPr lang="en-US" altLang="zh-CN" dirty="0" smtClean="0">
                <a:solidFill>
                  <a:srgbClr val="0000FF"/>
                </a:solidFill>
                <a:latin typeface="Times New Roman" panose="02020603050405020304" pitchFamily="18" charset="0"/>
                <a:cs typeface="Times New Roman" panose="02020603050405020304" pitchFamily="18" charset="0"/>
              </a:rPr>
              <a:t>language</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At </a:t>
            </a:r>
            <a:r>
              <a:rPr lang="en-US" altLang="zh-CN" dirty="0">
                <a:latin typeface="Times New Roman" panose="02020603050405020304" pitchFamily="18" charset="0"/>
                <a:cs typeface="Times New Roman" panose="02020603050405020304" pitchFamily="18" charset="0"/>
              </a:rPr>
              <a:t>the same time, the </a:t>
            </a:r>
            <a:r>
              <a:rPr lang="en-US" altLang="zh-CN" u="sng" dirty="0">
                <a:solidFill>
                  <a:srgbClr val="0000FF"/>
                </a:solidFill>
                <a:latin typeface="Times New Roman" panose="02020603050405020304" pitchFamily="18" charset="0"/>
                <a:cs typeface="Times New Roman" panose="02020603050405020304" pitchFamily="18" charset="0"/>
              </a:rPr>
              <a:t>design</a:t>
            </a:r>
            <a:r>
              <a:rPr lang="en-US" altLang="zh-CN" dirty="0">
                <a:latin typeface="Times New Roman" panose="02020603050405020304" pitchFamily="18" charset="0"/>
                <a:cs typeface="Times New Roman" panose="02020603050405020304" pitchFamily="18" charset="0"/>
              </a:rPr>
              <a:t> of </a:t>
            </a:r>
            <a:r>
              <a:rPr lang="en-US" altLang="zh-CN" i="1" dirty="0">
                <a:latin typeface="Times New Roman" panose="02020603050405020304" pitchFamily="18" charset="0"/>
                <a:cs typeface="Times New Roman" panose="02020603050405020304" pitchFamily="18" charset="0"/>
              </a:rPr>
              <a:t>PINQ’s analysis </a:t>
            </a:r>
            <a:r>
              <a:rPr lang="en-US" altLang="zh-CN" i="1" dirty="0" smtClean="0">
                <a:latin typeface="Times New Roman" panose="02020603050405020304" pitchFamily="18" charset="0"/>
                <a:cs typeface="Times New Roman" panose="02020603050405020304" pitchFamily="18" charset="0"/>
              </a:rPr>
              <a:t>language </a:t>
            </a:r>
            <a:r>
              <a:rPr lang="en-US" altLang="zh-CN" dirty="0" smtClean="0">
                <a:latin typeface="Times New Roman" panose="02020603050405020304" pitchFamily="18" charset="0"/>
                <a:cs typeface="Times New Roman" panose="02020603050405020304" pitchFamily="18" charset="0"/>
              </a:rPr>
              <a:t>and </a:t>
            </a:r>
            <a:r>
              <a:rPr lang="en-US" altLang="zh-CN" dirty="0">
                <a:latin typeface="Times New Roman" panose="02020603050405020304" pitchFamily="18" charset="0"/>
                <a:cs typeface="Times New Roman" panose="02020603050405020304" pitchFamily="18" charset="0"/>
              </a:rPr>
              <a:t>its careful </a:t>
            </a:r>
            <a:r>
              <a:rPr lang="en-US" altLang="zh-CN" u="sng" dirty="0">
                <a:solidFill>
                  <a:srgbClr val="0000FF"/>
                </a:solidFill>
                <a:latin typeface="Times New Roman" panose="02020603050405020304" pitchFamily="18" charset="0"/>
                <a:cs typeface="Times New Roman" panose="02020603050405020304" pitchFamily="18" charset="0"/>
              </a:rPr>
              <a:t>implementation</a:t>
            </a:r>
            <a:r>
              <a:rPr lang="en-US" altLang="zh-CN" dirty="0">
                <a:latin typeface="Times New Roman" panose="02020603050405020304" pitchFamily="18" charset="0"/>
                <a:cs typeface="Times New Roman" panose="02020603050405020304" pitchFamily="18" charset="0"/>
              </a:rPr>
              <a:t> provide formal </a:t>
            </a:r>
            <a:r>
              <a:rPr lang="en-US" altLang="zh-CN" dirty="0" smtClean="0">
                <a:latin typeface="Times New Roman" panose="02020603050405020304" pitchFamily="18" charset="0"/>
                <a:cs typeface="Times New Roman" panose="02020603050405020304" pitchFamily="18" charset="0"/>
              </a:rPr>
              <a:t>guarantees of </a:t>
            </a:r>
            <a:r>
              <a:rPr lang="en-US" altLang="zh-CN" dirty="0">
                <a:latin typeface="Times New Roman" panose="02020603050405020304" pitchFamily="18" charset="0"/>
                <a:cs typeface="Times New Roman" panose="02020603050405020304" pitchFamily="18" charset="0"/>
              </a:rPr>
              <a:t>differential privacy for any and all uses of the </a:t>
            </a:r>
            <a:r>
              <a:rPr lang="en-US" altLang="zh-CN" dirty="0" smtClean="0">
                <a:latin typeface="Times New Roman" panose="02020603050405020304" pitchFamily="18" charset="0"/>
                <a:cs typeface="Times New Roman" panose="02020603050405020304" pitchFamily="18" charset="0"/>
              </a:rPr>
              <a:t>platform.</a:t>
            </a:r>
          </a:p>
          <a:p>
            <a:r>
              <a:rPr lang="en-US" altLang="zh-CN" dirty="0" smtClean="0">
                <a:latin typeface="Times New Roman" panose="02020603050405020304" pitchFamily="18" charset="0"/>
                <a:cs typeface="Times New Roman" panose="02020603050405020304" pitchFamily="18" charset="0"/>
              </a:rPr>
              <a:t>PINQ’s </a:t>
            </a:r>
            <a:r>
              <a:rPr lang="en-US" altLang="zh-CN" u="sng" dirty="0">
                <a:solidFill>
                  <a:srgbClr val="0000FF"/>
                </a:solidFill>
                <a:latin typeface="Times New Roman" panose="02020603050405020304" pitchFamily="18" charset="0"/>
                <a:cs typeface="Times New Roman" panose="02020603050405020304" pitchFamily="18" charset="0"/>
              </a:rPr>
              <a:t>unconditional structural guarantees </a:t>
            </a:r>
            <a:r>
              <a:rPr lang="en-US" altLang="zh-CN" dirty="0">
                <a:latin typeface="Times New Roman" panose="02020603050405020304" pitchFamily="18" charset="0"/>
                <a:cs typeface="Times New Roman" panose="02020603050405020304" pitchFamily="18" charset="0"/>
              </a:rPr>
              <a:t>require no </a:t>
            </a:r>
            <a:r>
              <a:rPr lang="en-US" altLang="zh-CN" dirty="0" smtClean="0">
                <a:latin typeface="Times New Roman" panose="02020603050405020304" pitchFamily="18" charset="0"/>
                <a:cs typeface="Times New Roman" panose="02020603050405020304" pitchFamily="18" charset="0"/>
              </a:rPr>
              <a:t>trust placed </a:t>
            </a:r>
            <a:r>
              <a:rPr lang="en-US" altLang="zh-CN" dirty="0">
                <a:latin typeface="Times New Roman" panose="02020603050405020304" pitchFamily="18" charset="0"/>
                <a:cs typeface="Times New Roman" panose="02020603050405020304" pitchFamily="18" charset="0"/>
              </a:rPr>
              <a:t>in the expertise or diligence of the analysts, substantially broadening the scope for design and deployment </a:t>
            </a:r>
            <a:r>
              <a:rPr lang="en-US" altLang="zh-CN" dirty="0" smtClean="0">
                <a:latin typeface="Times New Roman" panose="02020603050405020304" pitchFamily="18" charset="0"/>
                <a:cs typeface="Times New Roman" panose="02020603050405020304" pitchFamily="18" charset="0"/>
              </a:rPr>
              <a:t>of privacy-preserving </a:t>
            </a:r>
            <a:r>
              <a:rPr lang="en-US" altLang="zh-CN" dirty="0">
                <a:latin typeface="Times New Roman" panose="02020603050405020304" pitchFamily="18" charset="0"/>
                <a:cs typeface="Times New Roman" panose="02020603050405020304" pitchFamily="18" charset="0"/>
              </a:rPr>
              <a:t>data analysis, especially by non-experts.</a:t>
            </a:r>
            <a:r>
              <a:rPr lang="en-US" altLang="zh-CN" dirty="0" smtClean="0">
                <a:latin typeface="Times New Roman" panose="02020603050405020304" pitchFamily="18" charset="0"/>
                <a:cs typeface="Times New Roman" panose="02020603050405020304" pitchFamily="18" charset="0"/>
              </a:rPr>
              <a:t> </a:t>
            </a:r>
          </a:p>
          <a:p>
            <a:pPr marL="230400" indent="0">
              <a:buNone/>
            </a:pPr>
            <a:r>
              <a:rPr lang="en-US" altLang="zh-CN" dirty="0" smtClean="0">
                <a:latin typeface="Times New Roman" panose="02020603050405020304" pitchFamily="18" charset="0"/>
                <a:cs typeface="Times New Roman" panose="02020603050405020304" pitchFamily="18" charset="0"/>
              </a:rPr>
              <a:t>PINQ</a:t>
            </a:r>
            <a:r>
              <a:rPr lang="zh-CN" altLang="en-US" dirty="0" smtClean="0">
                <a:latin typeface="Times New Roman" panose="02020603050405020304" pitchFamily="18" charset="0"/>
                <a:cs typeface="Times New Roman" panose="02020603050405020304" pitchFamily="18" charset="0"/>
              </a:rPr>
              <a:t>的无条件结构化保证无需建立在分析人员的专业知识和努力的信赖基础上，它可以大幅度地为设计和部署，尤其是由非专业人士进行的受隐私保护的数据分析拓宽范围。</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Anonymization(</a:t>
            </a:r>
            <a:r>
              <a:rPr lang="zh-CN" altLang="en-US" dirty="0" smtClean="0">
                <a:latin typeface="Times New Roman" panose="02020603050405020304" pitchFamily="18" charset="0"/>
                <a:cs typeface="Times New Roman" panose="02020603050405020304" pitchFamily="18" charset="0"/>
              </a:rPr>
              <a:t>匿名化</a:t>
            </a:r>
            <a:r>
              <a:rPr lang="en-US" altLang="zh-CN" dirty="0" smtClean="0">
                <a:latin typeface="Times New Roman" panose="02020603050405020304" pitchFamily="18" charset="0"/>
                <a:cs typeface="Times New Roman" panose="02020603050405020304" pitchFamily="18" charset="0"/>
              </a:rPr>
              <a:t>), confidentiality(</a:t>
            </a:r>
            <a:r>
              <a:rPr lang="zh-CN" altLang="en-US" dirty="0" smtClean="0">
                <a:latin typeface="Times New Roman" panose="02020603050405020304" pitchFamily="18" charset="0"/>
                <a:cs typeface="Times New Roman" panose="02020603050405020304" pitchFamily="18" charset="0"/>
              </a:rPr>
              <a:t>机密性</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differential privacy, LINQ</a:t>
            </a:r>
            <a:r>
              <a:rPr lang="en-US" altLang="zh-CN"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535786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11200"/>
            <a:ext cx="10515600" cy="5465763"/>
          </a:xfrm>
        </p:spPr>
        <p:txBody>
          <a:bodyPr>
            <a:normAutofit lnSpcReduction="10000"/>
          </a:bodyPr>
          <a:lstStyle/>
          <a:p>
            <a:r>
              <a:rPr lang="en-US" altLang="zh-CN" dirty="0">
                <a:solidFill>
                  <a:srgbClr val="0000FF"/>
                </a:solidFill>
                <a:latin typeface="Times New Roman" panose="02020603050405020304" pitchFamily="18" charset="0"/>
                <a:cs typeface="Times New Roman" panose="02020603050405020304" pitchFamily="18" charset="0"/>
              </a:rPr>
              <a:t>Independence of data type </a:t>
            </a:r>
            <a:r>
              <a:rPr lang="en-US" altLang="zh-CN" dirty="0">
                <a:latin typeface="Times New Roman" panose="02020603050405020304" pitchFamily="18" charset="0"/>
                <a:cs typeface="Times New Roman" panose="02020603050405020304" pitchFamily="18" charset="0"/>
              </a:rPr>
              <a:t>is a very liberating </a:t>
            </a:r>
            <a:r>
              <a:rPr lang="en-US" altLang="zh-CN" dirty="0" smtClean="0">
                <a:latin typeface="Times New Roman" panose="02020603050405020304" pitchFamily="18" charset="0"/>
                <a:cs typeface="Times New Roman" panose="02020603050405020304" pitchFamily="18" charset="0"/>
              </a:rPr>
              <a:t>property. We </a:t>
            </a:r>
            <a:r>
              <a:rPr lang="en-US" altLang="zh-CN" dirty="0">
                <a:latin typeface="Times New Roman" panose="02020603050405020304" pitchFamily="18" charset="0"/>
                <a:cs typeface="Times New Roman" panose="02020603050405020304" pitchFamily="18" charset="0"/>
              </a:rPr>
              <a:t>needn’t worry about </a:t>
            </a:r>
            <a:r>
              <a:rPr lang="en-US" altLang="zh-CN" dirty="0" smtClean="0">
                <a:solidFill>
                  <a:srgbClr val="0000FF"/>
                </a:solidFill>
                <a:latin typeface="Times New Roman" panose="02020603050405020304" pitchFamily="18" charset="0"/>
                <a:cs typeface="Times New Roman" panose="02020603050405020304" pitchFamily="18" charset="0"/>
              </a:rPr>
              <a:t>customizing(</a:t>
            </a:r>
            <a:r>
              <a:rPr lang="zh-CN" altLang="en-US" dirty="0" smtClean="0">
                <a:solidFill>
                  <a:srgbClr val="0000FF"/>
                </a:solidFill>
                <a:latin typeface="Times New Roman" panose="02020603050405020304" pitchFamily="18" charset="0"/>
                <a:cs typeface="Times New Roman" panose="02020603050405020304" pitchFamily="18" charset="0"/>
              </a:rPr>
              <a:t>定制</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privacy guarantees </a:t>
            </a:r>
            <a:r>
              <a:rPr lang="en-US" altLang="zh-CN" dirty="0" smtClean="0">
                <a:solidFill>
                  <a:srgbClr val="0000FF"/>
                </a:solidFill>
                <a:latin typeface="Times New Roman" panose="02020603050405020304" pitchFamily="18" charset="0"/>
                <a:cs typeface="Times New Roman" panose="02020603050405020304" pitchFamily="18" charset="0"/>
              </a:rPr>
              <a:t>for different domains</a:t>
            </a:r>
            <a:r>
              <a:rPr lang="en-US" altLang="zh-CN" dirty="0">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misclassifying(</a:t>
            </a:r>
            <a:r>
              <a:rPr lang="zh-CN" altLang="en-US" dirty="0" smtClean="0">
                <a:solidFill>
                  <a:srgbClr val="0000FF"/>
                </a:solidFill>
                <a:latin typeface="Times New Roman" panose="02020603050405020304" pitchFamily="18" charset="0"/>
                <a:cs typeface="Times New Roman" panose="02020603050405020304" pitchFamily="18" charset="0"/>
              </a:rPr>
              <a:t>误判</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attributes as insensitive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or </a:t>
            </a:r>
            <a:r>
              <a:rPr lang="en-US" altLang="zh-CN" dirty="0" smtClean="0">
                <a:solidFill>
                  <a:srgbClr val="0000FF"/>
                </a:solidFill>
                <a:latin typeface="Times New Roman" panose="02020603050405020304" pitchFamily="18" charset="0"/>
                <a:cs typeface="Times New Roman" panose="02020603050405020304" pitchFamily="18" charset="0"/>
              </a:rPr>
              <a:t>overlooking (</a:t>
            </a:r>
            <a:r>
              <a:rPr lang="zh-CN" altLang="en-US" dirty="0" smtClean="0">
                <a:solidFill>
                  <a:srgbClr val="0000FF"/>
                </a:solidFill>
                <a:latin typeface="Times New Roman" panose="02020603050405020304" pitchFamily="18" charset="0"/>
                <a:cs typeface="Times New Roman" panose="02020603050405020304" pitchFamily="18" charset="0"/>
              </a:rPr>
              <a:t>忽视</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sensitive combinations of insensitive </a:t>
            </a:r>
            <a:r>
              <a:rPr lang="en-US" altLang="zh-CN" dirty="0" smtClean="0">
                <a:solidFill>
                  <a:srgbClr val="0000FF"/>
                </a:solidFill>
                <a:latin typeface="Times New Roman" panose="02020603050405020304" pitchFamily="18" charset="0"/>
                <a:cs typeface="Times New Roman" panose="02020603050405020304" pitchFamily="18" charset="0"/>
              </a:rPr>
              <a:t>attributes</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We </a:t>
            </a:r>
            <a:r>
              <a:rPr lang="en-US" altLang="zh-CN" dirty="0">
                <a:latin typeface="Times New Roman" panose="02020603050405020304" pitchFamily="18" charset="0"/>
                <a:cs typeface="Times New Roman" panose="02020603050405020304" pitchFamily="18" charset="0"/>
              </a:rPr>
              <a:t>can </a:t>
            </a:r>
            <a:r>
              <a:rPr lang="en-US" altLang="zh-CN" dirty="0">
                <a:solidFill>
                  <a:srgbClr val="0000FF"/>
                </a:solidFill>
                <a:latin typeface="Times New Roman" panose="02020603050405020304" pitchFamily="18" charset="0"/>
                <a:cs typeface="Times New Roman" panose="02020603050405020304" pitchFamily="18" charset="0"/>
              </a:rPr>
              <a:t>provide meaningful guarantees for </a:t>
            </a:r>
            <a:r>
              <a:rPr lang="en-US" altLang="zh-CN" u="sng" dirty="0">
                <a:solidFill>
                  <a:srgbClr val="0000FF"/>
                </a:solidFill>
                <a:latin typeface="Times New Roman" panose="02020603050405020304" pitchFamily="18" charset="0"/>
                <a:cs typeface="Times New Roman" panose="02020603050405020304" pitchFamily="18" charset="0"/>
              </a:rPr>
              <a:t>unstructured data</a:t>
            </a:r>
            <a:r>
              <a:rPr lang="en-US" altLang="zh-CN" dirty="0">
                <a:latin typeface="Times New Roman" panose="02020603050405020304" pitchFamily="18" charset="0"/>
                <a:cs typeface="Times New Roman" panose="02020603050405020304" pitchFamily="18" charset="0"/>
              </a:rPr>
              <a:t>,</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like free text and binary data that have previously </a:t>
            </a:r>
            <a:r>
              <a:rPr lang="en-US" altLang="zh-CN" dirty="0" smtClean="0">
                <a:latin typeface="Times New Roman" panose="02020603050405020304" pitchFamily="18" charset="0"/>
                <a:cs typeface="Times New Roman" panose="02020603050405020304" pitchFamily="18" charset="0"/>
              </a:rPr>
              <a:t>vexed(</a:t>
            </a:r>
            <a:r>
              <a:rPr lang="zh-CN" altLang="en-US" dirty="0">
                <a:latin typeface="Times New Roman" panose="02020603050405020304" pitchFamily="18" charset="0"/>
                <a:cs typeface="Times New Roman" panose="02020603050405020304" pitchFamily="18" charset="0"/>
              </a:rPr>
              <a:t>争论不休</a:t>
            </a:r>
            <a:r>
              <a:rPr lang="zh-CN" altLang="en-US" dirty="0" smtClean="0">
                <a:latin typeface="Times New Roman" panose="02020603050405020304" pitchFamily="18" charset="0"/>
                <a:cs typeface="Times New Roman" panose="02020603050405020304" pitchFamily="18" charset="0"/>
              </a:rPr>
              <a:t>的，（</a:t>
            </a:r>
            <a:r>
              <a:rPr lang="zh-CN" altLang="en-US" dirty="0">
                <a:latin typeface="Times New Roman" panose="02020603050405020304" pitchFamily="18" charset="0"/>
                <a:cs typeface="Times New Roman" panose="02020603050405020304" pitchFamily="18" charset="0"/>
              </a:rPr>
              <a:t>指问题等）棘手</a:t>
            </a:r>
            <a:r>
              <a:rPr lang="zh-CN" altLang="en-US" dirty="0" smtClean="0">
                <a:latin typeface="Times New Roman" panose="02020603050405020304" pitchFamily="18" charset="0"/>
                <a:cs typeface="Times New Roman" panose="02020603050405020304" pitchFamily="18" charset="0"/>
              </a:rPr>
              <a:t>的</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sensitivity classification. We can even </a:t>
            </a:r>
            <a:r>
              <a:rPr lang="en-US" altLang="zh-CN" dirty="0">
                <a:solidFill>
                  <a:srgbClr val="0000FF"/>
                </a:solidFill>
                <a:latin typeface="Times New Roman" panose="02020603050405020304" pitchFamily="18" charset="0"/>
                <a:cs typeface="Times New Roman" panose="02020603050405020304" pitchFamily="18" charset="0"/>
              </a:rPr>
              <a:t>support </a:t>
            </a:r>
            <a:r>
              <a:rPr lang="en-US" altLang="zh-CN" u="sng" dirty="0">
                <a:solidFill>
                  <a:srgbClr val="0000FF"/>
                </a:solidFill>
                <a:latin typeface="Times New Roman" panose="02020603050405020304" pitchFamily="18" charset="0"/>
                <a:cs typeface="Times New Roman" panose="02020603050405020304" pitchFamily="18" charset="0"/>
              </a:rPr>
              <a:t>mutable </a:t>
            </a:r>
            <a:r>
              <a:rPr lang="en-US" altLang="zh-CN" u="sng" dirty="0" smtClean="0">
                <a:solidFill>
                  <a:srgbClr val="0000FF"/>
                </a:solidFill>
                <a:latin typeface="Times New Roman" panose="02020603050405020304" pitchFamily="18" charset="0"/>
                <a:cs typeface="Times New Roman" panose="02020603050405020304" pitchFamily="18" charset="0"/>
              </a:rPr>
              <a:t>records</a:t>
            </a:r>
            <a:r>
              <a:rPr lang="en-US" altLang="zh-CN" dirty="0" smtClean="0">
                <a:latin typeface="Times New Roman" panose="02020603050405020304" pitchFamily="18" charset="0"/>
                <a:cs typeface="Times New Roman" panose="02020603050405020304" pitchFamily="18" charset="0"/>
              </a:rPr>
              <a:t>, replacing </a:t>
            </a:r>
            <a:r>
              <a:rPr lang="en-US" altLang="zh-CN" dirty="0">
                <a:solidFill>
                  <a:srgbClr val="0000FF"/>
                </a:solidFill>
                <a:latin typeface="Times New Roman" panose="02020603050405020304" pitchFamily="18" charset="0"/>
                <a:cs typeface="Times New Roman" panose="02020603050405020304" pitchFamily="18" charset="0"/>
              </a:rPr>
              <a:t>each record </a:t>
            </a:r>
            <a:r>
              <a:rPr lang="en-US" altLang="zh-CN" dirty="0">
                <a:latin typeface="Times New Roman" panose="02020603050405020304" pitchFamily="18" charset="0"/>
                <a:cs typeface="Times New Roman" panose="02020603050405020304" pitchFamily="18" charset="0"/>
              </a:rPr>
              <a:t>with a </a:t>
            </a:r>
            <a:r>
              <a:rPr lang="en-US" altLang="zh-CN" dirty="0">
                <a:solidFill>
                  <a:srgbClr val="0000FF"/>
                </a:solidFill>
                <a:latin typeface="Times New Roman" panose="02020603050405020304" pitchFamily="18" charset="0"/>
                <a:cs typeface="Times New Roman" panose="02020603050405020304" pitchFamily="18" charset="0"/>
              </a:rPr>
              <a:t>timeline of </a:t>
            </a:r>
            <a:r>
              <a:rPr lang="en-US" altLang="zh-CN" dirty="0" smtClean="0">
                <a:solidFill>
                  <a:srgbClr val="0000FF"/>
                </a:solidFill>
                <a:latin typeface="Times New Roman" panose="02020603050405020304" pitchFamily="18" charset="0"/>
                <a:cs typeface="Times New Roman" panose="02020603050405020304" pitchFamily="18" charset="0"/>
              </a:rPr>
              <a:t>its</a:t>
            </a:r>
            <a:r>
              <a:rPr lang="en-US" altLang="zh-CN" u="sng" dirty="0" smtClean="0">
                <a:solidFill>
                  <a:srgbClr val="0000FF"/>
                </a:solidFill>
                <a:latin typeface="Times New Roman" panose="02020603050405020304" pitchFamily="18" charset="0"/>
                <a:cs typeface="Times New Roman" panose="02020603050405020304" pitchFamily="18" charset="0"/>
              </a:rPr>
              <a:t>(mutable records’)</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contents</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Furthermore, by </a:t>
            </a:r>
            <a:r>
              <a:rPr lang="en-US" altLang="zh-CN" dirty="0">
                <a:solidFill>
                  <a:srgbClr val="0000FF"/>
                </a:solidFill>
                <a:latin typeface="Times New Roman" panose="02020603050405020304" pitchFamily="18" charset="0"/>
                <a:cs typeface="Times New Roman" panose="02020603050405020304" pitchFamily="18" charset="0"/>
              </a:rPr>
              <a:t>ignoring</a:t>
            </a:r>
            <a:r>
              <a:rPr lang="en-US" altLang="zh-CN" dirty="0">
                <a:latin typeface="Times New Roman" panose="02020603050405020304" pitchFamily="18" charset="0"/>
                <a:cs typeface="Times New Roman" panose="02020603050405020304" pitchFamily="18" charset="0"/>
              </a:rPr>
              <a:t> entirely </a:t>
            </a:r>
            <a:r>
              <a:rPr lang="en-US" altLang="zh-CN" dirty="0">
                <a:solidFill>
                  <a:srgbClr val="0000FF"/>
                </a:solidFill>
                <a:latin typeface="Times New Roman" panose="02020603050405020304" pitchFamily="18" charset="0"/>
                <a:cs typeface="Times New Roman" panose="02020603050405020304" pitchFamily="18" charset="0"/>
              </a:rPr>
              <a:t>the records’ </a:t>
            </a:r>
            <a:r>
              <a:rPr lang="en-US" altLang="zh-CN" dirty="0" smtClean="0">
                <a:solidFill>
                  <a:srgbClr val="0000FF"/>
                </a:solidFill>
                <a:latin typeface="Times New Roman" panose="02020603050405020304" pitchFamily="18" charset="0"/>
                <a:cs typeface="Times New Roman" panose="02020603050405020304" pitchFamily="18" charset="0"/>
              </a:rPr>
              <a:t>semantics </a:t>
            </a:r>
            <a:r>
              <a:rPr lang="en-US" altLang="zh-CN" dirty="0" smtClean="0">
                <a:latin typeface="Times New Roman" panose="02020603050405020304" pitchFamily="18" charset="0"/>
                <a:cs typeface="Times New Roman" panose="02020603050405020304" pitchFamily="18" charset="0"/>
              </a:rPr>
              <a:t>we </a:t>
            </a:r>
            <a:r>
              <a:rPr lang="en-US" altLang="zh-CN" dirty="0">
                <a:latin typeface="Times New Roman" panose="02020603050405020304" pitchFamily="18" charset="0"/>
                <a:cs typeface="Times New Roman" panose="02020603050405020304" pitchFamily="18" charset="0"/>
              </a:rPr>
              <a:t>can </a:t>
            </a:r>
            <a:r>
              <a:rPr lang="en-US" altLang="zh-CN" dirty="0">
                <a:solidFill>
                  <a:srgbClr val="0000FF"/>
                </a:solidFill>
                <a:latin typeface="Times New Roman" panose="02020603050405020304" pitchFamily="18" charset="0"/>
                <a:cs typeface="Times New Roman" panose="02020603050405020304" pitchFamily="18" charset="0"/>
              </a:rPr>
              <a:t>provide guarantees for arbitrary functions of </a:t>
            </a:r>
            <a:r>
              <a:rPr lang="en-US" altLang="zh-CN" u="sng" dirty="0" smtClean="0">
                <a:solidFill>
                  <a:srgbClr val="0000FF"/>
                </a:solidFill>
                <a:latin typeface="Times New Roman" panose="02020603050405020304" pitchFamily="18" charset="0"/>
                <a:cs typeface="Times New Roman" panose="02020603050405020304" pitchFamily="18" charset="0"/>
              </a:rPr>
              <a:t>them(</a:t>
            </a:r>
            <a:r>
              <a:rPr lang="en-US" altLang="zh-CN" u="sng" dirty="0">
                <a:solidFill>
                  <a:srgbClr val="0000FF"/>
                </a:solidFill>
                <a:latin typeface="Times New Roman" panose="02020603050405020304" pitchFamily="18" charset="0"/>
                <a:cs typeface="Times New Roman" panose="02020603050405020304" pitchFamily="18" charset="0"/>
              </a:rPr>
              <a:t>records</a:t>
            </a:r>
            <a:r>
              <a:rPr lang="en-US" altLang="zh-CN" u="sng" dirty="0" smtClean="0">
                <a:solidFill>
                  <a:srgbClr val="0000FF"/>
                </a:solidFill>
                <a:latin typeface="Times New Roman" panose="02020603050405020304" pitchFamily="18" charset="0"/>
                <a:cs typeface="Times New Roman" panose="02020603050405020304" pitchFamily="18" charset="0"/>
              </a:rPr>
              <a:t>).</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This </a:t>
            </a:r>
            <a:r>
              <a:rPr lang="en-US" altLang="zh-CN" dirty="0">
                <a:latin typeface="Times New Roman" panose="02020603050405020304" pitchFamily="18" charset="0"/>
                <a:cs typeface="Times New Roman" panose="02020603050405020304" pitchFamily="18" charset="0"/>
              </a:rPr>
              <a:t>property is </a:t>
            </a:r>
            <a:r>
              <a:rPr lang="en-US" altLang="zh-CN" u="sng" dirty="0">
                <a:solidFill>
                  <a:srgbClr val="0000FF"/>
                </a:solidFill>
                <a:latin typeface="Times New Roman" panose="02020603050405020304" pitchFamily="18" charset="0"/>
                <a:cs typeface="Times New Roman" panose="02020603050405020304" pitchFamily="18" charset="0"/>
              </a:rPr>
              <a:t>fundamental</a:t>
            </a:r>
            <a:r>
              <a:rPr lang="en-US" altLang="zh-CN" dirty="0">
                <a:latin typeface="Times New Roman" panose="02020603050405020304" pitchFamily="18" charset="0"/>
                <a:cs typeface="Times New Roman" panose="02020603050405020304" pitchFamily="18" charset="0"/>
              </a:rPr>
              <a:t> to </a:t>
            </a:r>
            <a:r>
              <a:rPr lang="en-US" altLang="zh-CN" dirty="0">
                <a:solidFill>
                  <a:srgbClr val="0000FF"/>
                </a:solidFill>
                <a:latin typeface="Times New Roman" panose="02020603050405020304" pitchFamily="18" charset="0"/>
                <a:cs typeface="Times New Roman" panose="02020603050405020304" pitchFamily="18" charset="0"/>
              </a:rPr>
              <a:t>allowing analysts to </a:t>
            </a:r>
            <a:r>
              <a:rPr lang="en-US" altLang="zh-CN" dirty="0" smtClean="0">
                <a:solidFill>
                  <a:srgbClr val="0000FF"/>
                </a:solidFill>
                <a:latin typeface="Times New Roman" panose="02020603050405020304" pitchFamily="18" charset="0"/>
                <a:cs typeface="Times New Roman" panose="02020603050405020304" pitchFamily="18" charset="0"/>
              </a:rPr>
              <a:t>write their </a:t>
            </a:r>
            <a:r>
              <a:rPr lang="en-US" altLang="zh-CN" dirty="0">
                <a:solidFill>
                  <a:srgbClr val="0000FF"/>
                </a:solidFill>
                <a:latin typeface="Times New Roman" panose="02020603050405020304" pitchFamily="18" charset="0"/>
                <a:cs typeface="Times New Roman" panose="02020603050405020304" pitchFamily="18" charset="0"/>
              </a:rPr>
              <a:t>own </a:t>
            </a:r>
            <a:r>
              <a:rPr lang="en-US" altLang="zh-CN" u="sng" dirty="0">
                <a:solidFill>
                  <a:srgbClr val="0000FF"/>
                </a:solidFill>
                <a:latin typeface="Times New Roman" panose="02020603050405020304" pitchFamily="18" charset="0"/>
                <a:cs typeface="Times New Roman" panose="02020603050405020304" pitchFamily="18" charset="0"/>
              </a:rPr>
              <a:t>ad-hoc analyses</a:t>
            </a:r>
            <a:r>
              <a:rPr lang="en-US" altLang="zh-CN" dirty="0">
                <a:latin typeface="Times New Roman" panose="02020603050405020304" pitchFamily="18" charset="0"/>
                <a:cs typeface="Times New Roman" panose="02020603050405020304" pitchFamily="18" charset="0"/>
              </a:rPr>
              <a:t>, rather than choose from a set </a:t>
            </a:r>
            <a:r>
              <a:rPr lang="en-US" altLang="zh-CN" dirty="0" smtClean="0">
                <a:latin typeface="Times New Roman" panose="02020603050405020304" pitchFamily="18" charset="0"/>
                <a:cs typeface="Times New Roman" panose="02020603050405020304" pitchFamily="18" charset="0"/>
              </a:rPr>
              <a:t>of pre-screened(</a:t>
            </a:r>
            <a:r>
              <a:rPr lang="zh-CN" altLang="en-US" dirty="0" smtClean="0">
                <a:latin typeface="Times New Roman" panose="02020603050405020304" pitchFamily="18" charset="0"/>
                <a:cs typeface="Times New Roman" panose="02020603050405020304" pitchFamily="18" charset="0"/>
              </a:rPr>
              <a:t>预筛选过的</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computations over declassified attributes.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70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2.2 Aggregations: Noisy Counts</a:t>
            </a:r>
            <a:r>
              <a:rPr lang="en-US" altLang="zh-CN" dirty="0"/>
              <a:t> </a:t>
            </a:r>
            <a:endParaRPr lang="zh-CN" altLang="en-US"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The </a:t>
            </a:r>
            <a:r>
              <a:rPr lang="en-US" altLang="zh-CN" dirty="0">
                <a:solidFill>
                  <a:srgbClr val="0000FF"/>
                </a:solidFill>
                <a:latin typeface="Times New Roman" panose="02020603050405020304" pitchFamily="18" charset="0"/>
                <a:cs typeface="Times New Roman" panose="02020603050405020304" pitchFamily="18" charset="0"/>
              </a:rPr>
              <a:t>simplest</a:t>
            </a:r>
            <a:r>
              <a:rPr lang="en-US" altLang="zh-CN" dirty="0">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differentially-private aggregation </a:t>
            </a:r>
            <a:r>
              <a:rPr lang="en-US" altLang="zh-CN" dirty="0">
                <a:latin typeface="Times New Roman" panose="02020603050405020304" pitchFamily="18" charset="0"/>
                <a:cs typeface="Times New Roman" panose="02020603050405020304" pitchFamily="18" charset="0"/>
              </a:rPr>
              <a:t>(from [1</a:t>
            </a:r>
            <a:r>
              <a:rPr lang="en-US" altLang="zh-CN" dirty="0" smtClean="0">
                <a:latin typeface="Times New Roman" panose="02020603050405020304" pitchFamily="18" charset="0"/>
                <a:cs typeface="Times New Roman" panose="02020603050405020304" pitchFamily="18" charset="0"/>
              </a:rPr>
              <a:t>]) </a:t>
            </a:r>
          </a:p>
          <a:p>
            <a:pPr lvl="1">
              <a:buFont typeface="Wingdings" panose="05000000000000000000" pitchFamily="2" charset="2"/>
              <a:buChar char="ü"/>
            </a:pPr>
            <a:r>
              <a:rPr lang="en-US" altLang="zh-CN" dirty="0" smtClean="0">
                <a:latin typeface="Times New Roman" panose="02020603050405020304" pitchFamily="18" charset="0"/>
                <a:cs typeface="Times New Roman" panose="02020603050405020304" pitchFamily="18" charset="0"/>
              </a:rPr>
              <a:t>releases </a:t>
            </a:r>
            <a:r>
              <a:rPr lang="en-US" altLang="zh-CN" dirty="0">
                <a:solidFill>
                  <a:srgbClr val="0000FF"/>
                </a:solidFill>
                <a:latin typeface="Times New Roman" panose="02020603050405020304" pitchFamily="18" charset="0"/>
                <a:cs typeface="Times New Roman" panose="02020603050405020304" pitchFamily="18" charset="0"/>
              </a:rPr>
              <a:t>the number of records in a data set</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altLang="zh-CN" dirty="0" smtClean="0">
                <a:latin typeface="Times New Roman" panose="02020603050405020304" pitchFamily="18" charset="0"/>
                <a:cs typeface="Times New Roman" panose="02020603050405020304" pitchFamily="18" charset="0"/>
              </a:rPr>
              <a:t>is perturbed by </a:t>
            </a:r>
            <a:r>
              <a:rPr lang="en-US" altLang="zh-CN" u="sng" dirty="0" smtClean="0">
                <a:solidFill>
                  <a:srgbClr val="0000FF"/>
                </a:solidFill>
                <a:latin typeface="Times New Roman" panose="02020603050405020304" pitchFamily="18" charset="0"/>
                <a:cs typeface="Times New Roman" panose="02020603050405020304" pitchFamily="18" charset="0"/>
              </a:rPr>
              <a:t>symmetric </a:t>
            </a:r>
            <a:r>
              <a:rPr lang="en-US" altLang="zh-CN" u="sng" dirty="0">
                <a:solidFill>
                  <a:srgbClr val="0000FF"/>
                </a:solidFill>
                <a:latin typeface="Times New Roman" panose="02020603050405020304" pitchFamily="18" charset="0"/>
                <a:cs typeface="Times New Roman" panose="02020603050405020304" pitchFamily="18" charset="0"/>
              </a:rPr>
              <a:t>exponential (Laplace) noise</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altLang="zh-CN" dirty="0" smtClean="0">
                <a:latin typeface="Times New Roman" panose="02020603050405020304" pitchFamily="18" charset="0"/>
                <a:cs typeface="Times New Roman" panose="02020603050405020304" pitchFamily="18" charset="0"/>
              </a:rPr>
              <a:t>density </a:t>
            </a:r>
            <a:r>
              <a:rPr lang="en-US" altLang="zh-CN" dirty="0">
                <a:latin typeface="Times New Roman" panose="02020603050405020304" pitchFamily="18" charset="0"/>
                <a:cs typeface="Times New Roman" panose="02020603050405020304" pitchFamily="18" charset="0"/>
              </a:rPr>
              <a:t>function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as in Figure 2. </a:t>
            </a: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2979284" y="3522366"/>
            <a:ext cx="6048602" cy="2654597"/>
          </a:xfrm>
          <a:prstGeom prst="rect">
            <a:avLst/>
          </a:prstGeom>
        </p:spPr>
      </p:pic>
    </p:spTree>
    <p:extLst>
      <p:ext uri="{BB962C8B-B14F-4D97-AF65-F5344CB8AC3E}">
        <p14:creationId xmlns:p14="http://schemas.microsoft.com/office/powerpoint/2010/main" val="1250801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696686"/>
                <a:ext cx="10515600" cy="5370285"/>
              </a:xfrm>
            </p:spPr>
            <p:txBody>
              <a:bodyPr>
                <a:normAutofit lnSpcReduction="10000"/>
              </a:bodyPr>
              <a:lstStyle/>
              <a:p>
                <a:r>
                  <a:rPr lang="en-US" altLang="zh-CN" dirty="0" smtClean="0">
                    <a:latin typeface="Times New Roman" panose="02020603050405020304" pitchFamily="18" charset="0"/>
                    <a:cs typeface="Times New Roman" panose="02020603050405020304" pitchFamily="18" charset="0"/>
                  </a:rPr>
                  <a:t>Changing an </a:t>
                </a:r>
                <a:r>
                  <a:rPr lang="en-US" altLang="zh-CN" dirty="0">
                    <a:solidFill>
                      <a:srgbClr val="0000FF"/>
                    </a:solidFill>
                    <a:latin typeface="Times New Roman" panose="02020603050405020304" pitchFamily="18" charset="0"/>
                    <a:cs typeface="Times New Roman" panose="02020603050405020304" pitchFamily="18" charset="0"/>
                  </a:rPr>
                  <a:t>input data set </a:t>
                </a:r>
                <a:r>
                  <a:rPr lang="en-US" altLang="zh-CN" dirty="0">
                    <a:latin typeface="Times New Roman" panose="02020603050405020304" pitchFamily="18" charset="0"/>
                    <a:cs typeface="Times New Roman" panose="02020603050405020304" pitchFamily="18" charset="0"/>
                  </a:rPr>
                  <a:t>from </a:t>
                </a:r>
                <a:r>
                  <a:rPr lang="en-US" altLang="zh-CN" i="1" dirty="0">
                    <a:latin typeface="Times New Roman" panose="02020603050405020304" pitchFamily="18" charset="0"/>
                    <a:cs typeface="Times New Roman" panose="02020603050405020304" pitchFamily="18" charset="0"/>
                  </a:rPr>
                  <a:t>A </a:t>
                </a:r>
                <a:r>
                  <a:rPr lang="en-US" altLang="zh-CN" dirty="0">
                    <a:latin typeface="Times New Roman" panose="02020603050405020304" pitchFamily="18" charset="0"/>
                    <a:cs typeface="Times New Roman" panose="02020603050405020304" pitchFamily="18" charset="0"/>
                  </a:rPr>
                  <a:t>to </a:t>
                </a:r>
                <a:r>
                  <a:rPr lang="en-US" altLang="zh-CN" i="1" dirty="0">
                    <a:latin typeface="Times New Roman" panose="02020603050405020304" pitchFamily="18" charset="0"/>
                    <a:cs typeface="Times New Roman" panose="02020603050405020304" pitchFamily="18" charset="0"/>
                  </a:rPr>
                  <a:t>B </a:t>
                </a:r>
                <a:r>
                  <a:rPr lang="en-US" altLang="zh-CN" dirty="0">
                    <a:latin typeface="Times New Roman" panose="02020603050405020304" pitchFamily="18" charset="0"/>
                    <a:cs typeface="Times New Roman" panose="02020603050405020304" pitchFamily="18" charset="0"/>
                  </a:rPr>
                  <a:t>can </a:t>
                </a:r>
                <a:r>
                  <a:rPr lang="en-US" altLang="zh-CN" u="sng" dirty="0">
                    <a:solidFill>
                      <a:srgbClr val="0000FF"/>
                    </a:solidFill>
                    <a:latin typeface="Times New Roman" panose="02020603050405020304" pitchFamily="18" charset="0"/>
                    <a:cs typeface="Times New Roman" panose="02020603050405020304" pitchFamily="18" charset="0"/>
                  </a:rPr>
                  <a:t>shift</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the true </a:t>
                </a:r>
                <a:r>
                  <a:rPr lang="en-US" altLang="zh-CN" dirty="0">
                    <a:solidFill>
                      <a:srgbClr val="0000FF"/>
                    </a:solidFill>
                    <a:latin typeface="Times New Roman" panose="02020603050405020304" pitchFamily="18" charset="0"/>
                    <a:cs typeface="Times New Roman" panose="02020603050405020304" pitchFamily="18" charset="0"/>
                  </a:rPr>
                  <a:t>count by at most </a:t>
                </a:r>
                <a:r>
                  <a:rPr lang="en-US" altLang="zh-CN" i="1" dirty="0">
                    <a:solidFill>
                      <a:srgbClr val="0000FF"/>
                    </a:solidFill>
                    <a:latin typeface="Times New Roman" panose="02020603050405020304" pitchFamily="18" charset="0"/>
                    <a:cs typeface="Times New Roman" panose="02020603050405020304" pitchFamily="18" charset="0"/>
                  </a:rPr>
                  <a:t>|</a:t>
                </a:r>
                <a:r>
                  <a:rPr lang="en-US" altLang="zh-CN" i="1" dirty="0" smtClean="0">
                    <a:solidFill>
                      <a:srgbClr val="0000FF"/>
                    </a:solidFill>
                    <a:latin typeface="Times New Roman" panose="02020603050405020304" pitchFamily="18" charset="0"/>
                    <a:cs typeface="Times New Roman" panose="02020603050405020304" pitchFamily="18" charset="0"/>
                  </a:rPr>
                  <a:t>A</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i="1" dirty="0" smtClean="0">
                    <a:solidFill>
                      <a:srgbClr val="0000FF"/>
                    </a:solidFill>
                    <a:latin typeface="Times New Roman" panose="02020603050405020304" pitchFamily="18" charset="0"/>
                    <a:cs typeface="Times New Roman" panose="02020603050405020304" pitchFamily="18" charset="0"/>
                  </a:rPr>
                  <a:t>B</a:t>
                </a:r>
                <a:r>
                  <a:rPr lang="en-US" altLang="zh-CN" i="1" dirty="0">
                    <a:solidFill>
                      <a:srgbClr val="0000FF"/>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将输入数据集从</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换成</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，最多可使真实计数值变化</a:t>
                </a:r>
                <a:r>
                  <a:rPr lang="en-US" altLang="zh-CN" i="1" dirty="0">
                    <a:solidFill>
                      <a:srgbClr val="0000FF"/>
                    </a:solidFill>
                    <a:latin typeface="Times New Roman" panose="02020603050405020304" pitchFamily="18" charset="0"/>
                    <a:cs typeface="Times New Roman" panose="02020603050405020304" pitchFamily="18" charset="0"/>
                  </a:rPr>
                  <a:t>|A</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i="1" dirty="0" smtClean="0">
                    <a:solidFill>
                      <a:srgbClr val="0000FF"/>
                    </a:solidFill>
                    <a:latin typeface="Times New Roman" panose="02020603050405020304" pitchFamily="18" charset="0"/>
                    <a:cs typeface="Times New Roman" panose="02020603050405020304" pitchFamily="18" charset="0"/>
                  </a:rPr>
                  <a:t>B|</a:t>
                </a:r>
              </a:p>
              <a:p>
                <a:r>
                  <a:rPr lang="en-US" altLang="zh-CN" dirty="0" smtClean="0">
                    <a:solidFill>
                      <a:srgbClr val="FF0000"/>
                    </a:solidFill>
                    <a:latin typeface="Times New Roman" panose="02020603050405020304" pitchFamily="18" charset="0"/>
                    <a:cs typeface="Times New Roman" panose="02020603050405020304" pitchFamily="18" charset="0"/>
                  </a:rPr>
                  <a:t>The </a:t>
                </a:r>
                <a:r>
                  <a:rPr lang="en-US" altLang="zh-CN" dirty="0">
                    <a:solidFill>
                      <a:srgbClr val="FF0000"/>
                    </a:solidFill>
                    <a:latin typeface="Times New Roman" panose="02020603050405020304" pitchFamily="18" charset="0"/>
                    <a:cs typeface="Times New Roman" panose="02020603050405020304" pitchFamily="18" charset="0"/>
                  </a:rPr>
                  <a:t>Laplace distribution </a:t>
                </a:r>
                <a:r>
                  <a:rPr lang="en-US" altLang="zh-CN" dirty="0" smtClean="0">
                    <a:solidFill>
                      <a:srgbClr val="FF0000"/>
                    </a:solidFill>
                    <a:latin typeface="Times New Roman" panose="02020603050405020304" pitchFamily="18" charset="0"/>
                    <a:cs typeface="Times New Roman" panose="02020603050405020304" pitchFamily="18" charset="0"/>
                  </a:rPr>
                  <a:t>is chosen </a:t>
                </a:r>
                <a:r>
                  <a:rPr lang="en-US" altLang="zh-CN" dirty="0">
                    <a:latin typeface="Times New Roman" panose="02020603050405020304" pitchFamily="18" charset="0"/>
                    <a:cs typeface="Times New Roman" panose="02020603050405020304" pitchFamily="18" charset="0"/>
                  </a:rPr>
                  <a:t>because it has </a:t>
                </a:r>
                <a:r>
                  <a:rPr lang="en-US" altLang="zh-CN" u="sng" dirty="0">
                    <a:solidFill>
                      <a:srgbClr val="0000FF"/>
                    </a:solidFill>
                    <a:latin typeface="Times New Roman" panose="02020603050405020304" pitchFamily="18" charset="0"/>
                    <a:cs typeface="Times New Roman" panose="02020603050405020304" pitchFamily="18" charset="0"/>
                  </a:rPr>
                  <a:t>the property</a:t>
                </a:r>
                <a:r>
                  <a:rPr lang="en-US" altLang="zh-CN" dirty="0">
                    <a:latin typeface="Times New Roman" panose="02020603050405020304" pitchFamily="18" charset="0"/>
                    <a:cs typeface="Times New Roman" panose="02020603050405020304" pitchFamily="18" charset="0"/>
                  </a:rPr>
                  <a:t> that </a:t>
                </a:r>
                <a:r>
                  <a:rPr lang="en-US" altLang="zh-CN" dirty="0">
                    <a:solidFill>
                      <a:srgbClr val="0000FF"/>
                    </a:solidFill>
                    <a:latin typeface="Times New Roman" panose="02020603050405020304" pitchFamily="18" charset="0"/>
                    <a:cs typeface="Times New Roman" panose="02020603050405020304" pitchFamily="18" charset="0"/>
                  </a:rPr>
                  <a:t>translating its </a:t>
                </a:r>
                <a:r>
                  <a:rPr lang="en-US" altLang="zh-CN" dirty="0" smtClean="0">
                    <a:solidFill>
                      <a:srgbClr val="0000FF"/>
                    </a:solidFill>
                    <a:latin typeface="Times New Roman" panose="02020603050405020304" pitchFamily="18" charset="0"/>
                    <a:cs typeface="Times New Roman" panose="02020603050405020304" pitchFamily="18" charset="0"/>
                  </a:rPr>
                  <a:t>center (shifting </a:t>
                </a:r>
                <a:r>
                  <a:rPr lang="en-US" altLang="zh-CN" dirty="0">
                    <a:solidFill>
                      <a:srgbClr val="0000FF"/>
                    </a:solidFill>
                    <a:latin typeface="Times New Roman" panose="02020603050405020304" pitchFamily="18" charset="0"/>
                    <a:cs typeface="Times New Roman" panose="02020603050405020304" pitchFamily="18" charset="0"/>
                  </a:rPr>
                  <a:t>the true value) by one unit scales the </a:t>
                </a:r>
                <a:r>
                  <a:rPr lang="en-US" altLang="zh-CN" dirty="0" smtClean="0">
                    <a:solidFill>
                      <a:srgbClr val="0000FF"/>
                    </a:solidFill>
                    <a:latin typeface="Times New Roman" panose="02020603050405020304" pitchFamily="18" charset="0"/>
                    <a:cs typeface="Times New Roman" panose="02020603050405020304" pitchFamily="18" charset="0"/>
                  </a:rPr>
                  <a:t>probability of </a:t>
                </a:r>
                <a:r>
                  <a:rPr lang="en-US" altLang="zh-CN" dirty="0">
                    <a:solidFill>
                      <a:srgbClr val="0000FF"/>
                    </a:solidFill>
                    <a:latin typeface="Times New Roman" panose="02020603050405020304" pitchFamily="18" charset="0"/>
                    <a:cs typeface="Times New Roman" panose="02020603050405020304" pitchFamily="18" charset="0"/>
                  </a:rPr>
                  <a:t>any output by a multiplicative factor of at most exp(1</a:t>
                </a:r>
                <a:r>
                  <a:rPr lang="en-US" altLang="zh-CN" dirty="0" smtClean="0">
                    <a:solidFill>
                      <a:srgbClr val="0000FF"/>
                    </a:solidFill>
                    <a:latin typeface="Times New Roman" panose="02020603050405020304" pitchFamily="18" charset="0"/>
                    <a:cs typeface="Times New Roman" panose="02020603050405020304" pitchFamily="18" charset="0"/>
                  </a:rPr>
                  <a:t>).</a:t>
                </a:r>
              </a:p>
              <a:p>
                <a:pPr marL="230400" indent="0">
                  <a:buNone/>
                </a:pPr>
                <a:r>
                  <a:rPr lang="en-US" altLang="zh-CN" dirty="0" smtClean="0">
                    <a:solidFill>
                      <a:srgbClr val="0000FF"/>
                    </a:solidFill>
                    <a:latin typeface="Times New Roman" panose="02020603050405020304" pitchFamily="18" charset="0"/>
                    <a:cs typeface="Times New Roman" panose="02020603050405020304" pitchFamily="18" charset="0"/>
                  </a:rPr>
                  <a:t>Laplace</a:t>
                </a:r>
                <a:r>
                  <a:rPr lang="zh-CN" altLang="en-US" dirty="0" smtClean="0">
                    <a:solidFill>
                      <a:srgbClr val="0000FF"/>
                    </a:solidFill>
                    <a:latin typeface="Times New Roman" panose="02020603050405020304" pitchFamily="18" charset="0"/>
                    <a:cs typeface="Times New Roman" panose="02020603050405020304" pitchFamily="18" charset="0"/>
                  </a:rPr>
                  <a:t>分布被选作噪声分布的原因</a:t>
                </a:r>
                <a:r>
                  <a:rPr lang="zh-CN" altLang="en-US"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：转变</a:t>
                </a:r>
                <a:r>
                  <a:rPr lang="en-US" altLang="zh-CN" dirty="0" smtClean="0">
                    <a:solidFill>
                      <a:srgbClr val="0000FF"/>
                    </a:solidFill>
                    <a:latin typeface="Times New Roman" panose="02020603050405020304" pitchFamily="18" charset="0"/>
                    <a:cs typeface="Times New Roman" panose="02020603050405020304" pitchFamily="18" charset="0"/>
                  </a:rPr>
                  <a:t>Laplace</a:t>
                </a:r>
                <a:r>
                  <a:rPr lang="zh-CN" altLang="en-US" dirty="0" smtClean="0">
                    <a:solidFill>
                      <a:srgbClr val="0000FF"/>
                    </a:solidFill>
                    <a:latin typeface="Times New Roman" panose="02020603050405020304" pitchFamily="18" charset="0"/>
                    <a:cs typeface="Times New Roman" panose="02020603050405020304" pitchFamily="18" charset="0"/>
                  </a:rPr>
                  <a:t>分布的中心（即替换真实值）一个单位度量，任一结果被输出的概率最多被乘以</a:t>
                </a:r>
                <a:r>
                  <a:rPr lang="en-US" altLang="zh-CN" dirty="0" smtClean="0">
                    <a:solidFill>
                      <a:srgbClr val="0000FF"/>
                    </a:solidFill>
                    <a:latin typeface="Times New Roman" panose="02020603050405020304" pitchFamily="18" charset="0"/>
                    <a:cs typeface="Times New Roman" panose="02020603050405020304" pitchFamily="18" charset="0"/>
                  </a:rPr>
                  <a:t>exp(1)</a:t>
                </a:r>
                <a:r>
                  <a:rPr lang="zh-CN" altLang="en-US" dirty="0" smtClean="0">
                    <a:solidFill>
                      <a:srgbClr val="0000FF"/>
                    </a:solidFill>
                    <a:latin typeface="Times New Roman" panose="02020603050405020304" pitchFamily="18" charset="0"/>
                    <a:cs typeface="Times New Roman" panose="02020603050405020304" pitchFamily="18" charset="0"/>
                  </a:rPr>
                  <a:t>的乘数因子。</a:t>
                </a:r>
                <a:endParaRPr lang="en-US" altLang="zh-CN" dirty="0" smtClean="0">
                  <a:solidFill>
                    <a:srgbClr val="0000FF"/>
                  </a:solidFill>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If </a:t>
                </a:r>
                <a:r>
                  <a:rPr lang="en-US" altLang="zh-CN" dirty="0">
                    <a:latin typeface="Times New Roman" panose="02020603050405020304" pitchFamily="18" charset="0"/>
                    <a:cs typeface="Times New Roman" panose="02020603050405020304" pitchFamily="18" charset="0"/>
                  </a:rPr>
                  <a:t>the noise is first </a:t>
                </a:r>
                <a:r>
                  <a:rPr lang="en-US" altLang="zh-CN" dirty="0" smtClean="0">
                    <a:solidFill>
                      <a:srgbClr val="0000FF"/>
                    </a:solidFill>
                    <a:latin typeface="Times New Roman" panose="02020603050405020304" pitchFamily="18" charset="0"/>
                    <a:cs typeface="Times New Roman" panose="02020603050405020304" pitchFamily="18" charset="0"/>
                  </a:rPr>
                  <a:t>multiplied by </a:t>
                </a:r>
                <a14:m>
                  <m:oMath xmlns:m="http://schemas.openxmlformats.org/officeDocument/2006/math">
                    <m:f>
                      <m:fPr>
                        <m:type m:val="lin"/>
                        <m:ctrlPr>
                          <a:rPr lang="en-US" altLang="zh-CN" i="1" smtClean="0">
                            <a:solidFill>
                              <a:srgbClr val="0000FF"/>
                            </a:solidFill>
                            <a:latin typeface="Cambria Math" panose="02040503050406030204" pitchFamily="18" charset="0"/>
                            <a:cs typeface="Times New Roman" panose="02020603050405020304" pitchFamily="18" charset="0"/>
                          </a:rPr>
                        </m:ctrlPr>
                      </m:fPr>
                      <m:num>
                        <m:r>
                          <a:rPr lang="en-US" altLang="zh-CN" b="0" i="1" smtClean="0">
                            <a:solidFill>
                              <a:srgbClr val="0000FF"/>
                            </a:solidFill>
                            <a:latin typeface="Cambria Math" panose="02040503050406030204" pitchFamily="18" charset="0"/>
                            <a:cs typeface="Times New Roman" panose="02020603050405020304" pitchFamily="18" charset="0"/>
                          </a:rPr>
                          <m:t>1</m:t>
                        </m:r>
                      </m:num>
                      <m:den>
                        <m:r>
                          <a:rPr lang="zh-CN" altLang="en-US" i="1" smtClean="0">
                            <a:solidFill>
                              <a:srgbClr val="0000FF"/>
                            </a:solidFill>
                            <a:latin typeface="Cambria Math" panose="02040503050406030204" pitchFamily="18" charset="0"/>
                            <a:cs typeface="Times New Roman" panose="02020603050405020304" pitchFamily="18" charset="0"/>
                          </a:rPr>
                          <m:t>𝜀</m:t>
                        </m:r>
                      </m:den>
                    </m:f>
                  </m:oMath>
                </a14:m>
                <a:r>
                  <a:rPr lang="en-US" altLang="zh-CN" dirty="0" smtClean="0">
                    <a:latin typeface="Times New Roman" panose="02020603050405020304" pitchFamily="18" charset="0"/>
                    <a:cs typeface="Times New Roman" panose="02020603050405020304" pitchFamily="18" charset="0"/>
                  </a:rPr>
                  <a:t> this </a:t>
                </a:r>
                <a:r>
                  <a:rPr lang="en-US" altLang="zh-CN" dirty="0">
                    <a:latin typeface="Times New Roman" panose="02020603050405020304" pitchFamily="18" charset="0"/>
                    <a:cs typeface="Times New Roman" panose="02020603050405020304" pitchFamily="18" charset="0"/>
                  </a:rPr>
                  <a:t>becomes </a:t>
                </a:r>
                <a:r>
                  <a:rPr lang="en-US" altLang="zh-CN" dirty="0" smtClean="0">
                    <a:solidFill>
                      <a:srgbClr val="0000FF"/>
                    </a:solidFill>
                    <a:latin typeface="Times New Roman" panose="02020603050405020304" pitchFamily="18" charset="0"/>
                    <a:cs typeface="Times New Roman" panose="02020603050405020304" pitchFamily="18" charset="0"/>
                  </a:rPr>
                  <a:t>exp</a:t>
                </a:r>
                <a:r>
                  <a:rPr lang="en-US" altLang="zh-CN" dirty="0">
                    <a:solidFill>
                      <a:srgbClr val="0000FF"/>
                    </a:solidFill>
                    <a:latin typeface="Times New Roman" panose="02020603050405020304" pitchFamily="18" charset="0"/>
                    <a:cs typeface="Times New Roman" panose="02020603050405020304" pitchFamily="18" charset="0"/>
                  </a:rPr>
                  <a:t>(</a:t>
                </a:r>
                <a14:m>
                  <m:oMath xmlns:m="http://schemas.openxmlformats.org/officeDocument/2006/math">
                    <m:r>
                      <a:rPr lang="zh-CN" altLang="en-US" i="1" dirty="0">
                        <a:solidFill>
                          <a:srgbClr val="0000FF"/>
                        </a:solidFill>
                        <a:latin typeface="Cambria Math" panose="02040503050406030204" pitchFamily="18" charset="0"/>
                        <a:cs typeface="Times New Roman" panose="02020603050405020304" pitchFamily="18" charset="0"/>
                      </a:rPr>
                      <m:t>𝜀</m:t>
                    </m:r>
                  </m:oMath>
                </a14:m>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resulting </a:t>
                </a:r>
                <a:r>
                  <a:rPr lang="en-US" altLang="zh-CN" dirty="0">
                    <a:latin typeface="Times New Roman" panose="02020603050405020304" pitchFamily="18" charset="0"/>
                    <a:cs typeface="Times New Roman" panose="02020603050405020304" pitchFamily="18" charset="0"/>
                  </a:rPr>
                  <a:t>in </a:t>
                </a:r>
                <a14:m>
                  <m:oMath xmlns:m="http://schemas.openxmlformats.org/officeDocument/2006/math">
                    <m:r>
                      <a:rPr lang="zh-CN" altLang="en-US" i="1" dirty="0" smtClean="0">
                        <a:solidFill>
                          <a:srgbClr val="0000FF"/>
                        </a:solidFill>
                        <a:latin typeface="Cambria Math" panose="02040503050406030204" pitchFamily="18" charset="0"/>
                        <a:cs typeface="Times New Roman" panose="02020603050405020304" pitchFamily="18" charset="0"/>
                      </a:rPr>
                      <m:t>𝜀</m:t>
                    </m:r>
                  </m:oMath>
                </a14:m>
                <a:r>
                  <a:rPr lang="en-US" altLang="zh-CN" dirty="0">
                    <a:solidFill>
                      <a:srgbClr val="0000FF"/>
                    </a:solidFill>
                    <a:latin typeface="Times New Roman" panose="02020603050405020304" pitchFamily="18" charset="0"/>
                    <a:cs typeface="Times New Roman" panose="02020603050405020304" pitchFamily="18" charset="0"/>
                  </a:rPr>
                  <a:t>-differential privacy</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marL="230400" indent="0">
                  <a:buNone/>
                </a:pPr>
                <a:r>
                  <a:rPr lang="zh-CN" altLang="en-US" dirty="0" smtClean="0">
                    <a:latin typeface="Times New Roman" panose="02020603050405020304" pitchFamily="18" charset="0"/>
                    <a:cs typeface="Times New Roman" panose="02020603050405020304" pitchFamily="18" charset="0"/>
                  </a:rPr>
                  <a:t>若噪声被乘以</a:t>
                </a:r>
                <a14:m>
                  <m:oMath xmlns:m="http://schemas.openxmlformats.org/officeDocument/2006/math">
                    <m:f>
                      <m:fPr>
                        <m:type m:val="lin"/>
                        <m:ctrlPr>
                          <a:rPr lang="en-US" altLang="zh-CN" i="1">
                            <a:solidFill>
                              <a:srgbClr val="0000FF"/>
                            </a:solidFill>
                            <a:latin typeface="Cambria Math" panose="02040503050406030204" pitchFamily="18" charset="0"/>
                            <a:cs typeface="Times New Roman" panose="02020603050405020304" pitchFamily="18" charset="0"/>
                          </a:rPr>
                        </m:ctrlPr>
                      </m:fPr>
                      <m:num>
                        <m:r>
                          <a:rPr lang="en-US" altLang="zh-CN" i="1">
                            <a:solidFill>
                              <a:srgbClr val="0000FF"/>
                            </a:solidFill>
                            <a:latin typeface="Cambria Math" panose="02040503050406030204" pitchFamily="18" charset="0"/>
                            <a:cs typeface="Times New Roman" panose="02020603050405020304" pitchFamily="18" charset="0"/>
                          </a:rPr>
                          <m:t>1</m:t>
                        </m:r>
                      </m:num>
                      <m:den>
                        <m:r>
                          <a:rPr lang="zh-CN" altLang="en-US" i="1">
                            <a:solidFill>
                              <a:srgbClr val="0000FF"/>
                            </a:solidFill>
                            <a:latin typeface="Cambria Math" panose="02040503050406030204" pitchFamily="18" charset="0"/>
                            <a:cs typeface="Times New Roman" panose="02020603050405020304" pitchFamily="18" charset="0"/>
                          </a:rPr>
                          <m:t>𝜀</m:t>
                        </m:r>
                      </m:den>
                    </m:f>
                  </m:oMath>
                </a14:m>
                <a:r>
                  <a:rPr lang="zh-CN" altLang="en-US" dirty="0" smtClean="0">
                    <a:latin typeface="Times New Roman" panose="02020603050405020304" pitchFamily="18" charset="0"/>
                    <a:cs typeface="Times New Roman" panose="02020603050405020304" pitchFamily="18" charset="0"/>
                  </a:rPr>
                  <a:t>，那么</a:t>
                </a:r>
                <a:r>
                  <a:rPr lang="zh-CN" altLang="en-US" dirty="0">
                    <a:solidFill>
                      <a:srgbClr val="0000FF"/>
                    </a:solidFill>
                    <a:latin typeface="Times New Roman" panose="02020603050405020304" pitchFamily="18" charset="0"/>
                    <a:cs typeface="Times New Roman" panose="02020603050405020304" pitchFamily="18" charset="0"/>
                  </a:rPr>
                  <a:t>任一结果被输出的</a:t>
                </a:r>
                <a:r>
                  <a:rPr lang="zh-CN" altLang="en-US" dirty="0" smtClean="0">
                    <a:solidFill>
                      <a:srgbClr val="0000FF"/>
                    </a:solidFill>
                    <a:latin typeface="Times New Roman" panose="02020603050405020304" pitchFamily="18" charset="0"/>
                    <a:cs typeface="Times New Roman" panose="02020603050405020304" pitchFamily="18" charset="0"/>
                  </a:rPr>
                  <a:t>概率便最多</a:t>
                </a:r>
                <a:r>
                  <a:rPr lang="zh-CN" altLang="en-US" dirty="0">
                    <a:solidFill>
                      <a:srgbClr val="0000FF"/>
                    </a:solidFill>
                    <a:latin typeface="Times New Roman" panose="02020603050405020304" pitchFamily="18" charset="0"/>
                    <a:cs typeface="Times New Roman" panose="02020603050405020304" pitchFamily="18" charset="0"/>
                  </a:rPr>
                  <a:t>被乘以</a:t>
                </a:r>
                <a:r>
                  <a:rPr lang="en-US" altLang="zh-CN" dirty="0">
                    <a:solidFill>
                      <a:srgbClr val="0000FF"/>
                    </a:solidFill>
                    <a:latin typeface="Times New Roman" panose="02020603050405020304" pitchFamily="18" charset="0"/>
                    <a:cs typeface="Times New Roman" panose="02020603050405020304" pitchFamily="18" charset="0"/>
                  </a:rPr>
                  <a:t>exp(</a:t>
                </a:r>
                <a14:m>
                  <m:oMath xmlns:m="http://schemas.openxmlformats.org/officeDocument/2006/math">
                    <m:r>
                      <a:rPr lang="zh-CN" altLang="en-US" i="1" dirty="0">
                        <a:solidFill>
                          <a:srgbClr val="0000FF"/>
                        </a:solidFill>
                        <a:latin typeface="Cambria Math" panose="02040503050406030204" pitchFamily="18" charset="0"/>
                        <a:cs typeface="Times New Roman" panose="02020603050405020304" pitchFamily="18" charset="0"/>
                      </a:rPr>
                      <m:t>𝜀</m:t>
                    </m:r>
                  </m:oMath>
                </a14:m>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，（称作）造成了</a:t>
                </a:r>
                <a14:m>
                  <m:oMath xmlns:m="http://schemas.openxmlformats.org/officeDocument/2006/math">
                    <m:r>
                      <a:rPr lang="zh-CN" altLang="en-US" i="1" dirty="0">
                        <a:solidFill>
                          <a:srgbClr val="0000FF"/>
                        </a:solidFill>
                        <a:latin typeface="Cambria Math" panose="02040503050406030204" pitchFamily="18" charset="0"/>
                        <a:cs typeface="Times New Roman" panose="02020603050405020304" pitchFamily="18" charset="0"/>
                      </a:rPr>
                      <m:t>𝜀</m:t>
                    </m:r>
                  </m:oMath>
                </a14:m>
                <a:r>
                  <a:rPr lang="zh-CN" altLang="en-US" dirty="0" smtClean="0">
                    <a:solidFill>
                      <a:srgbClr val="0000FF"/>
                    </a:solidFill>
                    <a:latin typeface="Times New Roman" panose="02020603050405020304" pitchFamily="18" charset="0"/>
                    <a:cs typeface="Times New Roman" panose="02020603050405020304" pitchFamily="18" charset="0"/>
                  </a:rPr>
                  <a:t>差异的隐私，即</a:t>
                </a:r>
                <a14:m>
                  <m:oMath xmlns:m="http://schemas.openxmlformats.org/officeDocument/2006/math">
                    <m:r>
                      <a:rPr lang="zh-CN" altLang="en-US" i="1" dirty="0">
                        <a:solidFill>
                          <a:srgbClr val="0000FF"/>
                        </a:solidFill>
                        <a:latin typeface="Cambria Math" panose="02040503050406030204" pitchFamily="18" charset="0"/>
                        <a:cs typeface="Times New Roman" panose="02020603050405020304" pitchFamily="18" charset="0"/>
                      </a:rPr>
                      <m:t>𝜀</m:t>
                    </m:r>
                  </m:oMath>
                </a14:m>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差分</a:t>
                </a:r>
                <a:r>
                  <a:rPr lang="zh-CN" altLang="en-US" dirty="0" smtClean="0">
                    <a:solidFill>
                      <a:srgbClr val="0000FF"/>
                    </a:solidFill>
                    <a:latin typeface="Times New Roman" panose="02020603050405020304" pitchFamily="18" charset="0"/>
                    <a:cs typeface="Times New Roman" panose="02020603050405020304" pitchFamily="18" charset="0"/>
                  </a:rPr>
                  <a:t>隐私。</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696686"/>
                <a:ext cx="10515600" cy="5370285"/>
              </a:xfrm>
              <a:blipFill rotWithShape="0">
                <a:blip r:embed="rId2"/>
                <a:stretch>
                  <a:fillRect l="-1043" t="-2724"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4410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normAutofit/>
              </a:bodyPr>
              <a:lstStyle/>
              <a:p>
                <a:r>
                  <a:rPr lang="en-US" altLang="zh-CN" sz="2800" dirty="0" smtClean="0">
                    <a:latin typeface="Times New Roman" panose="02020603050405020304" pitchFamily="18" charset="0"/>
                    <a:cs typeface="Times New Roman" panose="02020603050405020304" pitchFamily="18" charset="0"/>
                  </a:rPr>
                  <a:t>Theorem 1. </a:t>
                </a:r>
                <a:r>
                  <a:rPr lang="en-US" altLang="zh-CN" sz="2800" i="1" dirty="0">
                    <a:latin typeface="Times New Roman" panose="02020603050405020304" pitchFamily="18" charset="0"/>
                    <a:cs typeface="Times New Roman" panose="02020603050405020304" pitchFamily="18" charset="0"/>
                  </a:rPr>
                  <a:t>The mechanism </a:t>
                </a:r>
                <a14:m>
                  <m:oMath xmlns:m="http://schemas.openxmlformats.org/officeDocument/2006/math">
                    <m:r>
                      <a:rPr lang="en-US" altLang="zh-CN" sz="28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ℳ</m:t>
                    </m:r>
                    <m:d>
                      <m:dPr>
                        <m:ctrlPr>
                          <a:rPr lang="en-US" altLang="zh-CN" sz="2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𝑋</m:t>
                        </m:r>
                      </m:e>
                    </m:d>
                    <m:r>
                      <a:rPr lang="en-US" altLang="zh-CN" sz="2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2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𝑋</m:t>
                        </m:r>
                      </m:e>
                    </m:d>
                    <m:r>
                      <a:rPr lang="en-US" altLang="zh-CN" sz="2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𝐿𝑎𝑝𝑙𝑎𝑐𝑒</m:t>
                    </m:r>
                    <m:r>
                      <a:rPr lang="en-US" altLang="zh-CN" sz="2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f>
                      <m:fPr>
                        <m:type m:val="lin"/>
                        <m:ctrlPr>
                          <a:rPr lang="en-US" altLang="zh-CN" sz="2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num>
                      <m:den>
                        <m:r>
                          <a:rPr lang="zh-CN" altLang="en-US" sz="2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𝜀</m:t>
                        </m:r>
                      </m:den>
                    </m:f>
                    <m:r>
                      <a:rPr lang="en-US" altLang="zh-CN" sz="2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dirty="0">
                    <a:solidFill>
                      <a:srgbClr val="0000FF"/>
                    </a:solidFill>
                    <a:latin typeface="Times New Roman" panose="02020603050405020304" pitchFamily="18" charset="0"/>
                    <a:cs typeface="Times New Roman" panose="02020603050405020304" pitchFamily="18" charset="0"/>
                  </a:rPr>
                  <a:t> </a:t>
                </a:r>
                <a:r>
                  <a:rPr lang="en-US" altLang="zh-CN" sz="2800" i="1" dirty="0" smtClean="0">
                    <a:latin typeface="Times New Roman" panose="02020603050405020304" pitchFamily="18" charset="0"/>
                    <a:cs typeface="Times New Roman" panose="02020603050405020304" pitchFamily="18" charset="0"/>
                  </a:rPr>
                  <a:t>provides </a:t>
                </a:r>
                <a:br>
                  <a:rPr lang="en-US" altLang="zh-CN" sz="2800" i="1" dirty="0" smtClean="0">
                    <a:latin typeface="Times New Roman" panose="02020603050405020304" pitchFamily="18" charset="0"/>
                    <a:cs typeface="Times New Roman" panose="02020603050405020304" pitchFamily="18" charset="0"/>
                  </a:rPr>
                </a:br>
                <a14:m>
                  <m:oMath xmlns:m="http://schemas.openxmlformats.org/officeDocument/2006/math">
                    <m:r>
                      <a:rPr lang="zh-CN" altLang="en-US" sz="28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altLang="zh-CN" sz="2800" i="1" dirty="0">
                    <a:solidFill>
                      <a:srgbClr val="0000FF"/>
                    </a:solidFill>
                    <a:latin typeface="Times New Roman" panose="02020603050405020304" pitchFamily="18" charset="0"/>
                    <a:cs typeface="Times New Roman" panose="02020603050405020304" pitchFamily="18" charset="0"/>
                  </a:rPr>
                  <a:t>-differential </a:t>
                </a:r>
                <a:r>
                  <a:rPr lang="en-US" altLang="zh-CN" sz="2800" i="1" dirty="0" smtClean="0">
                    <a:solidFill>
                      <a:srgbClr val="0000FF"/>
                    </a:solidFill>
                    <a:latin typeface="Times New Roman" panose="02020603050405020304" pitchFamily="18" charset="0"/>
                    <a:cs typeface="Times New Roman" panose="02020603050405020304" pitchFamily="18" charset="0"/>
                  </a:rPr>
                  <a:t>privacy.</a:t>
                </a:r>
                <a:r>
                  <a:rPr lang="en-US" altLang="zh-CN" sz="28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0">
                <a:blip r:embed="rId2"/>
                <a:stretch>
                  <a:fillRect l="-1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0515600" cy="3239861"/>
              </a:xfrm>
            </p:spPr>
            <p:txBody>
              <a:bodyPr>
                <a:normAutofit/>
              </a:bodyPr>
              <a:lstStyle/>
              <a:p>
                <a:pPr marL="0" indent="0">
                  <a:buNone/>
                </a:pPr>
                <a:r>
                  <a:rPr lang="en-US" altLang="zh-CN" i="1" dirty="0" smtClean="0">
                    <a:latin typeface="Times New Roman" panose="02020603050405020304" pitchFamily="18" charset="0"/>
                    <a:cs typeface="Times New Roman" panose="02020603050405020304" pitchFamily="18" charset="0"/>
                  </a:rPr>
                  <a:t>Proof. </a:t>
                </a:r>
                <a:r>
                  <a:rPr lang="en-US" altLang="zh-CN" dirty="0">
                    <a:latin typeface="Times New Roman" panose="02020603050405020304" pitchFamily="18" charset="0"/>
                    <a:cs typeface="Times New Roman" panose="02020603050405020304" pitchFamily="18" charset="0"/>
                  </a:rPr>
                  <a:t>From the definition of the Laplace </a:t>
                </a:r>
                <a:r>
                  <a:rPr lang="en-US" altLang="zh-CN" dirty="0" smtClean="0">
                    <a:latin typeface="Times New Roman" panose="02020603050405020304" pitchFamily="18" charset="0"/>
                    <a:cs typeface="Times New Roman" panose="02020603050405020304" pitchFamily="18" charset="0"/>
                  </a:rPr>
                  <a:t>distribution, for </a:t>
                </a:r>
                <a:r>
                  <a:rPr lang="en-US" altLang="zh-CN" dirty="0">
                    <a:latin typeface="Times New Roman" panose="02020603050405020304" pitchFamily="18" charset="0"/>
                    <a:cs typeface="Times New Roman" panose="02020603050405020304" pitchFamily="18" charset="0"/>
                  </a:rPr>
                  <a:t>any </a:t>
                </a:r>
                <a:r>
                  <a:rPr lang="en-US" altLang="zh-CN" dirty="0">
                    <a:solidFill>
                      <a:srgbClr val="0000FF"/>
                    </a:solidFill>
                    <a:latin typeface="Times New Roman" panose="02020603050405020304" pitchFamily="18" charset="0"/>
                    <a:cs typeface="Times New Roman" panose="02020603050405020304" pitchFamily="18" charset="0"/>
                  </a:rPr>
                  <a:t>input </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data </a:t>
                </a:r>
                <a:r>
                  <a:rPr lang="en-US" altLang="zh-CN" dirty="0" smtClean="0">
                    <a:solidFill>
                      <a:srgbClr val="0000FF"/>
                    </a:solidFill>
                    <a:latin typeface="Times New Roman" panose="02020603050405020304" pitchFamily="18" charset="0"/>
                    <a:cs typeface="Times New Roman" panose="02020603050405020304" pitchFamily="18" charset="0"/>
                  </a:rPr>
                  <a:t>set) </a:t>
                </a:r>
                <a:r>
                  <a:rPr lang="en-US" altLang="zh-CN" i="1" dirty="0" smtClean="0">
                    <a:solidFill>
                      <a:srgbClr val="0000FF"/>
                    </a:solidFill>
                    <a:latin typeface="Times New Roman" panose="02020603050405020304" pitchFamily="18" charset="0"/>
                    <a:cs typeface="Times New Roman" panose="02020603050405020304" pitchFamily="18" charset="0"/>
                  </a:rPr>
                  <a:t>A</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the </a:t>
                </a:r>
                <a:r>
                  <a:rPr lang="en-US" altLang="zh-CN" dirty="0">
                    <a:solidFill>
                      <a:srgbClr val="0000FF"/>
                    </a:solidFill>
                    <a:latin typeface="Times New Roman" panose="02020603050405020304" pitchFamily="18" charset="0"/>
                    <a:cs typeface="Times New Roman" panose="02020603050405020304" pitchFamily="18" charset="0"/>
                  </a:rPr>
                  <a:t>probability density of </a:t>
                </a:r>
                <a14:m>
                  <m:oMath xmlns:m="http://schemas.openxmlformats.org/officeDocument/2006/math">
                    <m:r>
                      <a:rPr lang="en-US" altLang="zh-CN"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ℳ</m:t>
                    </m:r>
                    <m:d>
                      <m:dPr>
                        <m:ctrlPr>
                          <a:rPr lang="en-US" altLang="zh-CN"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𝐴</m:t>
                        </m:r>
                      </m:e>
                    </m:d>
                  </m:oMath>
                </a14:m>
                <a:r>
                  <a:rPr lang="en-US" altLang="zh-CN" dirty="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at </a:t>
                </a:r>
                <a:r>
                  <a:rPr lang="en-US" altLang="zh-CN" i="1" dirty="0">
                    <a:solidFill>
                      <a:srgbClr val="0000FF"/>
                    </a:solidFill>
                    <a:latin typeface="Times New Roman" panose="02020603050405020304" pitchFamily="18" charset="0"/>
                    <a:cs typeface="Times New Roman" panose="02020603050405020304" pitchFamily="18" charset="0"/>
                  </a:rPr>
                  <a:t>x </a:t>
                </a:r>
                <a:r>
                  <a:rPr lang="en-US" altLang="zh-CN" dirty="0" smtClean="0">
                    <a:latin typeface="Times New Roman" panose="02020603050405020304" pitchFamily="18" charset="0"/>
                    <a:cs typeface="Times New Roman" panose="02020603050405020304" pitchFamily="18" charset="0"/>
                  </a:rPr>
                  <a:t>is</a:t>
                </a:r>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Pr</m:t>
                      </m:r>
                      <m:r>
                        <a:rPr lang="en-US" altLang="zh-CN"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ℳ</m:t>
                      </m:r>
                      <m:d>
                        <m:dPr>
                          <m:ctrlP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𝐴</m:t>
                          </m:r>
                        </m:e>
                      </m:d>
                      <m: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𝑏</m:t>
                          </m:r>
                          <m:r>
                            <a:rPr lang="en-US" altLang="zh-CN">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f>
                            <m:fPr>
                              <m:type m:val="lin"/>
                              <m:ctrlPr>
                                <a:rPr lang="en-US" altLang="zh-CN"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num>
                            <m:den>
                              <m:r>
                                <a:rPr lang="zh-CN" alt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𝜀</m:t>
                              </m:r>
                            </m:den>
                          </m:f>
                          <m:r>
                            <a:rPr lang="en-US" altLang="zh-CN"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zh-CN" altLang="en-US"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𝜇</m:t>
                          </m:r>
                          <m:r>
                            <a:rPr lang="en-US" altLang="zh-CN"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𝐴</m:t>
                              </m:r>
                            </m:e>
                          </m:d>
                        </m:e>
                      </m:d>
                      <m: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exp</m:t>
                      </m:r>
                      <m:d>
                        <m:dPr>
                          <m:ctrlP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zh-CN" altLang="en-US" i="1">
                              <a:latin typeface="Cambria Math" panose="02040503050406030204" pitchFamily="18" charset="0"/>
                              <a:ea typeface="Cambria Math" panose="02040503050406030204" pitchFamily="18" charset="0"/>
                              <a:cs typeface="Times New Roman" panose="02020603050405020304" pitchFamily="18" charset="0"/>
                            </a:rPr>
                            <m:t>𝜀</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𝐴</m:t>
                                  </m:r>
                                </m:e>
                              </m:d>
                            </m:e>
                          </m:d>
                        </m:e>
                      </m:d>
                      <m: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b="0" dirty="0" smtClean="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altLang="zh-CN" dirty="0" smtClean="0">
                    <a:latin typeface="Times New Roman" panose="02020603050405020304" pitchFamily="18" charset="0"/>
                    <a:cs typeface="Times New Roman" panose="02020603050405020304" pitchFamily="18" charset="0"/>
                  </a:rPr>
                  <a:t>Using </a:t>
                </a:r>
                <a:r>
                  <a:rPr lang="en-US" altLang="zh-CN" dirty="0">
                    <a:latin typeface="Times New Roman" panose="02020603050405020304" pitchFamily="18" charset="0"/>
                    <a:cs typeface="Times New Roman" panose="02020603050405020304" pitchFamily="18" charset="0"/>
                  </a:rPr>
                  <a:t>the </a:t>
                </a:r>
                <a:r>
                  <a:rPr lang="en-US" altLang="zh-CN" dirty="0" smtClean="0">
                    <a:latin typeface="Times New Roman" panose="02020603050405020304" pitchFamily="18" charset="0"/>
                    <a:cs typeface="Times New Roman" panose="02020603050405020304" pitchFamily="18" charset="0"/>
                  </a:rPr>
                  <a:t>triangle </a:t>
                </a:r>
                <a:r>
                  <a:rPr lang="en-US" altLang="zh-CN" dirty="0">
                    <a:latin typeface="Times New Roman" panose="02020603050405020304" pitchFamily="18" charset="0"/>
                    <a:cs typeface="Times New Roman" panose="02020603050405020304" pitchFamily="18" charset="0"/>
                  </a:rPr>
                  <a:t>inequality </a:t>
                </a:r>
                <a:r>
                  <a:rPr lang="en-US" altLang="zh-CN" i="1" dirty="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 - |</a:t>
                </a:r>
                <a:r>
                  <a:rPr lang="en-US" altLang="zh-CN" i="1" dirty="0">
                    <a:latin typeface="Times New Roman" panose="02020603050405020304" pitchFamily="18" charset="0"/>
                    <a:cs typeface="Times New Roman" panose="02020603050405020304" pitchFamily="18" charset="0"/>
                  </a:rPr>
                  <a:t>A|| ≥ |</a:t>
                </a:r>
                <a:r>
                  <a:rPr lang="en-US" altLang="zh-CN" i="1" dirty="0" smtClean="0">
                    <a:latin typeface="Times New Roman" panose="02020603050405020304" pitchFamily="18" charset="0"/>
                    <a:cs typeface="Times New Roman" panose="02020603050405020304" pitchFamily="18" charset="0"/>
                  </a:rPr>
                  <a:t>x - |</a:t>
                </a:r>
                <a:r>
                  <a:rPr lang="en-US" altLang="zh-CN" i="1" dirty="0">
                    <a:latin typeface="Times New Roman" panose="02020603050405020304" pitchFamily="18" charset="0"/>
                    <a:cs typeface="Times New Roman" panose="02020603050405020304" pitchFamily="18" charset="0"/>
                  </a:rPr>
                  <a:t>B</a:t>
                </a:r>
                <a:r>
                  <a:rPr lang="en-US" altLang="zh-CN" i="1" dirty="0" smtClean="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A</a:t>
                </a:r>
                <a:r>
                  <a:rPr lang="en-US" altLang="zh-CN" i="1" dirty="0" smtClean="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B</a:t>
                </a:r>
                <a:r>
                  <a:rPr lang="en-US" altLang="zh-CN" i="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(that is,        </a:t>
                </a:r>
                <a:r>
                  <a:rPr lang="en-US" altLang="zh-CN" i="1" dirty="0" smtClean="0">
                    <a:latin typeface="Times New Roman" panose="02020603050405020304" pitchFamily="18" charset="0"/>
                    <a:cs typeface="Times New Roman" panose="02020603050405020304" pitchFamily="18" charset="0"/>
                  </a:rPr>
                  <a:t>|a - b| </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|a| </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rPr>
                  <a:t>) and </a:t>
                </a:r>
                <a:r>
                  <a:rPr lang="en-US" altLang="zh-CN" dirty="0">
                    <a:latin typeface="Times New Roman" panose="02020603050405020304" pitchFamily="18" charset="0"/>
                    <a:cs typeface="Times New Roman" panose="02020603050405020304" pitchFamily="18" charset="0"/>
                  </a:rPr>
                  <a:t>noting that </a:t>
                </a:r>
                <a:r>
                  <a:rPr lang="en-US" altLang="zh-CN" i="1" dirty="0">
                    <a:latin typeface="Times New Roman" panose="02020603050405020304" pitchFamily="18" charset="0"/>
                    <a:cs typeface="Times New Roman" panose="02020603050405020304" pitchFamily="18" charset="0"/>
                  </a:rPr>
                  <a:t>||A| - |B|| ≤ |</a:t>
                </a:r>
                <a:r>
                  <a:rPr lang="en-US" altLang="zh-CN" i="1"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B</a:t>
                </a:r>
                <a:r>
                  <a:rPr lang="en-US" altLang="zh-CN" i="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we </a:t>
                </a:r>
                <a:r>
                  <a:rPr lang="en-US" altLang="zh-CN" dirty="0" smtClean="0">
                    <a:latin typeface="Times New Roman" panose="02020603050405020304" pitchFamily="18" charset="0"/>
                    <a:cs typeface="Times New Roman" panose="02020603050405020304" pitchFamily="18" charset="0"/>
                  </a:rPr>
                  <a:t>derive</a:t>
                </a:r>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ea typeface="Cambria Math" panose="02040503050406030204" pitchFamily="18" charset="0"/>
                          <a:cs typeface="Times New Roman" panose="02020603050405020304" pitchFamily="18" charset="0"/>
                        </a:rPr>
                        <m:t>Pr</m:t>
                      </m:r>
                      <m:r>
                        <a:rPr lang="en-US" altLang="zh-CN">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ℳ</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𝐴</m:t>
                          </m:r>
                        </m:e>
                      </m:d>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a:latin typeface="Cambria Math" panose="02040503050406030204" pitchFamily="18" charset="0"/>
                          <a:ea typeface="Cambria Math" panose="02040503050406030204" pitchFamily="18" charset="0"/>
                          <a:cs typeface="Times New Roman" panose="02020603050405020304" pitchFamily="18" charset="0"/>
                        </a:rPr>
                        <m:t>Pr</m:t>
                      </m:r>
                      <m:r>
                        <a:rPr lang="en-US" altLang="zh-CN">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ℳ</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𝐵</m:t>
                          </m:r>
                        </m:e>
                      </m:d>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a:latin typeface="Cambria Math" panose="02040503050406030204" pitchFamily="18" charset="0"/>
                          <a:ea typeface="Cambria Math" panose="02040503050406030204" pitchFamily="18" charset="0"/>
                          <a:cs typeface="Times New Roman" panose="02020603050405020304" pitchFamily="18" charset="0"/>
                        </a:rPr>
                        <m:t>exp</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zh-CN" altLang="en-US" i="1">
                              <a:latin typeface="Cambria Math" panose="02040503050406030204" pitchFamily="18" charset="0"/>
                              <a:ea typeface="Cambria Math" panose="02040503050406030204" pitchFamily="18" charset="0"/>
                              <a:cs typeface="Times New Roman" panose="02020603050405020304" pitchFamily="18" charset="0"/>
                            </a:rPr>
                            <m:t>𝜀</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𝐴</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𝐵</m:t>
                              </m:r>
                            </m:e>
                          </m:d>
                        </m:e>
                      </m:d>
                    </m:oMath>
                  </m:oMathPara>
                </a14:m>
                <a:r>
                  <a:rPr lang="en-US" altLang="zh-CN" i="1" dirty="0">
                    <a:latin typeface="Times New Roman" panose="02020603050405020304" pitchFamily="18" charset="0"/>
                    <a:cs typeface="Times New Roman" panose="02020603050405020304" pitchFamily="18" charset="0"/>
                  </a:rPr>
                  <a:t/>
                </a:r>
                <a:br>
                  <a:rPr lang="en-US" altLang="zh-CN" i="1" dirty="0">
                    <a:latin typeface="Times New Roman" panose="02020603050405020304" pitchFamily="18" charset="0"/>
                    <a:cs typeface="Times New Roman" panose="02020603050405020304" pitchFamily="18" charset="0"/>
                  </a:rPr>
                </a:br>
                <a:r>
                  <a:rPr lang="en-US" altLang="zh-CN" i="1" dirty="0">
                    <a:latin typeface="Times New Roman" panose="02020603050405020304" pitchFamily="18" charset="0"/>
                    <a:cs typeface="Times New Roman" panose="02020603050405020304" pitchFamily="18" charset="0"/>
                  </a:rPr>
                  <a:t>Differential privacy </a:t>
                </a:r>
                <a:r>
                  <a:rPr lang="en-US" altLang="zh-CN" dirty="0">
                    <a:latin typeface="Times New Roman" panose="02020603050405020304" pitchFamily="18" charset="0"/>
                    <a:cs typeface="Times New Roman" panose="02020603050405020304" pitchFamily="18" charset="0"/>
                  </a:rPr>
                  <a:t>follows by integrating </a:t>
                </a:r>
                <a:r>
                  <a:rPr lang="en-US" altLang="zh-CN" i="1" dirty="0">
                    <a:latin typeface="Times New Roman" panose="02020603050405020304" pitchFamily="18" charset="0"/>
                    <a:cs typeface="Times New Roman" panose="02020603050405020304" pitchFamily="18" charset="0"/>
                  </a:rPr>
                  <a:t>x </a:t>
                </a:r>
                <a:r>
                  <a:rPr lang="en-US" altLang="zh-CN" dirty="0">
                    <a:latin typeface="Times New Roman" panose="02020603050405020304" pitchFamily="18" charset="0"/>
                    <a:cs typeface="Times New Roman" panose="02020603050405020304" pitchFamily="18" charset="0"/>
                  </a:rPr>
                  <a:t>over </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10515600" cy="3239861"/>
              </a:xfrm>
              <a:blipFill rotWithShape="0">
                <a:blip r:embed="rId3"/>
                <a:stretch>
                  <a:fillRect l="-1217" t="-3195" b="-1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838200" y="5065486"/>
                <a:ext cx="10515600" cy="1200329"/>
              </a:xfrm>
              <a:prstGeom prst="rect">
                <a:avLst/>
              </a:prstGeom>
            </p:spPr>
            <p:txBody>
              <a:bodyPr wrap="square">
                <a:spAutoFit/>
              </a:bodyPr>
              <a:lstStyle/>
              <a:p>
                <a:r>
                  <a:rPr lang="zh-CN" altLang="en-US" sz="2400" dirty="0" smtClean="0"/>
                  <a:t>注意：</a:t>
                </a:r>
                <a:r>
                  <a:rPr lang="en-US" altLang="zh-CN" sz="2400" dirty="0" smtClean="0"/>
                  <a:t>1. </a:t>
                </a:r>
                <a14:m>
                  <m:oMath xmlns:m="http://schemas.openxmlformats.org/officeDocument/2006/math">
                    <m:d>
                      <m:dPr>
                        <m:begChr m:val="|"/>
                        <m:endChr m:val="|"/>
                        <m:ctrlPr>
                          <a:rPr lang="en-US" altLang="zh-CN"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𝑋</m:t>
                        </m:r>
                      </m:e>
                    </m:d>
                  </m:oMath>
                </a14:m>
                <a:r>
                  <a:rPr lang="zh-CN" altLang="en-US" sz="2400" dirty="0" smtClean="0"/>
                  <a:t>视为数据集</a:t>
                </a:r>
                <a14:m>
                  <m:oMath xmlns:m="http://schemas.openxmlformats.org/officeDocument/2006/math">
                    <m:r>
                      <a:rPr lang="en-US" altLang="zh-CN"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𝑋</m:t>
                    </m:r>
                  </m:oMath>
                </a14:m>
                <a:r>
                  <a:rPr lang="zh-CN" altLang="en-US" sz="2400" dirty="0" smtClean="0"/>
                  <a:t>的实际元素个数。</a:t>
                </a:r>
                <a:endParaRPr lang="en-US" altLang="zh-CN" sz="2400" dirty="0" smtClean="0"/>
              </a:p>
              <a:p>
                <a:r>
                  <a:rPr lang="en-US" altLang="zh-CN" sz="2400" dirty="0" smtClean="0"/>
                  <a:t>2. </a:t>
                </a:r>
                <a:r>
                  <a:rPr lang="zh-CN" altLang="en-US" sz="2400" dirty="0" smtClean="0"/>
                  <a:t>扰动噪声为一服从</a:t>
                </a:r>
                <a:r>
                  <a:rPr lang="en-US" altLang="zh-CN" sz="2400" i="1" dirty="0" smtClean="0">
                    <a:latin typeface="Times New Roman" panose="02020603050405020304" pitchFamily="18" charset="0"/>
                    <a:cs typeface="Times New Roman" panose="02020603050405020304" pitchFamily="18" charset="0"/>
                  </a:rPr>
                  <a:t>Laplace</a:t>
                </a:r>
                <a:r>
                  <a:rPr lang="zh-CN" altLang="en-US" sz="2400" dirty="0" smtClean="0"/>
                  <a:t>分布的随机变量，</a:t>
                </a:r>
                <a14:m>
                  <m:oMath xmlns:m="http://schemas.openxmlformats.org/officeDocument/2006/math">
                    <m:r>
                      <a:rPr lang="en-US" altLang="zh-CN"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ℳ</m:t>
                    </m:r>
                    <m:d>
                      <m:dPr>
                        <m:ctrlPr>
                          <a:rPr lang="en-US" altLang="zh-CN"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𝑋</m:t>
                        </m:r>
                      </m:e>
                    </m:d>
                  </m:oMath>
                </a14:m>
                <a:r>
                  <a:rPr lang="zh-CN" altLang="en-US" sz="2400" dirty="0" smtClean="0"/>
                  <a:t>为一固定常数</a:t>
                </a:r>
                <a:r>
                  <a:rPr lang="en-US" altLang="zh-CN" sz="2400" i="1"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与该随机变量之和，</a:t>
                </a:r>
                <a:r>
                  <a:rPr lang="zh-CN" altLang="en-US" sz="2400" dirty="0" smtClean="0"/>
                  <a:t>其结果也服从</a:t>
                </a:r>
                <a:r>
                  <a:rPr lang="en-US" altLang="zh-CN" sz="2400" i="1" dirty="0">
                    <a:latin typeface="Times New Roman" panose="02020603050405020304" pitchFamily="18" charset="0"/>
                    <a:cs typeface="Times New Roman" panose="02020603050405020304" pitchFamily="18" charset="0"/>
                  </a:rPr>
                  <a:t>Laplace</a:t>
                </a:r>
                <a:r>
                  <a:rPr lang="zh-CN" altLang="en-US" sz="2400" dirty="0" smtClean="0"/>
                  <a:t>分布</a:t>
                </a:r>
                <a:r>
                  <a:rPr lang="zh-CN" altLang="en-US" sz="2400" b="1" dirty="0" smtClean="0"/>
                  <a:t>。</a:t>
                </a:r>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838200" y="5065486"/>
                <a:ext cx="10515600" cy="1200329"/>
              </a:xfrm>
              <a:prstGeom prst="rect">
                <a:avLst/>
              </a:prstGeom>
              <a:blipFill rotWithShape="0">
                <a:blip r:embed="rId4"/>
                <a:stretch>
                  <a:fillRect l="-928" t="-6091" b="-10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849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lstStyle/>
              <a:p>
                <a:r>
                  <a:rPr lang="en-US" altLang="zh-CN" i="1" dirty="0" smtClean="0">
                    <a:latin typeface="Times New Roman" panose="02020603050405020304" pitchFamily="18" charset="0"/>
                    <a:cs typeface="Times New Roman" panose="02020603050405020304" pitchFamily="18" charset="0"/>
                  </a:rPr>
                  <a:t>The Laplace distribution </a:t>
                </a:r>
                <a:r>
                  <a:rPr lang="en-US" altLang="zh-CN" dirty="0" smtClean="0">
                    <a:latin typeface="Times New Roman" panose="02020603050405020304" pitchFamily="18" charset="0"/>
                    <a:cs typeface="Times New Roman" panose="02020603050405020304" pitchFamily="18" charset="0"/>
                  </a:rPr>
                  <a:t>has </a:t>
                </a:r>
                <a:r>
                  <a:rPr lang="en-US" altLang="zh-CN" u="sng" dirty="0">
                    <a:solidFill>
                      <a:srgbClr val="0000FF"/>
                    </a:solidFill>
                    <a:latin typeface="Times New Roman" panose="02020603050405020304" pitchFamily="18" charset="0"/>
                    <a:cs typeface="Times New Roman" panose="02020603050405020304" pitchFamily="18" charset="0"/>
                  </a:rPr>
                  <a:t>exponential tails</a:t>
                </a:r>
                <a:r>
                  <a:rPr lang="en-US" altLang="zh-CN" dirty="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in both directions</a:t>
                </a:r>
                <a:r>
                  <a:rPr lang="en-US" altLang="zh-CN" dirty="0">
                    <a:latin typeface="Times New Roman" panose="02020603050405020304" pitchFamily="18" charset="0"/>
                    <a:cs typeface="Times New Roman" panose="02020603050405020304" pitchFamily="18" charset="0"/>
                  </a:rPr>
                  <a:t>, and </a:t>
                </a:r>
                <a:r>
                  <a:rPr lang="en-US" altLang="zh-CN" u="sng" dirty="0" smtClean="0">
                    <a:solidFill>
                      <a:srgbClr val="0000FF"/>
                    </a:solidFill>
                    <a:latin typeface="Times New Roman" panose="02020603050405020304" pitchFamily="18" charset="0"/>
                    <a:cs typeface="Times New Roman" panose="02020603050405020304" pitchFamily="18" charset="0"/>
                  </a:rPr>
                  <a:t>the probability </a:t>
                </a:r>
                <a:r>
                  <a:rPr lang="en-US" altLang="zh-CN" dirty="0" smtClean="0">
                    <a:solidFill>
                      <a:srgbClr val="0000FF"/>
                    </a:solidFill>
                    <a:latin typeface="Times New Roman" panose="02020603050405020304" pitchFamily="18" charset="0"/>
                    <a:cs typeface="Times New Roman" panose="02020603050405020304" pitchFamily="18" charset="0"/>
                  </a:rPr>
                  <a:t>that the error exceeds </a:t>
                </a:r>
                <a14:m>
                  <m:oMath xmlns:m="http://schemas.openxmlformats.org/officeDocument/2006/math">
                    <m:f>
                      <m:fPr>
                        <m:type m:val="lin"/>
                        <m:ctrlPr>
                          <a:rPr lang="en-US" altLang="zh-CN" i="1" smtClean="0">
                            <a:solidFill>
                              <a:srgbClr val="0000FF"/>
                            </a:solidFill>
                            <a:latin typeface="Cambria Math" panose="02040503050406030204" pitchFamily="18" charset="0"/>
                            <a:cs typeface="Times New Roman" panose="02020603050405020304" pitchFamily="18" charset="0"/>
                          </a:rPr>
                        </m:ctrlPr>
                      </m:fPr>
                      <m:num>
                        <m:r>
                          <a:rPr lang="en-US" altLang="zh-CN" b="0" i="1" smtClean="0">
                            <a:solidFill>
                              <a:srgbClr val="0000FF"/>
                            </a:solidFill>
                            <a:latin typeface="Cambria Math" panose="02040503050406030204" pitchFamily="18" charset="0"/>
                            <a:cs typeface="Times New Roman" panose="02020603050405020304" pitchFamily="18" charset="0"/>
                          </a:rPr>
                          <m:t>𝑡</m:t>
                        </m:r>
                      </m:num>
                      <m:den>
                        <m:r>
                          <a:rPr lang="zh-CN" altLang="en-US" i="1" smtClean="0">
                            <a:solidFill>
                              <a:srgbClr val="0000FF"/>
                            </a:solidFill>
                            <a:latin typeface="Cambria Math" panose="02040503050406030204" pitchFamily="18" charset="0"/>
                            <a:cs typeface="Times New Roman" panose="02020603050405020304" pitchFamily="18" charset="0"/>
                          </a:rPr>
                          <m:t>𝜀</m:t>
                        </m:r>
                      </m:den>
                    </m:f>
                  </m:oMath>
                </a14:m>
                <a:r>
                  <a:rPr lang="en-US" altLang="zh-CN" dirty="0" smtClean="0">
                    <a:solidFill>
                      <a:srgbClr val="0000FF"/>
                    </a:solidFill>
                    <a:latin typeface="Times New Roman" panose="02020603050405020304" pitchFamily="18" charset="0"/>
                    <a:cs typeface="Times New Roman" panose="02020603050405020304" pitchFamily="18" charset="0"/>
                  </a:rPr>
                  <a:t> in either </a:t>
                </a:r>
                <a:r>
                  <a:rPr lang="en-US" altLang="zh-CN" dirty="0">
                    <a:solidFill>
                      <a:srgbClr val="0000FF"/>
                    </a:solidFill>
                    <a:latin typeface="Times New Roman" panose="02020603050405020304" pitchFamily="18" charset="0"/>
                    <a:cs typeface="Times New Roman" panose="02020603050405020304" pitchFamily="18" charset="0"/>
                  </a:rPr>
                  <a:t>direction </a:t>
                </a:r>
                <a:r>
                  <a:rPr lang="en-US" altLang="zh-CN" dirty="0">
                    <a:latin typeface="Times New Roman" panose="02020603050405020304" pitchFamily="18" charset="0"/>
                    <a:cs typeface="Times New Roman" panose="02020603050405020304" pitchFamily="18" charset="0"/>
                  </a:rPr>
                  <a:t>is </a:t>
                </a:r>
                <a:r>
                  <a:rPr lang="en-US" altLang="zh-CN" u="sng" dirty="0">
                    <a:solidFill>
                      <a:srgbClr val="0000FF"/>
                    </a:solidFill>
                    <a:latin typeface="Times New Roman" panose="02020603050405020304" pitchFamily="18" charset="0"/>
                    <a:cs typeface="Times New Roman" panose="02020603050405020304" pitchFamily="18" charset="0"/>
                  </a:rPr>
                  <a:t>exponentially small </a:t>
                </a:r>
                <a:r>
                  <a:rPr lang="en-US" altLang="zh-CN" dirty="0">
                    <a:latin typeface="Times New Roman" panose="02020603050405020304" pitchFamily="18" charset="0"/>
                    <a:cs typeface="Times New Roman" panose="02020603050405020304" pitchFamily="18" charset="0"/>
                  </a:rPr>
                  <a:t>in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The </a:t>
                </a:r>
                <a:r>
                  <a:rPr lang="en-US" altLang="zh-CN" dirty="0" smtClean="0">
                    <a:latin typeface="Times New Roman" panose="02020603050405020304" pitchFamily="18" charset="0"/>
                    <a:cs typeface="Times New Roman" panose="02020603050405020304" pitchFamily="18" charset="0"/>
                  </a:rPr>
                  <a:t>released counts </a:t>
                </a:r>
                <a:r>
                  <a:rPr lang="en-US" altLang="zh-CN" dirty="0">
                    <a:latin typeface="Times New Roman" panose="02020603050405020304" pitchFamily="18" charset="0"/>
                    <a:cs typeface="Times New Roman" panose="02020603050405020304" pitchFamily="18" charset="0"/>
                  </a:rPr>
                  <a:t>are very likely to be close to the true counts. </a:t>
                </a:r>
                <a:endParaRPr lang="zh-CN" altLang="en-US" dirty="0">
                  <a:latin typeface="Times New Roman" panose="02020603050405020304" pitchFamily="18" charset="0"/>
                  <a:cs typeface="Times New Roman" panose="02020603050405020304" pitchFamily="18" charset="0"/>
                </a:endParaRP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rotWithShape="0">
                <a:blip r:embed="rId2"/>
                <a:stretch>
                  <a:fillRect l="-1043" t="-2381" r="-17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7851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2.2.1 Other Primitive Aggregations</a:t>
            </a:r>
            <a:r>
              <a:rPr lang="en-US" altLang="zh-CN" dirty="0"/>
              <a:t> </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latin typeface="Times New Roman" panose="02020603050405020304" pitchFamily="18" charset="0"/>
                <a:cs typeface="Times New Roman" panose="02020603050405020304" pitchFamily="18" charset="0"/>
              </a:rPr>
              <a:t>There are many other mechanisms that provide differential privacy; each paper on the subject typically contains several. To </a:t>
            </a:r>
            <a:r>
              <a:rPr lang="en-US" altLang="zh-CN" dirty="0" smtClean="0">
                <a:latin typeface="Times New Roman" panose="02020603050405020304" pitchFamily="18" charset="0"/>
                <a:cs typeface="Times New Roman" panose="02020603050405020304" pitchFamily="18" charset="0"/>
              </a:rPr>
              <a:t>date(</a:t>
            </a:r>
            <a:r>
              <a:rPr lang="zh-CN" altLang="en-US" dirty="0">
                <a:latin typeface="Times New Roman" panose="02020603050405020304" pitchFamily="18" charset="0"/>
                <a:cs typeface="Times New Roman" panose="02020603050405020304" pitchFamily="18" charset="0"/>
              </a:rPr>
              <a:t>迄今为止</a:t>
            </a:r>
            <a:r>
              <a:rPr lang="en-US" altLang="zh-CN" dirty="0" smtClean="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each has privacy established</a:t>
            </a:r>
            <a:r>
              <a:rPr lang="en-US" altLang="zh-CN" dirty="0">
                <a:latin typeface="Times New Roman" panose="02020603050405020304" pitchFamily="18" charset="0"/>
                <a:cs typeface="Times New Roman" panose="02020603050405020304" pitchFamily="18" charset="0"/>
              </a:rPr>
              <a:t> as above, by written </a:t>
            </a:r>
            <a:r>
              <a:rPr lang="en-US" altLang="zh-CN" dirty="0">
                <a:solidFill>
                  <a:srgbClr val="0000FF"/>
                </a:solidFill>
                <a:latin typeface="Times New Roman" panose="02020603050405020304" pitchFamily="18" charset="0"/>
                <a:cs typeface="Times New Roman" panose="02020603050405020304" pitchFamily="18" charset="0"/>
              </a:rPr>
              <a:t>mathematical proof based on </a:t>
            </a:r>
            <a:r>
              <a:rPr lang="en-US" altLang="zh-CN" u="sng" dirty="0">
                <a:solidFill>
                  <a:srgbClr val="0000FF"/>
                </a:solidFill>
                <a:latin typeface="Times New Roman" panose="02020603050405020304" pitchFamily="18" charset="0"/>
                <a:cs typeface="Times New Roman" panose="02020603050405020304" pitchFamily="18" charset="0"/>
              </a:rPr>
              <a:t>intended </a:t>
            </a:r>
            <a:r>
              <a:rPr lang="en-US" altLang="zh-CN" u="sng" dirty="0" smtClean="0">
                <a:solidFill>
                  <a:srgbClr val="0000FF"/>
                </a:solidFill>
                <a:latin typeface="Times New Roman" panose="02020603050405020304" pitchFamily="18" charset="0"/>
                <a:cs typeface="Times New Roman" panose="02020603050405020304" pitchFamily="18" charset="0"/>
              </a:rPr>
              <a:t>behavior</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计划的行为</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While this </a:t>
            </a:r>
            <a:r>
              <a:rPr lang="en-US" altLang="zh-CN" dirty="0">
                <a:latin typeface="Times New Roman" panose="02020603050405020304" pitchFamily="18" charset="0"/>
                <a:cs typeface="Times New Roman" panose="02020603050405020304" pitchFamily="18" charset="0"/>
              </a:rPr>
              <a:t>is clearly an important step in developing such a computation, the guarantees are only as convincing as the </a:t>
            </a:r>
            <a:r>
              <a:rPr lang="en-US" altLang="zh-CN" dirty="0" smtClean="0">
                <a:latin typeface="Times New Roman" panose="02020603050405020304" pitchFamily="18" charset="0"/>
                <a:cs typeface="Times New Roman" panose="02020603050405020304" pitchFamily="18" charset="0"/>
              </a:rPr>
              <a:t>proof is </a:t>
            </a:r>
            <a:r>
              <a:rPr lang="en-US" altLang="zh-CN" dirty="0">
                <a:latin typeface="Times New Roman" panose="02020603050405020304" pitchFamily="18" charset="0"/>
                <a:cs typeface="Times New Roman" panose="02020603050405020304" pitchFamily="18" charset="0"/>
              </a:rPr>
              <a:t>accessible and the implementation is </a:t>
            </a:r>
            <a:r>
              <a:rPr lang="en-US" altLang="zh-CN" dirty="0" smtClean="0">
                <a:latin typeface="Times New Roman" panose="02020603050405020304" pitchFamily="18" charset="0"/>
                <a:cs typeface="Times New Roman" panose="02020603050405020304" pitchFamily="18" charset="0"/>
              </a:rPr>
              <a:t>correct.</a:t>
            </a:r>
            <a:r>
              <a:rPr lang="zh-CN" altLang="en-US" dirty="0" smtClean="0">
                <a:latin typeface="Times New Roman" panose="02020603050405020304" pitchFamily="18" charset="0"/>
                <a:cs typeface="Times New Roman" panose="02020603050405020304" pitchFamily="18" charset="0"/>
              </a:rPr>
              <a:t>这些机制提供的隐私保证仅仅只能使人信服这些证明的可行性和实现的正确性。</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solidFill>
                  <a:srgbClr val="FF0000"/>
                </a:solidFill>
                <a:latin typeface="Times New Roman" panose="02020603050405020304" pitchFamily="18" charset="0"/>
                <a:cs typeface="Times New Roman" panose="02020603050405020304" pitchFamily="18" charset="0"/>
              </a:rPr>
              <a:t>Our </a:t>
            </a:r>
            <a:r>
              <a:rPr lang="en-US" altLang="zh-CN" dirty="0">
                <a:solidFill>
                  <a:srgbClr val="FF0000"/>
                </a:solidFill>
                <a:latin typeface="Times New Roman" panose="02020603050405020304" pitchFamily="18" charset="0"/>
                <a:cs typeface="Times New Roman" panose="02020603050405020304" pitchFamily="18" charset="0"/>
              </a:rPr>
              <a:t>goal </a:t>
            </a:r>
            <a:r>
              <a:rPr lang="en-US" altLang="zh-CN" dirty="0">
                <a:latin typeface="Times New Roman" panose="02020603050405020304" pitchFamily="18" charset="0"/>
                <a:cs typeface="Times New Roman" panose="02020603050405020304" pitchFamily="18" charset="0"/>
              </a:rPr>
              <a:t>is to enable </a:t>
            </a:r>
            <a:r>
              <a:rPr lang="en-US" altLang="zh-CN" dirty="0">
                <a:solidFill>
                  <a:srgbClr val="0000FF"/>
                </a:solidFill>
                <a:latin typeface="Times New Roman" panose="02020603050405020304" pitchFamily="18" charset="0"/>
                <a:cs typeface="Times New Roman" panose="02020603050405020304" pitchFamily="18" charset="0"/>
              </a:rPr>
              <a:t>the </a:t>
            </a:r>
            <a:r>
              <a:rPr lang="en-US" altLang="zh-CN" u="sng" dirty="0">
                <a:solidFill>
                  <a:srgbClr val="0000FF"/>
                </a:solidFill>
                <a:latin typeface="Times New Roman" panose="02020603050405020304" pitchFamily="18" charset="0"/>
                <a:cs typeface="Times New Roman" panose="02020603050405020304" pitchFamily="18" charset="0"/>
              </a:rPr>
              <a:t>creation</a:t>
            </a:r>
            <a:r>
              <a:rPr lang="en-US" altLang="zh-CN" dirty="0">
                <a:solidFill>
                  <a:srgbClr val="0000FF"/>
                </a:solidFill>
                <a:latin typeface="Times New Roman" panose="02020603050405020304" pitchFamily="18" charset="0"/>
                <a:cs typeface="Times New Roman" panose="02020603050405020304" pitchFamily="18" charset="0"/>
              </a:rPr>
              <a:t> of </a:t>
            </a:r>
            <a:r>
              <a:rPr lang="en-US" altLang="zh-CN" dirty="0">
                <a:latin typeface="Times New Roman" panose="02020603050405020304" pitchFamily="18" charset="0"/>
                <a:cs typeface="Times New Roman" panose="02020603050405020304" pitchFamily="18" charset="0"/>
              </a:rPr>
              <a:t>as many </a:t>
            </a:r>
            <a:r>
              <a:rPr lang="en-US" altLang="zh-CN" dirty="0" smtClean="0">
                <a:solidFill>
                  <a:srgbClr val="0000FF"/>
                </a:solidFill>
                <a:latin typeface="Times New Roman" panose="02020603050405020304" pitchFamily="18" charset="0"/>
                <a:cs typeface="Times New Roman" panose="02020603050405020304" pitchFamily="18" charset="0"/>
              </a:rPr>
              <a:t>differentially-private </a:t>
            </a:r>
            <a:r>
              <a:rPr lang="en-US" altLang="zh-CN" dirty="0">
                <a:solidFill>
                  <a:srgbClr val="0000FF"/>
                </a:solidFill>
                <a:latin typeface="Times New Roman" panose="02020603050405020304" pitchFamily="18" charset="0"/>
                <a:cs typeface="Times New Roman" panose="02020603050405020304" pitchFamily="18" charset="0"/>
              </a:rPr>
              <a:t>computations</a:t>
            </a:r>
            <a:r>
              <a:rPr lang="en-US" altLang="zh-CN" dirty="0">
                <a:latin typeface="Times New Roman" panose="02020603050405020304" pitchFamily="18" charset="0"/>
                <a:cs typeface="Times New Roman" panose="02020603050405020304" pitchFamily="18" charset="0"/>
              </a:rPr>
              <a:t> as possible </a:t>
            </a:r>
            <a:r>
              <a:rPr lang="en-US" altLang="zh-CN" dirty="0">
                <a:solidFill>
                  <a:srgbClr val="0000FF"/>
                </a:solidFill>
                <a:latin typeface="Times New Roman" panose="02020603050405020304" pitchFamily="18" charset="0"/>
                <a:cs typeface="Times New Roman" panose="02020603050405020304" pitchFamily="18" charset="0"/>
              </a:rPr>
              <a:t>using only a few </a:t>
            </a:r>
            <a:r>
              <a:rPr lang="en-US" altLang="zh-CN" dirty="0" smtClean="0">
                <a:solidFill>
                  <a:srgbClr val="0000FF"/>
                </a:solidFill>
                <a:latin typeface="Times New Roman" panose="02020603050405020304" pitchFamily="18" charset="0"/>
                <a:cs typeface="Times New Roman" panose="02020603050405020304" pitchFamily="18" charset="0"/>
              </a:rPr>
              <a:t>primitive components</a:t>
            </a:r>
            <a:r>
              <a:rPr lang="en-US" altLang="zh-CN" dirty="0">
                <a:latin typeface="Times New Roman" panose="02020603050405020304" pitchFamily="18" charset="0"/>
                <a:cs typeface="Times New Roman" panose="02020603050405020304" pitchFamily="18" charset="0"/>
              </a:rPr>
              <a:t>, whose </a:t>
            </a:r>
            <a:r>
              <a:rPr lang="en-US" altLang="zh-CN" dirty="0" smtClean="0">
                <a:latin typeface="Times New Roman" panose="02020603050405020304" pitchFamily="18" charset="0"/>
                <a:cs typeface="Times New Roman" panose="02020603050405020304" pitchFamily="18" charset="0"/>
              </a:rPr>
              <a:t>mathematical properties </a:t>
            </a:r>
            <a:r>
              <a:rPr lang="en-US" altLang="zh-CN" dirty="0">
                <a:latin typeface="Times New Roman" panose="02020603050405020304" pitchFamily="18" charset="0"/>
                <a:cs typeface="Times New Roman" panose="02020603050405020304" pitchFamily="18" charset="0"/>
              </a:rPr>
              <a:t>and implementations can be publicly scrutinized and possibly </a:t>
            </a:r>
            <a:r>
              <a:rPr lang="en-US" altLang="zh-CN" dirty="0" smtClean="0">
                <a:latin typeface="Times New Roman" panose="02020603050405020304" pitchFamily="18" charset="0"/>
                <a:cs typeface="Times New Roman" panose="02020603050405020304" pitchFamily="18" charset="0"/>
              </a:rPr>
              <a:t>verified.</a:t>
            </a:r>
            <a:r>
              <a:rPr lang="en-US" altLang="zh-CN"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仅用少量的原始组件就可以创造尽可能多的满足差分隐私的计算，</a:t>
            </a:r>
            <a:r>
              <a:rPr lang="zh-CN" altLang="en-US" dirty="0">
                <a:latin typeface="Times New Roman" panose="02020603050405020304" pitchFamily="18" charset="0"/>
                <a:cs typeface="Times New Roman" panose="02020603050405020304" pitchFamily="18" charset="0"/>
              </a:rPr>
              <a:t>这些</a:t>
            </a:r>
            <a:r>
              <a:rPr lang="zh-CN" altLang="en-US" dirty="0" smtClean="0">
                <a:latin typeface="Times New Roman" panose="02020603050405020304" pitchFamily="18" charset="0"/>
                <a:cs typeface="Times New Roman" panose="02020603050405020304" pitchFamily="18" charset="0"/>
              </a:rPr>
              <a:t>（差分隐私计算的）数学性质和实现可能被公开地审查和核实</a:t>
            </a:r>
            <a:r>
              <a:rPr lang="zh-CN" altLang="en-US" dirty="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While </a:t>
            </a:r>
            <a:r>
              <a:rPr lang="en-US" altLang="zh-CN" dirty="0">
                <a:latin typeface="Times New Roman" panose="02020603050405020304" pitchFamily="18" charset="0"/>
                <a:cs typeface="Times New Roman" panose="02020603050405020304" pitchFamily="18" charset="0"/>
              </a:rPr>
              <a:t>we shouldn’t </a:t>
            </a:r>
            <a:r>
              <a:rPr lang="en-US" altLang="zh-CN" dirty="0" smtClean="0">
                <a:latin typeface="Times New Roman" panose="02020603050405020304" pitchFamily="18" charset="0"/>
                <a:cs typeface="Times New Roman" panose="02020603050405020304" pitchFamily="18" charset="0"/>
              </a:rPr>
              <a:t>preclude(</a:t>
            </a:r>
            <a:r>
              <a:rPr lang="zh-CN" altLang="en-US" dirty="0" smtClean="0">
                <a:latin typeface="Times New Roman" panose="02020603050405020304" pitchFamily="18" charset="0"/>
                <a:cs typeface="Times New Roman" panose="02020603050405020304" pitchFamily="18" charset="0"/>
              </a:rPr>
              <a:t>排除</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a:t>
            </a:r>
            <a:r>
              <a:rPr lang="en-US" altLang="zh-CN" dirty="0" smtClean="0">
                <a:latin typeface="Times New Roman" panose="02020603050405020304" pitchFamily="18" charset="0"/>
                <a:cs typeface="Times New Roman" panose="02020603050405020304" pitchFamily="18" charset="0"/>
              </a:rPr>
              <a:t>introduction(</a:t>
            </a:r>
            <a:r>
              <a:rPr lang="zh-CN" altLang="en-US" dirty="0" smtClean="0">
                <a:latin typeface="Times New Roman" panose="02020603050405020304" pitchFamily="18" charset="0"/>
                <a:cs typeface="Times New Roman" panose="02020603050405020304" pitchFamily="18" charset="0"/>
              </a:rPr>
              <a:t>引入</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 </a:t>
            </a:r>
            <a:r>
              <a:rPr lang="en-US" altLang="zh-CN" dirty="0" smtClean="0">
                <a:solidFill>
                  <a:srgbClr val="0000FF"/>
                </a:solidFill>
                <a:latin typeface="Times New Roman" panose="02020603050405020304" pitchFamily="18" charset="0"/>
                <a:cs typeface="Times New Roman" panose="02020603050405020304" pitchFamily="18" charset="0"/>
              </a:rPr>
              <a:t>novel(</a:t>
            </a:r>
            <a:r>
              <a:rPr lang="zh-CN" altLang="en-US" dirty="0" smtClean="0">
                <a:solidFill>
                  <a:srgbClr val="0000FF"/>
                </a:solidFill>
                <a:latin typeface="Times New Roman" panose="02020603050405020304" pitchFamily="18" charset="0"/>
                <a:cs typeface="Times New Roman" panose="02020603050405020304" pitchFamily="18" charset="0"/>
              </a:rPr>
              <a:t>异常的</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primitives</a:t>
            </a:r>
            <a:r>
              <a:rPr lang="en-US" altLang="zh-CN" dirty="0">
                <a:latin typeface="Times New Roman" panose="02020603050405020304" pitchFamily="18" charset="0"/>
                <a:cs typeface="Times New Roman" panose="02020603050405020304" pitchFamily="18" charset="0"/>
              </a:rPr>
              <a:t>, they should be</a:t>
            </a:r>
            <a:r>
              <a:rPr lang="en-US" altLang="zh-CN" dirty="0">
                <a:solidFill>
                  <a:srgbClr val="0000FF"/>
                </a:solidFill>
                <a:latin typeface="Times New Roman" panose="02020603050405020304" pitchFamily="18" charset="0"/>
                <a:cs typeface="Times New Roman" panose="02020603050405020304" pitchFamily="18" charset="0"/>
              </a:rPr>
              <a:t> the </a:t>
            </a:r>
            <a:r>
              <a:rPr lang="en-US" altLang="zh-CN" u="sng" dirty="0">
                <a:solidFill>
                  <a:srgbClr val="0000FF"/>
                </a:solidFill>
                <a:latin typeface="Times New Roman" panose="02020603050405020304" pitchFamily="18" charset="0"/>
                <a:cs typeface="Times New Roman" panose="02020603050405020304" pitchFamily="18" charset="0"/>
              </a:rPr>
              <a:t>exceptional</a:t>
            </a:r>
            <a:r>
              <a:rPr lang="en-US" altLang="zh-CN" dirty="0">
                <a:latin typeface="Times New Roman" panose="02020603050405020304" pitchFamily="18" charset="0"/>
                <a:cs typeface="Times New Roman" panose="02020603050405020304" pitchFamily="18" charset="0"/>
              </a:rPr>
              <a:t>, rather than </a:t>
            </a:r>
            <a:r>
              <a:rPr lang="en-US" altLang="zh-CN" dirty="0" smtClean="0">
                <a:latin typeface="Times New Roman" panose="02020603050405020304" pitchFamily="18" charset="0"/>
                <a:cs typeface="Times New Roman" panose="02020603050405020304" pitchFamily="18" charset="0"/>
              </a:rPr>
              <a:t>default, </a:t>
            </a:r>
            <a:r>
              <a:rPr lang="en-US" altLang="zh-CN" u="sng" dirty="0" smtClean="0">
                <a:solidFill>
                  <a:srgbClr val="0000FF"/>
                </a:solidFill>
                <a:latin typeface="Times New Roman" panose="02020603050405020304" pitchFamily="18" charset="0"/>
                <a:cs typeface="Times New Roman" panose="02020603050405020304" pitchFamily="18" charset="0"/>
              </a:rPr>
              <a:t>approach</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to designing differentially-private algorithms</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6414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 Stable Transformations</a:t>
            </a:r>
            <a:r>
              <a:rPr lang="en-US" altLang="zh-CN" dirty="0"/>
              <a:t> </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Rather that </a:t>
            </a:r>
            <a:r>
              <a:rPr lang="en-US" altLang="zh-CN" dirty="0">
                <a:solidFill>
                  <a:srgbClr val="0000FF"/>
                </a:solidFill>
                <a:latin typeface="Times New Roman" panose="02020603050405020304" pitchFamily="18" charset="0"/>
                <a:cs typeface="Times New Roman" panose="02020603050405020304" pitchFamily="18" charset="0"/>
              </a:rPr>
              <a:t>provide access to </a:t>
            </a:r>
            <a:r>
              <a:rPr lang="en-US" altLang="zh-CN" u="sng" dirty="0">
                <a:solidFill>
                  <a:srgbClr val="0000FF"/>
                </a:solidFill>
                <a:latin typeface="Times New Roman" panose="02020603050405020304" pitchFamily="18" charset="0"/>
                <a:cs typeface="Times New Roman" panose="02020603050405020304" pitchFamily="18" charset="0"/>
              </a:rPr>
              <a:t>a set of fixed </a:t>
            </a:r>
            <a:r>
              <a:rPr lang="en-US" altLang="zh-CN" u="sng" dirty="0" smtClean="0">
                <a:solidFill>
                  <a:srgbClr val="0000FF"/>
                </a:solidFill>
                <a:latin typeface="Times New Roman" panose="02020603050405020304" pitchFamily="18" charset="0"/>
                <a:cs typeface="Times New Roman" panose="02020603050405020304" pitchFamily="18" charset="0"/>
              </a:rPr>
              <a:t>aggregations</a:t>
            </a:r>
            <a:r>
              <a:rPr lang="en-US" altLang="zh-CN" dirty="0" smtClean="0">
                <a:latin typeface="Times New Roman" panose="02020603050405020304" pitchFamily="18" charset="0"/>
                <a:cs typeface="Times New Roman" panose="02020603050405020304" pitchFamily="18" charset="0"/>
              </a:rPr>
              <a:t>, with </a:t>
            </a:r>
            <a:r>
              <a:rPr lang="en-US" altLang="zh-CN" dirty="0">
                <a:solidFill>
                  <a:srgbClr val="0000FF"/>
                </a:solidFill>
                <a:latin typeface="Times New Roman" panose="02020603050405020304" pitchFamily="18" charset="0"/>
                <a:cs typeface="Times New Roman" panose="02020603050405020304" pitchFamily="18" charset="0"/>
              </a:rPr>
              <a:t>limited potential for creative use</a:t>
            </a:r>
            <a:r>
              <a:rPr lang="en-US" altLang="zh-CN" dirty="0">
                <a:latin typeface="Times New Roman" panose="02020603050405020304" pitchFamily="18" charset="0"/>
                <a:cs typeface="Times New Roman" panose="02020603050405020304" pitchFamily="18" charset="0"/>
              </a:rPr>
              <a:t>, we intend to </a:t>
            </a:r>
            <a:r>
              <a:rPr lang="en-US" altLang="zh-CN" dirty="0" smtClean="0">
                <a:latin typeface="Times New Roman" panose="02020603050405020304" pitchFamily="18" charset="0"/>
                <a:cs typeface="Times New Roman" panose="02020603050405020304" pitchFamily="18" charset="0"/>
              </a:rPr>
              <a:t>supply analysts </a:t>
            </a:r>
            <a:r>
              <a:rPr lang="en-US" altLang="zh-CN" dirty="0">
                <a:latin typeface="Times New Roman" panose="02020603050405020304" pitchFamily="18" charset="0"/>
                <a:cs typeface="Times New Roman" panose="02020603050405020304" pitchFamily="18" charset="0"/>
              </a:rPr>
              <a:t>with a programming language they can use to </a:t>
            </a:r>
            <a:r>
              <a:rPr lang="en-US" altLang="zh-CN" dirty="0">
                <a:solidFill>
                  <a:srgbClr val="0000FF"/>
                </a:solidFill>
                <a:latin typeface="Times New Roman" panose="02020603050405020304" pitchFamily="18" charset="0"/>
                <a:cs typeface="Times New Roman" panose="02020603050405020304" pitchFamily="18" charset="0"/>
              </a:rPr>
              <a:t>describe </a:t>
            </a:r>
            <a:r>
              <a:rPr lang="en-US" altLang="zh-CN" u="sng" dirty="0">
                <a:solidFill>
                  <a:srgbClr val="0000FF"/>
                </a:solidFill>
                <a:latin typeface="Times New Roman" panose="02020603050405020304" pitchFamily="18" charset="0"/>
                <a:cs typeface="Times New Roman" panose="02020603050405020304" pitchFamily="18" charset="0"/>
              </a:rPr>
              <a:t>new and </a:t>
            </a:r>
            <a:r>
              <a:rPr lang="en-US" altLang="zh-CN" u="sng" dirty="0" smtClean="0">
                <a:solidFill>
                  <a:srgbClr val="0000FF"/>
                </a:solidFill>
                <a:latin typeface="Times New Roman" panose="02020603050405020304" pitchFamily="18" charset="0"/>
                <a:cs typeface="Times New Roman" panose="02020603050405020304" pitchFamily="18" charset="0"/>
              </a:rPr>
              <a:t>unforeseen computations</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Most </a:t>
            </a:r>
            <a:r>
              <a:rPr lang="en-US" altLang="zh-CN" dirty="0">
                <a:latin typeface="Times New Roman" panose="02020603050405020304" pitchFamily="18" charset="0"/>
                <a:cs typeface="Times New Roman" panose="02020603050405020304" pitchFamily="18" charset="0"/>
              </a:rPr>
              <a:t>of the </a:t>
            </a:r>
            <a:r>
              <a:rPr lang="en-US" altLang="zh-CN" dirty="0" smtClean="0">
                <a:latin typeface="Times New Roman" panose="02020603050405020304" pitchFamily="18" charset="0"/>
                <a:cs typeface="Times New Roman" panose="02020603050405020304" pitchFamily="18" charset="0"/>
              </a:rPr>
              <a:t>power of </a:t>
            </a:r>
            <a:r>
              <a:rPr lang="en-US" altLang="zh-CN" dirty="0">
                <a:latin typeface="Times New Roman" panose="02020603050405020304" pitchFamily="18" charset="0"/>
                <a:cs typeface="Times New Roman" panose="02020603050405020304" pitchFamily="18" charset="0"/>
              </a:rPr>
              <a:t>PINQ, and one of its main contributions, lies in </a:t>
            </a:r>
            <a:r>
              <a:rPr lang="en-US" altLang="zh-CN" dirty="0" smtClean="0">
                <a:solidFill>
                  <a:srgbClr val="0000FF"/>
                </a:solidFill>
                <a:latin typeface="Times New Roman" panose="02020603050405020304" pitchFamily="18" charset="0"/>
                <a:cs typeface="Times New Roman" panose="02020603050405020304" pitchFamily="18" charset="0"/>
              </a:rPr>
              <a:t>arming the analyst with </a:t>
            </a:r>
            <a:r>
              <a:rPr lang="en-US" altLang="zh-CN" u="sng" dirty="0" smtClean="0">
                <a:solidFill>
                  <a:srgbClr val="0000FF"/>
                </a:solidFill>
                <a:latin typeface="Times New Roman" panose="02020603050405020304" pitchFamily="18" charset="0"/>
                <a:cs typeface="Times New Roman" panose="02020603050405020304" pitchFamily="18" charset="0"/>
              </a:rPr>
              <a:t>a rich set of transformations </a:t>
            </a:r>
            <a:r>
              <a:rPr lang="en-US" altLang="zh-CN" dirty="0" smtClean="0">
                <a:solidFill>
                  <a:srgbClr val="0000FF"/>
                </a:solidFill>
                <a:latin typeface="Times New Roman" panose="02020603050405020304" pitchFamily="18" charset="0"/>
                <a:cs typeface="Times New Roman" panose="02020603050405020304" pitchFamily="18" charset="0"/>
              </a:rPr>
              <a:t>to apply to the data set before differentially-private aggregations</a:t>
            </a:r>
            <a:r>
              <a:rPr lang="en-US" altLang="zh-CN" dirty="0" smtClean="0">
                <a:latin typeface="Times New Roman" panose="02020603050405020304" pitchFamily="18" charset="0"/>
                <a:cs typeface="Times New Roman" panose="02020603050405020304" pitchFamily="18" charset="0"/>
              </a:rPr>
              <a:t>. </a:t>
            </a:r>
          </a:p>
          <a:p>
            <a:pPr marL="230400" indent="0">
              <a:buNone/>
            </a:pPr>
            <a:r>
              <a:rPr lang="en-US" altLang="zh-CN" dirty="0" smtClean="0">
                <a:latin typeface="Times New Roman" panose="02020603050405020304" pitchFamily="18" charset="0"/>
                <a:cs typeface="Times New Roman" panose="02020603050405020304" pitchFamily="18" charset="0"/>
              </a:rPr>
              <a:t>PINQ</a:t>
            </a:r>
            <a:r>
              <a:rPr lang="zh-CN" altLang="en-US" dirty="0">
                <a:latin typeface="Times New Roman" panose="02020603050405020304" pitchFamily="18" charset="0"/>
                <a:cs typeface="Times New Roman" panose="02020603050405020304" pitchFamily="18" charset="0"/>
              </a:rPr>
              <a:t>的</a:t>
            </a:r>
            <a:r>
              <a:rPr lang="zh-CN" altLang="en-US" dirty="0" smtClean="0">
                <a:latin typeface="Times New Roman" panose="02020603050405020304" pitchFamily="18" charset="0"/>
                <a:cs typeface="Times New Roman" panose="02020603050405020304" pitchFamily="18" charset="0"/>
              </a:rPr>
              <a:t>强大，以及它的主要贡献之一在于，在</a:t>
            </a:r>
            <a:r>
              <a:rPr lang="zh-CN" altLang="en-US" dirty="0">
                <a:latin typeface="Times New Roman" panose="02020603050405020304" pitchFamily="18" charset="0"/>
                <a:cs typeface="Times New Roman" panose="02020603050405020304" pitchFamily="18" charset="0"/>
              </a:rPr>
              <a:t>进行差分隐私的聚合</a:t>
            </a:r>
            <a:r>
              <a:rPr lang="zh-CN" altLang="en-US" dirty="0" smtClean="0">
                <a:latin typeface="Times New Roman" panose="02020603050405020304" pitchFamily="18" charset="0"/>
                <a:cs typeface="Times New Roman" panose="02020603050405020304" pitchFamily="18" charset="0"/>
              </a:rPr>
              <a:t>之前就</a:t>
            </a:r>
            <a:r>
              <a:rPr lang="zh-CN" altLang="en-US" dirty="0">
                <a:latin typeface="Times New Roman" panose="02020603050405020304" pitchFamily="18" charset="0"/>
                <a:cs typeface="Times New Roman" panose="02020603050405020304" pitchFamily="18" charset="0"/>
              </a:rPr>
              <a:t>用一</a:t>
            </a:r>
            <a:r>
              <a:rPr lang="zh-CN" altLang="en-US" dirty="0" smtClean="0">
                <a:latin typeface="Times New Roman" panose="02020603050405020304" pitchFamily="18" charset="0"/>
                <a:cs typeface="Times New Roman" panose="02020603050405020304" pitchFamily="18" charset="0"/>
              </a:rPr>
              <a:t>组已应用到数据集的丰富的转换来装配分析人员。</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We start by identifying a </a:t>
            </a:r>
            <a:r>
              <a:rPr lang="en-US" altLang="zh-CN" u="sng" dirty="0">
                <a:solidFill>
                  <a:srgbClr val="0000FF"/>
                </a:solidFill>
                <a:latin typeface="Times New Roman" panose="02020603050405020304" pitchFamily="18" charset="0"/>
                <a:cs typeface="Times New Roman" panose="02020603050405020304" pitchFamily="18" charset="0"/>
              </a:rPr>
              <a:t>general parameter of transformations </a:t>
            </a:r>
            <a:r>
              <a:rPr lang="en-US" altLang="zh-CN" dirty="0">
                <a:latin typeface="Times New Roman" panose="02020603050405020304" pitchFamily="18" charset="0"/>
                <a:cs typeface="Times New Roman" panose="02020603050405020304" pitchFamily="18" charset="0"/>
              </a:rPr>
              <a:t>that allows us to bound the privacy implications </a:t>
            </a:r>
            <a:r>
              <a:rPr lang="en-US" altLang="zh-CN" dirty="0" smtClean="0">
                <a:latin typeface="Times New Roman" panose="02020603050405020304" pitchFamily="18" charset="0"/>
                <a:cs typeface="Times New Roman" panose="02020603050405020304" pitchFamily="18" charset="0"/>
              </a:rPr>
              <a:t>of arbitrary </a:t>
            </a:r>
            <a:r>
              <a:rPr lang="en-US" altLang="zh-CN" dirty="0">
                <a:latin typeface="Times New Roman" panose="02020603050405020304" pitchFamily="18" charset="0"/>
                <a:cs typeface="Times New Roman" panose="02020603050405020304" pitchFamily="18" charset="0"/>
              </a:rPr>
              <a:t>sequences of such </a:t>
            </a:r>
            <a:r>
              <a:rPr lang="en-US" altLang="zh-CN" dirty="0" smtClean="0">
                <a:latin typeface="Times New Roman" panose="02020603050405020304" pitchFamily="18" charset="0"/>
                <a:cs typeface="Times New Roman" panose="02020603050405020304" pitchFamily="18" charset="0"/>
              </a:rPr>
              <a:t>transformations.</a:t>
            </a:r>
            <a:r>
              <a:rPr lang="zh-CN" altLang="en-US" dirty="0" smtClean="0">
                <a:latin typeface="Times New Roman" panose="02020603050405020304" pitchFamily="18" charset="0"/>
                <a:cs typeface="Times New Roman" panose="02020603050405020304" pitchFamily="18" charset="0"/>
              </a:rPr>
              <a:t>首先我们确定一个转换的一般参数，该参数能使我们对该转换的任一序列的隐私结果限定边界。</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421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838200" y="365125"/>
                <a:ext cx="10515600" cy="1608818"/>
              </a:xfrm>
            </p:spPr>
            <p:txBody>
              <a:bodyPr>
                <a:normAutofit/>
              </a:bodyPr>
              <a:lstStyle/>
              <a:p>
                <a:pPr/>
                <a:r>
                  <a:rPr lang="en-US" altLang="zh-CN" sz="2800" dirty="0" smtClean="0">
                    <a:latin typeface="Times New Roman" panose="02020603050405020304" pitchFamily="18" charset="0"/>
                    <a:cs typeface="Times New Roman" panose="02020603050405020304" pitchFamily="18" charset="0"/>
                  </a:rPr>
                  <a:t>Definition 2. </a:t>
                </a:r>
                <a:r>
                  <a:rPr lang="en-US" altLang="zh-CN" sz="2800" i="1" dirty="0">
                    <a:latin typeface="Times New Roman" panose="02020603050405020304" pitchFamily="18" charset="0"/>
                    <a:cs typeface="Times New Roman" panose="02020603050405020304" pitchFamily="18" charset="0"/>
                  </a:rPr>
                  <a:t>We say a </a:t>
                </a:r>
                <a:r>
                  <a:rPr lang="en-US" altLang="zh-CN" sz="2800" i="1" u="sng" dirty="0">
                    <a:solidFill>
                      <a:srgbClr val="0000FF"/>
                    </a:solidFill>
                    <a:latin typeface="Times New Roman" panose="02020603050405020304" pitchFamily="18" charset="0"/>
                    <a:cs typeface="Times New Roman" panose="02020603050405020304" pitchFamily="18" charset="0"/>
                  </a:rPr>
                  <a:t>transformation T </a:t>
                </a:r>
                <a:r>
                  <a:rPr lang="en-US" altLang="zh-CN" sz="2800" i="1" dirty="0">
                    <a:latin typeface="Times New Roman" panose="02020603050405020304" pitchFamily="18" charset="0"/>
                    <a:cs typeface="Times New Roman" panose="02020603050405020304" pitchFamily="18" charset="0"/>
                  </a:rPr>
                  <a:t>is </a:t>
                </a:r>
                <a:r>
                  <a:rPr lang="en-US" altLang="zh-CN" sz="2800" i="1" u="sng" dirty="0">
                    <a:solidFill>
                      <a:srgbClr val="0000FF"/>
                    </a:solidFill>
                    <a:latin typeface="Times New Roman" panose="02020603050405020304" pitchFamily="18" charset="0"/>
                    <a:cs typeface="Times New Roman" panose="02020603050405020304" pitchFamily="18" charset="0"/>
                  </a:rPr>
                  <a:t>c</a:t>
                </a:r>
                <a:r>
                  <a:rPr lang="en-US" altLang="zh-CN" sz="2800" u="sng" dirty="0">
                    <a:solidFill>
                      <a:srgbClr val="0000FF"/>
                    </a:solidFill>
                    <a:latin typeface="Times New Roman" panose="02020603050405020304" pitchFamily="18" charset="0"/>
                    <a:cs typeface="Times New Roman" panose="02020603050405020304" pitchFamily="18" charset="0"/>
                  </a:rPr>
                  <a:t>-stable</a:t>
                </a:r>
                <a:r>
                  <a:rPr lang="en-US" altLang="zh-CN" sz="2800" dirty="0">
                    <a:latin typeface="Times New Roman" panose="02020603050405020304" pitchFamily="18" charset="0"/>
                    <a:cs typeface="Times New Roman" panose="02020603050405020304" pitchFamily="18" charset="0"/>
                  </a:rPr>
                  <a:t> </a:t>
                </a:r>
                <a:r>
                  <a:rPr lang="en-US" altLang="zh-CN" sz="2800" i="1" dirty="0" smtClean="0">
                    <a:latin typeface="Times New Roman" panose="02020603050405020304" pitchFamily="18" charset="0"/>
                    <a:cs typeface="Times New Roman" panose="02020603050405020304" pitchFamily="18" charset="0"/>
                  </a:rPr>
                  <a:t>if for </a:t>
                </a:r>
                <a:r>
                  <a:rPr lang="en-US" altLang="zh-CN" sz="2800" i="1" dirty="0">
                    <a:latin typeface="Times New Roman" panose="02020603050405020304" pitchFamily="18" charset="0"/>
                    <a:cs typeface="Times New Roman" panose="02020603050405020304" pitchFamily="18" charset="0"/>
                  </a:rPr>
                  <a:t>any two input data sets A and B,</a:t>
                </a:r>
                <a:r>
                  <a:rPr lang="en-US" altLang="zh-CN" sz="2800" dirty="0">
                    <a:latin typeface="Times New Roman" panose="02020603050405020304" pitchFamily="18" charset="0"/>
                    <a:cs typeface="Times New Roman" panose="02020603050405020304" pitchFamily="18" charset="0"/>
                  </a:rPr>
                  <a:t> </a:t>
                </a:r>
                <a:r>
                  <a:rPr lang="en-US" altLang="zh-CN" sz="2800" i="1" dirty="0" smtClean="0">
                    <a:latin typeface="Cambria Math" panose="02040503050406030204" pitchFamily="18" charset="0"/>
                    <a:cs typeface="Times New Roman" panose="02020603050405020304" pitchFamily="18" charset="0"/>
                  </a:rPr>
                  <a:t/>
                </a:r>
                <a:br>
                  <a:rPr lang="en-US" altLang="zh-CN" sz="2800" i="1" dirty="0" smtClean="0">
                    <a:latin typeface="Cambria Math" panose="020405030504060302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d>
                        <m:dPr>
                          <m:begChr m:val="|"/>
                          <m:endChr m:val="|"/>
                          <m:ctrlPr>
                            <a:rPr lang="en-US" altLang="zh-CN" sz="2800" i="1" smtClean="0">
                              <a:latin typeface="Cambria Math" panose="02040503050406030204" pitchFamily="18" charset="0"/>
                              <a:cs typeface="Times New Roman" panose="02020603050405020304" pitchFamily="18" charset="0"/>
                            </a:rPr>
                          </m:ctrlPr>
                        </m:dPr>
                        <m:e>
                          <m:r>
                            <a:rPr lang="en-US" altLang="zh-CN" sz="2800" b="0" i="1" smtClean="0">
                              <a:latin typeface="Cambria Math" panose="02040503050406030204" pitchFamily="18" charset="0"/>
                              <a:cs typeface="Times New Roman" panose="02020603050405020304" pitchFamily="18" charset="0"/>
                            </a:rPr>
                            <m:t>𝑇</m:t>
                          </m:r>
                          <m:d>
                            <m:dPr>
                              <m:ctrlPr>
                                <a:rPr lang="en-US" altLang="zh-CN" sz="2800" b="0" i="1" smtClean="0">
                                  <a:latin typeface="Cambria Math" panose="02040503050406030204" pitchFamily="18" charset="0"/>
                                  <a:cs typeface="Times New Roman" panose="02020603050405020304" pitchFamily="18" charset="0"/>
                                </a:rPr>
                              </m:ctrlPr>
                            </m:dPr>
                            <m:e>
                              <m:r>
                                <a:rPr lang="en-US" altLang="zh-CN" sz="2800" b="0" i="1" smtClean="0">
                                  <a:latin typeface="Cambria Math" panose="02040503050406030204" pitchFamily="18" charset="0"/>
                                  <a:cs typeface="Times New Roman" panose="02020603050405020304" pitchFamily="18" charset="0"/>
                                </a:rPr>
                                <m:t>𝐴</m:t>
                              </m:r>
                            </m:e>
                          </m:d>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𝑇</m:t>
                          </m:r>
                          <m:r>
                            <a:rPr lang="en-US" altLang="zh-CN" sz="2800" i="1">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𝐵</m:t>
                          </m:r>
                          <m:r>
                            <a:rPr lang="en-US" altLang="zh-CN" sz="2800" i="1">
                              <a:latin typeface="Cambria Math" panose="02040503050406030204" pitchFamily="18" charset="0"/>
                              <a:cs typeface="Times New Roman" panose="02020603050405020304" pitchFamily="18" charset="0"/>
                            </a:rPr>
                            <m:t>)</m:t>
                          </m:r>
                        </m:e>
                      </m:d>
                      <m:r>
                        <a:rPr lang="en-US" altLang="zh-CN" sz="28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𝑐</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𝐴</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𝐵</m:t>
                          </m:r>
                        </m:e>
                      </m:d>
                    </m:oMath>
                  </m:oMathPara>
                </a14:m>
                <a:r>
                  <a:rPr lang="en-US" altLang="zh-CN" sz="2800" dirty="0" smtClean="0">
                    <a:latin typeface="Times New Roman" panose="02020603050405020304" pitchFamily="18" charset="0"/>
                    <a:cs typeface="Times New Roman" panose="02020603050405020304" pitchFamily="18" charset="0"/>
                  </a:rPr>
                  <a:t/>
                </a:r>
                <a:br>
                  <a:rPr lang="en-US" altLang="zh-CN" sz="2800" dirty="0" smtClean="0">
                    <a:latin typeface="Times New Roman" panose="02020603050405020304" pitchFamily="18" charset="0"/>
                    <a:cs typeface="Times New Roman" panose="02020603050405020304" pitchFamily="18" charset="0"/>
                  </a:rPr>
                </a:br>
                <a:endParaRPr lang="zh-CN" altLang="en-US" sz="3600" dirty="0">
                  <a:latin typeface="Times New Roman" panose="02020603050405020304" pitchFamily="18" charset="0"/>
                  <a:cs typeface="Times New Roman" panose="02020603050405020304" pitchFamily="18" charset="0"/>
                </a:endParaRPr>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838200" y="365125"/>
                <a:ext cx="10515600" cy="1608818"/>
              </a:xfrm>
              <a:blipFill rotWithShape="0">
                <a:blip r:embed="rId2"/>
                <a:stretch>
                  <a:fillRect l="-1217"/>
                </a:stretch>
              </a:blipFill>
            </p:spPr>
            <p:txBody>
              <a:bodyPr/>
              <a:lstStyle/>
              <a:p>
                <a:r>
                  <a:rPr lang="zh-CN" altLang="en-US">
                    <a:noFill/>
                  </a:rPr>
                  <a:t> </a:t>
                </a:r>
              </a:p>
            </p:txBody>
          </p:sp>
        </mc:Fallback>
      </mc:AlternateContent>
      <p:sp>
        <p:nvSpPr>
          <p:cNvPr id="3" name="内容占位符 2"/>
          <p:cNvSpPr>
            <a:spLocks noGrp="1"/>
          </p:cNvSpPr>
          <p:nvPr>
            <p:ph idx="1"/>
          </p:nvPr>
        </p:nvSpPr>
        <p:spPr>
          <a:xfrm>
            <a:off x="838200" y="2467429"/>
            <a:ext cx="10515600" cy="3709534"/>
          </a:xfrm>
        </p:spPr>
        <p:txBody>
          <a:bodyPr/>
          <a:lstStyle/>
          <a:p>
            <a:r>
              <a:rPr lang="en-US" altLang="zh-CN" u="sng" dirty="0">
                <a:solidFill>
                  <a:srgbClr val="0000FF"/>
                </a:solidFill>
                <a:latin typeface="Times New Roman" panose="02020603050405020304" pitchFamily="18" charset="0"/>
                <a:cs typeface="Times New Roman" panose="02020603050405020304" pitchFamily="18" charset="0"/>
              </a:rPr>
              <a:t>Transformation stability</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will play a central role in </a:t>
            </a:r>
            <a:r>
              <a:rPr lang="en-US" altLang="zh-CN" dirty="0" smtClean="0">
                <a:latin typeface="Times New Roman" panose="02020603050405020304" pitchFamily="18" charset="0"/>
                <a:cs typeface="Times New Roman" panose="02020603050405020304" pitchFamily="18" charset="0"/>
              </a:rPr>
              <a:t>PINQ. </a:t>
            </a:r>
            <a:r>
              <a:rPr lang="en-US" altLang="zh-CN" dirty="0" smtClean="0">
                <a:solidFill>
                  <a:srgbClr val="0000FF"/>
                </a:solidFill>
                <a:latin typeface="Times New Roman" panose="02020603050405020304" pitchFamily="18" charset="0"/>
                <a:cs typeface="Times New Roman" panose="02020603050405020304" pitchFamily="18" charset="0"/>
              </a:rPr>
              <a:t>Transformations </a:t>
            </a:r>
            <a:r>
              <a:rPr lang="en-US" altLang="zh-CN" dirty="0">
                <a:solidFill>
                  <a:srgbClr val="0000FF"/>
                </a:solidFill>
                <a:latin typeface="Times New Roman" panose="02020603050405020304" pitchFamily="18" charset="0"/>
                <a:cs typeface="Times New Roman" panose="02020603050405020304" pitchFamily="18" charset="0"/>
              </a:rPr>
              <a:t>with </a:t>
            </a:r>
            <a:r>
              <a:rPr lang="en-US" altLang="zh-CN" u="sng" dirty="0">
                <a:solidFill>
                  <a:srgbClr val="0000FF"/>
                </a:solidFill>
                <a:latin typeface="Times New Roman" panose="02020603050405020304" pitchFamily="18" charset="0"/>
                <a:cs typeface="Times New Roman" panose="02020603050405020304" pitchFamily="18" charset="0"/>
              </a:rPr>
              <a:t>bounded stability constants</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propagate(</a:t>
            </a:r>
            <a:r>
              <a:rPr lang="zh-CN" altLang="en-US" dirty="0" smtClean="0">
                <a:latin typeface="Times New Roman" panose="02020603050405020304" pitchFamily="18" charset="0"/>
                <a:cs typeface="Times New Roman" panose="02020603050405020304" pitchFamily="18" charset="0"/>
              </a:rPr>
              <a:t>蔓延，传递</a:t>
            </a:r>
            <a:r>
              <a:rPr lang="en-US" altLang="zh-CN" dirty="0" smtClean="0">
                <a:latin typeface="Times New Roman" panose="02020603050405020304" pitchFamily="18" charset="0"/>
                <a:cs typeface="Times New Roman" panose="02020603050405020304" pitchFamily="18" charset="0"/>
              </a:rPr>
              <a:t>) </a:t>
            </a:r>
            <a:r>
              <a:rPr lang="en-US" altLang="zh-CN" u="sng" dirty="0" smtClean="0">
                <a:solidFill>
                  <a:srgbClr val="0000FF"/>
                </a:solidFill>
                <a:latin typeface="Times New Roman" panose="02020603050405020304" pitchFamily="18" charset="0"/>
                <a:cs typeface="Times New Roman" panose="02020603050405020304" pitchFamily="18" charset="0"/>
              </a:rPr>
              <a:t>differential </a:t>
            </a:r>
            <a:r>
              <a:rPr lang="en-US" altLang="zh-CN" u="sng" dirty="0">
                <a:solidFill>
                  <a:srgbClr val="0000FF"/>
                </a:solidFill>
                <a:latin typeface="Times New Roman" panose="02020603050405020304" pitchFamily="18" charset="0"/>
                <a:cs typeface="Times New Roman" panose="02020603050405020304" pitchFamily="18" charset="0"/>
              </a:rPr>
              <a:t>privacy guarantees </a:t>
            </a:r>
            <a:r>
              <a:rPr lang="en-US" altLang="zh-CN" dirty="0">
                <a:latin typeface="Times New Roman" panose="02020603050405020304" pitchFamily="18" charset="0"/>
                <a:cs typeface="Times New Roman" panose="02020603050405020304" pitchFamily="18" charset="0"/>
              </a:rPr>
              <a:t>made of their outputs back </a:t>
            </a:r>
            <a:r>
              <a:rPr lang="en-US" altLang="zh-CN" dirty="0" smtClean="0">
                <a:latin typeface="Times New Roman" panose="02020603050405020304" pitchFamily="18" charset="0"/>
                <a:cs typeface="Times New Roman" panose="02020603050405020304" pitchFamily="18" charset="0"/>
              </a:rPr>
              <a:t>to their </a:t>
            </a:r>
            <a:r>
              <a:rPr lang="en-US" altLang="zh-CN" dirty="0">
                <a:latin typeface="Times New Roman" panose="02020603050405020304" pitchFamily="18" charset="0"/>
                <a:cs typeface="Times New Roman" panose="02020603050405020304" pitchFamily="18" charset="0"/>
              </a:rPr>
              <a:t>inputs, </a:t>
            </a:r>
            <a:r>
              <a:rPr lang="en-US" altLang="zh-CN" dirty="0" smtClean="0">
                <a:solidFill>
                  <a:srgbClr val="0000FF"/>
                </a:solidFill>
                <a:latin typeface="Times New Roman" panose="02020603050405020304" pitchFamily="18" charset="0"/>
                <a:cs typeface="Times New Roman" panose="02020603050405020304" pitchFamily="18" charset="0"/>
              </a:rPr>
              <a:t>diminished(</a:t>
            </a:r>
            <a:r>
              <a:rPr lang="zh-CN" altLang="en-US" dirty="0" smtClean="0">
                <a:solidFill>
                  <a:srgbClr val="0000FF"/>
                </a:solidFill>
                <a:latin typeface="Times New Roman" panose="02020603050405020304" pitchFamily="18" charset="0"/>
                <a:cs typeface="Times New Roman" panose="02020603050405020304" pitchFamily="18" charset="0"/>
              </a:rPr>
              <a:t>减少</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by their stability constant</a:t>
            </a:r>
            <a:r>
              <a:rPr lang="en-US" altLang="zh-CN" dirty="0">
                <a:latin typeface="Times New Roman" panose="02020603050405020304" pitchFamily="18" charset="0"/>
                <a:cs typeface="Times New Roman" panose="02020603050405020304" pitchFamily="18" charset="0"/>
              </a:rPr>
              <a:t>. </a:t>
            </a:r>
            <a:r>
              <a:rPr lang="en-US" altLang="zh-CN" dirty="0"/>
              <a:t/>
            </a:r>
            <a:br>
              <a:rPr lang="en-US" altLang="zh-CN" dirty="0"/>
            </a:br>
            <a:endParaRPr lang="zh-CN" altLang="en-US" dirty="0"/>
          </a:p>
        </p:txBody>
      </p:sp>
    </p:spTree>
    <p:extLst>
      <p:ext uri="{BB962C8B-B14F-4D97-AF65-F5344CB8AC3E}">
        <p14:creationId xmlns:p14="http://schemas.microsoft.com/office/powerpoint/2010/main" val="300097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838200" y="365125"/>
                <a:ext cx="10515600" cy="1710418"/>
              </a:xfrm>
            </p:spPr>
            <p:txBody>
              <a:bodyPr>
                <a:noAutofit/>
              </a:bodyPr>
              <a:lstStyle/>
              <a:p>
                <a:r>
                  <a:rPr lang="en-US" altLang="zh-CN" sz="2800" dirty="0">
                    <a:latin typeface="Times New Roman" panose="02020603050405020304" pitchFamily="18" charset="0"/>
                    <a:cs typeface="Times New Roman" panose="02020603050405020304" pitchFamily="18" charset="0"/>
                  </a:rPr>
                  <a:t>Theorem 2. </a:t>
                </a:r>
                <a:r>
                  <a:rPr lang="en-US" altLang="zh-CN" sz="2800" i="1" dirty="0">
                    <a:latin typeface="Times New Roman" panose="02020603050405020304" pitchFamily="18" charset="0"/>
                    <a:cs typeface="Times New Roman" panose="02020603050405020304" pitchFamily="18" charset="0"/>
                  </a:rPr>
                  <a:t>Let </a:t>
                </a:r>
                <a14:m>
                  <m:oMath xmlns:m="http://schemas.openxmlformats.org/officeDocument/2006/math">
                    <m:r>
                      <a:rPr lang="en-US" altLang="zh-CN" sz="28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ℳ</m:t>
                    </m:r>
                  </m:oMath>
                </a14:m>
                <a:r>
                  <a:rPr lang="en-US" altLang="zh-CN" sz="2800" i="1" dirty="0" smtClean="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provide </a:t>
                </a:r>
                <a14:m>
                  <m:oMath xmlns:m="http://schemas.openxmlformats.org/officeDocument/2006/math">
                    <m:r>
                      <a:rPr lang="zh-CN" altLang="en-US" sz="2800" i="1" smtClean="0">
                        <a:solidFill>
                          <a:srgbClr val="0000FF"/>
                        </a:solidFill>
                        <a:latin typeface="Cambria Math" panose="02040503050406030204" pitchFamily="18" charset="0"/>
                        <a:cs typeface="Times New Roman" panose="02020603050405020304" pitchFamily="18" charset="0"/>
                      </a:rPr>
                      <m:t>𝜀</m:t>
                    </m:r>
                  </m:oMath>
                </a14:m>
                <a:r>
                  <a:rPr lang="en-US" altLang="zh-CN" sz="2800" i="1" dirty="0" smtClean="0">
                    <a:solidFill>
                      <a:srgbClr val="0000FF"/>
                    </a:solidFill>
                    <a:latin typeface="Times New Roman" panose="02020603050405020304" pitchFamily="18" charset="0"/>
                    <a:cs typeface="Times New Roman" panose="02020603050405020304" pitchFamily="18" charset="0"/>
                  </a:rPr>
                  <a:t>-</a:t>
                </a:r>
                <a:r>
                  <a:rPr lang="en-US" altLang="zh-CN" sz="2800" i="1" dirty="0">
                    <a:solidFill>
                      <a:srgbClr val="0000FF"/>
                    </a:solidFill>
                    <a:latin typeface="Times New Roman" panose="02020603050405020304" pitchFamily="18" charset="0"/>
                    <a:cs typeface="Times New Roman" panose="02020603050405020304" pitchFamily="18" charset="0"/>
                  </a:rPr>
                  <a:t>differential privacy</a:t>
                </a:r>
                <a:r>
                  <a:rPr lang="en-US" altLang="zh-CN" sz="2800" i="1" dirty="0">
                    <a:latin typeface="Times New Roman" panose="02020603050405020304" pitchFamily="18" charset="0"/>
                    <a:cs typeface="Times New Roman" panose="02020603050405020304" pitchFamily="18" charset="0"/>
                  </a:rPr>
                  <a:t>, and </a:t>
                </a:r>
                <a:r>
                  <a:rPr lang="en-US" altLang="zh-CN" sz="2800" i="1" dirty="0" smtClean="0">
                    <a:latin typeface="Times New Roman" panose="02020603050405020304" pitchFamily="18" charset="0"/>
                    <a:cs typeface="Times New Roman" panose="02020603050405020304" pitchFamily="18" charset="0"/>
                  </a:rPr>
                  <a:t>let </a:t>
                </a:r>
                <a:r>
                  <a:rPr lang="en-US" altLang="zh-CN" sz="2800" i="1" dirty="0" smtClean="0">
                    <a:solidFill>
                      <a:srgbClr val="0000FF"/>
                    </a:solidFill>
                    <a:latin typeface="Times New Roman" panose="02020603050405020304" pitchFamily="18" charset="0"/>
                    <a:cs typeface="Times New Roman" panose="02020603050405020304" pitchFamily="18" charset="0"/>
                  </a:rPr>
                  <a:t>T</a:t>
                </a:r>
                <a:r>
                  <a:rPr lang="en-US" altLang="zh-CN" sz="2800" i="1" dirty="0" smtClean="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be </a:t>
                </a:r>
                <a:r>
                  <a:rPr lang="en-US" altLang="zh-CN" sz="2800" i="1" dirty="0">
                    <a:solidFill>
                      <a:srgbClr val="0000FF"/>
                    </a:solidFill>
                    <a:latin typeface="Times New Roman" panose="02020603050405020304" pitchFamily="18" charset="0"/>
                    <a:cs typeface="Times New Roman" panose="02020603050405020304" pitchFamily="18" charset="0"/>
                  </a:rPr>
                  <a:t>an arbitrary c-stable transformation</a:t>
                </a:r>
                <a:r>
                  <a:rPr lang="en-US" altLang="zh-CN" sz="2800" i="1" dirty="0">
                    <a:latin typeface="Times New Roman" panose="02020603050405020304" pitchFamily="18" charset="0"/>
                    <a:cs typeface="Times New Roman" panose="02020603050405020304" pitchFamily="18" charset="0"/>
                  </a:rPr>
                  <a:t>. The </a:t>
                </a:r>
                <a:r>
                  <a:rPr lang="en-US" altLang="zh-CN" sz="2800" i="1" dirty="0" smtClean="0">
                    <a:latin typeface="Times New Roman" panose="02020603050405020304" pitchFamily="18" charset="0"/>
                    <a:cs typeface="Times New Roman" panose="02020603050405020304" pitchFamily="18" charset="0"/>
                  </a:rPr>
                  <a:t>composite computation </a:t>
                </a:r>
                <a14:m>
                  <m:oMath xmlns:m="http://schemas.openxmlformats.org/officeDocument/2006/math">
                    <m:r>
                      <a:rPr lang="en-US" altLang="zh-CN" sz="28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ℳ</m:t>
                    </m:r>
                    <m:r>
                      <a:rPr lang="en-US" altLang="zh-CN" sz="28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2800" dirty="0" smtClean="0">
                    <a:solidFill>
                      <a:srgbClr val="0000FF"/>
                    </a:solidFill>
                    <a:latin typeface="Times New Roman" panose="02020603050405020304" pitchFamily="18" charset="0"/>
                    <a:cs typeface="Times New Roman" panose="02020603050405020304" pitchFamily="18" charset="0"/>
                  </a:rPr>
                  <a:t>◦</a:t>
                </a:r>
                <a:r>
                  <a:rPr lang="en-US" altLang="zh-CN" sz="2800" i="1" dirty="0" smtClean="0">
                    <a:solidFill>
                      <a:srgbClr val="0000FF"/>
                    </a:solidFill>
                    <a:latin typeface="Times New Roman" panose="02020603050405020304" pitchFamily="18" charset="0"/>
                    <a:cs typeface="Times New Roman" panose="02020603050405020304" pitchFamily="18" charset="0"/>
                  </a:rPr>
                  <a:t> </a:t>
                </a:r>
                <a:r>
                  <a:rPr lang="en-US" altLang="zh-CN" sz="2800" i="1" dirty="0">
                    <a:solidFill>
                      <a:srgbClr val="0000FF"/>
                    </a:solidFill>
                    <a:latin typeface="Times New Roman" panose="02020603050405020304" pitchFamily="18" charset="0"/>
                    <a:cs typeface="Times New Roman" panose="02020603050405020304" pitchFamily="18" charset="0"/>
                  </a:rPr>
                  <a:t>T </a:t>
                </a:r>
                <a:r>
                  <a:rPr lang="en-US" altLang="zh-CN" sz="2800" i="1" dirty="0">
                    <a:latin typeface="Times New Roman" panose="02020603050405020304" pitchFamily="18" charset="0"/>
                    <a:cs typeface="Times New Roman" panose="02020603050405020304" pitchFamily="18" charset="0"/>
                  </a:rPr>
                  <a:t>provides </a:t>
                </a:r>
                <a:r>
                  <a:rPr lang="en-US" altLang="zh-CN" sz="2800" dirty="0" smtClean="0">
                    <a:solidFill>
                      <a:srgbClr val="0000FF"/>
                    </a:solidFill>
                    <a:latin typeface="Times New Roman" panose="02020603050405020304" pitchFamily="18" charset="0"/>
                    <a:cs typeface="Times New Roman" panose="02020603050405020304" pitchFamily="18" charset="0"/>
                  </a:rPr>
                  <a:t>(</a:t>
                </a:r>
                <a14:m>
                  <m:oMath xmlns:m="http://schemas.openxmlformats.org/officeDocument/2006/math">
                    <m:r>
                      <a:rPr lang="zh-CN" altLang="en-US" sz="2800" i="1">
                        <a:solidFill>
                          <a:srgbClr val="0000FF"/>
                        </a:solidFill>
                        <a:latin typeface="Cambria Math" panose="02040503050406030204" pitchFamily="18" charset="0"/>
                        <a:cs typeface="Times New Roman" panose="02020603050405020304" pitchFamily="18" charset="0"/>
                      </a:rPr>
                      <m:t>𝜀</m:t>
                    </m:r>
                  </m:oMath>
                </a14:m>
                <a:r>
                  <a:rPr lang="en-US" altLang="zh-CN" sz="2800" dirty="0" smtClean="0">
                    <a:solidFill>
                      <a:srgbClr val="0000FF"/>
                    </a:solidFill>
                    <a:latin typeface="Times New Roman" panose="02020603050405020304" pitchFamily="18" charset="0"/>
                    <a:cs typeface="Times New Roman" panose="02020603050405020304" pitchFamily="18" charset="0"/>
                  </a:rPr>
                  <a:t>×</a:t>
                </a:r>
                <a:r>
                  <a:rPr lang="en-US" altLang="zh-CN" sz="2800" i="1" dirty="0" smtClean="0">
                    <a:solidFill>
                      <a:srgbClr val="0000FF"/>
                    </a:solidFill>
                    <a:latin typeface="Times New Roman" panose="02020603050405020304" pitchFamily="18" charset="0"/>
                    <a:cs typeface="Times New Roman" panose="02020603050405020304" pitchFamily="18" charset="0"/>
                  </a:rPr>
                  <a:t>c</a:t>
                </a:r>
                <a:r>
                  <a:rPr lang="en-US" altLang="zh-CN" sz="2800" dirty="0">
                    <a:solidFill>
                      <a:srgbClr val="0000FF"/>
                    </a:solidFill>
                    <a:latin typeface="Times New Roman" panose="02020603050405020304" pitchFamily="18" charset="0"/>
                    <a:cs typeface="Times New Roman" panose="02020603050405020304" pitchFamily="18" charset="0"/>
                  </a:rPr>
                  <a:t>)</a:t>
                </a:r>
                <a:r>
                  <a:rPr lang="en-US" altLang="zh-CN" sz="2800" i="1" dirty="0">
                    <a:solidFill>
                      <a:srgbClr val="0000FF"/>
                    </a:solidFill>
                    <a:latin typeface="Times New Roman" panose="02020603050405020304" pitchFamily="18" charset="0"/>
                    <a:cs typeface="Times New Roman" panose="02020603050405020304" pitchFamily="18" charset="0"/>
                  </a:rPr>
                  <a:t>-differential privacy</a:t>
                </a:r>
                <a:r>
                  <a:rPr lang="en-US" altLang="zh-CN" sz="2800" i="1"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838200" y="365125"/>
                <a:ext cx="10515600" cy="1710418"/>
              </a:xfrm>
              <a:blipFill rotWithShape="0">
                <a:blip r:embed="rId3"/>
                <a:stretch>
                  <a:fillRect l="-1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2322285"/>
                <a:ext cx="10515600" cy="3854677"/>
              </a:xfrm>
            </p:spPr>
            <p:txBody>
              <a:bodyPr/>
              <a:lstStyle/>
              <a:p>
                <a:r>
                  <a:rPr lang="en-US" altLang="zh-CN" i="1" dirty="0">
                    <a:latin typeface="Times New Roman" panose="02020603050405020304" pitchFamily="18" charset="0"/>
                    <a:cs typeface="Times New Roman" panose="02020603050405020304" pitchFamily="18" charset="0"/>
                  </a:rPr>
                  <a:t>Proof</a:t>
                </a:r>
                <a:r>
                  <a:rPr lang="en-US" altLang="zh-CN" dirty="0">
                    <a:latin typeface="Times New Roman" panose="02020603050405020304" pitchFamily="18" charset="0"/>
                    <a:cs typeface="Times New Roman" panose="02020603050405020304" pitchFamily="18" charset="0"/>
                  </a:rPr>
                  <a:t>. Using the definitions of </a:t>
                </a:r>
                <a:r>
                  <a:rPr lang="en-US" altLang="zh-CN" dirty="0">
                    <a:latin typeface="Times New Roman" panose="02020603050405020304" pitchFamily="18" charset="0"/>
                    <a:cs typeface="Times New Roman" panose="02020603050405020304" pitchFamily="18" charset="0"/>
                    <a:hlinkClick r:id="rId4" action="ppaction://hlinksldjump"/>
                  </a:rPr>
                  <a:t>differential privacy </a:t>
                </a:r>
                <a:r>
                  <a:rPr lang="en-US" altLang="zh-CN" dirty="0" smtClean="0">
                    <a:latin typeface="Times New Roman" panose="02020603050405020304" pitchFamily="18" charset="0"/>
                    <a:cs typeface="Times New Roman" panose="02020603050405020304" pitchFamily="18" charset="0"/>
                  </a:rPr>
                  <a:t>and </a:t>
                </a:r>
                <a:r>
                  <a:rPr lang="en-US" altLang="zh-CN" i="1" dirty="0" smtClean="0">
                    <a:latin typeface="Times New Roman" panose="02020603050405020304" pitchFamily="18" charset="0"/>
                    <a:cs typeface="Times New Roman" panose="02020603050405020304" pitchFamily="18" charset="0"/>
                    <a:hlinkClick r:id="rId5" action="ppaction://hlinksldjump"/>
                  </a:rPr>
                  <a:t>c</a:t>
                </a:r>
                <a:r>
                  <a:rPr lang="en-US" altLang="zh-CN" dirty="0" smtClean="0">
                    <a:latin typeface="Times New Roman" panose="02020603050405020304" pitchFamily="18" charset="0"/>
                    <a:cs typeface="Times New Roman" panose="02020603050405020304" pitchFamily="18" charset="0"/>
                    <a:hlinkClick r:id="rId5" action="ppaction://hlinksldjump"/>
                  </a:rPr>
                  <a:t>-stability</a:t>
                </a:r>
                <a:r>
                  <a:rPr lang="en-US" altLang="zh-CN" dirty="0">
                    <a:latin typeface="Times New Roman" panose="02020603050405020304" pitchFamily="18" charset="0"/>
                    <a:cs typeface="Times New Roman" panose="02020603050405020304" pitchFamily="18" charset="0"/>
                  </a:rPr>
                  <a:t>, we see that for any </a:t>
                </a:r>
                <a:r>
                  <a:rPr lang="en-US" altLang="zh-CN" i="1" dirty="0">
                    <a:latin typeface="Times New Roman" panose="02020603050405020304" pitchFamily="18" charset="0"/>
                    <a:cs typeface="Times New Roman" panose="02020603050405020304" pitchFamily="18" charset="0"/>
                  </a:rPr>
                  <a:t>A </a:t>
                </a:r>
                <a:r>
                  <a:rPr lang="en-US" altLang="zh-CN" dirty="0">
                    <a:latin typeface="Times New Roman" panose="02020603050405020304" pitchFamily="18" charset="0"/>
                    <a:cs typeface="Times New Roman" panose="02020603050405020304" pitchFamily="18" charset="0"/>
                  </a:rPr>
                  <a:t>and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br>
                  <a:rPr lang="en-US" altLang="zh-CN"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Pr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S</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Pr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exp(</a:t>
                </a:r>
                <a14:m>
                  <m:oMath xmlns:m="http://schemas.openxmlformats.org/officeDocument/2006/math">
                    <m:r>
                      <a:rPr lang="zh-CN" altLang="en-US" i="1">
                        <a:solidFill>
                          <a:srgbClr val="0000FF"/>
                        </a:solidFill>
                        <a:latin typeface="Cambria Math" panose="02040503050406030204" pitchFamily="18" charset="0"/>
                        <a:cs typeface="Times New Roman" panose="02020603050405020304" pitchFamily="18" charset="0"/>
                      </a:rPr>
                      <m:t>𝜀</m:t>
                    </m:r>
                  </m:oMath>
                </a14:m>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br>
                  <a:rPr lang="en-US" altLang="zh-CN" dirty="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Pr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exp(</a:t>
                </a:r>
                <a14:m>
                  <m:oMath xmlns:m="http://schemas.openxmlformats.org/officeDocument/2006/math">
                    <m:r>
                      <a:rPr lang="zh-CN" altLang="en-US" i="1">
                        <a:solidFill>
                          <a:srgbClr val="0000FF"/>
                        </a:solidFill>
                        <a:latin typeface="Cambria Math" panose="02040503050406030204" pitchFamily="18" charset="0"/>
                        <a:cs typeface="Times New Roman" panose="02020603050405020304" pitchFamily="18" charset="0"/>
                      </a:rPr>
                      <m:t>𝜀</m:t>
                    </m:r>
                  </m:oMath>
                </a14:m>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c</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B</a:t>
                </a:r>
                <a:r>
                  <a:rPr lang="en-US" altLang="zh-CN" i="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t>
                </a:r>
                <a:br>
                  <a:rPr lang="en-US" altLang="zh-CN" i="1" dirty="0">
                    <a:latin typeface="Times New Roman" panose="02020603050405020304" pitchFamily="18" charset="0"/>
                    <a:cs typeface="Times New Roman" panose="02020603050405020304" pitchFamily="18" charset="0"/>
                  </a:rPr>
                </a:br>
                <a:r>
                  <a:rPr lang="en-US" altLang="zh-CN" i="1" dirty="0">
                    <a:solidFill>
                      <a:srgbClr val="0000FF"/>
                    </a:solidFill>
                    <a:latin typeface="Times New Roman" panose="02020603050405020304" pitchFamily="18" charset="0"/>
                    <a:cs typeface="Times New Roman" panose="02020603050405020304" pitchFamily="18" charset="0"/>
                  </a:rPr>
                  <a:t>M◦T</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satisfies the definition of </a:t>
                </a:r>
                <a:r>
                  <a:rPr lang="en-US" altLang="zh-CN" dirty="0" smtClean="0">
                    <a:solidFill>
                      <a:srgbClr val="0000FF"/>
                    </a:solidFill>
                    <a:latin typeface="Times New Roman" panose="02020603050405020304" pitchFamily="18" charset="0"/>
                    <a:cs typeface="Times New Roman" panose="02020603050405020304" pitchFamily="18" charset="0"/>
                  </a:rPr>
                  <a:t>(</a:t>
                </a:r>
                <a14:m>
                  <m:oMath xmlns:m="http://schemas.openxmlformats.org/officeDocument/2006/math">
                    <m:r>
                      <a:rPr lang="zh-CN" altLang="en-US" i="1">
                        <a:solidFill>
                          <a:srgbClr val="0000FF"/>
                        </a:solidFill>
                        <a:latin typeface="Cambria Math" panose="02040503050406030204" pitchFamily="18" charset="0"/>
                        <a:cs typeface="Times New Roman" panose="02020603050405020304" pitchFamily="18" charset="0"/>
                      </a:rPr>
                      <m:t>𝜀</m:t>
                    </m:r>
                  </m:oMath>
                </a14:m>
                <a:r>
                  <a:rPr lang="en-US" altLang="zh-CN"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rPr>
                  <a:t>c</a:t>
                </a:r>
                <a:r>
                  <a:rPr lang="en-US" altLang="zh-CN" dirty="0">
                    <a:solidFill>
                      <a:srgbClr val="0000FF"/>
                    </a:solidFill>
                    <a:latin typeface="Times New Roman" panose="02020603050405020304" pitchFamily="18" charset="0"/>
                    <a:cs typeface="Times New Roman" panose="02020603050405020304" pitchFamily="18" charset="0"/>
                  </a:rPr>
                  <a:t>)-differential privacy</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2322285"/>
                <a:ext cx="10515600" cy="3854677"/>
              </a:xfrm>
              <a:blipFill rotWithShape="0">
                <a:blip r:embed="rId6"/>
                <a:stretch>
                  <a:fillRect l="-1043" t="-28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0933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solidFill>
                      <a:srgbClr val="0000FF"/>
                    </a:solidFill>
                    <a:latin typeface="Times New Roman" panose="02020603050405020304" pitchFamily="18" charset="0"/>
                    <a:cs typeface="Times New Roman" panose="02020603050405020304" pitchFamily="18" charset="0"/>
                  </a:rPr>
                  <a:t>Differentially-private </a:t>
                </a:r>
                <a:r>
                  <a:rPr lang="en-US" altLang="zh-CN" dirty="0" smtClean="0">
                    <a:solidFill>
                      <a:srgbClr val="0000FF"/>
                    </a:solidFill>
                    <a:latin typeface="Times New Roman" panose="02020603050405020304" pitchFamily="18" charset="0"/>
                    <a:cs typeface="Times New Roman" panose="02020603050405020304" pitchFamily="18" charset="0"/>
                  </a:rPr>
                  <a:t>aggregations(</a:t>
                </a:r>
                <a:r>
                  <a:rPr lang="zh-CN" altLang="en-US" dirty="0" smtClean="0">
                    <a:solidFill>
                      <a:srgbClr val="0000FF"/>
                    </a:solidFill>
                    <a:latin typeface="Times New Roman" panose="02020603050405020304" pitchFamily="18" charset="0"/>
                    <a:cs typeface="Times New Roman" panose="02020603050405020304" pitchFamily="18" charset="0"/>
                  </a:rPr>
                  <a:t>差分隐私聚集</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applied even to </a:t>
                </a:r>
                <a:r>
                  <a:rPr lang="en-US" altLang="zh-CN" u="sng" dirty="0" smtClean="0">
                    <a:solidFill>
                      <a:srgbClr val="0000FF"/>
                    </a:solidFill>
                    <a:latin typeface="Times New Roman" panose="02020603050405020304" pitchFamily="18" charset="0"/>
                    <a:cs typeface="Times New Roman" panose="02020603050405020304" pitchFamily="18" charset="0"/>
                  </a:rPr>
                  <a:t>multiply transformed </a:t>
                </a:r>
                <a:r>
                  <a:rPr lang="en-US" altLang="zh-CN" u="sng" dirty="0">
                    <a:solidFill>
                      <a:srgbClr val="0000FF"/>
                    </a:solidFill>
                    <a:latin typeface="Times New Roman" panose="02020603050405020304" pitchFamily="18" charset="0"/>
                    <a:cs typeface="Times New Roman" panose="02020603050405020304" pitchFamily="18" charset="0"/>
                  </a:rPr>
                  <a:t>data </a:t>
                </a:r>
                <a:r>
                  <a:rPr lang="en-US" altLang="zh-CN" u="sng" dirty="0" smtClean="0">
                    <a:solidFill>
                      <a:srgbClr val="0000FF"/>
                    </a:solidFill>
                    <a:latin typeface="Times New Roman" panose="02020603050405020304" pitchFamily="18" charset="0"/>
                    <a:cs typeface="Times New Roman" panose="02020603050405020304" pitchFamily="18" charset="0"/>
                  </a:rPr>
                  <a:t>sets(</a:t>
                </a:r>
                <a:r>
                  <a:rPr lang="zh-CN" altLang="en-US" u="sng" dirty="0" smtClean="0">
                    <a:solidFill>
                      <a:srgbClr val="0000FF"/>
                    </a:solidFill>
                    <a:latin typeface="Times New Roman" panose="02020603050405020304" pitchFamily="18" charset="0"/>
                    <a:cs typeface="Times New Roman" panose="02020603050405020304" pitchFamily="18" charset="0"/>
                  </a:rPr>
                  <a:t>多重变换的数据集</a:t>
                </a:r>
                <a:r>
                  <a:rPr lang="en-US" altLang="zh-CN" u="sng" dirty="0" smtClean="0">
                    <a:solidFill>
                      <a:srgbClr val="0000FF"/>
                    </a:solidFill>
                    <a:latin typeface="Times New Roman" panose="02020603050405020304" pitchFamily="18" charset="0"/>
                    <a:cs typeface="Times New Roman" panose="02020603050405020304" pitchFamily="18" charset="0"/>
                  </a:rPr>
                  <a:t>)</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have </a:t>
                </a:r>
                <a:r>
                  <a:rPr lang="en-US" altLang="zh-CN" dirty="0">
                    <a:solidFill>
                      <a:srgbClr val="0000FF"/>
                    </a:solidFill>
                    <a:latin typeface="Times New Roman" panose="02020603050405020304" pitchFamily="18" charset="0"/>
                    <a:cs typeface="Times New Roman" panose="02020603050405020304" pitchFamily="18" charset="0"/>
                  </a:rPr>
                  <a:t>precise privacy </a:t>
                </a:r>
                <a:r>
                  <a:rPr lang="en-US" altLang="zh-CN" dirty="0" smtClean="0">
                    <a:solidFill>
                      <a:srgbClr val="0000FF"/>
                    </a:solidFill>
                    <a:latin typeface="Times New Roman" panose="02020603050405020304" pitchFamily="18" charset="0"/>
                    <a:cs typeface="Times New Roman" panose="02020603050405020304" pitchFamily="18" charset="0"/>
                  </a:rPr>
                  <a:t>implications</a:t>
                </a:r>
                <a:r>
                  <a:rPr lang="en-US" altLang="zh-CN" dirty="0" smtClean="0">
                    <a:latin typeface="Times New Roman" panose="02020603050405020304" pitchFamily="18" charset="0"/>
                    <a:cs typeface="Times New Roman" panose="02020603050405020304" pitchFamily="18" charset="0"/>
                  </a:rPr>
                  <a:t> for </a:t>
                </a:r>
                <a:r>
                  <a:rPr lang="en-US" altLang="zh-CN" dirty="0">
                    <a:latin typeface="Times New Roman" panose="02020603050405020304" pitchFamily="18" charset="0"/>
                    <a:cs typeface="Times New Roman" panose="02020603050405020304" pitchFamily="18" charset="0"/>
                  </a:rPr>
                  <a:t>the source data. The bounds result from repeated application of Theorem 2, compounding the stability constants </a:t>
                </a:r>
                <a:r>
                  <a:rPr lang="en-US" altLang="zh-CN" dirty="0" smtClean="0">
                    <a:latin typeface="Times New Roman" panose="02020603050405020304" pitchFamily="18" charset="0"/>
                    <a:cs typeface="Times New Roman" panose="02020603050405020304" pitchFamily="18" charset="0"/>
                  </a:rPr>
                  <a:t>of the </a:t>
                </a:r>
                <a:r>
                  <a:rPr lang="en-US" altLang="zh-CN" dirty="0">
                    <a:latin typeface="Times New Roman" panose="02020603050405020304" pitchFamily="18" charset="0"/>
                    <a:cs typeface="Times New Roman" panose="02020603050405020304" pitchFamily="18" charset="0"/>
                  </a:rPr>
                  <a:t>applied transformations with the</a:t>
                </a:r>
                <a:r>
                  <a:rPr lang="en-US" altLang="zh-CN"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i="1">
                        <a:solidFill>
                          <a:srgbClr val="0000FF"/>
                        </a:solidFill>
                        <a:latin typeface="Cambria Math" panose="02040503050406030204" pitchFamily="18" charset="0"/>
                        <a:cs typeface="Times New Roman" panose="02020603050405020304" pitchFamily="18" charset="0"/>
                      </a:rPr>
                      <m:t>𝜀</m:t>
                    </m:r>
                  </m:oMath>
                </a14:m>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value of the analysis. </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6430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 INTRODUCTION</a:t>
            </a:r>
            <a:r>
              <a:rPr lang="en-US" altLang="zh-CN" dirty="0" smtClean="0"/>
              <a:t> </a:t>
            </a:r>
            <a:endParaRPr lang="zh-CN" altLang="en-US" dirty="0"/>
          </a:p>
        </p:txBody>
      </p:sp>
      <p:sp>
        <p:nvSpPr>
          <p:cNvPr id="3" name="内容占位符 2"/>
          <p:cNvSpPr>
            <a:spLocks noGrp="1"/>
          </p:cNvSpPr>
          <p:nvPr>
            <p:ph idx="1"/>
          </p:nvPr>
        </p:nvSpPr>
        <p:spPr/>
        <p:txBody>
          <a:bodyPr>
            <a:normAutofit fontScale="92500"/>
          </a:bodyPr>
          <a:lstStyle/>
          <a:p>
            <a:r>
              <a:rPr lang="en-US" altLang="zh-CN" dirty="0">
                <a:latin typeface="Times New Roman" panose="02020603050405020304" pitchFamily="18" charset="0"/>
                <a:cs typeface="Times New Roman" panose="02020603050405020304" pitchFamily="18" charset="0"/>
              </a:rPr>
              <a:t>This work presents a platform for </a:t>
            </a:r>
            <a:r>
              <a:rPr lang="en-US" altLang="zh-CN" dirty="0" smtClean="0">
                <a:solidFill>
                  <a:srgbClr val="0000FF"/>
                </a:solidFill>
                <a:latin typeface="Times New Roman" panose="02020603050405020304" pitchFamily="18" charset="0"/>
                <a:cs typeface="Times New Roman" panose="02020603050405020304" pitchFamily="18" charset="0"/>
              </a:rPr>
              <a:t>interactive(</a:t>
            </a:r>
            <a:r>
              <a:rPr lang="zh-CN" altLang="en-US" dirty="0" smtClean="0">
                <a:solidFill>
                  <a:srgbClr val="0000FF"/>
                </a:solidFill>
                <a:latin typeface="Times New Roman" panose="02020603050405020304" pitchFamily="18" charset="0"/>
                <a:cs typeface="Times New Roman" panose="02020603050405020304" pitchFamily="18" charset="0"/>
              </a:rPr>
              <a:t>交互式</a:t>
            </a:r>
            <a:r>
              <a:rPr lang="en-US" altLang="zh-CN" dirty="0" smtClean="0">
                <a:solidFill>
                  <a:srgbClr val="0000FF"/>
                </a:solidFill>
                <a:latin typeface="Times New Roman" panose="02020603050405020304" pitchFamily="18" charset="0"/>
                <a:cs typeface="Times New Roman" panose="02020603050405020304" pitchFamily="18" charset="0"/>
              </a:rPr>
              <a:t>) data analysis </a:t>
            </a:r>
            <a:r>
              <a:rPr lang="en-US" altLang="zh-CN" dirty="0" smtClean="0">
                <a:latin typeface="Times New Roman" panose="02020603050405020304" pitchFamily="18" charset="0"/>
                <a:cs typeface="Times New Roman" panose="02020603050405020304" pitchFamily="18" charset="0"/>
              </a:rPr>
              <a:t>against(</a:t>
            </a:r>
            <a:r>
              <a:rPr lang="zh-CN" altLang="en-US" dirty="0" smtClean="0">
                <a:latin typeface="Times New Roman" panose="02020603050405020304" pitchFamily="18" charset="0"/>
                <a:cs typeface="Times New Roman" panose="02020603050405020304" pitchFamily="18" charset="0"/>
              </a:rPr>
              <a:t>针对</a:t>
            </a:r>
            <a:r>
              <a:rPr lang="en-US" altLang="zh-CN" dirty="0" smtClean="0">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live data</a:t>
            </a:r>
            <a:r>
              <a:rPr lang="en-US" altLang="zh-CN" dirty="0">
                <a:latin typeface="Times New Roman" panose="02020603050405020304" pitchFamily="18" charset="0"/>
                <a:cs typeface="Times New Roman" panose="02020603050405020304" pitchFamily="18" charset="0"/>
              </a:rPr>
              <a:t> which </a:t>
            </a:r>
            <a:r>
              <a:rPr lang="en-US" altLang="zh-CN" dirty="0" smtClean="0">
                <a:latin typeface="Times New Roman" panose="02020603050405020304" pitchFamily="18" charset="0"/>
                <a:cs typeface="Times New Roman" panose="02020603050405020304" pitchFamily="18" charset="0"/>
              </a:rPr>
              <a:t>enforces(</a:t>
            </a:r>
            <a:r>
              <a:rPr lang="zh-CN" altLang="en-US" dirty="0" smtClean="0">
                <a:latin typeface="Times New Roman" panose="02020603050405020304" pitchFamily="18" charset="0"/>
                <a:cs typeface="Times New Roman" panose="02020603050405020304" pitchFamily="18" charset="0"/>
              </a:rPr>
              <a:t>执行</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one of the strongest </a:t>
            </a:r>
            <a:r>
              <a:rPr lang="en-US" altLang="zh-CN" dirty="0" smtClean="0">
                <a:latin typeface="Times New Roman" panose="02020603050405020304" pitchFamily="18" charset="0"/>
                <a:cs typeface="Times New Roman" panose="02020603050405020304" pitchFamily="18" charset="0"/>
              </a:rPr>
              <a:t>known unconditional </a:t>
            </a:r>
            <a:r>
              <a:rPr lang="en-US" altLang="zh-CN" dirty="0">
                <a:latin typeface="Times New Roman" panose="02020603050405020304" pitchFamily="18" charset="0"/>
                <a:cs typeface="Times New Roman" panose="02020603050405020304" pitchFamily="18" charset="0"/>
              </a:rPr>
              <a:t>privacy guarantees: </a:t>
            </a:r>
            <a:r>
              <a:rPr lang="en-US" altLang="zh-CN" i="1" dirty="0">
                <a:latin typeface="Times New Roman" panose="02020603050405020304" pitchFamily="18" charset="0"/>
                <a:cs typeface="Times New Roman" panose="02020603050405020304" pitchFamily="18" charset="0"/>
              </a:rPr>
              <a:t>differential </a:t>
            </a:r>
            <a:r>
              <a:rPr lang="en-US" altLang="zh-CN" i="1" dirty="0" smtClean="0">
                <a:latin typeface="Times New Roman" panose="02020603050405020304" pitchFamily="18" charset="0"/>
                <a:cs typeface="Times New Roman" panose="02020603050405020304" pitchFamily="18" charset="0"/>
              </a:rPr>
              <a:t>privacy</a:t>
            </a:r>
            <a:r>
              <a:rPr lang="en-US" altLang="zh-CN" dirty="0" smtClean="0">
                <a:latin typeface="Times New Roman" panose="02020603050405020304" pitchFamily="18" charset="0"/>
                <a:cs typeface="Times New Roman" panose="02020603050405020304" pitchFamily="18" charset="0"/>
              </a:rPr>
              <a:t>.</a:t>
            </a:r>
          </a:p>
          <a:p>
            <a:r>
              <a:rPr lang="en-US" altLang="zh-CN" i="1" dirty="0">
                <a:latin typeface="Times New Roman" panose="02020603050405020304" pitchFamily="18" charset="0"/>
                <a:cs typeface="Times New Roman" panose="02020603050405020304" pitchFamily="18" charset="0"/>
              </a:rPr>
              <a:t>Differential privacy </a:t>
            </a:r>
            <a:r>
              <a:rPr lang="en-US" altLang="zh-CN" dirty="0">
                <a:latin typeface="Times New Roman" panose="02020603050405020304" pitchFamily="18" charset="0"/>
                <a:cs typeface="Times New Roman" panose="02020603050405020304" pitchFamily="18" charset="0"/>
              </a:rPr>
              <a:t>requires that computations be </a:t>
            </a:r>
            <a:r>
              <a:rPr lang="en-US" altLang="zh-CN" dirty="0" smtClean="0">
                <a:latin typeface="Times New Roman" panose="02020603050405020304" pitchFamily="18" charset="0"/>
                <a:cs typeface="Times New Roman" panose="02020603050405020304" pitchFamily="18" charset="0"/>
              </a:rPr>
              <a:t>formally </a:t>
            </a:r>
            <a:r>
              <a:rPr lang="en-US" altLang="zh-CN" u="sng" dirty="0" smtClean="0">
                <a:solidFill>
                  <a:srgbClr val="0000FF"/>
                </a:solidFill>
                <a:latin typeface="Times New Roman" panose="02020603050405020304" pitchFamily="18" charset="0"/>
                <a:cs typeface="Times New Roman" panose="02020603050405020304" pitchFamily="18" charset="0"/>
              </a:rPr>
              <a:t>indistinguishable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when run with and without any one record,</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almost as if each participant had opted out </a:t>
            </a:r>
            <a:r>
              <a:rPr lang="en-US" altLang="zh-CN" dirty="0" smtClean="0">
                <a:latin typeface="Times New Roman" panose="02020603050405020304" pitchFamily="18" charset="0"/>
                <a:cs typeface="Times New Roman" panose="02020603050405020304" pitchFamily="18" charset="0"/>
              </a:rPr>
              <a:t>of(</a:t>
            </a:r>
            <a:r>
              <a:rPr lang="zh-CN" altLang="en-US" dirty="0" smtClean="0">
                <a:latin typeface="Times New Roman" panose="02020603050405020304" pitchFamily="18" charset="0"/>
                <a:cs typeface="Times New Roman" panose="02020603050405020304" pitchFamily="18" charset="0"/>
              </a:rPr>
              <a:t>决定从</a:t>
            </a:r>
            <a:r>
              <a:rPr lang="en-US" altLang="zh-CN"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退出</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data set.</a:t>
            </a:r>
            <a:r>
              <a:rPr lang="en-US" altLang="zh-CN" dirty="0" smtClean="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The platform </a:t>
            </a:r>
            <a:r>
              <a:rPr lang="en-US" altLang="zh-CN" dirty="0" smtClean="0">
                <a:latin typeface="Times New Roman" panose="02020603050405020304" pitchFamily="18" charset="0"/>
                <a:cs typeface="Times New Roman" panose="02020603050405020304" pitchFamily="18" charset="0"/>
              </a:rPr>
              <a:t>comprises(</a:t>
            </a:r>
            <a:r>
              <a:rPr lang="zh-CN" altLang="en-US" dirty="0" smtClean="0">
                <a:latin typeface="Times New Roman" panose="02020603050405020304" pitchFamily="18" charset="0"/>
                <a:cs typeface="Times New Roman" panose="02020603050405020304" pitchFamily="18" charset="0"/>
              </a:rPr>
              <a:t>包含</a:t>
            </a:r>
            <a:r>
              <a:rPr lang="en-US" altLang="zh-CN" dirty="0" smtClean="0">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a declarative programming </a:t>
            </a:r>
            <a:r>
              <a:rPr lang="en-US" altLang="zh-CN" u="sng" dirty="0" smtClean="0">
                <a:solidFill>
                  <a:srgbClr val="0000FF"/>
                </a:solidFill>
                <a:latin typeface="Times New Roman" panose="02020603050405020304" pitchFamily="18" charset="0"/>
                <a:cs typeface="Times New Roman" panose="02020603050405020304" pitchFamily="18" charset="0"/>
              </a:rPr>
              <a:t>language(</a:t>
            </a:r>
            <a:r>
              <a:rPr lang="zh-CN" altLang="en-US" u="sng" dirty="0" smtClean="0">
                <a:solidFill>
                  <a:srgbClr val="0000FF"/>
                </a:solidFill>
                <a:latin typeface="Times New Roman" panose="02020603050405020304" pitchFamily="18" charset="0"/>
                <a:cs typeface="Times New Roman" panose="02020603050405020304" pitchFamily="18" charset="0"/>
              </a:rPr>
              <a:t>声明式编程语言</a:t>
            </a:r>
            <a:r>
              <a:rPr lang="en-US" altLang="zh-CN" u="sng" dirty="0" smtClean="0">
                <a:solidFill>
                  <a:srgbClr val="0000FF"/>
                </a:solidFill>
                <a:latin typeface="Times New Roman" panose="02020603050405020304" pitchFamily="18" charset="0"/>
                <a:cs typeface="Times New Roman" panose="02020603050405020304" pitchFamily="18" charset="0"/>
              </a:rPr>
              <a:t>)</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in </a:t>
            </a:r>
            <a:r>
              <a:rPr lang="en-US" altLang="zh-CN" dirty="0">
                <a:latin typeface="Times New Roman" panose="02020603050405020304" pitchFamily="18" charset="0"/>
                <a:cs typeface="Times New Roman" panose="02020603050405020304" pitchFamily="18" charset="0"/>
              </a:rPr>
              <a:t>which all written statements provide differential privacy,</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and </a:t>
            </a:r>
            <a:r>
              <a:rPr lang="en-US" altLang="zh-CN" u="sng" dirty="0">
                <a:solidFill>
                  <a:srgbClr val="0000FF"/>
                </a:solidFill>
                <a:latin typeface="Times New Roman" panose="02020603050405020304" pitchFamily="18" charset="0"/>
                <a:cs typeface="Times New Roman" panose="02020603050405020304" pitchFamily="18" charset="0"/>
              </a:rPr>
              <a:t>an execution </a:t>
            </a:r>
            <a:r>
              <a:rPr lang="en-US" altLang="zh-CN" u="sng" dirty="0" smtClean="0">
                <a:solidFill>
                  <a:srgbClr val="0000FF"/>
                </a:solidFill>
                <a:latin typeface="Times New Roman" panose="02020603050405020304" pitchFamily="18" charset="0"/>
                <a:cs typeface="Times New Roman" panose="02020603050405020304" pitchFamily="18" charset="0"/>
              </a:rPr>
              <a:t>environment(</a:t>
            </a:r>
            <a:r>
              <a:rPr lang="zh-CN" altLang="en-US" u="sng" dirty="0" smtClean="0">
                <a:solidFill>
                  <a:srgbClr val="0000FF"/>
                </a:solidFill>
                <a:latin typeface="Times New Roman" panose="02020603050405020304" pitchFamily="18" charset="0"/>
                <a:cs typeface="Times New Roman" panose="02020603050405020304" pitchFamily="18" charset="0"/>
              </a:rPr>
              <a:t>执行环境</a:t>
            </a:r>
            <a:r>
              <a:rPr lang="en-US" altLang="zh-CN" u="sng" dirty="0" smtClean="0">
                <a:solidFill>
                  <a:srgbClr val="0000FF"/>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carefully implemented to respect the formal requirements of differential privacy.</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5710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82171"/>
            <a:ext cx="10515600" cy="5494792"/>
          </a:xfrm>
        </p:spPr>
        <p:txBody>
          <a:bodyPr/>
          <a:lstStyle/>
          <a:p>
            <a:r>
              <a:rPr lang="en-US" altLang="zh-CN" b="1" dirty="0">
                <a:latin typeface="Times New Roman" panose="02020603050405020304" pitchFamily="18" charset="0"/>
                <a:cs typeface="Times New Roman" panose="02020603050405020304" pitchFamily="18" charset="0"/>
              </a:rPr>
              <a:t>Remark. </a:t>
            </a:r>
            <a:r>
              <a:rPr lang="en-US" altLang="zh-CN" dirty="0">
                <a:latin typeface="Times New Roman" panose="02020603050405020304" pitchFamily="18" charset="0"/>
                <a:cs typeface="Times New Roman" panose="02020603050405020304" pitchFamily="18" charset="0"/>
              </a:rPr>
              <a:t>An </a:t>
            </a:r>
            <a:r>
              <a:rPr lang="en-US" altLang="zh-CN" dirty="0">
                <a:solidFill>
                  <a:srgbClr val="0000FF"/>
                </a:solidFill>
                <a:latin typeface="Times New Roman" panose="02020603050405020304" pitchFamily="18" charset="0"/>
                <a:cs typeface="Times New Roman" panose="02020603050405020304" pitchFamily="18" charset="0"/>
              </a:rPr>
              <a:t>early form of transformation </a:t>
            </a:r>
            <a:r>
              <a:rPr lang="en-US" altLang="zh-CN" dirty="0">
                <a:latin typeface="Times New Roman" panose="02020603050405020304" pitchFamily="18" charset="0"/>
                <a:cs typeface="Times New Roman" panose="02020603050405020304" pitchFamily="18" charset="0"/>
              </a:rPr>
              <a:t>can be </a:t>
            </a:r>
            <a:r>
              <a:rPr lang="en-US" altLang="zh-CN" dirty="0" smtClean="0">
                <a:latin typeface="Times New Roman" panose="02020603050405020304" pitchFamily="18" charset="0"/>
                <a:cs typeface="Times New Roman" panose="02020603050405020304" pitchFamily="18" charset="0"/>
              </a:rPr>
              <a:t>seen in </a:t>
            </a:r>
            <a:r>
              <a:rPr lang="en-US" altLang="zh-CN" dirty="0">
                <a:latin typeface="Times New Roman" panose="02020603050405020304" pitchFamily="18" charset="0"/>
                <a:cs typeface="Times New Roman" panose="02020603050405020304" pitchFamily="18" charset="0"/>
              </a:rPr>
              <a:t>the first differentially-private algorithms for </a:t>
            </a:r>
            <a:r>
              <a:rPr lang="en-US" altLang="zh-CN" dirty="0">
                <a:solidFill>
                  <a:srgbClr val="0000FF"/>
                </a:solidFill>
                <a:latin typeface="Times New Roman" panose="02020603050405020304" pitchFamily="18" charset="0"/>
                <a:cs typeface="Times New Roman" panose="02020603050405020304" pitchFamily="18" charset="0"/>
              </a:rPr>
              <a:t>counts</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over arbitrary </a:t>
            </a:r>
            <a:r>
              <a:rPr lang="en-US" altLang="zh-CN" dirty="0">
                <a:latin typeface="Times New Roman" panose="02020603050405020304" pitchFamily="18" charset="0"/>
                <a:cs typeface="Times New Roman" panose="02020603050405020304" pitchFamily="18" charset="0"/>
              </a:rPr>
              <a:t>subsets of the domain. The subset of interest </a:t>
            </a:r>
            <a:r>
              <a:rPr lang="en-US" altLang="zh-CN" dirty="0" smtClean="0">
                <a:latin typeface="Times New Roman" panose="02020603050405020304" pitchFamily="18" charset="0"/>
                <a:cs typeface="Times New Roman" panose="02020603050405020304" pitchFamily="18" charset="0"/>
              </a:rPr>
              <a:t>could be </a:t>
            </a:r>
            <a:r>
              <a:rPr lang="en-US" altLang="zh-CN" dirty="0">
                <a:latin typeface="Times New Roman" panose="02020603050405020304" pitchFamily="18" charset="0"/>
                <a:cs typeface="Times New Roman" panose="02020603050405020304" pitchFamily="18" charset="0"/>
              </a:rPr>
              <a:t>specified by the analyst, and </a:t>
            </a:r>
            <a:r>
              <a:rPr lang="en-US" altLang="zh-CN" u="sng" dirty="0">
                <a:solidFill>
                  <a:srgbClr val="0000FF"/>
                </a:solidFill>
                <a:latin typeface="Times New Roman" panose="02020603050405020304" pitchFamily="18" charset="0"/>
                <a:cs typeface="Times New Roman" panose="02020603050405020304" pitchFamily="18" charset="0"/>
              </a:rPr>
              <a:t>the noised count </a:t>
            </a:r>
            <a:r>
              <a:rPr lang="en-US" altLang="zh-CN" dirty="0" smtClean="0">
                <a:latin typeface="Times New Roman" panose="02020603050405020304" pitchFamily="18" charset="0"/>
                <a:cs typeface="Times New Roman" panose="02020603050405020304" pitchFamily="18" charset="0"/>
              </a:rPr>
              <a:t>returned.</a:t>
            </a:r>
          </a:p>
          <a:p>
            <a:r>
              <a:rPr lang="en-US" altLang="zh-CN" dirty="0" smtClean="0">
                <a:latin typeface="Times New Roman" panose="02020603050405020304" pitchFamily="18" charset="0"/>
                <a:cs typeface="Times New Roman" panose="02020603050405020304" pitchFamily="18" charset="0"/>
              </a:rPr>
              <a:t>Transformations </a:t>
            </a:r>
            <a:r>
              <a:rPr lang="en-US" altLang="zh-CN" dirty="0">
                <a:latin typeface="Times New Roman" panose="02020603050405020304" pitchFamily="18" charset="0"/>
                <a:cs typeface="Times New Roman" panose="02020603050405020304" pitchFamily="18" charset="0"/>
              </a:rPr>
              <a:t>intend to separate more formally </a:t>
            </a:r>
            <a:r>
              <a:rPr lang="en-US" altLang="zh-CN" dirty="0">
                <a:solidFill>
                  <a:srgbClr val="0000FF"/>
                </a:solidFill>
                <a:latin typeface="Times New Roman" panose="02020603050405020304" pitchFamily="18" charset="0"/>
                <a:cs typeface="Times New Roman" panose="02020603050405020304" pitchFamily="18" charset="0"/>
              </a:rPr>
              <a:t>what </a:t>
            </a:r>
            <a:r>
              <a:rPr lang="en-US" altLang="zh-CN" dirty="0" smtClean="0">
                <a:solidFill>
                  <a:srgbClr val="0000FF"/>
                </a:solidFill>
                <a:latin typeface="Times New Roman" panose="02020603050405020304" pitchFamily="18" charset="0"/>
                <a:cs typeface="Times New Roman" panose="02020603050405020304" pitchFamily="18" charset="0"/>
              </a:rPr>
              <a:t>the analyst </a:t>
            </a:r>
            <a:r>
              <a:rPr lang="en-US" altLang="zh-CN" dirty="0">
                <a:solidFill>
                  <a:srgbClr val="0000FF"/>
                </a:solidFill>
                <a:latin typeface="Times New Roman" panose="02020603050405020304" pitchFamily="18" charset="0"/>
                <a:cs typeface="Times New Roman" panose="02020603050405020304" pitchFamily="18" charset="0"/>
              </a:rPr>
              <a:t>can do freely</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e.g. </a:t>
            </a:r>
            <a:r>
              <a:rPr lang="en-US" altLang="zh-CN" dirty="0">
                <a:latin typeface="Times New Roman" panose="02020603050405020304" pitchFamily="18" charset="0"/>
                <a:cs typeface="Times New Roman" panose="02020603050405020304" pitchFamily="18" charset="0"/>
              </a:rPr>
              <a:t>restrict the data set) from </a:t>
            </a:r>
            <a:r>
              <a:rPr lang="en-US" altLang="zh-CN" dirty="0" smtClean="0">
                <a:solidFill>
                  <a:srgbClr val="0000FF"/>
                </a:solidFill>
                <a:latin typeface="Times New Roman" panose="02020603050405020304" pitchFamily="18" charset="0"/>
                <a:cs typeface="Times New Roman" panose="02020603050405020304" pitchFamily="18" charset="0"/>
              </a:rPr>
              <a:t>the operations </a:t>
            </a:r>
            <a:r>
              <a:rPr lang="en-US" altLang="zh-CN" dirty="0">
                <a:solidFill>
                  <a:srgbClr val="0000FF"/>
                </a:solidFill>
                <a:latin typeface="Times New Roman" panose="02020603050405020304" pitchFamily="18" charset="0"/>
                <a:cs typeface="Times New Roman" panose="02020603050405020304" pitchFamily="18" charset="0"/>
              </a:rPr>
              <a:t>that have cost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e.g. </a:t>
            </a:r>
            <a:r>
              <a:rPr lang="en-US" altLang="zh-CN" dirty="0">
                <a:latin typeface="Times New Roman" panose="02020603050405020304" pitchFamily="18" charset="0"/>
                <a:cs typeface="Times New Roman" panose="02020603050405020304" pitchFamily="18" charset="0"/>
              </a:rPr>
              <a:t>measuring counts with noise</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This </a:t>
            </a:r>
            <a:r>
              <a:rPr lang="en-US" altLang="zh-CN" u="sng" dirty="0">
                <a:solidFill>
                  <a:srgbClr val="0000FF"/>
                </a:solidFill>
                <a:latin typeface="Times New Roman" panose="02020603050405020304" pitchFamily="18" charset="0"/>
                <a:cs typeface="Times New Roman" panose="02020603050405020304" pitchFamily="18" charset="0"/>
              </a:rPr>
              <a:t>flexibility</a:t>
            </a:r>
            <a:r>
              <a:rPr lang="en-US" altLang="zh-CN" dirty="0">
                <a:latin typeface="Times New Roman" panose="02020603050405020304" pitchFamily="18" charset="0"/>
                <a:cs typeface="Times New Roman" panose="02020603050405020304" pitchFamily="18" charset="0"/>
              </a:rPr>
              <a:t> allows us to </a:t>
            </a:r>
            <a:r>
              <a:rPr lang="en-US" altLang="zh-CN" dirty="0">
                <a:solidFill>
                  <a:srgbClr val="0000FF"/>
                </a:solidFill>
                <a:latin typeface="Times New Roman" panose="02020603050405020304" pitchFamily="18" charset="0"/>
                <a:cs typeface="Times New Roman" panose="02020603050405020304" pitchFamily="18" charset="0"/>
              </a:rPr>
              <a:t>introduce new </a:t>
            </a:r>
            <a:r>
              <a:rPr lang="en-US" altLang="zh-CN" dirty="0" smtClean="0">
                <a:solidFill>
                  <a:srgbClr val="0000FF"/>
                </a:solidFill>
                <a:latin typeface="Times New Roman" panose="02020603050405020304" pitchFamily="18" charset="0"/>
                <a:cs typeface="Times New Roman" panose="02020603050405020304" pitchFamily="18" charset="0"/>
              </a:rPr>
              <a:t>transformations</a:t>
            </a:r>
            <a:r>
              <a:rPr lang="en-US" altLang="zh-CN" dirty="0" smtClean="0">
                <a:latin typeface="Times New Roman" panose="02020603050405020304" pitchFamily="18" charset="0"/>
                <a:cs typeface="Times New Roman" panose="02020603050405020304" pitchFamily="18" charset="0"/>
              </a:rPr>
              <a:t>, and </a:t>
            </a:r>
            <a:r>
              <a:rPr lang="en-US" altLang="zh-CN" dirty="0">
                <a:latin typeface="Times New Roman" panose="02020603050405020304" pitchFamily="18" charset="0"/>
                <a:cs typeface="Times New Roman" panose="02020603050405020304" pitchFamily="18" charset="0"/>
              </a:rPr>
              <a:t>allows the analysts to </a:t>
            </a:r>
            <a:r>
              <a:rPr lang="en-US" altLang="zh-CN" dirty="0">
                <a:solidFill>
                  <a:srgbClr val="0000FF"/>
                </a:solidFill>
                <a:latin typeface="Times New Roman" panose="02020603050405020304" pitchFamily="18" charset="0"/>
                <a:cs typeface="Times New Roman" panose="02020603050405020304" pitchFamily="18" charset="0"/>
              </a:rPr>
              <a:t>combine the transformations </a:t>
            </a:r>
            <a:r>
              <a:rPr lang="en-US" altLang="zh-CN" dirty="0" smtClean="0">
                <a:solidFill>
                  <a:srgbClr val="0000FF"/>
                </a:solidFill>
                <a:latin typeface="Times New Roman" panose="02020603050405020304" pitchFamily="18" charset="0"/>
                <a:cs typeface="Times New Roman" panose="02020603050405020304" pitchFamily="18" charset="0"/>
              </a:rPr>
              <a:t>as they </a:t>
            </a:r>
            <a:r>
              <a:rPr lang="en-US" altLang="zh-CN" dirty="0">
                <a:solidFill>
                  <a:srgbClr val="0000FF"/>
                </a:solidFill>
                <a:latin typeface="Times New Roman" panose="02020603050405020304" pitchFamily="18" charset="0"/>
                <a:cs typeface="Times New Roman" panose="02020603050405020304" pitchFamily="18" charset="0"/>
              </a:rPr>
              <a:t>require</a:t>
            </a:r>
            <a:r>
              <a:rPr lang="en-US" altLang="zh-CN" dirty="0">
                <a:latin typeface="Times New Roman" panose="02020603050405020304" pitchFamily="18" charset="0"/>
                <a:cs typeface="Times New Roman" panose="02020603050405020304" pitchFamily="18" charset="0"/>
              </a:rPr>
              <a:t>, reflecting their interests and expertise. </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010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2.3.1 Stable Transformations</a:t>
            </a:r>
            <a:r>
              <a:rPr lang="en-US" altLang="zh-CN" dirty="0"/>
              <a:t> </a:t>
            </a:r>
            <a:endParaRPr lang="zh-CN" altLang="en-US"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We now discuss </a:t>
            </a:r>
            <a:r>
              <a:rPr lang="en-US" altLang="zh-CN" dirty="0">
                <a:solidFill>
                  <a:srgbClr val="0000FF"/>
                </a:solidFill>
                <a:latin typeface="Times New Roman" panose="02020603050405020304" pitchFamily="18" charset="0"/>
                <a:cs typeface="Times New Roman" panose="02020603050405020304" pitchFamily="18" charset="0"/>
              </a:rPr>
              <a:t>four of the transformations </a:t>
            </a:r>
            <a:r>
              <a:rPr lang="en-US" altLang="zh-CN" dirty="0">
                <a:latin typeface="Times New Roman" panose="02020603050405020304" pitchFamily="18" charset="0"/>
                <a:cs typeface="Times New Roman" panose="02020603050405020304" pitchFamily="18" charset="0"/>
              </a:rPr>
              <a:t>that </a:t>
            </a:r>
            <a:r>
              <a:rPr lang="en-US" altLang="zh-CN" dirty="0" smtClean="0">
                <a:latin typeface="Times New Roman" panose="02020603050405020304" pitchFamily="18" charset="0"/>
                <a:cs typeface="Times New Roman" panose="02020603050405020304" pitchFamily="18" charset="0"/>
              </a:rPr>
              <a:t>PINQ supports, </a:t>
            </a:r>
            <a:r>
              <a:rPr lang="en-US" altLang="zh-CN" b="1" dirty="0" smtClean="0">
                <a:latin typeface="Times New Roman" panose="02020603050405020304" pitchFamily="18" charset="0"/>
                <a:cs typeface="Times New Roman" panose="02020603050405020304" pitchFamily="18" charset="0"/>
              </a:rPr>
              <a:t>Where</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Select</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GroupBy</a:t>
            </a:r>
            <a:r>
              <a:rPr lang="en-US" altLang="zh-CN" dirty="0">
                <a:latin typeface="Times New Roman" panose="02020603050405020304" pitchFamily="18" charset="0"/>
                <a:cs typeface="Times New Roman" panose="02020603050405020304" pitchFamily="18" charset="0"/>
              </a:rPr>
              <a:t>, and </a:t>
            </a:r>
            <a:r>
              <a:rPr lang="en-US" altLang="zh-CN" b="1" dirty="0">
                <a:latin typeface="Times New Roman" panose="02020603050405020304" pitchFamily="18" charset="0"/>
                <a:cs typeface="Times New Roman" panose="02020603050405020304" pitchFamily="18" charset="0"/>
              </a:rPr>
              <a:t>Join</a:t>
            </a:r>
            <a:r>
              <a:rPr lang="en-US" altLang="zh-CN" dirty="0">
                <a:latin typeface="Times New Roman" panose="02020603050405020304" pitchFamily="18" charset="0"/>
                <a:cs typeface="Times New Roman" panose="02020603050405020304" pitchFamily="18" charset="0"/>
              </a:rPr>
              <a:t>, to see </a:t>
            </a:r>
            <a:r>
              <a:rPr lang="en-US" altLang="zh-CN" dirty="0" smtClean="0">
                <a:solidFill>
                  <a:srgbClr val="0000FF"/>
                </a:solidFill>
                <a:latin typeface="Times New Roman" panose="02020603050405020304" pitchFamily="18" charset="0"/>
                <a:cs typeface="Times New Roman" panose="02020603050405020304" pitchFamily="18" charset="0"/>
              </a:rPr>
              <a:t>what sort </a:t>
            </a:r>
            <a:r>
              <a:rPr lang="en-US" altLang="zh-CN" dirty="0">
                <a:solidFill>
                  <a:srgbClr val="0000FF"/>
                </a:solidFill>
                <a:latin typeface="Times New Roman" panose="02020603050405020304" pitchFamily="18" charset="0"/>
                <a:cs typeface="Times New Roman" panose="02020603050405020304" pitchFamily="18" charset="0"/>
              </a:rPr>
              <a:t>of </a:t>
            </a:r>
            <a:r>
              <a:rPr lang="en-US" altLang="zh-CN" dirty="0" smtClean="0">
                <a:solidFill>
                  <a:srgbClr val="0000FF"/>
                </a:solidFill>
                <a:latin typeface="Times New Roman" panose="02020603050405020304" pitchFamily="18" charset="0"/>
                <a:cs typeface="Times New Roman" panose="02020603050405020304" pitchFamily="18" charset="0"/>
              </a:rPr>
              <a:t>stability bounds </a:t>
            </a:r>
            <a:r>
              <a:rPr lang="en-US" altLang="zh-CN" dirty="0">
                <a:solidFill>
                  <a:srgbClr val="0000FF"/>
                </a:solidFill>
                <a:latin typeface="Times New Roman" panose="02020603050405020304" pitchFamily="18" charset="0"/>
                <a:cs typeface="Times New Roman" panose="02020603050405020304" pitchFamily="18" charset="0"/>
              </a:rPr>
              <a:t>to expect</a:t>
            </a:r>
            <a:r>
              <a:rPr lang="en-US" altLang="zh-CN" dirty="0">
                <a:latin typeface="Times New Roman" panose="02020603050405020304" pitchFamily="18" charset="0"/>
                <a:cs typeface="Times New Roman" panose="02020603050405020304" pitchFamily="18" charset="0"/>
              </a:rPr>
              <a:t>. There are many </a:t>
            </a:r>
            <a:r>
              <a:rPr lang="en-US" altLang="zh-CN" dirty="0" smtClean="0">
                <a:latin typeface="Times New Roman" panose="02020603050405020304" pitchFamily="18" charset="0"/>
                <a:cs typeface="Times New Roman" panose="02020603050405020304" pitchFamily="18" charset="0"/>
              </a:rPr>
              <a:t>other operations </a:t>
            </a:r>
            <a:r>
              <a:rPr lang="en-US" altLang="zh-CN" dirty="0">
                <a:latin typeface="Times New Roman" panose="02020603050405020304" pitchFamily="18" charset="0"/>
                <a:cs typeface="Times New Roman" panose="02020603050405020304" pitchFamily="18" charset="0"/>
              </a:rPr>
              <a:t>that PINQ supports, drawn from LINQ, but </a:t>
            </a:r>
            <a:r>
              <a:rPr lang="en-US" altLang="zh-CN" dirty="0" smtClean="0">
                <a:latin typeface="Times New Roman" panose="02020603050405020304" pitchFamily="18" charset="0"/>
                <a:cs typeface="Times New Roman" panose="02020603050405020304" pitchFamily="18" charset="0"/>
              </a:rPr>
              <a:t>this set </a:t>
            </a:r>
            <a:r>
              <a:rPr lang="en-US" altLang="zh-CN" dirty="0">
                <a:latin typeface="Times New Roman" panose="02020603050405020304" pitchFamily="18" charset="0"/>
                <a:cs typeface="Times New Roman" panose="02020603050405020304" pitchFamily="18" charset="0"/>
              </a:rPr>
              <a:t>is largely representative of the issues faced. </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7568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53143"/>
            <a:ext cx="10515600" cy="5523820"/>
          </a:xfrm>
        </p:spPr>
        <p:txBody>
          <a:bodyPr/>
          <a:lstStyle/>
          <a:p>
            <a:r>
              <a:rPr lang="en-US" altLang="zh-CN" b="1" i="1" dirty="0">
                <a:solidFill>
                  <a:srgbClr val="0000FF"/>
                </a:solidFill>
                <a:latin typeface="Times New Roman" panose="02020603050405020304" pitchFamily="18" charset="0"/>
                <a:cs typeface="Times New Roman" panose="02020603050405020304" pitchFamily="18" charset="0"/>
              </a:rPr>
              <a:t>Where</a:t>
            </a:r>
            <a:r>
              <a:rPr lang="en-US" altLang="zh-CN" dirty="0">
                <a:latin typeface="Times New Roman" panose="02020603050405020304" pitchFamily="18" charset="0"/>
                <a:cs typeface="Times New Roman" panose="02020603050405020304" pitchFamily="18" charset="0"/>
              </a:rPr>
              <a:t> takes as input a predicate and </a:t>
            </a:r>
            <a:r>
              <a:rPr lang="en-US" altLang="zh-CN" u="sng" dirty="0">
                <a:solidFill>
                  <a:srgbClr val="0000FF"/>
                </a:solidFill>
                <a:latin typeface="Times New Roman" panose="02020603050405020304" pitchFamily="18" charset="0"/>
                <a:cs typeface="Times New Roman" panose="02020603050405020304" pitchFamily="18" charset="0"/>
              </a:rPr>
              <a:t>returns the subset of the data satisfying the predicate</a:t>
            </a:r>
            <a:r>
              <a:rPr lang="en-US" altLang="zh-CN" dirty="0">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The stability of </a:t>
            </a:r>
            <a:r>
              <a:rPr lang="en-US" altLang="zh-CN" b="1" i="1" u="sng" dirty="0">
                <a:solidFill>
                  <a:srgbClr val="0000FF"/>
                </a:solidFill>
                <a:latin typeface="Times New Roman" panose="02020603050405020304" pitchFamily="18" charset="0"/>
                <a:cs typeface="Times New Roman" panose="02020603050405020304" pitchFamily="18" charset="0"/>
              </a:rPr>
              <a:t>Where</a:t>
            </a:r>
            <a:r>
              <a:rPr lang="en-US" altLang="zh-CN" u="sng" dirty="0">
                <a:solidFill>
                  <a:srgbClr val="0000FF"/>
                </a:solidFill>
                <a:latin typeface="Times New Roman" panose="02020603050405020304" pitchFamily="18" charset="0"/>
                <a:cs typeface="Times New Roman" panose="02020603050405020304" pitchFamily="18" charset="0"/>
              </a:rPr>
              <a:t> is one</a:t>
            </a:r>
            <a:r>
              <a:rPr lang="en-US" altLang="zh-CN" dirty="0">
                <a:latin typeface="Times New Roman" panose="02020603050405020304" pitchFamily="18" charset="0"/>
                <a:cs typeface="Times New Roman" panose="02020603050405020304" pitchFamily="18" charset="0"/>
              </a:rPr>
              <a:t>, as the addition or deletion of a source record can change the result by at most the presence of that element. </a:t>
            </a:r>
            <a:endParaRPr lang="en-US" altLang="zh-CN" dirty="0" smtClean="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a:p>
            <a:r>
              <a:rPr lang="en-US" altLang="zh-CN" b="1" i="1" dirty="0" smtClean="0">
                <a:solidFill>
                  <a:srgbClr val="0000FF"/>
                </a:solidFill>
                <a:latin typeface="Times New Roman" panose="02020603050405020304" pitchFamily="18" charset="0"/>
                <a:cs typeface="Times New Roman" panose="02020603050405020304" pitchFamily="18" charset="0"/>
              </a:rPr>
              <a:t>Select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takes and applies a </a:t>
            </a:r>
            <a:r>
              <a:rPr lang="en-US" altLang="zh-CN" dirty="0">
                <a:solidFill>
                  <a:srgbClr val="0000FF"/>
                </a:solidFill>
                <a:latin typeface="Times New Roman" panose="02020603050405020304" pitchFamily="18" charset="0"/>
                <a:cs typeface="Times New Roman" panose="02020603050405020304" pitchFamily="18" charset="0"/>
              </a:rPr>
              <a:t>function mapping each </a:t>
            </a:r>
            <a:r>
              <a:rPr lang="en-US" altLang="zh-CN" dirty="0" smtClean="0">
                <a:solidFill>
                  <a:srgbClr val="0000FF"/>
                </a:solidFill>
                <a:latin typeface="Times New Roman" panose="02020603050405020304" pitchFamily="18" charset="0"/>
                <a:cs typeface="Times New Roman" panose="02020603050405020304" pitchFamily="18" charset="0"/>
              </a:rPr>
              <a:t>source record </a:t>
            </a:r>
            <a:r>
              <a:rPr lang="en-US" altLang="zh-CN" dirty="0">
                <a:solidFill>
                  <a:srgbClr val="0000FF"/>
                </a:solidFill>
                <a:latin typeface="Times New Roman" panose="02020603050405020304" pitchFamily="18" charset="0"/>
                <a:cs typeface="Times New Roman" panose="02020603050405020304" pitchFamily="18" charset="0"/>
              </a:rPr>
              <a:t>to a new record</a:t>
            </a:r>
            <a:r>
              <a:rPr lang="en-US" altLang="zh-CN" dirty="0">
                <a:latin typeface="Times New Roman" panose="02020603050405020304" pitchFamily="18" charset="0"/>
                <a:cs typeface="Times New Roman" panose="02020603050405020304" pitchFamily="18" charset="0"/>
              </a:rPr>
              <a:t>, of a possibly different type. </a:t>
            </a:r>
            <a:r>
              <a:rPr lang="en-US" altLang="zh-CN" b="1" i="1" dirty="0" smtClean="0">
                <a:latin typeface="Times New Roman" panose="02020603050405020304" pitchFamily="18" charset="0"/>
                <a:cs typeface="Times New Roman" panose="02020603050405020304" pitchFamily="18" charset="0"/>
              </a:rPr>
              <a:t>Select</a:t>
            </a:r>
            <a:r>
              <a:rPr lang="en-US" altLang="zh-CN" dirty="0" smtClean="0">
                <a:latin typeface="Times New Roman" panose="02020603050405020304" pitchFamily="18" charset="0"/>
                <a:cs typeface="Times New Roman" panose="02020603050405020304" pitchFamily="18" charset="0"/>
              </a:rPr>
              <a:t> commonly </a:t>
            </a:r>
            <a:r>
              <a:rPr lang="en-US" altLang="zh-CN" dirty="0">
                <a:latin typeface="Times New Roman" panose="02020603050405020304" pitchFamily="18" charset="0"/>
                <a:cs typeface="Times New Roman" panose="02020603050405020304" pitchFamily="18" charset="0"/>
              </a:rPr>
              <a:t>extracts columns from a relational database, </a:t>
            </a:r>
            <a:r>
              <a:rPr lang="en-US" altLang="zh-CN" dirty="0" smtClean="0">
                <a:latin typeface="Times New Roman" panose="02020603050405020304" pitchFamily="18" charset="0"/>
                <a:cs typeface="Times New Roman" panose="02020603050405020304" pitchFamily="18" charset="0"/>
              </a:rPr>
              <a:t>but is </a:t>
            </a:r>
            <a:r>
              <a:rPr lang="en-US" altLang="zh-CN" dirty="0">
                <a:latin typeface="Times New Roman" panose="02020603050405020304" pitchFamily="18" charset="0"/>
                <a:cs typeface="Times New Roman" panose="02020603050405020304" pitchFamily="18" charset="0"/>
              </a:rPr>
              <a:t>substantially more general. </a:t>
            </a:r>
            <a:r>
              <a:rPr lang="en-US" altLang="zh-CN" u="sng" dirty="0">
                <a:solidFill>
                  <a:srgbClr val="0000FF"/>
                </a:solidFill>
                <a:latin typeface="Times New Roman" panose="02020603050405020304" pitchFamily="18" charset="0"/>
                <a:cs typeface="Times New Roman" panose="02020603050405020304" pitchFamily="18" charset="0"/>
              </a:rPr>
              <a:t>The stability of </a:t>
            </a:r>
            <a:r>
              <a:rPr lang="en-US" altLang="zh-CN" b="1" i="1" u="sng" dirty="0">
                <a:solidFill>
                  <a:srgbClr val="0000FF"/>
                </a:solidFill>
                <a:latin typeface="Times New Roman" panose="02020603050405020304" pitchFamily="18" charset="0"/>
                <a:cs typeface="Times New Roman" panose="02020603050405020304" pitchFamily="18" charset="0"/>
              </a:rPr>
              <a:t>Select</a:t>
            </a:r>
            <a:r>
              <a:rPr lang="en-US" altLang="zh-CN" u="sng" dirty="0">
                <a:solidFill>
                  <a:srgbClr val="0000FF"/>
                </a:solidFill>
                <a:latin typeface="Times New Roman" panose="02020603050405020304" pitchFamily="18" charset="0"/>
                <a:cs typeface="Times New Roman" panose="02020603050405020304" pitchFamily="18" charset="0"/>
              </a:rPr>
              <a:t> is </a:t>
            </a:r>
            <a:r>
              <a:rPr lang="en-US" altLang="zh-CN" u="sng" dirty="0" smtClean="0">
                <a:solidFill>
                  <a:srgbClr val="0000FF"/>
                </a:solidFill>
                <a:latin typeface="Times New Roman" panose="02020603050405020304" pitchFamily="18" charset="0"/>
                <a:cs typeface="Times New Roman" panose="02020603050405020304" pitchFamily="18" charset="0"/>
              </a:rPr>
              <a:t>one</a:t>
            </a:r>
            <a:r>
              <a:rPr lang="en-US" altLang="zh-CN" dirty="0" smtClean="0">
                <a:latin typeface="Times New Roman" panose="02020603050405020304" pitchFamily="18" charset="0"/>
                <a:cs typeface="Times New Roman" panose="02020603050405020304" pitchFamily="18" charset="0"/>
              </a:rPr>
              <a:t>, as </a:t>
            </a:r>
            <a:r>
              <a:rPr lang="en-US" altLang="zh-CN" dirty="0">
                <a:latin typeface="Times New Roman" panose="02020603050405020304" pitchFamily="18" charset="0"/>
                <a:cs typeface="Times New Roman" panose="02020603050405020304" pitchFamily="18" charset="0"/>
              </a:rPr>
              <a:t>each source record results in exactly one output record. </a:t>
            </a:r>
            <a:r>
              <a:rPr lang="en-US" altLang="zh-CN" dirty="0"/>
              <a:t/>
            </a:r>
            <a:br>
              <a:rPr lang="en-US" altLang="zh-CN" dirty="0"/>
            </a:br>
            <a:endParaRPr lang="zh-CN" altLang="en-US" dirty="0"/>
          </a:p>
        </p:txBody>
      </p:sp>
    </p:spTree>
    <p:extLst>
      <p:ext uri="{BB962C8B-B14F-4D97-AF65-F5344CB8AC3E}">
        <p14:creationId xmlns:p14="http://schemas.microsoft.com/office/powerpoint/2010/main" val="42396997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09600"/>
            <a:ext cx="10515600" cy="5567363"/>
          </a:xfrm>
        </p:spPr>
        <p:txBody>
          <a:bodyPr>
            <a:normAutofit fontScale="92500" lnSpcReduction="10000"/>
          </a:bodyPr>
          <a:lstStyle/>
          <a:p>
            <a:r>
              <a:rPr lang="en-US" altLang="zh-CN" b="1" i="1" dirty="0">
                <a:solidFill>
                  <a:srgbClr val="0000FF"/>
                </a:solidFill>
                <a:latin typeface="Times New Roman" panose="02020603050405020304" pitchFamily="18" charset="0"/>
                <a:cs typeface="Times New Roman" panose="02020603050405020304" pitchFamily="18" charset="0"/>
              </a:rPr>
              <a:t>GroupBy</a:t>
            </a:r>
            <a:r>
              <a:rPr lang="en-US" altLang="zh-CN" dirty="0">
                <a:latin typeface="Times New Roman" panose="02020603050405020304" pitchFamily="18" charset="0"/>
                <a:cs typeface="Times New Roman" panose="02020603050405020304" pitchFamily="18" charset="0"/>
              </a:rPr>
              <a:t> takes </a:t>
            </a:r>
            <a:r>
              <a:rPr lang="en-US" altLang="zh-CN" dirty="0">
                <a:solidFill>
                  <a:srgbClr val="0000FF"/>
                </a:solidFill>
                <a:latin typeface="Times New Roman" panose="02020603050405020304" pitchFamily="18" charset="0"/>
                <a:cs typeface="Times New Roman" panose="02020603050405020304" pitchFamily="18" charset="0"/>
              </a:rPr>
              <a:t>a function mapping records to key </a:t>
            </a:r>
            <a:r>
              <a:rPr lang="en-US" altLang="zh-CN" dirty="0" smtClean="0">
                <a:solidFill>
                  <a:srgbClr val="0000FF"/>
                </a:solidFill>
                <a:latin typeface="Times New Roman" panose="02020603050405020304" pitchFamily="18" charset="0"/>
                <a:cs typeface="Times New Roman" panose="02020603050405020304" pitchFamily="18" charset="0"/>
              </a:rPr>
              <a:t>values</a:t>
            </a:r>
            <a:r>
              <a:rPr lang="en-US" altLang="zh-CN" dirty="0" smtClean="0">
                <a:latin typeface="Times New Roman" panose="02020603050405020304" pitchFamily="18" charset="0"/>
                <a:cs typeface="Times New Roman" panose="02020603050405020304" pitchFamily="18" charset="0"/>
              </a:rPr>
              <a:t>, and </a:t>
            </a:r>
            <a:r>
              <a:rPr lang="en-US" altLang="zh-CN" dirty="0">
                <a:latin typeface="Times New Roman" panose="02020603050405020304" pitchFamily="18" charset="0"/>
                <a:cs typeface="Times New Roman" panose="02020603050405020304" pitchFamily="18" charset="0"/>
              </a:rPr>
              <a:t>results in </a:t>
            </a:r>
            <a:r>
              <a:rPr lang="en-US" altLang="zh-CN" dirty="0">
                <a:solidFill>
                  <a:srgbClr val="0000FF"/>
                </a:solidFill>
                <a:latin typeface="Times New Roman" panose="02020603050405020304" pitchFamily="18" charset="0"/>
                <a:cs typeface="Times New Roman" panose="02020603050405020304" pitchFamily="18" charset="0"/>
              </a:rPr>
              <a:t>a list of groups</a:t>
            </a:r>
            <a:r>
              <a:rPr lang="en-US" altLang="zh-CN" dirty="0">
                <a:latin typeface="Times New Roman" panose="02020603050405020304" pitchFamily="18" charset="0"/>
                <a:cs typeface="Times New Roman" panose="02020603050405020304" pitchFamily="18" charset="0"/>
              </a:rPr>
              <a:t>: for each </a:t>
            </a:r>
            <a:r>
              <a:rPr lang="en-US" altLang="zh-CN" u="sng" dirty="0">
                <a:latin typeface="Times New Roman" panose="02020603050405020304" pitchFamily="18" charset="0"/>
                <a:cs typeface="Times New Roman" panose="02020603050405020304" pitchFamily="18" charset="0"/>
              </a:rPr>
              <a:t>observed key</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the </a:t>
            </a:r>
            <a:r>
              <a:rPr lang="en-US" altLang="zh-CN" u="sng" dirty="0" smtClean="0">
                <a:latin typeface="Times New Roman" panose="02020603050405020304" pitchFamily="18" charset="0"/>
                <a:cs typeface="Times New Roman" panose="02020603050405020304" pitchFamily="18" charset="0"/>
              </a:rPr>
              <a:t>group </a:t>
            </a:r>
            <a:r>
              <a:rPr lang="en-US" altLang="zh-CN" u="sng" dirty="0">
                <a:latin typeface="Times New Roman" panose="02020603050405020304" pitchFamily="18" charset="0"/>
                <a:cs typeface="Times New Roman" panose="02020603050405020304" pitchFamily="18" charset="0"/>
              </a:rPr>
              <a:t>of records </a:t>
            </a:r>
            <a:r>
              <a:rPr lang="en-US" altLang="zh-CN" dirty="0">
                <a:latin typeface="Times New Roman" panose="02020603050405020304" pitchFamily="18" charset="0"/>
                <a:cs typeface="Times New Roman" panose="02020603050405020304" pitchFamily="18" charset="0"/>
              </a:rPr>
              <a:t>that map to that key. </a:t>
            </a:r>
            <a:r>
              <a:rPr lang="en-US" altLang="zh-CN" b="1" i="1" dirty="0">
                <a:solidFill>
                  <a:srgbClr val="0000FF"/>
                </a:solidFill>
                <a:latin typeface="Times New Roman" panose="02020603050405020304" pitchFamily="18" charset="0"/>
                <a:cs typeface="Times New Roman" panose="02020603050405020304" pitchFamily="18" charset="0"/>
              </a:rPr>
              <a:t>GroupBy</a:t>
            </a:r>
            <a:r>
              <a:rPr lang="en-US" altLang="zh-CN" dirty="0">
                <a:latin typeface="Times New Roman" panose="02020603050405020304" pitchFamily="18" charset="0"/>
                <a:cs typeface="Times New Roman" panose="02020603050405020304" pitchFamily="18" charset="0"/>
              </a:rPr>
              <a:t> is </a:t>
            </a:r>
            <a:r>
              <a:rPr lang="en-US" altLang="zh-CN" dirty="0" smtClean="0">
                <a:latin typeface="Times New Roman" panose="02020603050405020304" pitchFamily="18" charset="0"/>
                <a:cs typeface="Times New Roman" panose="02020603050405020304" pitchFamily="18" charset="0"/>
              </a:rPr>
              <a:t>more complicated </a:t>
            </a:r>
            <a:r>
              <a:rPr lang="en-US" altLang="zh-CN" dirty="0">
                <a:latin typeface="Times New Roman" panose="02020603050405020304" pitchFamily="18" charset="0"/>
                <a:cs typeface="Times New Roman" panose="02020603050405020304" pitchFamily="18" charset="0"/>
              </a:rPr>
              <a:t>than the previous two transformations </a:t>
            </a:r>
            <a:r>
              <a:rPr lang="en-US" altLang="zh-CN" dirty="0" smtClean="0">
                <a:latin typeface="Times New Roman" panose="02020603050405020304" pitchFamily="18" charset="0"/>
                <a:cs typeface="Times New Roman" panose="02020603050405020304" pitchFamily="18" charset="0"/>
              </a:rPr>
              <a:t>[in that(</a:t>
            </a:r>
            <a:r>
              <a:rPr lang="en-US" altLang="zh-CN" dirty="0">
                <a:latin typeface="Times New Roman" panose="02020603050405020304" pitchFamily="18" charset="0"/>
                <a:cs typeface="Times New Roman" panose="02020603050405020304" pitchFamily="18" charset="0"/>
              </a:rPr>
              <a:t>the previous two </a:t>
            </a:r>
            <a:r>
              <a:rPr lang="en-US" altLang="zh-CN" dirty="0" smtClean="0">
                <a:latin typeface="Times New Roman" panose="02020603050405020304" pitchFamily="18" charset="0"/>
                <a:cs typeface="Times New Roman" panose="02020603050405020304" pitchFamily="18" charset="0"/>
              </a:rPr>
              <a:t>transformations) the </a:t>
            </a:r>
            <a:r>
              <a:rPr lang="en-US" altLang="zh-CN" dirty="0">
                <a:latin typeface="Times New Roman" panose="02020603050405020304" pitchFamily="18" charset="0"/>
                <a:cs typeface="Times New Roman" panose="02020603050405020304" pitchFamily="18" charset="0"/>
              </a:rPr>
              <a:t>addition or deletion of an input record can </a:t>
            </a:r>
            <a:r>
              <a:rPr lang="en-US" altLang="zh-CN" i="1" dirty="0">
                <a:latin typeface="Times New Roman" panose="02020603050405020304" pitchFamily="18" charset="0"/>
                <a:cs typeface="Times New Roman" panose="02020603050405020304" pitchFamily="18" charset="0"/>
              </a:rPr>
              <a:t>change </a:t>
            </a:r>
            <a:r>
              <a:rPr lang="en-US" altLang="zh-CN" dirty="0" smtClean="0">
                <a:latin typeface="Times New Roman" panose="02020603050405020304" pitchFamily="18" charset="0"/>
                <a:cs typeface="Times New Roman" panose="02020603050405020304" pitchFamily="18" charset="0"/>
              </a:rPr>
              <a:t>an output record], </a:t>
            </a:r>
            <a:r>
              <a:rPr lang="en-US" altLang="zh-CN" dirty="0">
                <a:latin typeface="Times New Roman" panose="02020603050405020304" pitchFamily="18" charset="0"/>
                <a:cs typeface="Times New Roman" panose="02020603050405020304" pitchFamily="18" charset="0"/>
              </a:rPr>
              <a:t>not simply adding or deleting it, resulting </a:t>
            </a:r>
            <a:r>
              <a:rPr lang="en-US" altLang="zh-CN" dirty="0" smtClean="0">
                <a:latin typeface="Times New Roman" panose="02020603050405020304" pitchFamily="18" charset="0"/>
                <a:cs typeface="Times New Roman" panose="02020603050405020304" pitchFamily="18" charset="0"/>
              </a:rPr>
              <a:t>in </a:t>
            </a:r>
            <a:r>
              <a:rPr lang="en-US" altLang="zh-CN" u="sng" dirty="0" smtClean="0">
                <a:solidFill>
                  <a:srgbClr val="0000FF"/>
                </a:solidFill>
                <a:latin typeface="Times New Roman" panose="02020603050405020304" pitchFamily="18" charset="0"/>
                <a:cs typeface="Times New Roman" panose="02020603050405020304" pitchFamily="18" charset="0"/>
              </a:rPr>
              <a:t>a </a:t>
            </a:r>
            <a:r>
              <a:rPr lang="en-US" altLang="zh-CN" u="sng" dirty="0">
                <a:solidFill>
                  <a:srgbClr val="0000FF"/>
                </a:solidFill>
                <a:latin typeface="Times New Roman" panose="02020603050405020304" pitchFamily="18" charset="0"/>
                <a:cs typeface="Times New Roman" panose="02020603050405020304" pitchFamily="18" charset="0"/>
              </a:rPr>
              <a:t>symmetric difference of two</a:t>
            </a:r>
            <a:r>
              <a:rPr lang="en-US" altLang="zh-CN" dirty="0">
                <a:latin typeface="Times New Roman" panose="02020603050405020304" pitchFamily="18" charset="0"/>
                <a:cs typeface="Times New Roman" panose="02020603050405020304" pitchFamily="18" charset="0"/>
              </a:rPr>
              <a:t>. However, this is the </a:t>
            </a:r>
            <a:r>
              <a:rPr lang="en-US" altLang="zh-CN" dirty="0" smtClean="0">
                <a:latin typeface="Times New Roman" panose="02020603050405020304" pitchFamily="18" charset="0"/>
                <a:cs typeface="Times New Roman" panose="02020603050405020304" pitchFamily="18" charset="0"/>
              </a:rPr>
              <a:t>largest change </a:t>
            </a:r>
            <a:r>
              <a:rPr lang="en-US" altLang="zh-CN" dirty="0">
                <a:latin typeface="Times New Roman" panose="02020603050405020304" pitchFamily="18" charset="0"/>
                <a:cs typeface="Times New Roman" panose="02020603050405020304" pitchFamily="18" charset="0"/>
              </a:rPr>
              <a:t>that can occur, and </a:t>
            </a:r>
            <a:r>
              <a:rPr lang="en-US" altLang="zh-CN" u="sng" dirty="0">
                <a:solidFill>
                  <a:srgbClr val="0000FF"/>
                </a:solidFill>
                <a:latin typeface="Times New Roman" panose="02020603050405020304" pitchFamily="18" charset="0"/>
                <a:cs typeface="Times New Roman" panose="02020603050405020304" pitchFamily="18" charset="0"/>
              </a:rPr>
              <a:t>the stability constant is </a:t>
            </a:r>
            <a:r>
              <a:rPr lang="en-US" altLang="zh-CN" u="sng" dirty="0" smtClean="0">
                <a:solidFill>
                  <a:srgbClr val="0000FF"/>
                </a:solidFill>
                <a:latin typeface="Times New Roman" panose="02020603050405020304" pitchFamily="18" charset="0"/>
                <a:cs typeface="Times New Roman" panose="02020603050405020304" pitchFamily="18" charset="0"/>
              </a:rPr>
              <a:t>two</a:t>
            </a:r>
            <a:r>
              <a:rPr lang="en-US" altLang="zh-CN" dirty="0" smtClean="0">
                <a:latin typeface="Times New Roman" panose="02020603050405020304" pitchFamily="18" charset="0"/>
                <a:cs typeface="Times New Roman" panose="02020603050405020304" pitchFamily="18" charset="0"/>
              </a:rPr>
              <a:t>. We </a:t>
            </a:r>
            <a:r>
              <a:rPr lang="en-US" altLang="zh-CN" dirty="0">
                <a:latin typeface="Times New Roman" panose="02020603050405020304" pitchFamily="18" charset="0"/>
                <a:cs typeface="Times New Roman" panose="02020603050405020304" pitchFamily="18" charset="0"/>
              </a:rPr>
              <a:t>stress that the output of a </a:t>
            </a:r>
            <a:r>
              <a:rPr lang="en-US" altLang="zh-CN" b="1" i="1" dirty="0">
                <a:solidFill>
                  <a:srgbClr val="0000FF"/>
                </a:solidFill>
                <a:latin typeface="Times New Roman" panose="02020603050405020304" pitchFamily="18" charset="0"/>
                <a:cs typeface="Times New Roman" panose="02020603050405020304" pitchFamily="18" charset="0"/>
              </a:rPr>
              <a:t>GroupBy</a:t>
            </a:r>
            <a:r>
              <a:rPr lang="en-US" altLang="zh-CN" dirty="0">
                <a:latin typeface="Times New Roman" panose="02020603050405020304" pitchFamily="18" charset="0"/>
                <a:cs typeface="Times New Roman" panose="02020603050405020304" pitchFamily="18" charset="0"/>
              </a:rPr>
              <a:t> operation is </a:t>
            </a:r>
            <a:r>
              <a:rPr lang="en-US" altLang="zh-CN" dirty="0" smtClean="0">
                <a:solidFill>
                  <a:srgbClr val="0000FF"/>
                </a:solidFill>
                <a:latin typeface="Times New Roman" panose="02020603050405020304" pitchFamily="18" charset="0"/>
                <a:cs typeface="Times New Roman" panose="02020603050405020304" pitchFamily="18" charset="0"/>
              </a:rPr>
              <a:t>a protected </a:t>
            </a:r>
            <a:r>
              <a:rPr lang="en-US" altLang="zh-CN" dirty="0">
                <a:solidFill>
                  <a:srgbClr val="0000FF"/>
                </a:solidFill>
                <a:latin typeface="Times New Roman" panose="02020603050405020304" pitchFamily="18" charset="0"/>
                <a:cs typeface="Times New Roman" panose="02020603050405020304" pitchFamily="18" charset="0"/>
              </a:rPr>
              <a:t>list of groups of </a:t>
            </a:r>
            <a:r>
              <a:rPr lang="en-US" altLang="zh-CN" dirty="0" smtClean="0">
                <a:solidFill>
                  <a:srgbClr val="0000FF"/>
                </a:solidFill>
                <a:latin typeface="Times New Roman" panose="02020603050405020304" pitchFamily="18" charset="0"/>
                <a:cs typeface="Times New Roman" panose="02020603050405020304" pitchFamily="18" charset="0"/>
              </a:rPr>
              <a:t>elements(</a:t>
            </a:r>
            <a:r>
              <a:rPr lang="zh-CN" altLang="en-US" dirty="0" smtClean="0">
                <a:solidFill>
                  <a:srgbClr val="0000FF"/>
                </a:solidFill>
                <a:latin typeface="Times New Roman" panose="02020603050405020304" pitchFamily="18" charset="0"/>
                <a:cs typeface="Times New Roman" panose="02020603050405020304" pitchFamily="18" charset="0"/>
              </a:rPr>
              <a:t>受保护的元素组列表</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rather than </a:t>
            </a:r>
            <a:r>
              <a:rPr lang="en-US" altLang="zh-CN" dirty="0">
                <a:solidFill>
                  <a:srgbClr val="0000FF"/>
                </a:solidFill>
                <a:latin typeface="Times New Roman" panose="02020603050405020304" pitchFamily="18" charset="0"/>
                <a:cs typeface="Times New Roman" panose="02020603050405020304" pitchFamily="18" charset="0"/>
              </a:rPr>
              <a:t>a list </a:t>
            </a:r>
            <a:r>
              <a:rPr lang="en-US" altLang="zh-CN" dirty="0" smtClean="0">
                <a:solidFill>
                  <a:srgbClr val="0000FF"/>
                </a:solidFill>
                <a:latin typeface="Times New Roman" panose="02020603050405020304" pitchFamily="18" charset="0"/>
                <a:cs typeface="Times New Roman" panose="02020603050405020304" pitchFamily="18" charset="0"/>
              </a:rPr>
              <a:t>of protected </a:t>
            </a:r>
            <a:r>
              <a:rPr lang="en-US" altLang="zh-CN" dirty="0">
                <a:solidFill>
                  <a:srgbClr val="0000FF"/>
                </a:solidFill>
                <a:latin typeface="Times New Roman" panose="02020603050405020304" pitchFamily="18" charset="0"/>
                <a:cs typeface="Times New Roman" panose="02020603050405020304" pitchFamily="18" charset="0"/>
              </a:rPr>
              <a:t>groups of </a:t>
            </a:r>
            <a:r>
              <a:rPr lang="en-US" altLang="zh-CN" dirty="0" smtClean="0">
                <a:solidFill>
                  <a:srgbClr val="0000FF"/>
                </a:solidFill>
                <a:latin typeface="Times New Roman" panose="02020603050405020304" pitchFamily="18" charset="0"/>
                <a:cs typeface="Times New Roman" panose="02020603050405020304" pitchFamily="18" charset="0"/>
              </a:rPr>
              <a:t>elements(</a:t>
            </a:r>
            <a:r>
              <a:rPr lang="zh-CN" altLang="en-US" dirty="0" smtClean="0">
                <a:solidFill>
                  <a:srgbClr val="0000FF"/>
                </a:solidFill>
                <a:latin typeface="Times New Roman" panose="02020603050405020304" pitchFamily="18" charset="0"/>
                <a:cs typeface="Times New Roman" panose="02020603050405020304" pitchFamily="18" charset="0"/>
              </a:rPr>
              <a:t>而不是受保护元素组的列表</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achieve the latter we </a:t>
            </a:r>
            <a:r>
              <a:rPr lang="en-US" altLang="zh-CN" dirty="0" smtClean="0">
                <a:latin typeface="Times New Roman" panose="02020603050405020304" pitchFamily="18" charset="0"/>
                <a:cs typeface="Times New Roman" panose="02020603050405020304" pitchFamily="18" charset="0"/>
              </a:rPr>
              <a:t>must wait </a:t>
            </a:r>
            <a:r>
              <a:rPr lang="en-US" altLang="zh-CN" dirty="0">
                <a:latin typeface="Times New Roman" panose="02020603050405020304" pitchFamily="18" charset="0"/>
                <a:cs typeface="Times New Roman" panose="02020603050405020304" pitchFamily="18" charset="0"/>
              </a:rPr>
              <a:t>until the special Partition operator of Section 3.5 </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b="1" i="1" dirty="0">
                <a:solidFill>
                  <a:srgbClr val="0000FF"/>
                </a:solidFill>
                <a:latin typeface="Times New Roman" panose="02020603050405020304" pitchFamily="18" charset="0"/>
                <a:cs typeface="Times New Roman" panose="02020603050405020304" pitchFamily="18" charset="0"/>
              </a:rPr>
              <a:t>Join</a:t>
            </a:r>
            <a:r>
              <a:rPr lang="en-US" altLang="zh-CN" dirty="0">
                <a:latin typeface="Times New Roman" panose="02020603050405020304" pitchFamily="18" charset="0"/>
                <a:cs typeface="Times New Roman" panose="02020603050405020304" pitchFamily="18" charset="0"/>
              </a:rPr>
              <a:t> takes two data sets, key selection functions for </a:t>
            </a:r>
            <a:r>
              <a:rPr lang="en-US" altLang="zh-CN" dirty="0" smtClean="0">
                <a:latin typeface="Times New Roman" panose="02020603050405020304" pitchFamily="18" charset="0"/>
                <a:cs typeface="Times New Roman" panose="02020603050405020304" pitchFamily="18" charset="0"/>
              </a:rPr>
              <a:t>each, and </a:t>
            </a:r>
            <a:r>
              <a:rPr lang="en-US" altLang="zh-CN" dirty="0">
                <a:solidFill>
                  <a:srgbClr val="0000FF"/>
                </a:solidFill>
                <a:latin typeface="Times New Roman" panose="02020603050405020304" pitchFamily="18" charset="0"/>
                <a:cs typeface="Times New Roman" panose="02020603050405020304" pitchFamily="18" charset="0"/>
              </a:rPr>
              <a:t>returns </a:t>
            </a:r>
            <a:r>
              <a:rPr lang="en-US" altLang="zh-CN" u="sng" dirty="0">
                <a:solidFill>
                  <a:srgbClr val="0000FF"/>
                </a:solidFill>
                <a:latin typeface="Times New Roman" panose="02020603050405020304" pitchFamily="18" charset="0"/>
                <a:cs typeface="Times New Roman" panose="02020603050405020304" pitchFamily="18" charset="0"/>
              </a:rPr>
              <a:t>the</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list of all pairs of elements </a:t>
            </a:r>
            <a:r>
              <a:rPr lang="en-US" altLang="zh-CN" dirty="0">
                <a:solidFill>
                  <a:srgbClr val="0000FF"/>
                </a:solidFill>
                <a:latin typeface="Times New Roman" panose="02020603050405020304" pitchFamily="18" charset="0"/>
                <a:cs typeface="Times New Roman" panose="02020603050405020304" pitchFamily="18" charset="0"/>
              </a:rPr>
              <a:t>whose keys </a:t>
            </a:r>
            <a:r>
              <a:rPr lang="en-US" altLang="zh-CN" dirty="0" smtClean="0">
                <a:solidFill>
                  <a:srgbClr val="0000FF"/>
                </a:solidFill>
                <a:latin typeface="Times New Roman" panose="02020603050405020304" pitchFamily="18" charset="0"/>
                <a:cs typeface="Times New Roman" panose="02020603050405020304" pitchFamily="18" charset="0"/>
              </a:rPr>
              <a:t>match</a:t>
            </a:r>
            <a:r>
              <a:rPr lang="en-US" altLang="zh-CN" dirty="0" smtClean="0">
                <a:latin typeface="Times New Roman" panose="02020603050405020304" pitchFamily="18" charset="0"/>
                <a:cs typeface="Times New Roman" panose="02020603050405020304" pitchFamily="18" charset="0"/>
              </a:rPr>
              <a:t>. Unrestricted</a:t>
            </a:r>
            <a:r>
              <a:rPr lang="en-US" altLang="zh-CN" dirty="0">
                <a:latin typeface="Times New Roman" panose="02020603050405020304" pitchFamily="18" charset="0"/>
                <a:cs typeface="Times New Roman" panose="02020603050405020304" pitchFamily="18" charset="0"/>
              </a:rPr>
              <a:t>, a </a:t>
            </a:r>
            <a:r>
              <a:rPr lang="en-US" altLang="zh-CN" b="1" i="1" dirty="0">
                <a:solidFill>
                  <a:srgbClr val="0000FF"/>
                </a:solidFill>
                <a:latin typeface="Times New Roman" panose="02020603050405020304" pitchFamily="18" charset="0"/>
                <a:cs typeface="Times New Roman" panose="02020603050405020304" pitchFamily="18" charset="0"/>
              </a:rPr>
              <a:t>Join</a:t>
            </a:r>
            <a:r>
              <a:rPr lang="en-US" altLang="zh-CN" dirty="0">
                <a:latin typeface="Times New Roman" panose="02020603050405020304" pitchFamily="18" charset="0"/>
                <a:cs typeface="Times New Roman" panose="02020603050405020304" pitchFamily="18" charset="0"/>
              </a:rPr>
              <a:t> has the ability to </a:t>
            </a:r>
            <a:r>
              <a:rPr lang="en-US" altLang="zh-CN" u="sng" dirty="0">
                <a:solidFill>
                  <a:srgbClr val="0000FF"/>
                </a:solidFill>
                <a:latin typeface="Times New Roman" panose="02020603050405020304" pitchFamily="18" charset="0"/>
                <a:cs typeface="Times New Roman" panose="02020603050405020304" pitchFamily="18" charset="0"/>
              </a:rPr>
              <a:t>multiply</a:t>
            </a:r>
            <a:r>
              <a:rPr lang="en-US" altLang="zh-CN" dirty="0">
                <a:latin typeface="Times New Roman" panose="02020603050405020304" pitchFamily="18" charset="0"/>
                <a:cs typeface="Times New Roman" panose="02020603050405020304" pitchFamily="18" charset="0"/>
              </a:rPr>
              <a:t> input </a:t>
            </a:r>
            <a:r>
              <a:rPr lang="en-US" altLang="zh-CN" dirty="0" smtClean="0">
                <a:latin typeface="Times New Roman" panose="02020603050405020304" pitchFamily="18" charset="0"/>
                <a:cs typeface="Times New Roman" panose="02020603050405020304" pitchFamily="18" charset="0"/>
              </a:rPr>
              <a:t>records, so </a:t>
            </a:r>
            <a:r>
              <a:rPr lang="en-US" altLang="zh-CN" dirty="0">
                <a:latin typeface="Times New Roman" panose="02020603050405020304" pitchFamily="18" charset="0"/>
                <a:cs typeface="Times New Roman" panose="02020603050405020304" pitchFamily="18" charset="0"/>
              </a:rPr>
              <a:t>that </a:t>
            </a:r>
            <a:r>
              <a:rPr lang="en-US" altLang="zh-CN" dirty="0">
                <a:solidFill>
                  <a:srgbClr val="0000FF"/>
                </a:solidFill>
                <a:latin typeface="Times New Roman" panose="02020603050405020304" pitchFamily="18" charset="0"/>
                <a:cs typeface="Times New Roman" panose="02020603050405020304" pitchFamily="18" charset="0"/>
              </a:rPr>
              <a:t>a single input record can influence an arbitrarily </a:t>
            </a:r>
            <a:r>
              <a:rPr lang="en-US" altLang="zh-CN" dirty="0" smtClean="0">
                <a:solidFill>
                  <a:srgbClr val="0000FF"/>
                </a:solidFill>
                <a:latin typeface="Times New Roman" panose="02020603050405020304" pitchFamily="18" charset="0"/>
                <a:cs typeface="Times New Roman" panose="02020603050405020304" pitchFamily="18" charset="0"/>
              </a:rPr>
              <a:t>large number </a:t>
            </a:r>
            <a:r>
              <a:rPr lang="en-US" altLang="zh-CN" dirty="0">
                <a:solidFill>
                  <a:srgbClr val="0000FF"/>
                </a:solidFill>
                <a:latin typeface="Times New Roman" panose="02020603050405020304" pitchFamily="18" charset="0"/>
                <a:cs typeface="Times New Roman" panose="02020603050405020304" pitchFamily="18" charset="0"/>
              </a:rPr>
              <a:t>of output records, implying </a:t>
            </a:r>
            <a:r>
              <a:rPr lang="en-US" altLang="zh-CN" u="sng" dirty="0">
                <a:solidFill>
                  <a:srgbClr val="0000FF"/>
                </a:solidFill>
                <a:latin typeface="Times New Roman" panose="02020603050405020304" pitchFamily="18" charset="0"/>
                <a:cs typeface="Times New Roman" panose="02020603050405020304" pitchFamily="18" charset="0"/>
              </a:rPr>
              <a:t>unbounded stability</a:t>
            </a:r>
            <a:r>
              <a:rPr lang="en-US" altLang="zh-CN" dirty="0">
                <a:solidFill>
                  <a:srgbClr val="0000FF"/>
                </a:solidFill>
                <a:latin typeface="Times New Roman" panose="02020603050405020304" pitchFamily="18" charset="0"/>
                <a:cs typeface="Times New Roman" panose="02020603050405020304" pitchFamily="18" charset="0"/>
              </a:rPr>
              <a:t>. </a:t>
            </a:r>
            <a:endParaRPr lang="zh-CN" altLang="en-US"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2801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80571"/>
            <a:ext cx="10515600" cy="5596392"/>
          </a:xfrm>
        </p:spPr>
        <p:txBody>
          <a:bodyPr>
            <a:normAutofit fontScale="92500" lnSpcReduction="20000"/>
          </a:bodyPr>
          <a:lstStyle/>
          <a:p>
            <a:r>
              <a:rPr lang="en-US" altLang="zh-CN" dirty="0">
                <a:latin typeface="Times New Roman" panose="02020603050405020304" pitchFamily="18" charset="0"/>
                <a:cs typeface="Times New Roman" panose="02020603050405020304" pitchFamily="18" charset="0"/>
              </a:rPr>
              <a:t>Instead, we will use a </a:t>
            </a:r>
            <a:r>
              <a:rPr lang="en-US" altLang="zh-CN" u="sng" dirty="0">
                <a:solidFill>
                  <a:srgbClr val="0000FF"/>
                </a:solidFill>
                <a:latin typeface="Times New Roman" panose="02020603050405020304" pitchFamily="18" charset="0"/>
                <a:cs typeface="Times New Roman" panose="02020603050405020304" pitchFamily="18" charset="0"/>
              </a:rPr>
              <a:t>restricted</a:t>
            </a:r>
            <a:r>
              <a:rPr lang="en-US" altLang="zh-CN" u="sng" dirty="0">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form</a:t>
            </a:r>
            <a:r>
              <a:rPr lang="en-US" altLang="zh-CN" dirty="0">
                <a:latin typeface="Times New Roman" panose="02020603050405020304" pitchFamily="18" charset="0"/>
                <a:cs typeface="Times New Roman" panose="02020603050405020304" pitchFamily="18" charset="0"/>
              </a:rPr>
              <a:t> of </a:t>
            </a:r>
            <a:r>
              <a:rPr lang="en-US" altLang="zh-CN" b="1" i="1" dirty="0">
                <a:solidFill>
                  <a:srgbClr val="0000FF"/>
                </a:solidFill>
                <a:latin typeface="Times New Roman" panose="02020603050405020304" pitchFamily="18" charset="0"/>
                <a:cs typeface="Times New Roman" panose="02020603050405020304" pitchFamily="18" charset="0"/>
              </a:rPr>
              <a:t>Join</a:t>
            </a:r>
            <a:r>
              <a:rPr lang="en-US" altLang="zh-CN" dirty="0">
                <a:latin typeface="Times New Roman" panose="02020603050405020304" pitchFamily="18" charset="0"/>
                <a:cs typeface="Times New Roman" panose="02020603050405020304" pitchFamily="18" charset="0"/>
              </a:rPr>
              <a:t>, in </a:t>
            </a:r>
            <a:r>
              <a:rPr lang="en-US" altLang="zh-CN" dirty="0" smtClean="0">
                <a:latin typeface="Times New Roman" panose="02020603050405020304" pitchFamily="18" charset="0"/>
                <a:cs typeface="Times New Roman" panose="02020603050405020304" pitchFamily="18" charset="0"/>
              </a:rPr>
              <a:t>which each </a:t>
            </a:r>
            <a:r>
              <a:rPr lang="en-US" altLang="zh-CN" dirty="0">
                <a:latin typeface="Times New Roman" panose="02020603050405020304" pitchFamily="18" charset="0"/>
                <a:cs typeface="Times New Roman" panose="02020603050405020304" pitchFamily="18" charset="0"/>
              </a:rPr>
              <a:t>input data set is first grouped by its </a:t>
            </a:r>
            <a:r>
              <a:rPr lang="en-US" altLang="zh-CN" u="sng" dirty="0">
                <a:solidFill>
                  <a:srgbClr val="0000FF"/>
                </a:solidFill>
                <a:latin typeface="Times New Roman" panose="02020603050405020304" pitchFamily="18" charset="0"/>
                <a:cs typeface="Times New Roman" panose="02020603050405020304" pitchFamily="18" charset="0"/>
              </a:rPr>
              <a:t>join keys</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and the </a:t>
            </a:r>
            <a:r>
              <a:rPr lang="en-US" altLang="zh-CN" dirty="0">
                <a:latin typeface="Times New Roman" panose="02020603050405020304" pitchFamily="18" charset="0"/>
                <a:cs typeface="Times New Roman" panose="02020603050405020304" pitchFamily="18" charset="0"/>
              </a:rPr>
              <a:t>list of groups are then joined using their </a:t>
            </a:r>
            <a:r>
              <a:rPr lang="en-US" altLang="zh-CN" u="sng" dirty="0">
                <a:solidFill>
                  <a:srgbClr val="0000FF"/>
                </a:solidFill>
                <a:latin typeface="Times New Roman" panose="02020603050405020304" pitchFamily="18" charset="0"/>
                <a:cs typeface="Times New Roman" panose="02020603050405020304" pitchFamily="18" charset="0"/>
              </a:rPr>
              <a:t>group </a:t>
            </a:r>
            <a:r>
              <a:rPr lang="en-US" altLang="zh-CN" u="sng" dirty="0" smtClean="0">
                <a:solidFill>
                  <a:srgbClr val="0000FF"/>
                </a:solidFill>
                <a:latin typeface="Times New Roman" panose="02020603050405020304" pitchFamily="18" charset="0"/>
                <a:cs typeface="Times New Roman" panose="02020603050405020304" pitchFamily="18" charset="0"/>
              </a:rPr>
              <a:t>keys</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result is a </a:t>
            </a:r>
            <a:r>
              <a:rPr lang="en-US" altLang="zh-CN" dirty="0">
                <a:solidFill>
                  <a:srgbClr val="0000FF"/>
                </a:solidFill>
                <a:latin typeface="Times New Roman" panose="02020603050405020304" pitchFamily="18" charset="0"/>
                <a:cs typeface="Times New Roman" panose="02020603050405020304" pitchFamily="18" charset="0"/>
              </a:rPr>
              <a:t>compact representation </a:t>
            </a:r>
            <a:r>
              <a:rPr lang="en-US" altLang="zh-CN" dirty="0">
                <a:latin typeface="Times New Roman" panose="02020603050405020304" pitchFamily="18" charset="0"/>
                <a:cs typeface="Times New Roman" panose="02020603050405020304" pitchFamily="18" charset="0"/>
              </a:rPr>
              <a:t>of the output of </a:t>
            </a:r>
            <a:r>
              <a:rPr lang="en-US" altLang="zh-CN" dirty="0" smtClean="0">
                <a:latin typeface="Times New Roman" panose="02020603050405020304" pitchFamily="18" charset="0"/>
                <a:cs typeface="Times New Roman" panose="02020603050405020304" pitchFamily="18" charset="0"/>
              </a:rPr>
              <a:t>the original </a:t>
            </a:r>
            <a:r>
              <a:rPr lang="en-US" altLang="zh-CN" b="1" i="1" dirty="0">
                <a:solidFill>
                  <a:srgbClr val="0000FF"/>
                </a:solidFill>
                <a:latin typeface="Times New Roman" panose="02020603050405020304" pitchFamily="18" charset="0"/>
                <a:cs typeface="Times New Roman" panose="02020603050405020304" pitchFamily="18" charset="0"/>
              </a:rPr>
              <a:t>Join</a:t>
            </a:r>
            <a:r>
              <a:rPr lang="en-US" altLang="zh-CN" dirty="0">
                <a:latin typeface="Times New Roman" panose="02020603050405020304" pitchFamily="18" charset="0"/>
                <a:cs typeface="Times New Roman" panose="02020603050405020304" pitchFamily="18" charset="0"/>
              </a:rPr>
              <a:t>, as each pair of groups could in </a:t>
            </a:r>
            <a:r>
              <a:rPr lang="en-US" altLang="zh-CN" dirty="0" smtClean="0">
                <a:latin typeface="Times New Roman" panose="02020603050405020304" pitchFamily="18" charset="0"/>
                <a:cs typeface="Times New Roman" panose="02020603050405020304" pitchFamily="18" charset="0"/>
              </a:rPr>
              <a:t>principle be expanded </a:t>
            </a:r>
            <a:r>
              <a:rPr lang="en-US" altLang="zh-CN" dirty="0">
                <a:latin typeface="Times New Roman" panose="02020603050405020304" pitchFamily="18" charset="0"/>
                <a:cs typeface="Times New Roman" panose="02020603050405020304" pitchFamily="18" charset="0"/>
              </a:rPr>
              <a:t>to their full Cartesian product. Much more importantly, however, the </a:t>
            </a:r>
            <a:r>
              <a:rPr lang="en-US" altLang="zh-CN" dirty="0" smtClean="0">
                <a:latin typeface="Times New Roman" panose="02020603050405020304" pitchFamily="18" charset="0"/>
                <a:cs typeface="Times New Roman" panose="02020603050405020304" pitchFamily="18" charset="0"/>
              </a:rPr>
              <a:t>arrangement of </a:t>
            </a:r>
            <a:r>
              <a:rPr lang="en-US" altLang="zh-CN" dirty="0">
                <a:latin typeface="Times New Roman" panose="02020603050405020304" pitchFamily="18" charset="0"/>
                <a:cs typeface="Times New Roman" panose="02020603050405020304" pitchFamily="18" charset="0"/>
              </a:rPr>
              <a:t>the output data </a:t>
            </a:r>
            <a:r>
              <a:rPr lang="en-US" altLang="zh-CN" dirty="0" smtClean="0">
                <a:latin typeface="Times New Roman" panose="02020603050405020304" pitchFamily="18" charset="0"/>
                <a:cs typeface="Times New Roman" panose="02020603050405020304" pitchFamily="18" charset="0"/>
              </a:rPr>
              <a:t>bundles records </a:t>
            </a:r>
            <a:r>
              <a:rPr lang="en-US" altLang="zh-CN" dirty="0">
                <a:latin typeface="Times New Roman" panose="02020603050405020304" pitchFamily="18" charset="0"/>
                <a:cs typeface="Times New Roman" panose="02020603050405020304" pitchFamily="18" charset="0"/>
              </a:rPr>
              <a:t>so that we can apply stability mathematics. </a:t>
            </a:r>
            <a:r>
              <a:rPr lang="en-US" altLang="zh-CN" dirty="0" smtClean="0">
                <a:latin typeface="Times New Roman" panose="02020603050405020304" pitchFamily="18" charset="0"/>
                <a:cs typeface="Times New Roman" panose="02020603050405020304" pitchFamily="18" charset="0"/>
              </a:rPr>
              <a:t>Each input </a:t>
            </a:r>
            <a:r>
              <a:rPr lang="en-US" altLang="zh-CN" dirty="0">
                <a:latin typeface="Times New Roman" panose="02020603050405020304" pitchFamily="18" charset="0"/>
                <a:cs typeface="Times New Roman" panose="02020603050405020304" pitchFamily="18" charset="0"/>
              </a:rPr>
              <a:t>record participates in at most one pair of groups, </a:t>
            </a:r>
            <a:r>
              <a:rPr lang="en-US" altLang="zh-CN" dirty="0" smtClean="0">
                <a:latin typeface="Times New Roman" panose="02020603050405020304" pitchFamily="18" charset="0"/>
                <a:cs typeface="Times New Roman" panose="02020603050405020304" pitchFamily="18" charset="0"/>
              </a:rPr>
              <a:t>and as </a:t>
            </a:r>
            <a:r>
              <a:rPr lang="en-US" altLang="zh-CN" dirty="0">
                <a:latin typeface="Times New Roman" panose="02020603050405020304" pitchFamily="18" charset="0"/>
                <a:cs typeface="Times New Roman" panose="02020603050405020304" pitchFamily="18" charset="0"/>
              </a:rPr>
              <a:t>with </a:t>
            </a:r>
            <a:r>
              <a:rPr lang="en-US" altLang="zh-CN" b="1" i="1" dirty="0">
                <a:solidFill>
                  <a:srgbClr val="0000FF"/>
                </a:solidFill>
                <a:latin typeface="Times New Roman" panose="02020603050405020304" pitchFamily="18" charset="0"/>
                <a:cs typeface="Times New Roman" panose="02020603050405020304" pitchFamily="18" charset="0"/>
              </a:rPr>
              <a:t>GroupBy</a:t>
            </a:r>
            <a:r>
              <a:rPr lang="en-US" altLang="zh-CN" dirty="0">
                <a:latin typeface="Times New Roman" panose="02020603050405020304" pitchFamily="18" charset="0"/>
                <a:cs typeface="Times New Roman" panose="02020603050405020304" pitchFamily="18" charset="0"/>
              </a:rPr>
              <a:t> the stability constant is at most </a:t>
            </a:r>
            <a:r>
              <a:rPr lang="en-US" altLang="zh-CN" dirty="0" smtClean="0">
                <a:latin typeface="Times New Roman" panose="02020603050405020304" pitchFamily="18" charset="0"/>
                <a:cs typeface="Times New Roman" panose="02020603050405020304" pitchFamily="18" charset="0"/>
              </a:rPr>
              <a:t>two.</a:t>
            </a:r>
          </a:p>
          <a:p>
            <a:r>
              <a:rPr lang="en-US" altLang="zh-CN" dirty="0" smtClean="0">
                <a:latin typeface="Times New Roman" panose="02020603050405020304" pitchFamily="18" charset="0"/>
                <a:cs typeface="Times New Roman" panose="02020603050405020304" pitchFamily="18" charset="0"/>
              </a:rPr>
              <a:t>This </a:t>
            </a:r>
            <a:r>
              <a:rPr lang="en-US" altLang="zh-CN" u="sng" dirty="0">
                <a:solidFill>
                  <a:srgbClr val="0000FF"/>
                </a:solidFill>
                <a:latin typeface="Times New Roman" panose="02020603050405020304" pitchFamily="18" charset="0"/>
                <a:cs typeface="Times New Roman" panose="02020603050405020304" pitchFamily="18" charset="0"/>
              </a:rPr>
              <a:t>structural restriction </a:t>
            </a:r>
            <a:r>
              <a:rPr lang="en-US" altLang="zh-CN" u="sng" dirty="0">
                <a:latin typeface="Times New Roman" panose="02020603050405020304" pitchFamily="18" charset="0"/>
                <a:cs typeface="Times New Roman" panose="02020603050405020304" pitchFamily="18" charset="0"/>
              </a:rPr>
              <a:t>on </a:t>
            </a:r>
            <a:r>
              <a:rPr lang="en-US" altLang="zh-CN" b="1" i="1" u="sng" dirty="0">
                <a:solidFill>
                  <a:srgbClr val="0000FF"/>
                </a:solidFill>
                <a:latin typeface="Times New Roman" panose="02020603050405020304" pitchFamily="18" charset="0"/>
                <a:cs typeface="Times New Roman" panose="02020603050405020304" pitchFamily="18" charset="0"/>
              </a:rPr>
              <a:t>Join</a:t>
            </a:r>
            <a:r>
              <a:rPr lang="en-US" altLang="zh-CN" u="sng"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limits the </a:t>
            </a:r>
            <a:r>
              <a:rPr lang="en-US" altLang="zh-CN" dirty="0" smtClean="0">
                <a:latin typeface="Times New Roman" panose="02020603050405020304" pitchFamily="18" charset="0"/>
                <a:cs typeface="Times New Roman" panose="02020603050405020304" pitchFamily="18" charset="0"/>
              </a:rPr>
              <a:t>information that </a:t>
            </a:r>
            <a:r>
              <a:rPr lang="en-US" altLang="zh-CN" dirty="0">
                <a:latin typeface="Times New Roman" panose="02020603050405020304" pitchFamily="18" charset="0"/>
                <a:cs typeface="Times New Roman" panose="02020603050405020304" pitchFamily="18" charset="0"/>
              </a:rPr>
              <a:t>can be </a:t>
            </a:r>
            <a:r>
              <a:rPr lang="en-US" altLang="zh-CN" dirty="0" smtClean="0">
                <a:latin typeface="Times New Roman" panose="02020603050405020304" pitchFamily="18" charset="0"/>
                <a:cs typeface="Times New Roman" panose="02020603050405020304" pitchFamily="18" charset="0"/>
              </a:rPr>
              <a:t>extracted(</a:t>
            </a:r>
            <a:r>
              <a:rPr lang="zh-CN" altLang="en-US" dirty="0" smtClean="0">
                <a:latin typeface="Times New Roman" panose="02020603050405020304" pitchFamily="18" charset="0"/>
                <a:cs typeface="Times New Roman" panose="02020603050405020304" pitchFamily="18" charset="0"/>
              </a:rPr>
              <a:t>提取</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privately, by insisting that </a:t>
            </a:r>
            <a:r>
              <a:rPr lang="en-US" altLang="zh-CN" u="sng" dirty="0">
                <a:latin typeface="Times New Roman" panose="02020603050405020304" pitchFamily="18" charset="0"/>
                <a:cs typeface="Times New Roman" panose="02020603050405020304" pitchFamily="18" charset="0"/>
              </a:rPr>
              <a:t>each </a:t>
            </a:r>
            <a:r>
              <a:rPr lang="en-US" altLang="zh-CN" u="sng" dirty="0" smtClean="0">
                <a:solidFill>
                  <a:srgbClr val="0000FF"/>
                </a:solidFill>
                <a:latin typeface="Times New Roman" panose="02020603050405020304" pitchFamily="18" charset="0"/>
                <a:cs typeface="Times New Roman" panose="02020603050405020304" pitchFamily="18" charset="0"/>
              </a:rPr>
              <a:t>join key</a:t>
            </a:r>
            <a:r>
              <a:rPr lang="en-US" altLang="zh-CN" u="sng" dirty="0" smtClean="0">
                <a:latin typeface="Times New Roman" panose="02020603050405020304" pitchFamily="18" charset="0"/>
                <a:cs typeface="Times New Roman" panose="02020603050405020304" pitchFamily="18" charset="0"/>
              </a:rPr>
              <a:t> result in a single record and</a:t>
            </a:r>
            <a:r>
              <a:rPr lang="en-US" altLang="zh-CN" dirty="0">
                <a:latin typeface="Times New Roman" panose="02020603050405020304" pitchFamily="18" charset="0"/>
                <a:cs typeface="Times New Roman" panose="02020603050405020304" pitchFamily="18" charset="0"/>
              </a:rPr>
              <a:t>, for example, </a:t>
            </a:r>
            <a:r>
              <a:rPr lang="en-US" altLang="zh-CN" u="sng" dirty="0">
                <a:latin typeface="Times New Roman" panose="02020603050405020304" pitchFamily="18" charset="0"/>
                <a:cs typeface="Times New Roman" panose="02020603050405020304" pitchFamily="18" charset="0"/>
              </a:rPr>
              <a:t>contribute </a:t>
            </a:r>
            <a:r>
              <a:rPr lang="en-US" altLang="zh-CN" u="sng" dirty="0" smtClean="0">
                <a:latin typeface="Times New Roman" panose="02020603050405020304" pitchFamily="18" charset="0"/>
                <a:cs typeface="Times New Roman" panose="02020603050405020304" pitchFamily="18" charset="0"/>
              </a:rPr>
              <a:t>at most </a:t>
            </a:r>
            <a:r>
              <a:rPr lang="en-US" altLang="zh-CN" u="sng" dirty="0">
                <a:latin typeface="Times New Roman" panose="02020603050405020304" pitchFamily="18" charset="0"/>
                <a:cs typeface="Times New Roman" panose="02020603050405020304" pitchFamily="18" charset="0"/>
              </a:rPr>
              <a:t>one</a:t>
            </a:r>
            <a:r>
              <a:rPr lang="en-US" altLang="zh-CN" dirty="0">
                <a:latin typeface="Times New Roman" panose="02020603050405020304" pitchFamily="18" charset="0"/>
                <a:cs typeface="Times New Roman" panose="02020603050405020304" pitchFamily="18" charset="0"/>
              </a:rPr>
              <a:t> to a </a:t>
            </a:r>
            <a:r>
              <a:rPr lang="en-US" altLang="zh-CN" b="1" i="1" dirty="0">
                <a:latin typeface="Times New Roman" panose="02020603050405020304" pitchFamily="18" charset="0"/>
                <a:cs typeface="Times New Roman" panose="02020603050405020304" pitchFamily="18" charset="0"/>
              </a:rPr>
              <a:t>NoisyCount</a:t>
            </a:r>
            <a:r>
              <a:rPr lang="en-US" altLang="zh-CN" dirty="0">
                <a:latin typeface="Times New Roman" panose="02020603050405020304" pitchFamily="18" charset="0"/>
                <a:cs typeface="Times New Roman" panose="02020603050405020304" pitchFamily="18" charset="0"/>
              </a:rPr>
              <a:t> no matter how large the </a:t>
            </a:r>
            <a:r>
              <a:rPr lang="en-US" altLang="zh-CN" dirty="0" smtClean="0">
                <a:latin typeface="Times New Roman" panose="02020603050405020304" pitchFamily="18" charset="0"/>
                <a:cs typeface="Times New Roman" panose="02020603050405020304" pitchFamily="18" charset="0"/>
              </a:rPr>
              <a:t>group. </a:t>
            </a:r>
          </a:p>
          <a:p>
            <a:r>
              <a:rPr lang="en-US" altLang="zh-CN" dirty="0" smtClean="0">
                <a:latin typeface="Times New Roman" panose="02020603050405020304" pitchFamily="18" charset="0"/>
                <a:cs typeface="Times New Roman" panose="02020603050405020304" pitchFamily="18" charset="0"/>
              </a:rPr>
              <a:t>Nonetheless</a:t>
            </a:r>
            <a:r>
              <a:rPr lang="en-US" altLang="zh-CN" dirty="0">
                <a:latin typeface="Times New Roman" panose="02020603050405020304" pitchFamily="18" charset="0"/>
                <a:cs typeface="Times New Roman" panose="02020603050405020304" pitchFamily="18" charset="0"/>
              </a:rPr>
              <a:t>, without </a:t>
            </a:r>
            <a:r>
              <a:rPr lang="en-US" altLang="zh-CN" u="sng" dirty="0">
                <a:solidFill>
                  <a:srgbClr val="0000FF"/>
                </a:solidFill>
                <a:latin typeface="Times New Roman" panose="02020603050405020304" pitchFamily="18" charset="0"/>
                <a:cs typeface="Times New Roman" panose="02020603050405020304" pitchFamily="18" charset="0"/>
              </a:rPr>
              <a:t>the pre-grouping </a:t>
            </a:r>
            <a:r>
              <a:rPr lang="en-US" altLang="zh-CN" dirty="0">
                <a:solidFill>
                  <a:srgbClr val="0000FF"/>
                </a:solidFill>
                <a:latin typeface="Times New Roman" panose="02020603050405020304" pitchFamily="18" charset="0"/>
                <a:cs typeface="Times New Roman" panose="02020603050405020304" pitchFamily="18" charset="0"/>
              </a:rPr>
              <a:t>privacy bounds simply do not exist</a:t>
            </a:r>
            <a:r>
              <a:rPr lang="en-US" altLang="zh-CN" dirty="0">
                <a:latin typeface="Times New Roman" panose="02020603050405020304" pitchFamily="18" charset="0"/>
                <a:cs typeface="Times New Roman" panose="02020603050405020304" pitchFamily="18" charset="0"/>
              </a:rPr>
              <a:t>, and</a:t>
            </a:r>
            <a:r>
              <a:rPr lang="en-US" altLang="zh-CN" u="sng" dirty="0">
                <a:latin typeface="Times New Roman" panose="02020603050405020304" pitchFamily="18" charset="0"/>
                <a:cs typeface="Times New Roman" panose="02020603050405020304" pitchFamily="18" charset="0"/>
              </a:rPr>
              <a:t> </a:t>
            </a:r>
            <a:r>
              <a:rPr lang="en-US" altLang="zh-CN" b="1" i="1" u="sng" dirty="0">
                <a:solidFill>
                  <a:srgbClr val="0000FF"/>
                </a:solidFill>
                <a:latin typeface="Times New Roman" panose="02020603050405020304" pitchFamily="18" charset="0"/>
                <a:cs typeface="Times New Roman" panose="02020603050405020304" pitchFamily="18" charset="0"/>
              </a:rPr>
              <a:t>Join</a:t>
            </a:r>
            <a:r>
              <a:rPr lang="en-US" altLang="zh-CN" u="sng" dirty="0">
                <a:latin typeface="Times New Roman" panose="02020603050405020304" pitchFamily="18" charset="0"/>
                <a:cs typeface="Times New Roman" panose="02020603050405020304" pitchFamily="18" charset="0"/>
              </a:rPr>
              <a:t> would not be available </a:t>
            </a:r>
            <a:r>
              <a:rPr lang="en-US" altLang="zh-CN" dirty="0">
                <a:latin typeface="Times New Roman" panose="02020603050405020304" pitchFamily="18" charset="0"/>
                <a:cs typeface="Times New Roman" panose="02020603050405020304" pitchFamily="18" charset="0"/>
              </a:rPr>
              <a:t>(and </a:t>
            </a:r>
            <a:r>
              <a:rPr lang="en-US" altLang="zh-CN" dirty="0" smtClean="0">
                <a:latin typeface="Times New Roman" panose="02020603050405020304" pitchFamily="18" charset="0"/>
                <a:cs typeface="Times New Roman" panose="02020603050405020304" pitchFamily="18" charset="0"/>
              </a:rPr>
              <a:t>has not </a:t>
            </a:r>
            <a:r>
              <a:rPr lang="en-US" altLang="zh-CN" dirty="0">
                <a:latin typeface="Times New Roman" panose="02020603050405020304" pitchFamily="18" charset="0"/>
                <a:cs typeface="Times New Roman" panose="02020603050405020304" pitchFamily="18" charset="0"/>
              </a:rPr>
              <a:t>been, in prior work). Moreover, </a:t>
            </a:r>
            <a:r>
              <a:rPr lang="en-US" altLang="zh-CN" dirty="0">
                <a:solidFill>
                  <a:srgbClr val="0000FF"/>
                </a:solidFill>
                <a:latin typeface="Times New Roman" panose="02020603050405020304" pitchFamily="18" charset="0"/>
                <a:cs typeface="Times New Roman" panose="02020603050405020304" pitchFamily="18" charset="0"/>
              </a:rPr>
              <a:t>the enforced </a:t>
            </a:r>
            <a:r>
              <a:rPr lang="en-US" altLang="zh-CN" dirty="0" smtClean="0">
                <a:solidFill>
                  <a:srgbClr val="0000FF"/>
                </a:solidFill>
                <a:latin typeface="Times New Roman" panose="02020603050405020304" pitchFamily="18" charset="0"/>
                <a:cs typeface="Times New Roman" panose="02020603050405020304" pitchFamily="18" charset="0"/>
              </a:rPr>
              <a:t>grouping </a:t>
            </a:r>
            <a:r>
              <a:rPr lang="en-US" altLang="zh-CN" u="sng" dirty="0" smtClean="0">
                <a:solidFill>
                  <a:srgbClr val="0000FF"/>
                </a:solidFill>
                <a:latin typeface="Times New Roman" panose="02020603050405020304" pitchFamily="18" charset="0"/>
                <a:cs typeface="Times New Roman" panose="02020603050405020304" pitchFamily="18" charset="0"/>
              </a:rPr>
              <a:t>does </a:t>
            </a:r>
            <a:r>
              <a:rPr lang="en-US" altLang="zh-CN" u="sng" dirty="0">
                <a:solidFill>
                  <a:srgbClr val="0000FF"/>
                </a:solidFill>
                <a:latin typeface="Times New Roman" panose="02020603050405020304" pitchFamily="18" charset="0"/>
                <a:cs typeface="Times New Roman" panose="02020603050405020304" pitchFamily="18" charset="0"/>
              </a:rPr>
              <a:t>not interfere</a:t>
            </a:r>
            <a:r>
              <a:rPr lang="en-US" altLang="zh-CN" dirty="0">
                <a:solidFill>
                  <a:srgbClr val="0000FF"/>
                </a:solidFill>
                <a:latin typeface="Times New Roman" panose="02020603050405020304" pitchFamily="18" charset="0"/>
                <a:cs typeface="Times New Roman" panose="02020603050405020304" pitchFamily="18" charset="0"/>
              </a:rPr>
              <a:t> with many </a:t>
            </a:r>
            <a:r>
              <a:rPr lang="en-US" altLang="zh-CN" u="sng" dirty="0">
                <a:solidFill>
                  <a:srgbClr val="0000FF"/>
                </a:solidFill>
                <a:latin typeface="Times New Roman" panose="02020603050405020304" pitchFamily="18" charset="0"/>
                <a:cs typeface="Times New Roman" panose="02020603050405020304" pitchFamily="18" charset="0"/>
              </a:rPr>
              <a:t>common tasks</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such as the </a:t>
            </a:r>
            <a:r>
              <a:rPr lang="en-US" altLang="zh-CN" dirty="0" smtClean="0">
                <a:latin typeface="Times New Roman" panose="02020603050405020304" pitchFamily="18" charset="0"/>
                <a:cs typeface="Times New Roman" panose="02020603050405020304" pitchFamily="18" charset="0"/>
              </a:rPr>
              <a:t>use of </a:t>
            </a:r>
            <a:r>
              <a:rPr lang="en-US" altLang="zh-CN" b="1" i="1" dirty="0">
                <a:solidFill>
                  <a:srgbClr val="0000FF"/>
                </a:solidFill>
                <a:latin typeface="Times New Roman" panose="02020603050405020304" pitchFamily="18" charset="0"/>
                <a:cs typeface="Times New Roman" panose="02020603050405020304" pitchFamily="18" charset="0"/>
              </a:rPr>
              <a:t>Join</a:t>
            </a:r>
            <a:r>
              <a:rPr lang="en-US" altLang="zh-CN" dirty="0">
                <a:latin typeface="Times New Roman" panose="02020603050405020304" pitchFamily="18" charset="0"/>
                <a:cs typeface="Times New Roman" panose="02020603050405020304" pitchFamily="18" charset="0"/>
              </a:rPr>
              <a:t> to link unique identifiers between data sets.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022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82057"/>
            <a:ext cx="10515600" cy="4594906"/>
          </a:xfrm>
        </p:spPr>
        <p:txBody>
          <a:bodyPr/>
          <a:lstStyle/>
          <a:p>
            <a:r>
              <a:rPr lang="en-US" altLang="zh-CN" sz="3200" i="1" dirty="0">
                <a:latin typeface="Times New Roman" panose="02020603050405020304" pitchFamily="18" charset="0"/>
                <a:cs typeface="Times New Roman" panose="02020603050405020304" pitchFamily="18" charset="0"/>
              </a:rPr>
              <a:t>Remark</a:t>
            </a:r>
            <a:r>
              <a:rPr lang="en-US" altLang="zh-CN" dirty="0">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Join</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introduces the practical </a:t>
            </a:r>
            <a:r>
              <a:rPr lang="en-US" altLang="zh-CN" dirty="0" smtClean="0">
                <a:latin typeface="Times New Roman" panose="02020603050405020304" pitchFamily="18" charset="0"/>
                <a:cs typeface="Times New Roman" panose="02020603050405020304" pitchFamily="18" charset="0"/>
              </a:rPr>
              <a:t>matter(</a:t>
            </a:r>
            <a:r>
              <a:rPr lang="zh-CN" altLang="en-US" dirty="0" smtClean="0">
                <a:latin typeface="Times New Roman" panose="02020603050405020304" pitchFamily="18" charset="0"/>
                <a:cs typeface="Times New Roman" panose="02020603050405020304" pitchFamily="18" charset="0"/>
              </a:rPr>
              <a:t>现实问题</a:t>
            </a:r>
            <a:r>
              <a:rPr lang="en-US" altLang="zh-CN" dirty="0" smtClean="0">
                <a:latin typeface="Times New Roman" panose="02020603050405020304" pitchFamily="18" charset="0"/>
                <a:cs typeface="Times New Roman" panose="02020603050405020304" pitchFamily="18" charset="0"/>
              </a:rPr>
              <a:t>) that </a:t>
            </a:r>
            <a:r>
              <a:rPr lang="en-US" altLang="zh-CN" dirty="0" smtClean="0">
                <a:solidFill>
                  <a:srgbClr val="0000FF"/>
                </a:solidFill>
                <a:latin typeface="Times New Roman" panose="02020603050405020304" pitchFamily="18" charset="0"/>
                <a:cs typeface="Times New Roman" panose="02020603050405020304" pitchFamily="18" charset="0"/>
              </a:rPr>
              <a:t>transformations </a:t>
            </a:r>
            <a:r>
              <a:rPr lang="en-US" altLang="zh-CN" dirty="0">
                <a:solidFill>
                  <a:srgbClr val="0000FF"/>
                </a:solidFill>
                <a:latin typeface="Times New Roman" panose="02020603050405020304" pitchFamily="18" charset="0"/>
                <a:cs typeface="Times New Roman" panose="02020603050405020304" pitchFamily="18" charset="0"/>
              </a:rPr>
              <a:t>may have multiple inputs, and an </a:t>
            </a:r>
            <a:r>
              <a:rPr lang="en-US" altLang="zh-CN" dirty="0" smtClean="0">
                <a:solidFill>
                  <a:srgbClr val="0000FF"/>
                </a:solidFill>
                <a:latin typeface="Times New Roman" panose="02020603050405020304" pitchFamily="18" charset="0"/>
                <a:cs typeface="Times New Roman" panose="02020603050405020304" pitchFamily="18" charset="0"/>
              </a:rPr>
              <a:t>applied analysis </a:t>
            </a:r>
            <a:r>
              <a:rPr lang="en-US" altLang="zh-CN" dirty="0">
                <a:solidFill>
                  <a:srgbClr val="0000FF"/>
                </a:solidFill>
                <a:latin typeface="Times New Roman" panose="02020603050405020304" pitchFamily="18" charset="0"/>
                <a:cs typeface="Times New Roman" panose="02020603050405020304" pitchFamily="18" charset="0"/>
              </a:rPr>
              <a:t>reveals information about both of its sources</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This is </a:t>
            </a:r>
            <a:r>
              <a:rPr lang="en-US" altLang="zh-CN" dirty="0">
                <a:latin typeface="Times New Roman" panose="02020603050405020304" pitchFamily="18" charset="0"/>
                <a:cs typeface="Times New Roman" panose="02020603050405020304" pitchFamily="18" charset="0"/>
              </a:rPr>
              <a:t>uncomplicated unless the inputs derive from common </a:t>
            </a:r>
            <a:r>
              <a:rPr lang="en-US" altLang="zh-CN" dirty="0" smtClean="0">
                <a:latin typeface="Times New Roman" panose="02020603050405020304" pitchFamily="18" charset="0"/>
                <a:cs typeface="Times New Roman" panose="02020603050405020304" pitchFamily="18" charset="0"/>
              </a:rPr>
              <a:t>data. Even </a:t>
            </a:r>
            <a:r>
              <a:rPr lang="en-US" altLang="zh-CN" dirty="0">
                <a:latin typeface="Times New Roman" panose="02020603050405020304" pitchFamily="18" charset="0"/>
                <a:cs typeface="Times New Roman" panose="02020603050405020304" pitchFamily="18" charset="0"/>
              </a:rPr>
              <a:t>so, </a:t>
            </a:r>
            <a:r>
              <a:rPr lang="en-US" altLang="zh-CN" u="sng" dirty="0">
                <a:solidFill>
                  <a:srgbClr val="0000FF"/>
                </a:solidFill>
                <a:latin typeface="Times New Roman" panose="02020603050405020304" pitchFamily="18" charset="0"/>
                <a:cs typeface="Times New Roman" panose="02020603050405020304" pitchFamily="18" charset="0"/>
              </a:rPr>
              <a:t>a single change to a data set in </a:t>
            </a:r>
            <a:r>
              <a:rPr lang="en-US" altLang="zh-CN" u="sng" dirty="0" smtClean="0">
                <a:solidFill>
                  <a:srgbClr val="0000FF"/>
                </a:solidFill>
                <a:latin typeface="Times New Roman" panose="02020603050405020304" pitchFamily="18" charset="0"/>
                <a:cs typeface="Times New Roman" panose="02020603050405020304" pitchFamily="18" charset="0"/>
              </a:rPr>
              <a:t>common(</a:t>
            </a:r>
            <a:r>
              <a:rPr lang="zh-CN" altLang="en-US" u="sng" dirty="0" smtClean="0">
                <a:solidFill>
                  <a:srgbClr val="0000FF"/>
                </a:solidFill>
                <a:latin typeface="Times New Roman" panose="02020603050405020304" pitchFamily="18" charset="0"/>
                <a:cs typeface="Times New Roman" panose="02020603050405020304" pitchFamily="18" charset="0"/>
              </a:rPr>
              <a:t>公共数据集</a:t>
            </a:r>
            <a:r>
              <a:rPr lang="en-US" altLang="zh-CN" u="sng" dirty="0" smtClean="0">
                <a:solidFill>
                  <a:srgbClr val="0000FF"/>
                </a:solidFill>
                <a:latin typeface="Times New Roman" panose="02020603050405020304" pitchFamily="18" charset="0"/>
                <a:cs typeface="Times New Roman" panose="02020603050405020304" pitchFamily="18" charset="0"/>
              </a:rPr>
              <a:t>)</a:t>
            </a:r>
            <a:r>
              <a:rPr lang="en-US" altLang="zh-CN" u="sng"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induces </a:t>
            </a:r>
            <a:r>
              <a:rPr lang="en-US" altLang="zh-CN" dirty="0" smtClean="0">
                <a:latin typeface="Times New Roman" panose="02020603050405020304" pitchFamily="18" charset="0"/>
                <a:cs typeface="Times New Roman" panose="02020603050405020304" pitchFamily="18" charset="0"/>
              </a:rPr>
              <a:t>a </a:t>
            </a:r>
            <a:r>
              <a:rPr lang="en-US" altLang="zh-CN" u="sng" dirty="0" smtClean="0">
                <a:solidFill>
                  <a:srgbClr val="0000FF"/>
                </a:solidFill>
                <a:latin typeface="Times New Roman" panose="02020603050405020304" pitchFamily="18" charset="0"/>
                <a:cs typeface="Times New Roman" panose="02020603050405020304" pitchFamily="18" charset="0"/>
              </a:rPr>
              <a:t>bounded </a:t>
            </a:r>
            <a:r>
              <a:rPr lang="en-US" altLang="zh-CN" u="sng" dirty="0">
                <a:solidFill>
                  <a:srgbClr val="0000FF"/>
                </a:solidFill>
                <a:latin typeface="Times New Roman" panose="02020603050405020304" pitchFamily="18" charset="0"/>
                <a:cs typeface="Times New Roman" panose="02020603050405020304" pitchFamily="18" charset="0"/>
              </a:rPr>
              <a:t>change</a:t>
            </a:r>
            <a:r>
              <a:rPr lang="en-US" altLang="zh-CN" dirty="0">
                <a:latin typeface="Times New Roman" panose="02020603050405020304" pitchFamily="18" charset="0"/>
                <a:cs typeface="Times New Roman" panose="02020603050405020304" pitchFamily="18" charset="0"/>
              </a:rPr>
              <a:t> in </a:t>
            </a:r>
            <a:r>
              <a:rPr lang="en-US" altLang="zh-CN" dirty="0">
                <a:solidFill>
                  <a:srgbClr val="0000FF"/>
                </a:solidFill>
                <a:latin typeface="Times New Roman" panose="02020603050405020304" pitchFamily="18" charset="0"/>
                <a:cs typeface="Times New Roman" panose="02020603050405020304" pitchFamily="18" charset="0"/>
              </a:rPr>
              <a:t>each of the transformation’s inputs</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and a </a:t>
            </a:r>
            <a:r>
              <a:rPr lang="en-US" altLang="zh-CN" dirty="0">
                <a:latin typeface="Times New Roman" panose="02020603050405020304" pitchFamily="18" charset="0"/>
                <a:cs typeface="Times New Roman" panose="02020603050405020304" pitchFamily="18" charset="0"/>
              </a:rPr>
              <a:t>bounded change in </a:t>
            </a:r>
            <a:r>
              <a:rPr lang="en-US" altLang="zh-CN" dirty="0">
                <a:solidFill>
                  <a:srgbClr val="0000FF"/>
                </a:solidFill>
                <a:latin typeface="Times New Roman" panose="02020603050405020304" pitchFamily="18" charset="0"/>
                <a:cs typeface="Times New Roman" panose="02020603050405020304" pitchFamily="18" charset="0"/>
              </a:rPr>
              <a:t>its output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i.e. </a:t>
            </a:r>
            <a:r>
              <a:rPr lang="en-US" altLang="zh-CN" dirty="0">
                <a:latin typeface="Times New Roman" panose="02020603050405020304" pitchFamily="18" charset="0"/>
                <a:cs typeface="Times New Roman" panose="02020603050405020304" pitchFamily="18" charset="0"/>
              </a:rPr>
              <a:t>the stabilities add) </a:t>
            </a:r>
            <a:r>
              <a:rPr lang="en-US" altLang="zh-CN" dirty="0"/>
              <a:t/>
            </a:r>
            <a:br>
              <a:rPr lang="en-US" altLang="zh-CN" dirty="0"/>
            </a:br>
            <a:endParaRPr lang="zh-CN" altLang="en-US" dirty="0"/>
          </a:p>
        </p:txBody>
      </p:sp>
    </p:spTree>
    <p:extLst>
      <p:ext uri="{BB962C8B-B14F-4D97-AF65-F5344CB8AC3E}">
        <p14:creationId xmlns:p14="http://schemas.microsoft.com/office/powerpoint/2010/main" val="6945759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2.4 </a:t>
            </a:r>
            <a:r>
              <a:rPr lang="en-US" altLang="zh-CN" b="1" dirty="0" smtClean="0"/>
              <a:t>Composition</a:t>
            </a:r>
            <a:r>
              <a:rPr lang="en-US" altLang="zh-CN" dirty="0" smtClean="0"/>
              <a:t>(</a:t>
            </a:r>
            <a:r>
              <a:rPr lang="zh-CN" altLang="en-US" dirty="0" smtClean="0"/>
              <a:t>组成方式</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90688"/>
                <a:ext cx="10515600" cy="4486275"/>
              </a:xfrm>
            </p:spPr>
            <p:txBody>
              <a:bodyPr>
                <a:noAutofit/>
              </a:bodyPr>
              <a:lstStyle/>
              <a:p>
                <a:r>
                  <a:rPr lang="en-US" altLang="zh-CN" sz="1800" dirty="0" smtClean="0">
                    <a:latin typeface="Times New Roman" panose="02020603050405020304" pitchFamily="18" charset="0"/>
                    <a:cs typeface="Times New Roman" panose="02020603050405020304" pitchFamily="18" charset="0"/>
                  </a:rPr>
                  <a:t>Any approach to privacy must address(</a:t>
                </a:r>
                <a:r>
                  <a:rPr lang="zh-CN" altLang="en-US" sz="1800" dirty="0" smtClean="0">
                    <a:latin typeface="Times New Roman" panose="02020603050405020304" pitchFamily="18" charset="0"/>
                    <a:cs typeface="Times New Roman" panose="02020603050405020304" pitchFamily="18" charset="0"/>
                  </a:rPr>
                  <a:t>设法解决</a:t>
                </a:r>
                <a:r>
                  <a:rPr lang="en-US" altLang="zh-CN" sz="1800" dirty="0" smtClean="0">
                    <a:latin typeface="Times New Roman" panose="02020603050405020304" pitchFamily="18" charset="0"/>
                    <a:cs typeface="Times New Roman" panose="02020603050405020304" pitchFamily="18" charset="0"/>
                  </a:rPr>
                  <a:t>) </a:t>
                </a:r>
                <a:r>
                  <a:rPr lang="en-US" altLang="zh-CN" sz="1800" dirty="0">
                    <a:solidFill>
                      <a:srgbClr val="0000FF"/>
                    </a:solidFill>
                    <a:latin typeface="Times New Roman" panose="02020603050405020304" pitchFamily="18" charset="0"/>
                    <a:cs typeface="Times New Roman" panose="02020603050405020304" pitchFamily="18" charset="0"/>
                  </a:rPr>
                  <a:t>issues of composition</a:t>
                </a:r>
                <a:r>
                  <a:rPr lang="en-US" altLang="zh-CN" sz="1800" dirty="0">
                    <a:latin typeface="Times New Roman" panose="02020603050405020304" pitchFamily="18" charset="0"/>
                    <a:cs typeface="Times New Roman" panose="02020603050405020304" pitchFamily="18" charset="0"/>
                  </a:rPr>
                  <a:t>: that </a:t>
                </a:r>
                <a:r>
                  <a:rPr lang="en-US" altLang="zh-CN" sz="1800" dirty="0" smtClean="0">
                    <a:solidFill>
                      <a:srgbClr val="0000FF"/>
                    </a:solidFill>
                    <a:latin typeface="Times New Roman" panose="02020603050405020304" pitchFamily="18" charset="0"/>
                    <a:cs typeface="Times New Roman" panose="02020603050405020304" pitchFamily="18" charset="0"/>
                  </a:rPr>
                  <a:t>several outputs </a:t>
                </a:r>
                <a:r>
                  <a:rPr lang="en-US" altLang="zh-CN" sz="1800" u="sng" dirty="0" smtClean="0">
                    <a:solidFill>
                      <a:srgbClr val="0000FF"/>
                    </a:solidFill>
                    <a:latin typeface="Times New Roman" panose="02020603050405020304" pitchFamily="18" charset="0"/>
                    <a:cs typeface="Times New Roman" panose="02020603050405020304" pitchFamily="18" charset="0"/>
                  </a:rPr>
                  <a:t>may be taken together</a:t>
                </a:r>
                <a:r>
                  <a:rPr lang="en-US" altLang="zh-CN" sz="1800" dirty="0" smtClean="0">
                    <a:solidFill>
                      <a:srgbClr val="0000FF"/>
                    </a:solidFill>
                    <a:latin typeface="Times New Roman" panose="02020603050405020304" pitchFamily="18" charset="0"/>
                    <a:cs typeface="Times New Roman" panose="02020603050405020304" pitchFamily="18" charset="0"/>
                  </a:rPr>
                  <a:t>, and </a:t>
                </a:r>
                <a:r>
                  <a:rPr lang="en-US" altLang="zh-CN" sz="1800" u="sng" dirty="0" smtClean="0">
                    <a:solidFill>
                      <a:srgbClr val="0000FF"/>
                    </a:solidFill>
                    <a:latin typeface="Times New Roman" panose="02020603050405020304" pitchFamily="18" charset="0"/>
                    <a:cs typeface="Times New Roman" panose="02020603050405020304" pitchFamily="18" charset="0"/>
                  </a:rPr>
                  <a:t>should still provide privacy guarantees </a:t>
                </a:r>
                <a:r>
                  <a:rPr lang="en-US" altLang="zh-CN" sz="1800" dirty="0" smtClean="0">
                    <a:solidFill>
                      <a:srgbClr val="0000FF"/>
                    </a:solidFill>
                    <a:latin typeface="Times New Roman" panose="02020603050405020304" pitchFamily="18" charset="0"/>
                    <a:cs typeface="Times New Roman" panose="02020603050405020304" pitchFamily="18" charset="0"/>
                  </a:rPr>
                  <a:t>even when subjected to(</a:t>
                </a:r>
                <a:r>
                  <a:rPr lang="zh-CN" altLang="en-US" sz="1800" dirty="0" smtClean="0">
                    <a:solidFill>
                      <a:srgbClr val="0000FF"/>
                    </a:solidFill>
                    <a:latin typeface="Times New Roman" panose="02020603050405020304" pitchFamily="18" charset="0"/>
                    <a:cs typeface="Times New Roman" panose="02020603050405020304" pitchFamily="18" charset="0"/>
                  </a:rPr>
                  <a:t>受到</a:t>
                </a:r>
                <a:r>
                  <a:rPr lang="en-US" altLang="zh-CN" sz="1800" dirty="0" smtClean="0">
                    <a:solidFill>
                      <a:srgbClr val="0000FF"/>
                    </a:solidFill>
                    <a:latin typeface="Times New Roman" panose="02020603050405020304" pitchFamily="18" charset="0"/>
                    <a:cs typeface="Times New Roman" panose="02020603050405020304" pitchFamily="18" charset="0"/>
                  </a:rPr>
                  <a:t>) </a:t>
                </a:r>
                <a:r>
                  <a:rPr lang="en-US" altLang="zh-CN" sz="1800" u="sng" dirty="0" smtClean="0">
                    <a:solidFill>
                      <a:srgbClr val="0000FF"/>
                    </a:solidFill>
                    <a:latin typeface="Times New Roman" panose="02020603050405020304" pitchFamily="18" charset="0"/>
                    <a:cs typeface="Times New Roman" panose="02020603050405020304" pitchFamily="18" charset="0"/>
                  </a:rPr>
                  <a:t>joint analysis(</a:t>
                </a:r>
                <a:r>
                  <a:rPr lang="zh-CN" altLang="en-US" sz="1800" u="sng" dirty="0" smtClean="0">
                    <a:solidFill>
                      <a:srgbClr val="0000FF"/>
                    </a:solidFill>
                    <a:latin typeface="Times New Roman" panose="02020603050405020304" pitchFamily="18" charset="0"/>
                    <a:cs typeface="Times New Roman" panose="02020603050405020304" pitchFamily="18" charset="0"/>
                  </a:rPr>
                  <a:t>联合分析</a:t>
                </a:r>
                <a:r>
                  <a:rPr lang="en-US" altLang="zh-CN" sz="1800" u="sng" dirty="0" smtClean="0">
                    <a:solidFill>
                      <a:srgbClr val="0000FF"/>
                    </a:solidFill>
                    <a:latin typeface="Times New Roman" panose="02020603050405020304" pitchFamily="18" charset="0"/>
                    <a:cs typeface="Times New Roman" panose="02020603050405020304" pitchFamily="18" charset="0"/>
                  </a:rPr>
                  <a:t>)</a:t>
                </a:r>
                <a:r>
                  <a:rPr lang="en-US" altLang="zh-CN" sz="1800" dirty="0" smtClean="0">
                    <a:solidFill>
                      <a:srgbClr val="0000FF"/>
                    </a:solidFill>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The </a:t>
                </a:r>
                <a:r>
                  <a:rPr lang="en-US" altLang="zh-CN" sz="1800" dirty="0">
                    <a:latin typeface="Times New Roman" panose="02020603050405020304" pitchFamily="18" charset="0"/>
                    <a:cs typeface="Times New Roman" panose="02020603050405020304" pitchFamily="18" charset="0"/>
                  </a:rPr>
                  <a:t>issue of composition underlies many of </a:t>
                </a:r>
                <a:r>
                  <a:rPr lang="en-US" altLang="zh-CN" sz="1800" dirty="0" smtClean="0">
                    <a:latin typeface="Times New Roman" panose="02020603050405020304" pitchFamily="18" charset="0"/>
                    <a:cs typeface="Times New Roman" panose="02020603050405020304" pitchFamily="18" charset="0"/>
                  </a:rPr>
                  <a:t>the shortcomings </a:t>
                </a:r>
                <a:r>
                  <a:rPr lang="en-US" altLang="zh-CN" sz="1800" dirty="0">
                    <a:latin typeface="Times New Roman" panose="02020603050405020304" pitchFamily="18" charset="0"/>
                    <a:cs typeface="Times New Roman" panose="02020603050405020304" pitchFamily="18" charset="0"/>
                  </a:rPr>
                  <a:t>of current privacy guarantees. </a:t>
                </a:r>
                <a:r>
                  <a:rPr lang="en-US" altLang="zh-CN" sz="1800" dirty="0" smtClean="0">
                    <a:latin typeface="Times New Roman" panose="02020603050405020304" pitchFamily="18" charset="0"/>
                    <a:cs typeface="Times New Roman" panose="02020603050405020304" pitchFamily="18" charset="0"/>
                  </a:rPr>
                  <a:t>For example, Ganta </a:t>
                </a:r>
                <a:r>
                  <a:rPr lang="en-US" altLang="zh-CN" sz="1800" i="1" dirty="0">
                    <a:latin typeface="Times New Roman" panose="02020603050405020304" pitchFamily="18" charset="0"/>
                    <a:cs typeface="Times New Roman" panose="02020603050405020304" pitchFamily="18" charset="0"/>
                  </a:rPr>
                  <a:t>et al. </a:t>
                </a:r>
                <a:r>
                  <a:rPr lang="en-US" altLang="zh-CN" sz="1800" baseline="30000" dirty="0">
                    <a:latin typeface="Times New Roman" panose="02020603050405020304" pitchFamily="18" charset="0"/>
                    <a:cs typeface="Times New Roman" panose="02020603050405020304" pitchFamily="18" charset="0"/>
                  </a:rPr>
                  <a:t>[13] </a:t>
                </a:r>
                <a:r>
                  <a:rPr lang="en-US" altLang="zh-CN" sz="1800" dirty="0">
                    <a:latin typeface="Times New Roman" panose="02020603050405020304" pitchFamily="18" charset="0"/>
                    <a:cs typeface="Times New Roman" panose="02020603050405020304" pitchFamily="18" charset="0"/>
                  </a:rPr>
                  <a:t>show that </a:t>
                </a:r>
                <a:r>
                  <a:rPr lang="en-US" altLang="zh-CN" sz="1800" dirty="0">
                    <a:solidFill>
                      <a:srgbClr val="0000FF"/>
                    </a:solidFill>
                    <a:latin typeface="Times New Roman" panose="02020603050405020304" pitchFamily="18" charset="0"/>
                    <a:cs typeface="Times New Roman" panose="02020603050405020304" pitchFamily="18" charset="0"/>
                  </a:rPr>
                  <a:t>independent</a:t>
                </a:r>
                <a:r>
                  <a:rPr lang="en-US" altLang="zh-CN" sz="1800" dirty="0">
                    <a:latin typeface="Times New Roman" panose="02020603050405020304" pitchFamily="18" charset="0"/>
                    <a:cs typeface="Times New Roman" panose="02020603050405020304" pitchFamily="18" charset="0"/>
                  </a:rPr>
                  <a:t> </a:t>
                </a:r>
                <a:r>
                  <a:rPr lang="en-US" altLang="zh-CN" sz="1800" b="1" i="1" dirty="0" smtClean="0">
                    <a:solidFill>
                      <a:srgbClr val="0000FF"/>
                    </a:solidFill>
                    <a:latin typeface="Times New Roman" panose="02020603050405020304" pitchFamily="18" charset="0"/>
                    <a:cs typeface="Times New Roman" panose="02020603050405020304" pitchFamily="18" charset="0"/>
                  </a:rPr>
                  <a:t>k</a:t>
                </a:r>
                <a:r>
                  <a:rPr lang="en-US" altLang="zh-CN" sz="1800" b="1" dirty="0" smtClean="0">
                    <a:solidFill>
                      <a:srgbClr val="0000FF"/>
                    </a:solidFill>
                    <a:latin typeface="Times New Roman" panose="02020603050405020304" pitchFamily="18" charset="0"/>
                    <a:cs typeface="Times New Roman" panose="02020603050405020304" pitchFamily="18" charset="0"/>
                  </a:rPr>
                  <a:t>-anonymizations</a:t>
                </a:r>
                <a:r>
                  <a:rPr lang="en-US" altLang="zh-CN" sz="1800" dirty="0">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of intersecting(</a:t>
                </a:r>
                <a:r>
                  <a:rPr lang="zh-CN" altLang="en-US" sz="1800" dirty="0" smtClean="0">
                    <a:latin typeface="Times New Roman" panose="02020603050405020304" pitchFamily="18" charset="0"/>
                    <a:cs typeface="Times New Roman" panose="02020603050405020304" pitchFamily="18" charset="0"/>
                  </a:rPr>
                  <a:t>相交的</a:t>
                </a:r>
                <a:r>
                  <a:rPr lang="en-US" altLang="zh-CN" sz="1800" dirty="0" smtClean="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data sets can leak volumes of sensitive </a:t>
                </a:r>
                <a:r>
                  <a:rPr lang="en-US" altLang="zh-CN" sz="1800" dirty="0" smtClean="0">
                    <a:latin typeface="Times New Roman" panose="02020603050405020304" pitchFamily="18" charset="0"/>
                    <a:cs typeface="Times New Roman" panose="02020603050405020304" pitchFamily="18" charset="0"/>
                  </a:rPr>
                  <a:t>data. Here </a:t>
                </a:r>
                <a:r>
                  <a:rPr lang="en-US" altLang="zh-CN" sz="1800" dirty="0">
                    <a:latin typeface="Times New Roman" panose="02020603050405020304" pitchFamily="18" charset="0"/>
                    <a:cs typeface="Times New Roman" panose="02020603050405020304" pitchFamily="18" charset="0"/>
                  </a:rPr>
                  <a:t>we review </a:t>
                </a:r>
                <a:r>
                  <a:rPr lang="en-US" altLang="zh-CN" sz="1800" u="sng" dirty="0">
                    <a:solidFill>
                      <a:schemeClr val="accent2"/>
                    </a:solidFill>
                    <a:latin typeface="Times New Roman" panose="02020603050405020304" pitchFamily="18" charset="0"/>
                    <a:cs typeface="Times New Roman" panose="02020603050405020304" pitchFamily="18" charset="0"/>
                  </a:rPr>
                  <a:t>two prior results on the composition properties of differential privacy</a:t>
                </a:r>
                <a:r>
                  <a:rPr lang="en-US" altLang="zh-CN" sz="1800" dirty="0">
                    <a:latin typeface="Times New Roman" panose="02020603050405020304" pitchFamily="18" charset="0"/>
                    <a:cs typeface="Times New Roman" panose="02020603050405020304" pitchFamily="18" charset="0"/>
                  </a:rPr>
                  <a:t>, one with a slight </a:t>
                </a:r>
                <a:r>
                  <a:rPr lang="en-US" altLang="zh-CN" sz="1800" dirty="0" smtClean="0">
                    <a:latin typeface="Times New Roman" panose="02020603050405020304" pitchFamily="18" charset="0"/>
                    <a:cs typeface="Times New Roman" panose="02020603050405020304" pitchFamily="18" charset="0"/>
                  </a:rPr>
                  <a:t>improvement.</a:t>
                </a:r>
              </a:p>
              <a:p>
                <a:r>
                  <a:rPr lang="en-US" altLang="zh-CN" sz="1800" dirty="0" smtClean="0">
                    <a:latin typeface="Times New Roman" panose="02020603050405020304" pitchFamily="18" charset="0"/>
                    <a:cs typeface="Times New Roman" panose="02020603050405020304" pitchFamily="18" charset="0"/>
                  </a:rPr>
                  <a:t>For </a:t>
                </a:r>
                <a:r>
                  <a:rPr lang="en-US" altLang="zh-CN" sz="1800" dirty="0" smtClean="0">
                    <a:solidFill>
                      <a:srgbClr val="0000FF"/>
                    </a:solidFill>
                    <a:latin typeface="Times New Roman" panose="02020603050405020304" pitchFamily="18" charset="0"/>
                    <a:cs typeface="Times New Roman" panose="02020603050405020304" pitchFamily="18" charset="0"/>
                  </a:rPr>
                  <a:t>a general series of </a:t>
                </a:r>
                <a:r>
                  <a:rPr lang="en-US" altLang="zh-CN" sz="1800" u="sng" dirty="0" smtClean="0">
                    <a:solidFill>
                      <a:srgbClr val="0000FF"/>
                    </a:solidFill>
                    <a:latin typeface="Times New Roman" panose="02020603050405020304" pitchFamily="18" charset="0"/>
                    <a:cs typeface="Times New Roman" panose="02020603050405020304" pitchFamily="18" charset="0"/>
                  </a:rPr>
                  <a:t>analyses with </a:t>
                </a:r>
                <a14:m>
                  <m:oMath xmlns:m="http://schemas.openxmlformats.org/officeDocument/2006/math">
                    <m:sSub>
                      <m:sSubPr>
                        <m:ctrlPr>
                          <a:rPr lang="en-US" altLang="zh-CN" sz="1800" i="1" u="sng" smtClean="0">
                            <a:solidFill>
                              <a:srgbClr val="0000FF"/>
                            </a:solidFill>
                            <a:latin typeface="Cambria Math" panose="02040503050406030204" pitchFamily="18" charset="0"/>
                            <a:cs typeface="Times New Roman" panose="02020603050405020304" pitchFamily="18" charset="0"/>
                          </a:rPr>
                        </m:ctrlPr>
                      </m:sSubPr>
                      <m:e>
                        <m:r>
                          <a:rPr lang="zh-CN" altLang="en-US" sz="1800" i="1" u="sng" smtClean="0">
                            <a:solidFill>
                              <a:srgbClr val="0000FF"/>
                            </a:solidFill>
                            <a:latin typeface="Cambria Math" panose="02040503050406030204" pitchFamily="18" charset="0"/>
                            <a:cs typeface="Times New Roman" panose="02020603050405020304" pitchFamily="18" charset="0"/>
                          </a:rPr>
                          <m:t>𝜀</m:t>
                        </m:r>
                      </m:e>
                      <m:sub>
                        <m:r>
                          <a:rPr lang="en-US" altLang="zh-CN" sz="1800" i="1" u="sng" smtClean="0">
                            <a:solidFill>
                              <a:srgbClr val="0000FF"/>
                            </a:solidFill>
                            <a:latin typeface="Cambria Math" panose="02040503050406030204" pitchFamily="18" charset="0"/>
                            <a:cs typeface="Times New Roman" panose="02020603050405020304" pitchFamily="18" charset="0"/>
                          </a:rPr>
                          <m:t>𝑖</m:t>
                        </m:r>
                      </m:sub>
                    </m:sSub>
                  </m:oMath>
                </a14:m>
                <a:r>
                  <a:rPr lang="en-US" altLang="zh-CN" sz="1800" u="sng" dirty="0" smtClean="0">
                    <a:solidFill>
                      <a:srgbClr val="0000FF"/>
                    </a:solidFill>
                    <a:latin typeface="Times New Roman" panose="02020603050405020304" pitchFamily="18" charset="0"/>
                    <a:cs typeface="Times New Roman" panose="02020603050405020304" pitchFamily="18" charset="0"/>
                  </a:rPr>
                  <a:t>-differential privacy</a:t>
                </a:r>
                <a:r>
                  <a:rPr lang="en-US" altLang="zh-CN" sz="1800" dirty="0" smtClean="0">
                    <a:latin typeface="Times New Roman" panose="02020603050405020304" pitchFamily="18" charset="0"/>
                    <a:cs typeface="Times New Roman" panose="02020603050405020304" pitchFamily="18" charset="0"/>
                  </a:rPr>
                  <a:t>, the </a:t>
                </a:r>
                <a:r>
                  <a:rPr lang="en-US" altLang="zh-CN" sz="1800" dirty="0">
                    <a:latin typeface="Times New Roman" panose="02020603050405020304" pitchFamily="18" charset="0"/>
                    <a:cs typeface="Times New Roman" panose="02020603050405020304" pitchFamily="18" charset="0"/>
                  </a:rPr>
                  <a:t>epsilon values add, providing </a:t>
                </a:r>
                <a:r>
                  <a:rPr lang="en-US" altLang="zh-CN" sz="1800" dirty="0" smtClean="0">
                    <a:solidFill>
                      <a:srgbClr val="0000FF"/>
                    </a:solidFill>
                    <a:latin typeface="Times New Roman" panose="02020603050405020304" pitchFamily="18" charset="0"/>
                    <a:cs typeface="Times New Roman" panose="02020603050405020304" pitchFamily="18" charset="0"/>
                  </a:rPr>
                  <a:t>(</a:t>
                </a:r>
                <a14:m>
                  <m:oMath xmlns:m="http://schemas.openxmlformats.org/officeDocument/2006/math">
                    <m:nary>
                      <m:naryPr>
                        <m:chr m:val="∑"/>
                        <m:limLoc m:val="subSup"/>
                        <m:supHide m:val="on"/>
                        <m:ctrlPr>
                          <a:rPr lang="en-US" altLang="zh-CN" sz="1800" i="1" u="sng" smtClean="0">
                            <a:solidFill>
                              <a:srgbClr val="0000FF"/>
                            </a:solidFill>
                            <a:latin typeface="Cambria Math" panose="02040503050406030204" pitchFamily="18" charset="0"/>
                            <a:cs typeface="Times New Roman" panose="02020603050405020304" pitchFamily="18" charset="0"/>
                          </a:rPr>
                        </m:ctrlPr>
                      </m:naryPr>
                      <m:sub>
                        <m:r>
                          <m:rPr>
                            <m:brk m:alnAt="9"/>
                          </m:rPr>
                          <a:rPr lang="en-US" altLang="zh-CN" sz="1800" b="0" i="1" u="sng" smtClean="0">
                            <a:solidFill>
                              <a:srgbClr val="0000FF"/>
                            </a:solidFill>
                            <a:latin typeface="Cambria Math" panose="02040503050406030204" pitchFamily="18" charset="0"/>
                            <a:cs typeface="Times New Roman" panose="02020603050405020304" pitchFamily="18" charset="0"/>
                          </a:rPr>
                          <m:t>𝑖</m:t>
                        </m:r>
                      </m:sub>
                      <m:sup/>
                      <m:e>
                        <m:sSub>
                          <m:sSubPr>
                            <m:ctrlPr>
                              <a:rPr lang="en-US" altLang="zh-CN" sz="1800" i="1" u="sng">
                                <a:solidFill>
                                  <a:srgbClr val="0000FF"/>
                                </a:solidFill>
                                <a:latin typeface="Cambria Math" panose="02040503050406030204" pitchFamily="18" charset="0"/>
                                <a:cs typeface="Times New Roman" panose="02020603050405020304" pitchFamily="18" charset="0"/>
                              </a:rPr>
                            </m:ctrlPr>
                          </m:sSubPr>
                          <m:e>
                            <m:r>
                              <a:rPr lang="zh-CN" altLang="en-US" sz="1800" i="1" u="sng">
                                <a:solidFill>
                                  <a:srgbClr val="0000FF"/>
                                </a:solidFill>
                                <a:latin typeface="Cambria Math" panose="02040503050406030204" pitchFamily="18" charset="0"/>
                                <a:cs typeface="Times New Roman" panose="02020603050405020304" pitchFamily="18" charset="0"/>
                              </a:rPr>
                              <m:t>𝜀</m:t>
                            </m:r>
                          </m:e>
                          <m:sub>
                            <m:r>
                              <a:rPr lang="en-US" altLang="zh-CN" sz="1800" i="1" u="sng">
                                <a:solidFill>
                                  <a:srgbClr val="0000FF"/>
                                </a:solidFill>
                                <a:latin typeface="Cambria Math" panose="02040503050406030204" pitchFamily="18" charset="0"/>
                                <a:cs typeface="Times New Roman" panose="02020603050405020304" pitchFamily="18" charset="0"/>
                              </a:rPr>
                              <m:t>𝑖</m:t>
                            </m:r>
                          </m:sub>
                        </m:sSub>
                      </m:e>
                    </m:nary>
                  </m:oMath>
                </a14:m>
                <a:r>
                  <a:rPr lang="en-US" altLang="zh-CN" sz="1800" dirty="0" smtClean="0">
                    <a:solidFill>
                      <a:srgbClr val="0000FF"/>
                    </a:solidFill>
                    <a:latin typeface="Times New Roman" panose="02020603050405020304" pitchFamily="18" charset="0"/>
                    <a:cs typeface="Times New Roman" panose="02020603050405020304" pitchFamily="18" charset="0"/>
                  </a:rPr>
                  <a:t>)-</a:t>
                </a:r>
                <a:r>
                  <a:rPr lang="en-US" altLang="zh-CN" sz="1800" u="sng" dirty="0">
                    <a:solidFill>
                      <a:srgbClr val="0000FF"/>
                    </a:solidFill>
                    <a:latin typeface="Times New Roman" panose="02020603050405020304" pitchFamily="18" charset="0"/>
                    <a:cs typeface="Times New Roman" panose="02020603050405020304" pitchFamily="18" charset="0"/>
                  </a:rPr>
                  <a:t>differential </a:t>
                </a:r>
                <a:r>
                  <a:rPr lang="en-US" altLang="zh-CN" sz="1800" u="sng" dirty="0" smtClean="0">
                    <a:solidFill>
                      <a:srgbClr val="0000FF"/>
                    </a:solidFill>
                    <a:latin typeface="Times New Roman" panose="02020603050405020304" pitchFamily="18" charset="0"/>
                    <a:cs typeface="Times New Roman" panose="02020603050405020304" pitchFamily="18" charset="0"/>
                  </a:rPr>
                  <a:t>privacy</a:t>
                </a:r>
                <a:r>
                  <a:rPr lang="en-US" altLang="zh-CN" sz="1800" dirty="0" smtClean="0">
                    <a:latin typeface="Times New Roman" panose="02020603050405020304" pitchFamily="18" charset="0"/>
                    <a:cs typeface="Times New Roman" panose="02020603050405020304" pitchFamily="18" charset="0"/>
                  </a:rPr>
                  <a:t>. It </a:t>
                </a:r>
                <a:r>
                  <a:rPr lang="en-US" altLang="zh-CN" sz="1800" dirty="0">
                    <a:latin typeface="Times New Roman" panose="02020603050405020304" pitchFamily="18" charset="0"/>
                    <a:cs typeface="Times New Roman" panose="02020603050405020304" pitchFamily="18" charset="0"/>
                  </a:rPr>
                  <a:t>is not unnatural that the privacy guarantees degrade as </a:t>
                </a:r>
                <a:r>
                  <a:rPr lang="en-US" altLang="zh-CN" sz="1800" dirty="0" smtClean="0">
                    <a:latin typeface="Times New Roman" panose="02020603050405020304" pitchFamily="18" charset="0"/>
                    <a:cs typeface="Times New Roman" panose="02020603050405020304" pitchFamily="18" charset="0"/>
                  </a:rPr>
                  <a:t>we expose </a:t>
                </a:r>
                <a:r>
                  <a:rPr lang="en-US" altLang="zh-CN" sz="1800" dirty="0">
                    <a:latin typeface="Times New Roman" panose="02020603050405020304" pitchFamily="18" charset="0"/>
                    <a:cs typeface="Times New Roman" panose="02020603050405020304" pitchFamily="18" charset="0"/>
                  </a:rPr>
                  <a:t>more information; the important point is that </a:t>
                </a:r>
                <a:r>
                  <a:rPr lang="en-US" altLang="zh-CN" sz="1800" dirty="0" smtClean="0">
                    <a:solidFill>
                      <a:srgbClr val="0000FF"/>
                    </a:solidFill>
                    <a:latin typeface="Times New Roman" panose="02020603050405020304" pitchFamily="18" charset="0"/>
                    <a:cs typeface="Times New Roman" panose="02020603050405020304" pitchFamily="18" charset="0"/>
                  </a:rPr>
                  <a:t>they(</a:t>
                </a:r>
                <a:r>
                  <a:rPr lang="en-US" altLang="zh-CN" sz="1800" dirty="0">
                    <a:solidFill>
                      <a:srgbClr val="0000FF"/>
                    </a:solidFill>
                    <a:latin typeface="Times New Roman" panose="02020603050405020304" pitchFamily="18" charset="0"/>
                    <a:cs typeface="Times New Roman" panose="02020603050405020304" pitchFamily="18" charset="0"/>
                  </a:rPr>
                  <a:t>the privacy </a:t>
                </a:r>
                <a:r>
                  <a:rPr lang="en-US" altLang="zh-CN" sz="1800" dirty="0" smtClean="0">
                    <a:solidFill>
                      <a:srgbClr val="0000FF"/>
                    </a:solidFill>
                    <a:latin typeface="Times New Roman" panose="02020603050405020304" pitchFamily="18" charset="0"/>
                    <a:cs typeface="Times New Roman" panose="02020603050405020304" pitchFamily="18" charset="0"/>
                  </a:rPr>
                  <a:t>guarantees) do so(</a:t>
                </a:r>
                <a:r>
                  <a:rPr lang="en-US" altLang="zh-CN" sz="1800" dirty="0">
                    <a:solidFill>
                      <a:srgbClr val="0000FF"/>
                    </a:solidFill>
                    <a:latin typeface="Times New Roman" panose="02020603050405020304" pitchFamily="18" charset="0"/>
                    <a:cs typeface="Times New Roman" panose="02020603050405020304" pitchFamily="18" charset="0"/>
                  </a:rPr>
                  <a:t>degrade as we expose more information</a:t>
                </a:r>
                <a:r>
                  <a:rPr lang="en-US" altLang="zh-CN" sz="1800" dirty="0" smtClean="0">
                    <a:solidFill>
                      <a:srgbClr val="0000FF"/>
                    </a:solidFill>
                    <a:latin typeface="Times New Roman" panose="02020603050405020304" pitchFamily="18" charset="0"/>
                    <a:cs typeface="Times New Roman" panose="02020603050405020304" pitchFamily="18" charset="0"/>
                  </a:rPr>
                  <a:t>) </a:t>
                </a:r>
                <a:r>
                  <a:rPr lang="en-US" altLang="zh-CN" sz="1800" dirty="0">
                    <a:solidFill>
                      <a:srgbClr val="0000FF"/>
                    </a:solidFill>
                    <a:latin typeface="Times New Roman" panose="02020603050405020304" pitchFamily="18" charset="0"/>
                    <a:cs typeface="Times New Roman" panose="02020603050405020304" pitchFamily="18" charset="0"/>
                  </a:rPr>
                  <a:t>in a </a:t>
                </a:r>
                <a:r>
                  <a:rPr lang="en-US" altLang="zh-CN" sz="1800" u="sng" dirty="0">
                    <a:solidFill>
                      <a:srgbClr val="0000FF"/>
                    </a:solidFill>
                    <a:latin typeface="Times New Roman" panose="02020603050405020304" pitchFamily="18" charset="0"/>
                    <a:cs typeface="Times New Roman" panose="02020603050405020304" pitchFamily="18" charset="0"/>
                  </a:rPr>
                  <a:t>well-controlled</a:t>
                </a:r>
                <a:r>
                  <a:rPr lang="en-US" altLang="zh-CN" sz="1800" dirty="0">
                    <a:solidFill>
                      <a:srgbClr val="0000FF"/>
                    </a:solidFill>
                    <a:latin typeface="Times New Roman" panose="02020603050405020304" pitchFamily="18" charset="0"/>
                    <a:cs typeface="Times New Roman" panose="02020603050405020304" pitchFamily="18" charset="0"/>
                  </a:rPr>
                  <a:t> manner</a:t>
                </a:r>
                <a:r>
                  <a:rPr lang="en-US" altLang="zh-CN" sz="1800" dirty="0">
                    <a:latin typeface="Times New Roman" panose="02020603050405020304" pitchFamily="18" charset="0"/>
                    <a:cs typeface="Times New Roman" panose="02020603050405020304" pitchFamily="18" charset="0"/>
                  </a:rPr>
                  <a:t>, rather than </a:t>
                </a:r>
                <a:r>
                  <a:rPr lang="en-US" altLang="zh-CN" sz="1800" dirty="0" smtClean="0">
                    <a:latin typeface="Times New Roman" panose="02020603050405020304" pitchFamily="18" charset="0"/>
                    <a:cs typeface="Times New Roman" panose="02020603050405020304" pitchFamily="18" charset="0"/>
                  </a:rPr>
                  <a:t>collapsing utterly(</a:t>
                </a:r>
                <a:r>
                  <a:rPr lang="zh-CN" altLang="en-US" sz="1800" dirty="0" smtClean="0">
                    <a:latin typeface="Times New Roman" panose="02020603050405020304" pitchFamily="18" charset="0"/>
                    <a:cs typeface="Times New Roman" panose="02020603050405020304" pitchFamily="18" charset="0"/>
                  </a:rPr>
                  <a:t>彻底崩溃</a:t>
                </a:r>
                <a:r>
                  <a:rPr lang="en-US" altLang="zh-CN" sz="1800" dirty="0" smtClean="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as demonstrated of </a:t>
                </a:r>
                <a:r>
                  <a:rPr lang="en-US" altLang="zh-CN" sz="1800" i="1" dirty="0">
                    <a:latin typeface="Times New Roman" panose="02020603050405020304" pitchFamily="18" charset="0"/>
                    <a:cs typeface="Times New Roman" panose="02020603050405020304" pitchFamily="18" charset="0"/>
                  </a:rPr>
                  <a:t>k</a:t>
                </a:r>
                <a:r>
                  <a:rPr lang="en-US" altLang="zh-CN" sz="1800" dirty="0">
                    <a:latin typeface="Times New Roman" panose="02020603050405020304" pitchFamily="18" charset="0"/>
                    <a:cs typeface="Times New Roman" panose="02020603050405020304" pitchFamily="18" charset="0"/>
                  </a:rPr>
                  <a:t>-anonymity and variants in [13</a:t>
                </a:r>
                <a:r>
                  <a:rPr lang="en-US" altLang="zh-CN" sz="1800" dirty="0" smtClean="0">
                    <a:latin typeface="Times New Roman" panose="02020603050405020304" pitchFamily="18" charset="0"/>
                    <a:cs typeface="Times New Roman" panose="02020603050405020304" pitchFamily="18" charset="0"/>
                  </a:rPr>
                  <a:t>]. Theorem </a:t>
                </a:r>
                <a:r>
                  <a:rPr lang="en-US" altLang="zh-CN" sz="1800" dirty="0">
                    <a:latin typeface="Times New Roman" panose="02020603050405020304" pitchFamily="18" charset="0"/>
                    <a:cs typeface="Times New Roman" panose="02020603050405020304" pitchFamily="18" charset="0"/>
                  </a:rPr>
                  <a:t>3 presents </a:t>
                </a:r>
                <a:r>
                  <a:rPr lang="en-US" altLang="zh-CN" sz="1800" u="sng" dirty="0">
                    <a:solidFill>
                      <a:schemeClr val="accent2"/>
                    </a:solidFill>
                    <a:latin typeface="Times New Roman" panose="02020603050405020304" pitchFamily="18" charset="0"/>
                    <a:cs typeface="Times New Roman" panose="02020603050405020304" pitchFamily="18" charset="0"/>
                  </a:rPr>
                  <a:t>the bounds for sequential </a:t>
                </a:r>
                <a:r>
                  <a:rPr lang="en-US" altLang="zh-CN" sz="1800" u="sng" dirty="0" smtClean="0">
                    <a:solidFill>
                      <a:schemeClr val="accent2"/>
                    </a:solidFill>
                    <a:latin typeface="Times New Roman" panose="02020603050405020304" pitchFamily="18" charset="0"/>
                    <a:cs typeface="Times New Roman" panose="02020603050405020304" pitchFamily="18" charset="0"/>
                  </a:rPr>
                  <a:t>composition</a:t>
                </a:r>
                <a:r>
                  <a:rPr lang="en-US" altLang="zh-CN" sz="1800" dirty="0" smtClean="0">
                    <a:latin typeface="Times New Roman" panose="02020603050405020304" pitchFamily="18" charset="0"/>
                    <a:cs typeface="Times New Roman" panose="02020603050405020304" pitchFamily="18" charset="0"/>
                  </a:rPr>
                  <a:t>. </a:t>
                </a:r>
                <a:endParaRPr lang="en-US" altLang="zh-CN" sz="1800" dirty="0">
                  <a:latin typeface="Times New Roman" panose="02020603050405020304" pitchFamily="18" charset="0"/>
                  <a:cs typeface="Times New Roman" panose="02020603050405020304" pitchFamily="18" charset="0"/>
                </a:endParaRPr>
              </a:p>
              <a:p>
                <a:r>
                  <a:rPr lang="en-US" altLang="zh-CN" sz="1800" dirty="0" smtClean="0">
                    <a:latin typeface="Times New Roman" panose="02020603050405020304" pitchFamily="18" charset="0"/>
                    <a:cs typeface="Times New Roman" panose="02020603050405020304" pitchFamily="18" charset="0"/>
                  </a:rPr>
                  <a:t>In </a:t>
                </a:r>
                <a:r>
                  <a:rPr lang="en-US" altLang="zh-CN" sz="1800" dirty="0">
                    <a:latin typeface="Times New Roman" panose="02020603050405020304" pitchFamily="18" charset="0"/>
                    <a:cs typeface="Times New Roman" panose="02020603050405020304" pitchFamily="18" charset="0"/>
                  </a:rPr>
                  <a:t>the special, but not uncommon, case that </a:t>
                </a:r>
                <a:r>
                  <a:rPr lang="en-US" altLang="zh-CN" sz="1800" dirty="0">
                    <a:solidFill>
                      <a:srgbClr val="0000FF"/>
                    </a:solidFill>
                    <a:latin typeface="Times New Roman" panose="02020603050405020304" pitchFamily="18" charset="0"/>
                    <a:cs typeface="Times New Roman" panose="02020603050405020304" pitchFamily="18" charset="0"/>
                  </a:rPr>
                  <a:t>the </a:t>
                </a:r>
                <a:r>
                  <a:rPr lang="en-US" altLang="zh-CN" sz="1800" dirty="0" smtClean="0">
                    <a:solidFill>
                      <a:srgbClr val="0000FF"/>
                    </a:solidFill>
                    <a:latin typeface="Times New Roman" panose="02020603050405020304" pitchFamily="18" charset="0"/>
                    <a:cs typeface="Times New Roman" panose="02020603050405020304" pitchFamily="18" charset="0"/>
                  </a:rPr>
                  <a:t>analyses operate </a:t>
                </a:r>
                <a:r>
                  <a:rPr lang="en-US" altLang="zh-CN" sz="1800" dirty="0">
                    <a:solidFill>
                      <a:srgbClr val="0000FF"/>
                    </a:solidFill>
                    <a:latin typeface="Times New Roman" panose="02020603050405020304" pitchFamily="18" charset="0"/>
                    <a:cs typeface="Times New Roman" panose="02020603050405020304" pitchFamily="18" charset="0"/>
                  </a:rPr>
                  <a:t>on </a:t>
                </a:r>
                <a:r>
                  <a:rPr lang="en-US" altLang="zh-CN" sz="1800" u="sng" dirty="0">
                    <a:solidFill>
                      <a:srgbClr val="0000FF"/>
                    </a:solidFill>
                    <a:latin typeface="Times New Roman" panose="02020603050405020304" pitchFamily="18" charset="0"/>
                    <a:cs typeface="Times New Roman" panose="02020603050405020304" pitchFamily="18" charset="0"/>
                  </a:rPr>
                  <a:t>structurally disjoint subsets of the data</a:t>
                </a:r>
                <a:r>
                  <a:rPr lang="en-US" altLang="zh-CN" sz="1800" dirty="0">
                    <a:solidFill>
                      <a:srgbClr val="0000FF"/>
                    </a:solidFill>
                    <a:latin typeface="Times New Roman" panose="02020603050405020304" pitchFamily="18" charset="0"/>
                    <a:cs typeface="Times New Roman" panose="02020603050405020304" pitchFamily="18" charset="0"/>
                  </a:rPr>
                  <a:t>, the </a:t>
                </a:r>
                <a:r>
                  <a:rPr lang="en-US" altLang="zh-CN" sz="1800" dirty="0" smtClean="0">
                    <a:solidFill>
                      <a:srgbClr val="0000FF"/>
                    </a:solidFill>
                    <a:latin typeface="Times New Roman" panose="02020603050405020304" pitchFamily="18" charset="0"/>
                    <a:cs typeface="Times New Roman" panose="02020603050405020304" pitchFamily="18" charset="0"/>
                  </a:rPr>
                  <a:t>same sequence </a:t>
                </a:r>
                <a:r>
                  <a:rPr lang="en-US" altLang="zh-CN" sz="1800" dirty="0">
                    <a:solidFill>
                      <a:srgbClr val="0000FF"/>
                    </a:solidFill>
                    <a:latin typeface="Times New Roman" panose="02020603050405020304" pitchFamily="18" charset="0"/>
                    <a:cs typeface="Times New Roman" panose="02020603050405020304" pitchFamily="18" charset="0"/>
                  </a:rPr>
                  <a:t>of analyses provides</a:t>
                </a:r>
                <a:r>
                  <a:rPr lang="en-US" altLang="zh-CN" sz="1800" u="sng" dirty="0" smtClean="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func>
                      <m:funcPr>
                        <m:ctrlPr>
                          <a:rPr lang="en-US" altLang="zh-CN" sz="1800" i="1" u="sng" smtClean="0">
                            <a:solidFill>
                              <a:srgbClr val="0000FF"/>
                            </a:solidFill>
                            <a:latin typeface="Cambria Math" panose="02040503050406030204" pitchFamily="18" charset="0"/>
                            <a:cs typeface="Times New Roman" panose="02020603050405020304" pitchFamily="18" charset="0"/>
                          </a:rPr>
                        </m:ctrlPr>
                      </m:funcPr>
                      <m:fName>
                        <m:limLow>
                          <m:limLowPr>
                            <m:ctrlPr>
                              <a:rPr lang="en-US" altLang="zh-CN" sz="1800" i="1" u="sng" smtClean="0">
                                <a:solidFill>
                                  <a:srgbClr val="0000FF"/>
                                </a:solidFill>
                                <a:latin typeface="Cambria Math" panose="02040503050406030204" pitchFamily="18" charset="0"/>
                                <a:cs typeface="Times New Roman" panose="02020603050405020304" pitchFamily="18" charset="0"/>
                              </a:rPr>
                            </m:ctrlPr>
                          </m:limLowPr>
                          <m:e>
                            <m:r>
                              <m:rPr>
                                <m:sty m:val="p"/>
                              </m:rPr>
                              <a:rPr lang="en-US" altLang="zh-CN" sz="1800" i="0" u="sng" smtClean="0">
                                <a:solidFill>
                                  <a:srgbClr val="0000FF"/>
                                </a:solidFill>
                                <a:latin typeface="Cambria Math" panose="02040503050406030204" pitchFamily="18" charset="0"/>
                                <a:cs typeface="Times New Roman" panose="02020603050405020304" pitchFamily="18" charset="0"/>
                              </a:rPr>
                              <m:t>max</m:t>
                            </m:r>
                          </m:e>
                          <m:lim>
                            <m:r>
                              <a:rPr lang="en-US" altLang="zh-CN" sz="1800" b="0" i="1" u="sng" smtClean="0">
                                <a:solidFill>
                                  <a:srgbClr val="0000FF"/>
                                </a:solidFill>
                                <a:latin typeface="Cambria Math" panose="02040503050406030204" pitchFamily="18" charset="0"/>
                                <a:cs typeface="Times New Roman" panose="02020603050405020304" pitchFamily="18" charset="0"/>
                              </a:rPr>
                              <m:t>𝑖</m:t>
                            </m:r>
                          </m:lim>
                        </m:limLow>
                      </m:fName>
                      <m:e>
                        <m:sSub>
                          <m:sSubPr>
                            <m:ctrlPr>
                              <a:rPr lang="en-US" altLang="zh-CN" sz="1800" i="1" u="sng">
                                <a:solidFill>
                                  <a:srgbClr val="0000FF"/>
                                </a:solidFill>
                                <a:latin typeface="Cambria Math" panose="02040503050406030204" pitchFamily="18" charset="0"/>
                                <a:cs typeface="Times New Roman" panose="02020603050405020304" pitchFamily="18" charset="0"/>
                              </a:rPr>
                            </m:ctrlPr>
                          </m:sSubPr>
                          <m:e>
                            <m:r>
                              <a:rPr lang="zh-CN" altLang="en-US" sz="1800" i="1" u="sng">
                                <a:solidFill>
                                  <a:srgbClr val="0000FF"/>
                                </a:solidFill>
                                <a:latin typeface="Cambria Math" panose="02040503050406030204" pitchFamily="18" charset="0"/>
                                <a:cs typeface="Times New Roman" panose="02020603050405020304" pitchFamily="18" charset="0"/>
                              </a:rPr>
                              <m:t>𝜀</m:t>
                            </m:r>
                          </m:e>
                          <m:sub>
                            <m:r>
                              <a:rPr lang="en-US" altLang="zh-CN" sz="1800" i="1" u="sng">
                                <a:solidFill>
                                  <a:srgbClr val="0000FF"/>
                                </a:solidFill>
                                <a:latin typeface="Cambria Math" panose="02040503050406030204" pitchFamily="18" charset="0"/>
                                <a:cs typeface="Times New Roman" panose="02020603050405020304" pitchFamily="18" charset="0"/>
                              </a:rPr>
                              <m:t>𝑖</m:t>
                            </m:r>
                          </m:sub>
                        </m:sSub>
                      </m:e>
                    </m:func>
                  </m:oMath>
                </a14:m>
                <a:r>
                  <a:rPr lang="en-US" altLang="zh-CN" sz="1800" u="sng" dirty="0" smtClean="0">
                    <a:solidFill>
                      <a:srgbClr val="0000FF"/>
                    </a:solidFill>
                    <a:latin typeface="Times New Roman" panose="02020603050405020304" pitchFamily="18" charset="0"/>
                    <a:cs typeface="Times New Roman" panose="02020603050405020304" pitchFamily="18" charset="0"/>
                  </a:rPr>
                  <a:t>)-</a:t>
                </a:r>
                <a:r>
                  <a:rPr lang="en-US" altLang="zh-CN" sz="1800" u="sng" dirty="0">
                    <a:solidFill>
                      <a:srgbClr val="0000FF"/>
                    </a:solidFill>
                    <a:latin typeface="Times New Roman" panose="02020603050405020304" pitchFamily="18" charset="0"/>
                    <a:cs typeface="Times New Roman" panose="02020603050405020304" pitchFamily="18" charset="0"/>
                  </a:rPr>
                  <a:t>differential </a:t>
                </a:r>
                <a:r>
                  <a:rPr lang="en-US" altLang="zh-CN" sz="1800" u="sng" dirty="0" smtClean="0">
                    <a:solidFill>
                      <a:srgbClr val="0000FF"/>
                    </a:solidFill>
                    <a:latin typeface="Times New Roman" panose="02020603050405020304" pitchFamily="18" charset="0"/>
                    <a:cs typeface="Times New Roman" panose="02020603050405020304" pitchFamily="18" charset="0"/>
                  </a:rPr>
                  <a:t>privacy</a:t>
                </a:r>
                <a:r>
                  <a:rPr lang="en-US" altLang="zh-CN" sz="1800" dirty="0" smtClean="0">
                    <a:latin typeface="Times New Roman" panose="02020603050405020304" pitchFamily="18" charset="0"/>
                    <a:cs typeface="Times New Roman" panose="02020603050405020304" pitchFamily="18" charset="0"/>
                  </a:rPr>
                  <a:t>. A </a:t>
                </a:r>
                <a:r>
                  <a:rPr lang="en-US" altLang="zh-CN" sz="1800" dirty="0">
                    <a:latin typeface="Times New Roman" panose="02020603050405020304" pitchFamily="18" charset="0"/>
                    <a:cs typeface="Times New Roman" panose="02020603050405020304" pitchFamily="18" charset="0"/>
                  </a:rPr>
                  <a:t>common example of such a sequence of analyses is </a:t>
                </a:r>
                <a:r>
                  <a:rPr lang="en-US" altLang="zh-CN" sz="1800" dirty="0" smtClean="0">
                    <a:latin typeface="Times New Roman" panose="02020603050405020304" pitchFamily="18" charset="0"/>
                    <a:cs typeface="Times New Roman" panose="02020603050405020304" pitchFamily="18" charset="0"/>
                  </a:rPr>
                  <a:t>the,</a:t>
                </a:r>
                <a:r>
                  <a:rPr lang="en-US" altLang="zh-CN" sz="1800" i="1" u="sng" dirty="0" smtClean="0">
                    <a:solidFill>
                      <a:srgbClr val="0000FF"/>
                    </a:solidFill>
                    <a:latin typeface="Times New Roman" panose="02020603050405020304" pitchFamily="18" charset="0"/>
                    <a:cs typeface="Times New Roman" panose="02020603050405020304" pitchFamily="18" charset="0"/>
                  </a:rPr>
                  <a:t> </a:t>
                </a:r>
                <a:r>
                  <a:rPr lang="en-US" altLang="zh-CN" sz="1800" b="1" i="1" u="sng" dirty="0">
                    <a:solidFill>
                      <a:srgbClr val="0000FF"/>
                    </a:solidFill>
                    <a:latin typeface="Times New Roman" panose="02020603050405020304" pitchFamily="18" charset="0"/>
                    <a:cs typeface="Times New Roman" panose="02020603050405020304" pitchFamily="18" charset="0"/>
                  </a:rPr>
                  <a:t>GroupBy-Aggregate analysis</a:t>
                </a:r>
                <a:r>
                  <a:rPr lang="en-US" altLang="zh-CN" sz="1800" b="1" dirty="0" smtClean="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where </a:t>
                </a:r>
                <a:r>
                  <a:rPr lang="en-US" altLang="zh-CN" sz="1800" dirty="0">
                    <a:solidFill>
                      <a:srgbClr val="0000FF"/>
                    </a:solidFill>
                    <a:latin typeface="Times New Roman" panose="02020603050405020304" pitchFamily="18" charset="0"/>
                    <a:cs typeface="Times New Roman" panose="02020603050405020304" pitchFamily="18" charset="0"/>
                  </a:rPr>
                  <a:t>each record is </a:t>
                </a:r>
                <a:r>
                  <a:rPr lang="en-US" altLang="zh-CN" sz="1800" dirty="0" smtClean="0">
                    <a:solidFill>
                      <a:srgbClr val="0000FF"/>
                    </a:solidFill>
                    <a:latin typeface="Times New Roman" panose="02020603050405020304" pitchFamily="18" charset="0"/>
                    <a:cs typeface="Times New Roman" panose="02020603050405020304" pitchFamily="18" charset="0"/>
                  </a:rPr>
                  <a:t>assured to </a:t>
                </a:r>
                <a:r>
                  <a:rPr lang="en-US" altLang="zh-CN" sz="1800" dirty="0">
                    <a:solidFill>
                      <a:srgbClr val="0000FF"/>
                    </a:solidFill>
                    <a:latin typeface="Times New Roman" panose="02020603050405020304" pitchFamily="18" charset="0"/>
                    <a:cs typeface="Times New Roman" panose="02020603050405020304" pitchFamily="18" charset="0"/>
                  </a:rPr>
                  <a:t>participate in at most one aggregation</a:t>
                </a:r>
                <a:r>
                  <a:rPr lang="en-US" altLang="zh-CN" sz="1800" dirty="0">
                    <a:latin typeface="Times New Roman" panose="02020603050405020304" pitchFamily="18" charset="0"/>
                    <a:cs typeface="Times New Roman" panose="02020603050405020304" pitchFamily="18" charset="0"/>
                  </a:rPr>
                  <a:t>. This extends </a:t>
                </a:r>
                <a:r>
                  <a:rPr lang="en-US" altLang="zh-CN" sz="1800" dirty="0" smtClean="0">
                    <a:latin typeface="Times New Roman" panose="02020603050405020304" pitchFamily="18" charset="0"/>
                    <a:cs typeface="Times New Roman" panose="02020603050405020304" pitchFamily="18" charset="0"/>
                  </a:rPr>
                  <a:t>to an </a:t>
                </a:r>
                <a:r>
                  <a:rPr lang="en-US" altLang="zh-CN" sz="1800" dirty="0">
                    <a:latin typeface="Times New Roman" panose="02020603050405020304" pitchFamily="18" charset="0"/>
                    <a:cs typeface="Times New Roman" panose="02020603050405020304" pitchFamily="18" charset="0"/>
                  </a:rPr>
                  <a:t>even richer class of algorithms, on which we expand </a:t>
                </a:r>
                <a:r>
                  <a:rPr lang="en-US" altLang="zh-CN" sz="1800" dirty="0" smtClean="0">
                    <a:latin typeface="Times New Roman" panose="02020603050405020304" pitchFamily="18" charset="0"/>
                    <a:cs typeface="Times New Roman" panose="02020603050405020304" pitchFamily="18" charset="0"/>
                  </a:rPr>
                  <a:t>later.</a:t>
                </a:r>
                <a:r>
                  <a:rPr lang="en-US" altLang="zh-CN" sz="1800" dirty="0">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Theorem </a:t>
                </a:r>
                <a:r>
                  <a:rPr lang="en-US" altLang="zh-CN" sz="1800" dirty="0">
                    <a:latin typeface="Times New Roman" panose="02020603050405020304" pitchFamily="18" charset="0"/>
                    <a:cs typeface="Times New Roman" panose="02020603050405020304" pitchFamily="18" charset="0"/>
                  </a:rPr>
                  <a:t>4 presents </a:t>
                </a:r>
                <a:r>
                  <a:rPr lang="en-US" altLang="zh-CN" sz="1800" u="sng" dirty="0">
                    <a:solidFill>
                      <a:schemeClr val="accent2"/>
                    </a:solidFill>
                    <a:latin typeface="Times New Roman" panose="02020603050405020304" pitchFamily="18" charset="0"/>
                    <a:cs typeface="Times New Roman" panose="02020603050405020304" pitchFamily="18" charset="0"/>
                  </a:rPr>
                  <a:t>the bounds for parallel composition</a:t>
                </a:r>
                <a:r>
                  <a:rPr lang="en-US" altLang="zh-CN" sz="1800" dirty="0">
                    <a:latin typeface="Times New Roman" panose="02020603050405020304" pitchFamily="18" charset="0"/>
                    <a:cs typeface="Times New Roman" panose="02020603050405020304" pitchFamily="18" charset="0"/>
                  </a:rPr>
                  <a:t>. </a:t>
                </a:r>
                <a:endParaRPr lang="zh-CN" altLang="en-US" sz="18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90688"/>
                <a:ext cx="10515600" cy="4486275"/>
              </a:xfrm>
              <a:blipFill rotWithShape="0">
                <a:blip r:embed="rId3"/>
                <a:stretch>
                  <a:fillRect l="-406" t="-1630" r="-9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27536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2.4.1 Sequential Composition</a:t>
            </a:r>
            <a:r>
              <a:rPr lang="en-US" altLang="zh-CN" dirty="0"/>
              <a:t> </a:t>
            </a:r>
            <a:endParaRPr lang="zh-CN" altLang="en-US" dirty="0"/>
          </a:p>
        </p:txBody>
      </p:sp>
      <p:sp>
        <p:nvSpPr>
          <p:cNvPr id="3" name="内容占位符 2"/>
          <p:cNvSpPr>
            <a:spLocks noGrp="1"/>
          </p:cNvSpPr>
          <p:nvPr>
            <p:ph idx="1"/>
          </p:nvPr>
        </p:nvSpPr>
        <p:spPr/>
        <p:txBody>
          <a:bodyPr/>
          <a:lstStyle/>
          <a:p>
            <a:r>
              <a:rPr lang="en-US" altLang="zh-CN" dirty="0">
                <a:solidFill>
                  <a:srgbClr val="0000FF"/>
                </a:solidFill>
                <a:latin typeface="Times New Roman" panose="02020603050405020304" pitchFamily="18" charset="0"/>
                <a:cs typeface="Times New Roman" panose="02020603050405020304" pitchFamily="18" charset="0"/>
              </a:rPr>
              <a:t>Any sequence of computations </a:t>
            </a:r>
            <a:r>
              <a:rPr lang="en-US" altLang="zh-CN" dirty="0">
                <a:latin typeface="Times New Roman" panose="02020603050405020304" pitchFamily="18" charset="0"/>
                <a:cs typeface="Times New Roman" panose="02020603050405020304" pitchFamily="18" charset="0"/>
              </a:rPr>
              <a:t>that each provide differential privacy in </a:t>
            </a:r>
            <a:r>
              <a:rPr lang="en-US" altLang="zh-CN" dirty="0" smtClean="0">
                <a:latin typeface="Times New Roman" panose="02020603050405020304" pitchFamily="18" charset="0"/>
                <a:cs typeface="Times New Roman" panose="02020603050405020304" pitchFamily="18" charset="0"/>
              </a:rPr>
              <a:t>isolation(</a:t>
            </a:r>
            <a:r>
              <a:rPr lang="zh-CN" altLang="en-US" dirty="0" smtClean="0">
                <a:latin typeface="Times New Roman" panose="02020603050405020304" pitchFamily="18" charset="0"/>
                <a:cs typeface="Times New Roman" panose="02020603050405020304" pitchFamily="18" charset="0"/>
              </a:rPr>
              <a:t>孤立状态下</a:t>
            </a:r>
            <a:r>
              <a:rPr lang="en-US" altLang="zh-CN" dirty="0" smtClean="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also provide differential privacy in sequence</a:t>
            </a:r>
            <a:r>
              <a:rPr lang="en-US" altLang="zh-CN" dirty="0">
                <a:latin typeface="Times New Roman" panose="02020603050405020304" pitchFamily="18" charset="0"/>
                <a:cs typeface="Times New Roman" panose="02020603050405020304" pitchFamily="18" charset="0"/>
              </a:rPr>
              <a:t>. Importantly, </a:t>
            </a:r>
            <a:r>
              <a:rPr lang="en-US" altLang="zh-CN" u="sng" dirty="0">
                <a:solidFill>
                  <a:srgbClr val="0000FF"/>
                </a:solidFill>
                <a:latin typeface="Times New Roman" panose="02020603050405020304" pitchFamily="18" charset="0"/>
                <a:cs typeface="Times New Roman" panose="02020603050405020304" pitchFamily="18" charset="0"/>
              </a:rPr>
              <a:t>this is true </a:t>
            </a:r>
            <a:r>
              <a:rPr lang="en-US" altLang="zh-CN" dirty="0">
                <a:latin typeface="Times New Roman" panose="02020603050405020304" pitchFamily="18" charset="0"/>
                <a:cs typeface="Times New Roman" panose="02020603050405020304" pitchFamily="18" charset="0"/>
              </a:rPr>
              <a:t>not only </a:t>
            </a:r>
            <a:r>
              <a:rPr lang="en-US" altLang="zh-CN" dirty="0">
                <a:solidFill>
                  <a:srgbClr val="0000FF"/>
                </a:solidFill>
                <a:latin typeface="Times New Roman" panose="02020603050405020304" pitchFamily="18" charset="0"/>
                <a:cs typeface="Times New Roman" panose="02020603050405020304" pitchFamily="18" charset="0"/>
              </a:rPr>
              <a:t>when they are </a:t>
            </a:r>
            <a:r>
              <a:rPr lang="en-US" altLang="zh-CN" dirty="0" smtClean="0">
                <a:solidFill>
                  <a:srgbClr val="0000FF"/>
                </a:solidFill>
                <a:latin typeface="Times New Roman" panose="02020603050405020304" pitchFamily="18" charset="0"/>
                <a:cs typeface="Times New Roman" panose="02020603050405020304" pitchFamily="18" charset="0"/>
              </a:rPr>
              <a:t>run independently</a:t>
            </a:r>
            <a:r>
              <a:rPr lang="en-US" altLang="zh-CN" dirty="0">
                <a:latin typeface="Times New Roman" panose="02020603050405020304" pitchFamily="18" charset="0"/>
                <a:cs typeface="Times New Roman" panose="02020603050405020304" pitchFamily="18" charset="0"/>
              </a:rPr>
              <a:t>, but even </a:t>
            </a:r>
            <a:r>
              <a:rPr lang="en-US" altLang="zh-CN" dirty="0">
                <a:solidFill>
                  <a:srgbClr val="0000FF"/>
                </a:solidFill>
                <a:latin typeface="Times New Roman" panose="02020603050405020304" pitchFamily="18" charset="0"/>
                <a:cs typeface="Times New Roman" panose="02020603050405020304" pitchFamily="18" charset="0"/>
              </a:rPr>
              <a:t>when subsequent computations </a:t>
            </a:r>
            <a:r>
              <a:rPr lang="en-US" altLang="zh-CN" dirty="0" smtClean="0">
                <a:solidFill>
                  <a:srgbClr val="0000FF"/>
                </a:solidFill>
                <a:latin typeface="Times New Roman" panose="02020603050405020304" pitchFamily="18" charset="0"/>
                <a:cs typeface="Times New Roman" panose="02020603050405020304" pitchFamily="18" charset="0"/>
              </a:rPr>
              <a:t>can </a:t>
            </a:r>
            <a:r>
              <a:rPr lang="en-US" altLang="zh-CN" u="sng" dirty="0" smtClean="0">
                <a:solidFill>
                  <a:srgbClr val="0000FF"/>
                </a:solidFill>
                <a:latin typeface="Times New Roman" panose="02020603050405020304" pitchFamily="18" charset="0"/>
                <a:cs typeface="Times New Roman" panose="02020603050405020304" pitchFamily="18" charset="0"/>
              </a:rPr>
              <a:t>incorporate(</a:t>
            </a:r>
            <a:r>
              <a:rPr lang="zh-CN" altLang="en-US" u="sng" dirty="0">
                <a:solidFill>
                  <a:srgbClr val="0000FF"/>
                </a:solidFill>
                <a:latin typeface="Times New Roman" panose="02020603050405020304" pitchFamily="18" charset="0"/>
                <a:cs typeface="Times New Roman" panose="02020603050405020304" pitchFamily="18" charset="0"/>
              </a:rPr>
              <a:t>合并</a:t>
            </a:r>
            <a:r>
              <a:rPr lang="en-US" altLang="zh-CN" u="sng" dirty="0" smtClean="0">
                <a:solidFill>
                  <a:srgbClr val="0000FF"/>
                </a:solidFill>
                <a:latin typeface="Times New Roman" panose="02020603050405020304" pitchFamily="18" charset="0"/>
                <a:cs typeface="Times New Roman" panose="02020603050405020304" pitchFamily="18" charset="0"/>
              </a:rPr>
              <a:t>)</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the outcomes of the preceding </a:t>
            </a:r>
            <a:r>
              <a:rPr lang="en-US" altLang="zh-CN" dirty="0" smtClean="0">
                <a:solidFill>
                  <a:srgbClr val="0000FF"/>
                </a:solidFill>
                <a:latin typeface="Times New Roman" panose="02020603050405020304" pitchFamily="18" charset="0"/>
                <a:cs typeface="Times New Roman" panose="02020603050405020304" pitchFamily="18" charset="0"/>
              </a:rPr>
              <a:t>computations</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Notationally</a:t>
            </a:r>
            <a:r>
              <a:rPr lang="en-US" altLang="zh-CN" dirty="0">
                <a:latin typeface="Times New Roman" panose="02020603050405020304" pitchFamily="18" charset="0"/>
                <a:cs typeface="Times New Roman" panose="02020603050405020304" pitchFamily="18" charset="0"/>
              </a:rPr>
              <a:t>, we </a:t>
            </a:r>
            <a:r>
              <a:rPr lang="en-US" altLang="zh-CN" dirty="0" smtClean="0">
                <a:latin typeface="Times New Roman" panose="02020603050405020304" pitchFamily="18" charset="0"/>
                <a:cs typeface="Times New Roman" panose="02020603050405020304" pitchFamily="18" charset="0"/>
              </a:rPr>
              <a:t>explicitly(</a:t>
            </a:r>
            <a:r>
              <a:rPr lang="zh-CN" altLang="en-US" dirty="0" smtClean="0">
                <a:latin typeface="Times New Roman" panose="02020603050405020304" pitchFamily="18" charset="0"/>
                <a:cs typeface="Times New Roman" panose="02020603050405020304" pitchFamily="18" charset="0"/>
              </a:rPr>
              <a:t>明确地</a:t>
            </a:r>
            <a:r>
              <a:rPr lang="en-US" altLang="zh-CN" dirty="0" smtClean="0">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index each computation</a:t>
            </a:r>
            <a:r>
              <a:rPr lang="en-US" altLang="zh-CN" dirty="0">
                <a:latin typeface="Times New Roman" panose="02020603050405020304" pitchFamily="18" charset="0"/>
                <a:cs typeface="Times New Roman" panose="02020603050405020304" pitchFamily="18" charset="0"/>
              </a:rPr>
              <a:t> by </a:t>
            </a:r>
            <a:r>
              <a:rPr lang="en-US" altLang="zh-CN" dirty="0" smtClean="0">
                <a:latin typeface="Times New Roman" panose="02020603050405020304" pitchFamily="18" charset="0"/>
                <a:cs typeface="Times New Roman" panose="02020603050405020304" pitchFamily="18" charset="0"/>
              </a:rPr>
              <a:t>the preceding </a:t>
            </a:r>
            <a:r>
              <a:rPr lang="en-US" altLang="zh-CN" dirty="0">
                <a:latin typeface="Times New Roman" panose="02020603050405020304" pitchFamily="18" charset="0"/>
                <a:cs typeface="Times New Roman" panose="02020603050405020304" pitchFamily="18" charset="0"/>
              </a:rPr>
              <a:t>outcomes, </a:t>
            </a:r>
            <a:r>
              <a:rPr lang="en-US" altLang="zh-CN" dirty="0">
                <a:solidFill>
                  <a:srgbClr val="0000FF"/>
                </a:solidFill>
                <a:latin typeface="Times New Roman" panose="02020603050405020304" pitchFamily="18" charset="0"/>
                <a:cs typeface="Times New Roman" panose="02020603050405020304" pitchFamily="18" charset="0"/>
              </a:rPr>
              <a:t>allowing </a:t>
            </a:r>
            <a:r>
              <a:rPr lang="en-US" altLang="zh-CN" dirty="0" smtClean="0">
                <a:solidFill>
                  <a:srgbClr val="0000FF"/>
                </a:solidFill>
                <a:latin typeface="Times New Roman" panose="02020603050405020304" pitchFamily="18" charset="0"/>
                <a:cs typeface="Times New Roman" panose="02020603050405020304" pitchFamily="18" charset="0"/>
              </a:rPr>
              <a:t>them(</a:t>
            </a:r>
            <a:r>
              <a:rPr lang="en-US" altLang="zh-CN" dirty="0">
                <a:solidFill>
                  <a:srgbClr val="0000FF"/>
                </a:solidFill>
                <a:latin typeface="Times New Roman" panose="02020603050405020304" pitchFamily="18" charset="0"/>
                <a:cs typeface="Times New Roman" panose="02020603050405020304" pitchFamily="18" charset="0"/>
              </a:rPr>
              <a:t>outcomes</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to </a:t>
            </a:r>
            <a:r>
              <a:rPr lang="en-US" altLang="zh-CN" u="sng" dirty="0">
                <a:solidFill>
                  <a:srgbClr val="0000FF"/>
                </a:solidFill>
                <a:latin typeface="Times New Roman" panose="02020603050405020304" pitchFamily="18" charset="0"/>
                <a:cs typeface="Times New Roman" panose="02020603050405020304" pitchFamily="18" charset="0"/>
              </a:rPr>
              <a:t>vary arbitrarily </a:t>
            </a:r>
            <a:r>
              <a:rPr lang="en-US" altLang="zh-CN" dirty="0">
                <a:latin typeface="Times New Roman" panose="02020603050405020304" pitchFamily="18" charset="0"/>
                <a:cs typeface="Times New Roman" panose="02020603050405020304" pitchFamily="18" charset="0"/>
              </a:rPr>
              <a:t>as </a:t>
            </a:r>
            <a:r>
              <a:rPr lang="en-US" altLang="zh-CN" dirty="0" smtClean="0">
                <a:latin typeface="Times New Roman" panose="02020603050405020304" pitchFamily="18" charset="0"/>
                <a:cs typeface="Times New Roman" panose="02020603050405020304" pitchFamily="18" charset="0"/>
              </a:rPr>
              <a:t>a function </a:t>
            </a:r>
            <a:r>
              <a:rPr lang="en-US" altLang="zh-CN" dirty="0">
                <a:latin typeface="Times New Roman" panose="02020603050405020304" pitchFamily="18" charset="0"/>
                <a:cs typeface="Times New Roman" panose="02020603050405020304" pitchFamily="18" charset="0"/>
              </a:rPr>
              <a:t>of these values. </a:t>
            </a:r>
            <a:r>
              <a:rPr lang="en-US" altLang="zh-CN" dirty="0">
                <a:solidFill>
                  <a:srgbClr val="0000FF"/>
                </a:solidFill>
                <a:latin typeface="Times New Roman" panose="02020603050405020304" pitchFamily="18" charset="0"/>
                <a:cs typeface="Times New Roman" panose="02020603050405020304" pitchFamily="18" charset="0"/>
              </a:rPr>
              <a:t>We still require each </a:t>
            </a:r>
            <a:r>
              <a:rPr lang="en-US" altLang="zh-CN" dirty="0" smtClean="0">
                <a:solidFill>
                  <a:srgbClr val="0000FF"/>
                </a:solidFill>
                <a:latin typeface="Times New Roman" panose="02020603050405020304" pitchFamily="18" charset="0"/>
                <a:cs typeface="Times New Roman" panose="02020603050405020304" pitchFamily="18" charset="0"/>
              </a:rPr>
              <a:t>computation satisfy </a:t>
            </a:r>
            <a:r>
              <a:rPr lang="en-US" altLang="zh-CN" dirty="0">
                <a:solidFill>
                  <a:srgbClr val="0000FF"/>
                </a:solidFill>
                <a:latin typeface="Times New Roman" panose="02020603050405020304" pitchFamily="18" charset="0"/>
                <a:cs typeface="Times New Roman" panose="02020603050405020304" pitchFamily="18" charset="0"/>
              </a:rPr>
              <a:t>differential privacy with respect to their input data. </a:t>
            </a:r>
            <a:endParaRPr lang="zh-CN" altLang="en-US"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982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noAutofit/>
              </a:bodyPr>
              <a:lstStyle/>
              <a:p>
                <a:r>
                  <a:rPr lang="en-US" altLang="zh-CN" sz="3200" dirty="0" smtClean="0">
                    <a:latin typeface="Times New Roman" panose="02020603050405020304" pitchFamily="18" charset="0"/>
                    <a:cs typeface="Times New Roman" panose="02020603050405020304" pitchFamily="18" charset="0"/>
                  </a:rPr>
                  <a:t>Theorem 3. </a:t>
                </a:r>
                <a:r>
                  <a:rPr lang="en-US" altLang="zh-CN" sz="3200" i="1"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US" altLang="zh-CN" sz="3200" i="1" smtClean="0">
                            <a:latin typeface="Cambria Math" panose="02040503050406030204" pitchFamily="18" charset="0"/>
                            <a:cs typeface="Times New Roman" panose="02020603050405020304" pitchFamily="18" charset="0"/>
                          </a:rPr>
                        </m:ctrlPr>
                      </m:sSubPr>
                      <m:e>
                        <m:r>
                          <a:rPr lang="en-US" altLang="zh-CN" sz="3200" i="1" smtClean="0">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3200" b="0" i="1" smtClean="0">
                            <a:latin typeface="Cambria Math" panose="02040503050406030204" pitchFamily="18" charset="0"/>
                            <a:cs typeface="Times New Roman" panose="02020603050405020304" pitchFamily="18" charset="0"/>
                          </a:rPr>
                          <m:t>𝑖</m:t>
                        </m:r>
                      </m:sub>
                    </m:sSub>
                  </m:oMath>
                </a14:m>
                <a:r>
                  <a:rPr lang="en-US" altLang="zh-CN" sz="3200" i="1" dirty="0" smtClean="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each provide </a:t>
                </a:r>
                <a14:m>
                  <m:oMath xmlns:m="http://schemas.openxmlformats.org/officeDocument/2006/math">
                    <m:sSub>
                      <m:sSubPr>
                        <m:ctrlPr>
                          <a:rPr lang="en-US" altLang="zh-CN" sz="3200" i="1" smtClean="0">
                            <a:latin typeface="Cambria Math" panose="02040503050406030204" pitchFamily="18" charset="0"/>
                            <a:cs typeface="Times New Roman" panose="02020603050405020304" pitchFamily="18" charset="0"/>
                          </a:rPr>
                        </m:ctrlPr>
                      </m:sSubPr>
                      <m:e>
                        <m:r>
                          <a:rPr lang="zh-CN" altLang="en-US" sz="3200" i="1" smtClean="0">
                            <a:latin typeface="Cambria Math" panose="02040503050406030204" pitchFamily="18" charset="0"/>
                            <a:cs typeface="Times New Roman" panose="02020603050405020304" pitchFamily="18" charset="0"/>
                          </a:rPr>
                          <m:t>𝜖</m:t>
                        </m:r>
                      </m:e>
                      <m:sub>
                        <m:r>
                          <a:rPr lang="en-US" altLang="zh-CN" sz="3200" b="0" i="1" smtClean="0">
                            <a:latin typeface="Cambria Math" panose="02040503050406030204" pitchFamily="18" charset="0"/>
                            <a:cs typeface="Times New Roman" panose="02020603050405020304" pitchFamily="18" charset="0"/>
                          </a:rPr>
                          <m:t>𝑖</m:t>
                        </m:r>
                      </m:sub>
                    </m:sSub>
                  </m:oMath>
                </a14:m>
                <a:r>
                  <a:rPr lang="en-US" altLang="zh-CN" sz="3200" i="1" dirty="0" smtClean="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differential privacy.</a:t>
                </a:r>
                <a:br>
                  <a:rPr lang="en-US" altLang="zh-CN" sz="3200" i="1" dirty="0">
                    <a:latin typeface="Times New Roman" panose="02020603050405020304" pitchFamily="18" charset="0"/>
                    <a:cs typeface="Times New Roman" panose="02020603050405020304" pitchFamily="18" charset="0"/>
                  </a:rPr>
                </a:br>
                <a:r>
                  <a:rPr lang="en-US" altLang="zh-CN" sz="3200" i="1" dirty="0">
                    <a:latin typeface="Times New Roman" panose="02020603050405020304" pitchFamily="18" charset="0"/>
                    <a:cs typeface="Times New Roman" panose="02020603050405020304" pitchFamily="18" charset="0"/>
                  </a:rPr>
                  <a:t>The sequence of </a:t>
                </a:r>
                <a14:m>
                  <m:oMath xmlns:m="http://schemas.openxmlformats.org/officeDocument/2006/math">
                    <m:sSub>
                      <m:sSubPr>
                        <m:ctrlPr>
                          <a:rPr lang="en-US" altLang="zh-CN" sz="3200" i="1">
                            <a:latin typeface="Cambria Math" panose="02040503050406030204" pitchFamily="18" charset="0"/>
                            <a:cs typeface="Times New Roman" panose="02020603050405020304" pitchFamily="18" charset="0"/>
                          </a:rPr>
                        </m:ctrlPr>
                      </m:sSubPr>
                      <m:e>
                        <m:r>
                          <a:rPr lang="en-US" altLang="zh-CN" sz="3200" i="1">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3200" i="1">
                            <a:latin typeface="Cambria Math" panose="02040503050406030204" pitchFamily="18" charset="0"/>
                            <a:cs typeface="Times New Roman" panose="02020603050405020304" pitchFamily="18" charset="0"/>
                          </a:rPr>
                          <m:t>𝑖</m:t>
                        </m:r>
                      </m:sub>
                    </m:sSub>
                    <m:r>
                      <a:rPr lang="en-US" altLang="zh-CN" sz="3200" b="0" i="1" smtClean="0">
                        <a:latin typeface="Cambria Math" panose="02040503050406030204" pitchFamily="18" charset="0"/>
                        <a:cs typeface="Times New Roman" panose="02020603050405020304" pitchFamily="18" charset="0"/>
                      </a:rPr>
                      <m:t>(</m:t>
                    </m:r>
                    <m:r>
                      <a:rPr lang="en-US" altLang="zh-CN" sz="3200" b="0" i="1" smtClean="0">
                        <a:latin typeface="Cambria Math" panose="02040503050406030204" pitchFamily="18" charset="0"/>
                        <a:cs typeface="Times New Roman" panose="02020603050405020304" pitchFamily="18" charset="0"/>
                      </a:rPr>
                      <m:t>𝑋</m:t>
                    </m:r>
                    <m:r>
                      <a:rPr lang="en-US" altLang="zh-CN" sz="3200" b="0" i="1" smtClean="0">
                        <a:latin typeface="Cambria Math" panose="02040503050406030204" pitchFamily="18" charset="0"/>
                        <a:cs typeface="Times New Roman" panose="02020603050405020304" pitchFamily="18" charset="0"/>
                      </a:rPr>
                      <m:t>)</m:t>
                    </m:r>
                  </m:oMath>
                </a14:m>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provides </a:t>
                </a:r>
                <a:r>
                  <a:rPr lang="en-US" altLang="zh-CN" sz="3200" dirty="0">
                    <a:latin typeface="Times New Roman" panose="02020603050405020304" pitchFamily="18" charset="0"/>
                    <a:cs typeface="Times New Roman" panose="02020603050405020304" pitchFamily="18" charset="0"/>
                  </a:rPr>
                  <a:t>(</a:t>
                </a:r>
                <a14:m>
                  <m:oMath xmlns:m="http://schemas.openxmlformats.org/officeDocument/2006/math">
                    <m:nary>
                      <m:naryPr>
                        <m:chr m:val="∑"/>
                        <m:supHide m:val="on"/>
                        <m:ctrlPr>
                          <a:rPr lang="en-US" altLang="zh-CN" sz="3200" i="1" smtClean="0">
                            <a:latin typeface="Cambria Math" panose="02040503050406030204" pitchFamily="18" charset="0"/>
                            <a:cs typeface="Times New Roman" panose="02020603050405020304" pitchFamily="18" charset="0"/>
                          </a:rPr>
                        </m:ctrlPr>
                      </m:naryPr>
                      <m:sub>
                        <m:r>
                          <m:rPr>
                            <m:brk m:alnAt="7"/>
                          </m:rPr>
                          <a:rPr lang="en-US" altLang="zh-CN" sz="3200" b="0" i="1" smtClean="0">
                            <a:latin typeface="Cambria Math" panose="02040503050406030204" pitchFamily="18" charset="0"/>
                            <a:cs typeface="Times New Roman" panose="02020603050405020304" pitchFamily="18" charset="0"/>
                          </a:rPr>
                          <m:t>𝑖</m:t>
                        </m:r>
                      </m:sub>
                      <m:sup/>
                      <m:e>
                        <m:sSub>
                          <m:sSubPr>
                            <m:ctrlPr>
                              <a:rPr lang="en-US" altLang="zh-CN" sz="3200" i="1">
                                <a:latin typeface="Cambria Math" panose="02040503050406030204" pitchFamily="18" charset="0"/>
                                <a:cs typeface="Times New Roman" panose="02020603050405020304" pitchFamily="18" charset="0"/>
                              </a:rPr>
                            </m:ctrlPr>
                          </m:sSubPr>
                          <m:e>
                            <m:r>
                              <a:rPr lang="zh-CN" altLang="en-US" sz="3200" i="1">
                                <a:latin typeface="Cambria Math" panose="02040503050406030204" pitchFamily="18" charset="0"/>
                                <a:cs typeface="Times New Roman" panose="02020603050405020304" pitchFamily="18" charset="0"/>
                              </a:rPr>
                              <m:t>𝜖</m:t>
                            </m:r>
                          </m:e>
                          <m:sub>
                            <m:r>
                              <a:rPr lang="en-US" altLang="zh-CN" sz="3200" i="1">
                                <a:latin typeface="Cambria Math" panose="02040503050406030204" pitchFamily="18" charset="0"/>
                                <a:cs typeface="Times New Roman" panose="02020603050405020304" pitchFamily="18" charset="0"/>
                              </a:rPr>
                              <m:t>𝑖</m:t>
                            </m:r>
                          </m:sub>
                        </m:sSub>
                      </m:e>
                    </m:nary>
                  </m:oMath>
                </a14:m>
                <a:r>
                  <a:rPr lang="en-US" altLang="zh-CN" sz="3200" dirty="0" smtClean="0">
                    <a:latin typeface="Times New Roman" panose="02020603050405020304" pitchFamily="18" charset="0"/>
                    <a:cs typeface="Times New Roman" panose="02020603050405020304" pitchFamily="18" charset="0"/>
                  </a:rPr>
                  <a:t>)</a:t>
                </a:r>
                <a:r>
                  <a:rPr lang="en-US" altLang="zh-CN" sz="3200" i="1" dirty="0" smtClean="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differential privacy.</a:t>
                </a:r>
                <a:r>
                  <a:rPr lang="en-US" altLang="zh-CN" sz="3200" dirty="0">
                    <a:latin typeface="Times New Roman" panose="02020603050405020304" pitchFamily="18" charset="0"/>
                    <a:cs typeface="Times New Roman" panose="02020603050405020304" pitchFamily="18" charset="0"/>
                  </a:rPr>
                  <a:t> </a:t>
                </a:r>
                <a:endParaRPr lang="zh-CN" altLang="en-US" sz="3200" dirty="0">
                  <a:latin typeface="Times New Roman" panose="02020603050405020304" pitchFamily="18" charset="0"/>
                  <a:cs typeface="Times New Roman" panose="02020603050405020304" pitchFamily="18" charset="0"/>
                </a:endParaRP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0">
                <a:blip r:embed="rId3"/>
                <a:stretch>
                  <a:fillRect l="-1507" b="-13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0515600" cy="3370489"/>
              </a:xfrm>
            </p:spPr>
            <p:txBody>
              <a:bodyPr>
                <a:noAutofit/>
              </a:bodyPr>
              <a:lstStyle/>
              <a:p>
                <a:r>
                  <a:rPr lang="en-US" altLang="zh-CN" sz="2200" i="1" dirty="0" smtClean="0">
                    <a:latin typeface="Times New Roman" panose="02020603050405020304" pitchFamily="18" charset="0"/>
                    <a:cs typeface="Times New Roman" panose="02020603050405020304" pitchFamily="18" charset="0"/>
                  </a:rPr>
                  <a:t>Proof</a:t>
                </a:r>
                <a:r>
                  <a:rPr lang="en-US" altLang="zh-CN" sz="2200" dirty="0">
                    <a:latin typeface="Times New Roman" panose="02020603050405020304" pitchFamily="18" charset="0"/>
                    <a:cs typeface="Times New Roman" panose="02020603050405020304" pitchFamily="18" charset="0"/>
                  </a:rPr>
                  <a:t>. For </a:t>
                </a:r>
                <a:r>
                  <a:rPr lang="en-US" altLang="zh-CN" sz="2200" u="sng" dirty="0">
                    <a:solidFill>
                      <a:srgbClr val="0000FF"/>
                    </a:solidFill>
                    <a:latin typeface="Times New Roman" panose="02020603050405020304" pitchFamily="18" charset="0"/>
                    <a:cs typeface="Times New Roman" panose="02020603050405020304" pitchFamily="18" charset="0"/>
                  </a:rPr>
                  <a:t>any sequence </a:t>
                </a:r>
                <a:r>
                  <a:rPr lang="en-US" altLang="zh-CN" sz="2200" i="1" u="sng" dirty="0">
                    <a:solidFill>
                      <a:srgbClr val="0000FF"/>
                    </a:solidFill>
                    <a:latin typeface="Times New Roman" panose="02020603050405020304" pitchFamily="18" charset="0"/>
                    <a:cs typeface="Times New Roman" panose="02020603050405020304" pitchFamily="18" charset="0"/>
                  </a:rPr>
                  <a:t>r </a:t>
                </a:r>
                <a:r>
                  <a:rPr lang="en-US" altLang="zh-CN" sz="2200" u="sng" dirty="0">
                    <a:solidFill>
                      <a:srgbClr val="0000FF"/>
                    </a:solidFill>
                    <a:latin typeface="Times New Roman" panose="02020603050405020304" pitchFamily="18" charset="0"/>
                    <a:cs typeface="Times New Roman" panose="02020603050405020304" pitchFamily="18" charset="0"/>
                  </a:rPr>
                  <a:t>of outcomes </a:t>
                </a:r>
                <a:r>
                  <a:rPr lang="en-US" altLang="zh-CN" sz="2200" i="1" dirty="0">
                    <a:latin typeface="Times New Roman" panose="02020603050405020304" pitchFamily="18" charset="0"/>
                    <a:cs typeface="Times New Roman" panose="02020603050405020304" pitchFamily="18" charset="0"/>
                  </a:rPr>
                  <a:t>r</a:t>
                </a:r>
                <a:r>
                  <a:rPr lang="en-US" altLang="zh-CN" sz="2200" i="1" baseline="-25000" dirty="0">
                    <a:latin typeface="Times New Roman" panose="02020603050405020304" pitchFamily="18" charset="0"/>
                    <a:cs typeface="Times New Roman" panose="02020603050405020304" pitchFamily="18" charset="0"/>
                  </a:rPr>
                  <a:t>i</a:t>
                </a:r>
                <a:r>
                  <a:rPr lang="en-US" altLang="zh-CN" sz="2200" i="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t>
                </a:r>
                <a:r>
                  <a:rPr lang="en-US" altLang="zh-CN" sz="2200" i="1" dirty="0">
                    <a:latin typeface="Times New Roman" panose="02020603050405020304" pitchFamily="18" charset="0"/>
                    <a:cs typeface="Times New Roman" panose="02020603050405020304" pitchFamily="18" charset="0"/>
                  </a:rPr>
                  <a:t> Range</a:t>
                </a:r>
                <a:r>
                  <a:rPr lang="en-US" altLang="zh-CN" sz="22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2200" i="1">
                            <a:latin typeface="Cambria Math" panose="02040503050406030204" pitchFamily="18" charset="0"/>
                            <a:cs typeface="Times New Roman" panose="02020603050405020304" pitchFamily="18" charset="0"/>
                          </a:rPr>
                          <m:t>𝑖</m:t>
                        </m:r>
                      </m:sub>
                    </m:sSub>
                  </m:oMath>
                </a14:m>
                <a:r>
                  <a:rPr lang="en-US" altLang="zh-CN" sz="2200" dirty="0" smtClean="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 </a:t>
                </a:r>
                <a:r>
                  <a:rPr lang="en-US" altLang="zh-CN" sz="2200" dirty="0" smtClean="0">
                    <a:latin typeface="Times New Roman" panose="02020603050405020304" pitchFamily="18" charset="0"/>
                    <a:cs typeface="Times New Roman" panose="02020603050405020304" pitchFamily="18" charset="0"/>
                  </a:rPr>
                  <a:t>we </a:t>
                </a:r>
                <a:r>
                  <a:rPr lang="en-US" altLang="zh-CN" sz="2200" dirty="0">
                    <a:latin typeface="Times New Roman" panose="02020603050405020304" pitchFamily="18" charset="0"/>
                    <a:cs typeface="Times New Roman" panose="02020603050405020304" pitchFamily="18" charset="0"/>
                  </a:rPr>
                  <a:t>write </a:t>
                </a:r>
                <a14:m>
                  <m:oMath xmlns:m="http://schemas.openxmlformats.org/officeDocument/2006/math">
                    <m:sSubSup>
                      <m:sSubSupPr>
                        <m:ctrlPr>
                          <a:rPr lang="en-US" altLang="zh-CN" sz="2200" i="1" smtClean="0">
                            <a:solidFill>
                              <a:srgbClr val="0000FF"/>
                            </a:solidFill>
                            <a:latin typeface="Cambria Math" panose="02040503050406030204" pitchFamily="18" charset="0"/>
                            <a:cs typeface="Times New Roman" panose="02020603050405020304" pitchFamily="18" charset="0"/>
                          </a:rPr>
                        </m:ctrlPr>
                      </m:sSubSupPr>
                      <m:e>
                        <m:r>
                          <a:rPr lang="en-US" altLang="zh-CN" sz="22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22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sub>
                      <m:sup>
                        <m:r>
                          <a:rPr lang="en-US" altLang="zh-CN" sz="22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𝑟</m:t>
                        </m:r>
                      </m:sup>
                    </m:sSubSup>
                  </m:oMath>
                </a14:m>
                <a:r>
                  <a:rPr lang="en-US" altLang="zh-CN" sz="2200" i="1"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for </a:t>
                </a:r>
                <a:r>
                  <a:rPr lang="en-US" altLang="zh-CN" sz="2200" u="sng" dirty="0" smtClean="0">
                    <a:solidFill>
                      <a:srgbClr val="0000FF"/>
                    </a:solidFill>
                    <a:latin typeface="Times New Roman" panose="02020603050405020304" pitchFamily="18" charset="0"/>
                    <a:cs typeface="Times New Roman" panose="02020603050405020304" pitchFamily="18" charset="0"/>
                  </a:rPr>
                  <a:t>mechanism </a:t>
                </a:r>
                <a14:m>
                  <m:oMath xmlns:m="http://schemas.openxmlformats.org/officeDocument/2006/math">
                    <m:sSub>
                      <m:sSubPr>
                        <m:ctrlPr>
                          <a:rPr lang="en-US" altLang="zh-CN" sz="2200" i="1" u="sng">
                            <a:solidFill>
                              <a:srgbClr val="0000FF"/>
                            </a:solidFill>
                            <a:latin typeface="Cambria Math" panose="02040503050406030204" pitchFamily="18" charset="0"/>
                            <a:cs typeface="Times New Roman" panose="02020603050405020304" pitchFamily="18" charset="0"/>
                          </a:rPr>
                        </m:ctrlPr>
                      </m:sSubPr>
                      <m:e>
                        <m:r>
                          <a:rPr lang="en-US" altLang="zh-CN" sz="2200" i="1" u="sng">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2200" i="1" u="sng">
                            <a:solidFill>
                              <a:srgbClr val="0000FF"/>
                            </a:solidFill>
                            <a:latin typeface="Cambria Math" panose="02040503050406030204" pitchFamily="18" charset="0"/>
                            <a:cs typeface="Times New Roman" panose="02020603050405020304" pitchFamily="18" charset="0"/>
                          </a:rPr>
                          <m:t>𝑖</m:t>
                        </m:r>
                      </m:sub>
                    </m:sSub>
                  </m:oMath>
                </a14:m>
                <a:r>
                  <a:rPr lang="en-US" altLang="zh-CN" sz="2200" i="1" u="sng" dirty="0" smtClean="0">
                    <a:solidFill>
                      <a:srgbClr val="0000FF"/>
                    </a:solidFill>
                    <a:latin typeface="Times New Roman" panose="02020603050405020304" pitchFamily="18" charset="0"/>
                    <a:cs typeface="Times New Roman" panose="02020603050405020304" pitchFamily="18" charset="0"/>
                  </a:rPr>
                  <a:t> </a:t>
                </a:r>
                <a:r>
                  <a:rPr lang="en-US" altLang="zh-CN" sz="2200" u="sng" dirty="0">
                    <a:solidFill>
                      <a:srgbClr val="0000FF"/>
                    </a:solidFill>
                    <a:latin typeface="Times New Roman" panose="02020603050405020304" pitchFamily="18" charset="0"/>
                    <a:cs typeface="Times New Roman" panose="02020603050405020304" pitchFamily="18" charset="0"/>
                  </a:rPr>
                  <a:t>supplied with </a:t>
                </a:r>
                <a:r>
                  <a:rPr lang="en-US" altLang="zh-CN" sz="2200" i="1" u="sng" dirty="0" smtClean="0">
                    <a:solidFill>
                      <a:srgbClr val="0000FF"/>
                    </a:solidFill>
                    <a:latin typeface="Times New Roman" panose="02020603050405020304" pitchFamily="18" charset="0"/>
                    <a:cs typeface="Times New Roman" panose="02020603050405020304" pitchFamily="18" charset="0"/>
                  </a:rPr>
                  <a:t>r</a:t>
                </a:r>
                <a:r>
                  <a:rPr lang="en-US" altLang="zh-CN" sz="2200" u="sng" baseline="-25000" dirty="0" smtClean="0">
                    <a:solidFill>
                      <a:srgbClr val="0000FF"/>
                    </a:solidFill>
                    <a:latin typeface="Times New Roman" panose="02020603050405020304" pitchFamily="18" charset="0"/>
                    <a:cs typeface="Times New Roman" panose="02020603050405020304" pitchFamily="18" charset="0"/>
                  </a:rPr>
                  <a:t>1</a:t>
                </a:r>
                <a:r>
                  <a:rPr lang="en-US" altLang="zh-CN" sz="2200" i="1" u="sng" dirty="0">
                    <a:solidFill>
                      <a:srgbClr val="0000FF"/>
                    </a:solidFill>
                    <a:latin typeface="Times New Roman" panose="02020603050405020304" pitchFamily="18" charset="0"/>
                    <a:cs typeface="Times New Roman" panose="02020603050405020304" pitchFamily="18" charset="0"/>
                  </a:rPr>
                  <a:t>, </a:t>
                </a:r>
                <a:r>
                  <a:rPr lang="en-US" altLang="zh-CN" sz="2200" i="1" u="sng" dirty="0" smtClean="0">
                    <a:solidFill>
                      <a:srgbClr val="0000FF"/>
                    </a:solidFill>
                    <a:latin typeface="Times New Roman" panose="02020603050405020304" pitchFamily="18" charset="0"/>
                    <a:cs typeface="Times New Roman" panose="02020603050405020304" pitchFamily="18" charset="0"/>
                  </a:rPr>
                  <a:t>..., r</a:t>
                </a:r>
                <a:r>
                  <a:rPr lang="en-US" altLang="zh-CN" sz="2200" i="1" u="sng" baseline="-25000" dirty="0" smtClean="0">
                    <a:solidFill>
                      <a:srgbClr val="0000FF"/>
                    </a:solidFill>
                    <a:latin typeface="Times New Roman" panose="02020603050405020304" pitchFamily="18" charset="0"/>
                    <a:cs typeface="Times New Roman" panose="02020603050405020304" pitchFamily="18" charset="0"/>
                  </a:rPr>
                  <a:t>i-</a:t>
                </a:r>
                <a:r>
                  <a:rPr lang="en-US" altLang="zh-CN" sz="2200" u="sng" baseline="-25000" dirty="0" smtClean="0">
                    <a:solidFill>
                      <a:srgbClr val="0000FF"/>
                    </a:solidFill>
                    <a:latin typeface="Times New Roman" panose="02020603050405020304" pitchFamily="18" charset="0"/>
                    <a:cs typeface="Times New Roman" panose="02020603050405020304" pitchFamily="18" charset="0"/>
                  </a:rPr>
                  <a:t>1</a:t>
                </a:r>
                <a:r>
                  <a:rPr lang="en-US" altLang="zh-CN" sz="2200" dirty="0" smtClean="0">
                    <a:latin typeface="Times New Roman" panose="02020603050405020304" pitchFamily="18" charset="0"/>
                    <a:cs typeface="Times New Roman" panose="02020603050405020304" pitchFamily="18" charset="0"/>
                  </a:rPr>
                  <a:t>. The </a:t>
                </a:r>
                <a:r>
                  <a:rPr lang="en-US" altLang="zh-CN" sz="2200" dirty="0">
                    <a:latin typeface="Times New Roman" panose="02020603050405020304" pitchFamily="18" charset="0"/>
                    <a:cs typeface="Times New Roman" panose="02020603050405020304" pitchFamily="18" charset="0"/>
                  </a:rPr>
                  <a:t>probability of output </a:t>
                </a:r>
                <a:r>
                  <a:rPr lang="en-US" altLang="zh-CN" sz="2200" i="1" dirty="0">
                    <a:latin typeface="Times New Roman" panose="02020603050405020304" pitchFamily="18" charset="0"/>
                    <a:cs typeface="Times New Roman" panose="02020603050405020304" pitchFamily="18" charset="0"/>
                  </a:rPr>
                  <a:t>r </a:t>
                </a:r>
                <a:r>
                  <a:rPr lang="en-US" altLang="zh-CN" sz="2200" dirty="0">
                    <a:latin typeface="Times New Roman" panose="02020603050405020304" pitchFamily="18" charset="0"/>
                    <a:cs typeface="Times New Roman" panose="02020603050405020304" pitchFamily="18" charset="0"/>
                  </a:rPr>
                  <a:t>from the sequence of </a:t>
                </a:r>
                <a14:m>
                  <m:oMath xmlns:m="http://schemas.openxmlformats.org/officeDocument/2006/math">
                    <m:sSubSup>
                      <m:sSubSupPr>
                        <m:ctrlPr>
                          <a:rPr lang="en-US" altLang="zh-CN" sz="2200" i="1">
                            <a:latin typeface="Cambria Math" panose="02040503050406030204" pitchFamily="18" charset="0"/>
                            <a:cs typeface="Times New Roman" panose="02020603050405020304" pitchFamily="18" charset="0"/>
                          </a:rPr>
                        </m:ctrlPr>
                      </m:sSubSup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𝑟</m:t>
                        </m:r>
                      </m:sup>
                    </m:sSubSup>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𝐴</m:t>
                    </m:r>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200" dirty="0">
                    <a:latin typeface="Times New Roman" panose="02020603050405020304" pitchFamily="18" charset="0"/>
                    <a:cs typeface="Times New Roman" panose="02020603050405020304" pitchFamily="18" charset="0"/>
                  </a:rPr>
                  <a:t> is </a:t>
                </a:r>
                <a:endParaRPr lang="en-US" altLang="zh-CN" sz="2200" b="0" i="1" dirty="0" smtClean="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sz="2200" b="0" i="1" smtClean="0">
                              <a:latin typeface="Cambria Math" panose="02040503050406030204" pitchFamily="18" charset="0"/>
                              <a:cs typeface="Times New Roman" panose="02020603050405020304" pitchFamily="18" charset="0"/>
                            </a:rPr>
                          </m:ctrlPr>
                        </m:funcPr>
                        <m:fName>
                          <m:r>
                            <m:rPr>
                              <m:sty m:val="p"/>
                            </m:rPr>
                            <a:rPr lang="en-US" altLang="zh-CN" sz="2200" b="0" i="0" smtClean="0">
                              <a:latin typeface="Cambria Math" panose="02040503050406030204" pitchFamily="18" charset="0"/>
                              <a:cs typeface="Times New Roman" panose="02020603050405020304" pitchFamily="18" charset="0"/>
                            </a:rPr>
                            <m:t>Pr</m:t>
                          </m:r>
                        </m:fName>
                        <m:e>
                          <m:d>
                            <m:dPr>
                              <m:begChr m:val="["/>
                              <m:endChr m:val="]"/>
                              <m:ctrlPr>
                                <a:rPr lang="en-US" altLang="zh-CN" sz="2200" b="0" i="1" smtClean="0">
                                  <a:latin typeface="Cambria Math" panose="02040503050406030204" pitchFamily="18" charset="0"/>
                                  <a:cs typeface="Times New Roman" panose="02020603050405020304" pitchFamily="18" charset="0"/>
                                </a:rPr>
                              </m:ctrlPr>
                            </m:d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ℳ</m:t>
                              </m:r>
                              <m:d>
                                <m:dPr>
                                  <m:ctrlP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200" b="0" i="1" smtClean="0">
                                      <a:latin typeface="Cambria Math" panose="02040503050406030204" pitchFamily="18" charset="0"/>
                                      <a:cs typeface="Times New Roman" panose="02020603050405020304" pitchFamily="18" charset="0"/>
                                    </a:rPr>
                                    <m:t>𝐴</m:t>
                                  </m:r>
                                </m:e>
                              </m:d>
                              <m:r>
                                <a:rPr lang="en-US" altLang="zh-CN" sz="2200" b="0" i="1" smtClean="0">
                                  <a:latin typeface="Cambria Math" panose="02040503050406030204" pitchFamily="18" charset="0"/>
                                  <a:cs typeface="Times New Roman" panose="02020603050405020304" pitchFamily="18" charset="0"/>
                                </a:rPr>
                                <m:t>=</m:t>
                              </m:r>
                              <m:r>
                                <a:rPr lang="en-US" altLang="zh-CN" sz="2200" b="0" i="1" smtClean="0">
                                  <a:latin typeface="Cambria Math" panose="02040503050406030204" pitchFamily="18" charset="0"/>
                                  <a:cs typeface="Times New Roman" panose="02020603050405020304" pitchFamily="18" charset="0"/>
                                </a:rPr>
                                <m:t>𝑟</m:t>
                              </m:r>
                            </m:e>
                          </m:d>
                        </m:e>
                      </m:func>
                      <m:r>
                        <a:rPr lang="en-US" altLang="zh-CN" sz="2200" b="0" i="1" smtClean="0">
                          <a:latin typeface="Cambria Math" panose="02040503050406030204" pitchFamily="18" charset="0"/>
                          <a:cs typeface="Times New Roman" panose="02020603050405020304" pitchFamily="18" charset="0"/>
                        </a:rPr>
                        <m:t>=</m:t>
                      </m:r>
                      <m:nary>
                        <m:naryPr>
                          <m:chr m:val="∏"/>
                          <m:supHide m:val="on"/>
                          <m:ctrlPr>
                            <a:rPr lang="en-US" altLang="zh-CN" sz="2200" b="0" i="1" smtClean="0">
                              <a:latin typeface="Cambria Math" panose="02040503050406030204" pitchFamily="18" charset="0"/>
                              <a:cs typeface="Times New Roman" panose="02020603050405020304" pitchFamily="18" charset="0"/>
                            </a:rPr>
                          </m:ctrlPr>
                        </m:naryPr>
                        <m:sub>
                          <m:r>
                            <m:rPr>
                              <m:brk m:alnAt="7"/>
                            </m:rPr>
                            <a:rPr lang="en-US" altLang="zh-CN" sz="2200" b="0" i="1" smtClean="0">
                              <a:latin typeface="Cambria Math" panose="02040503050406030204" pitchFamily="18" charset="0"/>
                              <a:cs typeface="Times New Roman" panose="02020603050405020304" pitchFamily="18" charset="0"/>
                            </a:rPr>
                            <m:t>𝑖</m:t>
                          </m:r>
                        </m:sub>
                        <m:sup/>
                        <m:e>
                          <m:r>
                            <m:rPr>
                              <m:sty m:val="p"/>
                            </m:rPr>
                            <a:rPr lang="en-US" altLang="zh-CN" sz="2200">
                              <a:latin typeface="Cambria Math" panose="02040503050406030204" pitchFamily="18" charset="0"/>
                              <a:cs typeface="Times New Roman" panose="02020603050405020304" pitchFamily="18" charset="0"/>
                            </a:rPr>
                            <m:t>Pr</m:t>
                          </m:r>
                          <m:r>
                            <a:rPr lang="en-US" altLang="zh-CN" sz="2200" i="1">
                              <a:latin typeface="Cambria Math" panose="02040503050406030204" pitchFamily="18" charset="0"/>
                              <a:cs typeface="Times New Roman" panose="02020603050405020304" pitchFamily="18" charset="0"/>
                            </a:rPr>
                            <m:t>⁡</m:t>
                          </m:r>
                          <m:d>
                            <m:dPr>
                              <m:begChr m:val="["/>
                              <m:endChr m:val="]"/>
                              <m:ctrlPr>
                                <a:rPr lang="en-US" altLang="zh-CN" sz="2200" i="1">
                                  <a:latin typeface="Cambria Math" panose="02040503050406030204" pitchFamily="18" charset="0"/>
                                  <a:cs typeface="Times New Roman" panose="02020603050405020304" pitchFamily="18" charset="0"/>
                                </a:rPr>
                              </m:ctrlPr>
                            </m:dPr>
                            <m:e>
                              <m:sSubSup>
                                <m:sSubSupPr>
                                  <m:ctrlPr>
                                    <a:rPr lang="en-US" altLang="zh-CN" sz="2200" i="1">
                                      <a:latin typeface="Cambria Math" panose="02040503050406030204" pitchFamily="18" charset="0"/>
                                      <a:cs typeface="Times New Roman" panose="02020603050405020304" pitchFamily="18" charset="0"/>
                                    </a:rPr>
                                  </m:ctrlPr>
                                </m:sSubSup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𝑟</m:t>
                                  </m:r>
                                </m:sup>
                              </m:sSubSup>
                              <m:d>
                                <m:dPr>
                                  <m:ctrlPr>
                                    <a:rPr lang="en-US" altLang="zh-CN" sz="22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𝐴</m:t>
                                  </m:r>
                                </m:e>
                              </m:d>
                              <m:r>
                                <a:rPr lang="en-US" altLang="zh-CN"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𝑟</m:t>
                                  </m:r>
                                </m:e>
                                <m:sub>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𝑖</m:t>
                                  </m:r>
                                </m:sub>
                              </m:sSub>
                            </m:e>
                          </m:d>
                        </m:e>
                      </m:nary>
                    </m:oMath>
                  </m:oMathPara>
                </a14:m>
                <a:endParaRPr lang="en-US" altLang="zh-CN" sz="2200" dirty="0" smtClean="0">
                  <a:latin typeface="Times New Roman" panose="02020603050405020304" pitchFamily="18" charset="0"/>
                  <a:cs typeface="Times New Roman" panose="02020603050405020304" pitchFamily="18" charset="0"/>
                </a:endParaRPr>
              </a:p>
              <a:p>
                <a:pPr marL="230400" indent="0">
                  <a:buNone/>
                </a:pPr>
                <a:r>
                  <a:rPr lang="en-US" altLang="zh-CN" sz="2200" dirty="0">
                    <a:latin typeface="Times New Roman" panose="02020603050405020304" pitchFamily="18" charset="0"/>
                    <a:cs typeface="Times New Roman" panose="02020603050405020304" pitchFamily="18" charset="0"/>
                  </a:rPr>
                  <a:t>Applying the definition of differential privacy for each </a:t>
                </a:r>
                <a14:m>
                  <m:oMath xmlns:m="http://schemas.openxmlformats.org/officeDocument/2006/math">
                    <m:sSubSup>
                      <m:sSubSupPr>
                        <m:ctrlPr>
                          <a:rPr lang="en-US" altLang="zh-CN" sz="2200" i="1">
                            <a:latin typeface="Cambria Math" panose="02040503050406030204" pitchFamily="18" charset="0"/>
                            <a:cs typeface="Times New Roman" panose="02020603050405020304" pitchFamily="18" charset="0"/>
                          </a:rPr>
                        </m:ctrlPr>
                      </m:sSubSup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𝑟</m:t>
                        </m:r>
                      </m:sup>
                    </m:sSubSup>
                  </m:oMath>
                </a14:m>
                <a:endParaRPr lang="en-US" altLang="zh-CN" sz="2200" dirty="0" smtClean="0"/>
              </a:p>
              <a:p>
                <a:pPr marL="230400" indent="0">
                  <a:buNone/>
                </a:pPr>
                <a14:m>
                  <m:oMathPara xmlns:m="http://schemas.openxmlformats.org/officeDocument/2006/math">
                    <m:oMathParaPr>
                      <m:jc m:val="centerGroup"/>
                    </m:oMathParaPr>
                    <m:oMath xmlns:m="http://schemas.openxmlformats.org/officeDocument/2006/math">
                      <m:nary>
                        <m:naryPr>
                          <m:chr m:val="∏"/>
                          <m:supHide m:val="on"/>
                          <m:ctrlPr>
                            <a:rPr lang="en-US" altLang="zh-CN" sz="2200" i="1">
                              <a:latin typeface="Cambria Math" panose="02040503050406030204" pitchFamily="18" charset="0"/>
                              <a:cs typeface="Times New Roman" panose="02020603050405020304" pitchFamily="18" charset="0"/>
                            </a:rPr>
                          </m:ctrlPr>
                        </m:naryPr>
                        <m:sub>
                          <m:r>
                            <m:rPr>
                              <m:brk m:alnAt="7"/>
                            </m:rPr>
                            <a:rPr lang="en-US" altLang="zh-CN" sz="2200" i="1">
                              <a:latin typeface="Cambria Math" panose="02040503050406030204" pitchFamily="18" charset="0"/>
                              <a:cs typeface="Times New Roman" panose="02020603050405020304" pitchFamily="18" charset="0"/>
                            </a:rPr>
                            <m:t>𝑖</m:t>
                          </m:r>
                        </m:sub>
                        <m:sup/>
                        <m:e>
                          <m:r>
                            <m:rPr>
                              <m:sty m:val="p"/>
                            </m:rPr>
                            <a:rPr lang="en-US" altLang="zh-CN" sz="2200">
                              <a:latin typeface="Cambria Math" panose="02040503050406030204" pitchFamily="18" charset="0"/>
                              <a:cs typeface="Times New Roman" panose="02020603050405020304" pitchFamily="18" charset="0"/>
                            </a:rPr>
                            <m:t>Pr</m:t>
                          </m:r>
                          <m:r>
                            <a:rPr lang="en-US" altLang="zh-CN" sz="2200" i="1">
                              <a:latin typeface="Cambria Math" panose="02040503050406030204" pitchFamily="18" charset="0"/>
                              <a:cs typeface="Times New Roman" panose="02020603050405020304" pitchFamily="18" charset="0"/>
                            </a:rPr>
                            <m:t>⁡</m:t>
                          </m:r>
                          <m:d>
                            <m:dPr>
                              <m:begChr m:val="["/>
                              <m:endChr m:val="]"/>
                              <m:ctrlPr>
                                <a:rPr lang="en-US" altLang="zh-CN" sz="2200" i="1">
                                  <a:latin typeface="Cambria Math" panose="02040503050406030204" pitchFamily="18" charset="0"/>
                                  <a:cs typeface="Times New Roman" panose="02020603050405020304" pitchFamily="18" charset="0"/>
                                </a:rPr>
                              </m:ctrlPr>
                            </m:dPr>
                            <m:e>
                              <m:sSubSup>
                                <m:sSubSupPr>
                                  <m:ctrlPr>
                                    <a:rPr lang="en-US" altLang="zh-CN" sz="2200" i="1">
                                      <a:latin typeface="Cambria Math" panose="02040503050406030204" pitchFamily="18" charset="0"/>
                                      <a:cs typeface="Times New Roman" panose="02020603050405020304" pitchFamily="18" charset="0"/>
                                    </a:rPr>
                                  </m:ctrlPr>
                                </m:sSubSup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𝑟</m:t>
                                  </m:r>
                                </m:sup>
                              </m:sSubSup>
                              <m:d>
                                <m:dPr>
                                  <m:ctrlPr>
                                    <a:rPr lang="en-US" altLang="zh-CN" sz="22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𝐴</m:t>
                                  </m:r>
                                </m:e>
                              </m:d>
                              <m:r>
                                <a:rPr lang="en-US" altLang="zh-CN"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𝑟</m:t>
                                  </m:r>
                                </m:e>
                                <m:sub>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𝑖</m:t>
                                  </m:r>
                                </m:sub>
                              </m:sSub>
                            </m:e>
                          </m:d>
                        </m:e>
                      </m:nary>
                      <m:r>
                        <a:rPr lang="en-US" altLang="zh-CN" sz="2200" dirty="0">
                          <a:latin typeface="Cambria Math" panose="02040503050406030204" pitchFamily="18" charset="0"/>
                        </a:rPr>
                        <m:t>≤</m:t>
                      </m:r>
                      <m:nary>
                        <m:naryPr>
                          <m:chr m:val="∏"/>
                          <m:supHide m:val="on"/>
                          <m:ctrlPr>
                            <a:rPr lang="en-US" altLang="zh-CN" sz="2200" i="1">
                              <a:latin typeface="Cambria Math" panose="02040503050406030204" pitchFamily="18" charset="0"/>
                              <a:cs typeface="Times New Roman" panose="02020603050405020304" pitchFamily="18" charset="0"/>
                            </a:rPr>
                          </m:ctrlPr>
                        </m:naryPr>
                        <m:sub>
                          <m:r>
                            <m:rPr>
                              <m:brk m:alnAt="7"/>
                            </m:rPr>
                            <a:rPr lang="en-US" altLang="zh-CN" sz="2200" i="1">
                              <a:latin typeface="Cambria Math" panose="02040503050406030204" pitchFamily="18" charset="0"/>
                              <a:cs typeface="Times New Roman" panose="02020603050405020304" pitchFamily="18" charset="0"/>
                            </a:rPr>
                            <m:t>𝑖</m:t>
                          </m:r>
                        </m:sub>
                        <m:sup/>
                        <m:e>
                          <m:r>
                            <m:rPr>
                              <m:sty m:val="p"/>
                            </m:rPr>
                            <a:rPr lang="en-US" altLang="zh-CN" sz="2200">
                              <a:latin typeface="Cambria Math" panose="02040503050406030204" pitchFamily="18" charset="0"/>
                              <a:cs typeface="Times New Roman" panose="02020603050405020304" pitchFamily="18" charset="0"/>
                            </a:rPr>
                            <m:t>Pr</m:t>
                          </m:r>
                          <m:r>
                            <a:rPr lang="en-US" altLang="zh-CN" sz="2200" i="1">
                              <a:latin typeface="Cambria Math" panose="02040503050406030204" pitchFamily="18" charset="0"/>
                              <a:cs typeface="Times New Roman" panose="02020603050405020304" pitchFamily="18" charset="0"/>
                            </a:rPr>
                            <m:t>⁡</m:t>
                          </m:r>
                          <m:d>
                            <m:dPr>
                              <m:begChr m:val="["/>
                              <m:endChr m:val="]"/>
                              <m:ctrlPr>
                                <a:rPr lang="en-US" altLang="zh-CN" sz="2200" i="1">
                                  <a:latin typeface="Cambria Math" panose="02040503050406030204" pitchFamily="18" charset="0"/>
                                  <a:cs typeface="Times New Roman" panose="02020603050405020304" pitchFamily="18" charset="0"/>
                                </a:rPr>
                              </m:ctrlPr>
                            </m:dPr>
                            <m:e>
                              <m:sSubSup>
                                <m:sSubSupPr>
                                  <m:ctrlPr>
                                    <a:rPr lang="en-US" altLang="zh-CN" sz="2200" i="1">
                                      <a:latin typeface="Cambria Math" panose="02040503050406030204" pitchFamily="18" charset="0"/>
                                      <a:cs typeface="Times New Roman" panose="02020603050405020304" pitchFamily="18" charset="0"/>
                                    </a:rPr>
                                  </m:ctrlPr>
                                </m:sSubSup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𝑟</m:t>
                                  </m:r>
                                </m:sup>
                              </m:sSubSup>
                              <m:d>
                                <m:dPr>
                                  <m:ctrlPr>
                                    <a:rPr lang="en-US" altLang="zh-CN" sz="22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𝐵</m:t>
                                  </m:r>
                                </m:e>
                              </m:d>
                              <m:r>
                                <a:rPr lang="en-US" altLang="zh-CN"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𝑟</m:t>
                                  </m:r>
                                </m:e>
                                <m:sub>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𝑖</m:t>
                                  </m:r>
                                </m:sub>
                              </m:sSub>
                            </m:e>
                          </m:d>
                        </m:e>
                      </m:nary>
                      <m:r>
                        <a:rPr lang="en-US" altLang="zh-CN" sz="220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supHide m:val="on"/>
                          <m:ctrlPr>
                            <a:rPr lang="en-US" altLang="zh-CN" sz="2200" i="1">
                              <a:latin typeface="Cambria Math" panose="02040503050406030204" pitchFamily="18" charset="0"/>
                              <a:cs typeface="Times New Roman" panose="02020603050405020304" pitchFamily="18" charset="0"/>
                            </a:rPr>
                          </m:ctrlPr>
                        </m:naryPr>
                        <m:sub>
                          <m:r>
                            <m:rPr>
                              <m:brk m:alnAt="7"/>
                            </m:rPr>
                            <a:rPr lang="en-US" altLang="zh-CN" sz="2200" i="1">
                              <a:latin typeface="Cambria Math" panose="02040503050406030204" pitchFamily="18" charset="0"/>
                              <a:cs typeface="Times New Roman" panose="02020603050405020304" pitchFamily="18" charset="0"/>
                            </a:rPr>
                            <m:t>𝑖</m:t>
                          </m:r>
                        </m:sub>
                        <m:sup/>
                        <m:e>
                          <m:r>
                            <m:rPr>
                              <m:sty m:val="p"/>
                            </m:rPr>
                            <a:rPr lang="en-US" altLang="zh-CN" sz="2200" b="0" i="0" smtClean="0">
                              <a:latin typeface="Cambria Math" panose="02040503050406030204" pitchFamily="18" charset="0"/>
                              <a:cs typeface="Times New Roman" panose="02020603050405020304" pitchFamily="18" charset="0"/>
                            </a:rPr>
                            <m:t>exp</m:t>
                          </m:r>
                          <m:r>
                            <a:rPr lang="en-US" altLang="zh-CN" sz="2200" b="0" i="1" smtClean="0">
                              <a:latin typeface="Cambria Math" panose="02040503050406030204" pitchFamily="18" charset="0"/>
                              <a:cs typeface="Times New Roman" panose="02020603050405020304" pitchFamily="18" charset="0"/>
                            </a:rPr>
                            <m:t>⁡(</m:t>
                          </m:r>
                          <m:sSub>
                            <m:sSubPr>
                              <m:ctrlPr>
                                <a:rPr lang="en-US" altLang="zh-CN" sz="2200" i="1">
                                  <a:latin typeface="Cambria Math" panose="02040503050406030204" pitchFamily="18" charset="0"/>
                                  <a:cs typeface="Times New Roman" panose="02020603050405020304" pitchFamily="18" charset="0"/>
                                </a:rPr>
                              </m:ctrlPr>
                            </m:sSubPr>
                            <m:e>
                              <m:r>
                                <a:rPr lang="zh-CN" altLang="en-US" sz="2200" i="1">
                                  <a:latin typeface="Cambria Math" panose="02040503050406030204" pitchFamily="18" charset="0"/>
                                  <a:cs typeface="Times New Roman" panose="02020603050405020304" pitchFamily="18" charset="0"/>
                                </a:rPr>
                                <m:t>𝜖</m:t>
                              </m:r>
                            </m:e>
                            <m:sub>
                              <m:r>
                                <a:rPr lang="en-US" altLang="zh-CN" sz="2200" i="1">
                                  <a:latin typeface="Cambria Math" panose="02040503050406030204" pitchFamily="18" charset="0"/>
                                  <a:cs typeface="Times New Roman" panose="02020603050405020304" pitchFamily="18" charset="0"/>
                                </a:rPr>
                                <m:t>𝑖</m:t>
                              </m:r>
                            </m:sub>
                          </m:sSub>
                          <m:r>
                            <a:rPr lang="en-US" altLang="zh-CN" sz="220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22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𝐴</m:t>
                              </m:r>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b="0" i="1" smtClean="0">
                                  <a:latin typeface="Cambria Math" panose="02040503050406030204" pitchFamily="18" charset="0"/>
                                  <a:ea typeface="Cambria Math" panose="02040503050406030204" pitchFamily="18" charset="0"/>
                                  <a:cs typeface="Times New Roman" panose="02020603050405020304" pitchFamily="18" charset="0"/>
                                </a:rPr>
                                <m:t>𝐵</m:t>
                              </m:r>
                            </m:e>
                          </m:d>
                          <m:r>
                            <a:rPr lang="en-US" altLang="zh-CN" sz="2200" b="0" i="1" smtClean="0">
                              <a:latin typeface="Cambria Math" panose="02040503050406030204" pitchFamily="18" charset="0"/>
                              <a:cs typeface="Times New Roman" panose="02020603050405020304" pitchFamily="18" charset="0"/>
                            </a:rPr>
                            <m:t>)</m:t>
                          </m:r>
                        </m:e>
                      </m:nary>
                    </m:oMath>
                  </m:oMathPara>
                </a14:m>
                <a:r>
                  <a:rPr lang="en-US" altLang="zh-CN" sz="2200" dirty="0"/>
                  <a:t/>
                </a:r>
                <a:br>
                  <a:rPr lang="en-US" altLang="zh-CN" sz="2200" dirty="0"/>
                </a:br>
                <a:r>
                  <a:rPr lang="en-US" altLang="zh-CN" sz="2200" dirty="0">
                    <a:latin typeface="Times New Roman" panose="02020603050405020304" pitchFamily="18" charset="0"/>
                    <a:cs typeface="Times New Roman" panose="02020603050405020304" pitchFamily="18" charset="0"/>
                  </a:rPr>
                  <a:t>Reconstituting the first product into </a:t>
                </a:r>
                <a14:m>
                  <m:oMath xmlns:m="http://schemas.openxmlformats.org/officeDocument/2006/math">
                    <m:func>
                      <m:funcPr>
                        <m:ctrlPr>
                          <a:rPr lang="en-US" altLang="zh-CN" sz="2200" i="1">
                            <a:latin typeface="Cambria Math" panose="02040503050406030204" pitchFamily="18" charset="0"/>
                            <a:cs typeface="Times New Roman" panose="02020603050405020304" pitchFamily="18" charset="0"/>
                          </a:rPr>
                        </m:ctrlPr>
                      </m:funcPr>
                      <m:fName>
                        <m:r>
                          <m:rPr>
                            <m:sty m:val="p"/>
                          </m:rPr>
                          <a:rPr lang="en-US" altLang="zh-CN" sz="2200">
                            <a:latin typeface="Cambria Math" panose="02040503050406030204" pitchFamily="18" charset="0"/>
                            <a:cs typeface="Times New Roman" panose="02020603050405020304" pitchFamily="18" charset="0"/>
                          </a:rPr>
                          <m:t>Pr</m:t>
                        </m:r>
                      </m:fName>
                      <m:e>
                        <m:d>
                          <m:dPr>
                            <m:begChr m:val="["/>
                            <m:endChr m:val="]"/>
                            <m:ctrlPr>
                              <a:rPr lang="en-US" altLang="zh-CN" sz="2200" i="1">
                                <a:latin typeface="Cambria Math" panose="02040503050406030204" pitchFamily="18" charset="0"/>
                                <a:cs typeface="Times New Roman" panose="02020603050405020304" pitchFamily="18" charset="0"/>
                              </a:rPr>
                            </m:ctrlPr>
                          </m:d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ℳ</m:t>
                            </m:r>
                            <m:d>
                              <m:dPr>
                                <m:ctrlPr>
                                  <a:rPr lang="en-US" altLang="zh-CN" sz="22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200" b="0" i="1" smtClean="0">
                                    <a:latin typeface="Cambria Math" panose="02040503050406030204" pitchFamily="18" charset="0"/>
                                    <a:cs typeface="Times New Roman" panose="02020603050405020304" pitchFamily="18" charset="0"/>
                                  </a:rPr>
                                  <m:t>𝐵</m:t>
                                </m:r>
                              </m:e>
                            </m:d>
                            <m:r>
                              <a:rPr lang="en-US" altLang="zh-CN" sz="2200" i="1">
                                <a:latin typeface="Cambria Math" panose="02040503050406030204" pitchFamily="18" charset="0"/>
                                <a:cs typeface="Times New Roman" panose="02020603050405020304" pitchFamily="18" charset="0"/>
                              </a:rPr>
                              <m:t>=</m:t>
                            </m:r>
                            <m:r>
                              <a:rPr lang="en-US" altLang="zh-CN" sz="2200" i="1">
                                <a:latin typeface="Cambria Math" panose="02040503050406030204" pitchFamily="18" charset="0"/>
                                <a:cs typeface="Times New Roman" panose="02020603050405020304" pitchFamily="18" charset="0"/>
                              </a:rPr>
                              <m:t>𝑟</m:t>
                            </m:r>
                          </m:e>
                        </m:d>
                      </m:e>
                    </m:func>
                  </m:oMath>
                </a14:m>
                <a:r>
                  <a:rPr lang="en-US" altLang="zh-CN" sz="2200" dirty="0">
                    <a:latin typeface="Times New Roman" panose="02020603050405020304" pitchFamily="18" charset="0"/>
                    <a:cs typeface="Times New Roman" panose="02020603050405020304" pitchFamily="18" charset="0"/>
                  </a:rPr>
                  <a:t> </a:t>
                </a:r>
                <a:r>
                  <a:rPr lang="en-US" altLang="zh-CN" sz="2200" dirty="0" smtClean="0">
                    <a:latin typeface="Times New Roman" panose="02020603050405020304" pitchFamily="18" charset="0"/>
                    <a:cs typeface="Times New Roman" panose="02020603050405020304" pitchFamily="18" charset="0"/>
                  </a:rPr>
                  <a:t>gives the </a:t>
                </a:r>
                <a:r>
                  <a:rPr lang="en-US" altLang="zh-CN" sz="2200" dirty="0">
                    <a:latin typeface="Times New Roman" panose="02020603050405020304" pitchFamily="18" charset="0"/>
                    <a:cs typeface="Times New Roman" panose="02020603050405020304" pitchFamily="18" charset="0"/>
                  </a:rPr>
                  <a:t>definition of (</a:t>
                </a:r>
                <a14:m>
                  <m:oMath xmlns:m="http://schemas.openxmlformats.org/officeDocument/2006/math">
                    <m:nary>
                      <m:naryPr>
                        <m:chr m:val="∑"/>
                        <m:supHide m:val="on"/>
                        <m:ctrlPr>
                          <a:rPr lang="en-US" altLang="zh-CN" sz="2200" i="1">
                            <a:latin typeface="Cambria Math" panose="02040503050406030204" pitchFamily="18" charset="0"/>
                            <a:cs typeface="Times New Roman" panose="02020603050405020304" pitchFamily="18" charset="0"/>
                          </a:rPr>
                        </m:ctrlPr>
                      </m:naryPr>
                      <m:sub>
                        <m:r>
                          <m:rPr>
                            <m:brk m:alnAt="7"/>
                          </m:rPr>
                          <a:rPr lang="en-US" altLang="zh-CN" sz="2200" i="1">
                            <a:latin typeface="Cambria Math" panose="02040503050406030204" pitchFamily="18" charset="0"/>
                            <a:cs typeface="Times New Roman" panose="02020603050405020304" pitchFamily="18" charset="0"/>
                          </a:rPr>
                          <m:t>𝑖</m:t>
                        </m:r>
                      </m:sub>
                      <m:sup/>
                      <m:e>
                        <m:sSub>
                          <m:sSubPr>
                            <m:ctrlPr>
                              <a:rPr lang="en-US" altLang="zh-CN" sz="2200" i="1">
                                <a:latin typeface="Cambria Math" panose="02040503050406030204" pitchFamily="18" charset="0"/>
                                <a:cs typeface="Times New Roman" panose="02020603050405020304" pitchFamily="18" charset="0"/>
                              </a:rPr>
                            </m:ctrlPr>
                          </m:sSubPr>
                          <m:e>
                            <m:r>
                              <a:rPr lang="zh-CN" altLang="en-US" sz="2200" i="1">
                                <a:latin typeface="Cambria Math" panose="02040503050406030204" pitchFamily="18" charset="0"/>
                                <a:cs typeface="Times New Roman" panose="02020603050405020304" pitchFamily="18" charset="0"/>
                              </a:rPr>
                              <m:t>𝜖</m:t>
                            </m:r>
                          </m:e>
                          <m:sub>
                            <m:r>
                              <a:rPr lang="en-US" altLang="zh-CN" sz="2200" i="1">
                                <a:latin typeface="Cambria Math" panose="02040503050406030204" pitchFamily="18" charset="0"/>
                                <a:cs typeface="Times New Roman" panose="02020603050405020304" pitchFamily="18" charset="0"/>
                              </a:rPr>
                              <m:t>𝑖</m:t>
                            </m:r>
                          </m:sub>
                        </m:sSub>
                      </m:e>
                    </m:nary>
                  </m:oMath>
                </a14:m>
                <a:r>
                  <a:rPr lang="en-US" altLang="zh-CN" sz="2200" dirty="0">
                    <a:latin typeface="Times New Roman" panose="02020603050405020304" pitchFamily="18" charset="0"/>
                    <a:cs typeface="Times New Roman" panose="02020603050405020304" pitchFamily="18" charset="0"/>
                  </a:rPr>
                  <a:t>)-differential privacy </a:t>
                </a:r>
                <a:endParaRPr lang="en-US" altLang="zh-CN" sz="2200" dirty="0" smtClean="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10515600" cy="3370489"/>
              </a:xfrm>
              <a:blipFill rotWithShape="0">
                <a:blip r:embed="rId4"/>
                <a:stretch>
                  <a:fillRect l="-696" t="-2712" b="-14105"/>
                </a:stretch>
              </a:blipFill>
            </p:spPr>
            <p:txBody>
              <a:bodyPr/>
              <a:lstStyle/>
              <a:p>
                <a:r>
                  <a:rPr lang="zh-CN" altLang="en-US">
                    <a:noFill/>
                  </a:rPr>
                  <a:t> </a:t>
                </a:r>
              </a:p>
            </p:txBody>
          </p:sp>
        </mc:Fallback>
      </mc:AlternateContent>
      <p:sp>
        <p:nvSpPr>
          <p:cNvPr id="4" name="矩形 3"/>
          <p:cNvSpPr/>
          <p:nvPr/>
        </p:nvSpPr>
        <p:spPr>
          <a:xfrm>
            <a:off x="838200" y="5196114"/>
            <a:ext cx="10515600" cy="1015663"/>
          </a:xfrm>
          <a:prstGeom prst="rect">
            <a:avLst/>
          </a:prstGeom>
        </p:spPr>
        <p:txBody>
          <a:bodyPr wrap="square">
            <a:spAutoFit/>
          </a:bodyPr>
          <a:lstStyle/>
          <a:p>
            <a:r>
              <a:rPr lang="en-US" altLang="zh-CN" sz="2000" dirty="0">
                <a:solidFill>
                  <a:srgbClr val="0000FF"/>
                </a:solidFill>
                <a:latin typeface="Times New Roman" panose="02020603050405020304" pitchFamily="18" charset="0"/>
                <a:cs typeface="Times New Roman" panose="02020603050405020304" pitchFamily="18" charset="0"/>
              </a:rPr>
              <a:t>Sequential composition is crucial </a:t>
            </a:r>
            <a:r>
              <a:rPr lang="en-US" altLang="zh-CN" sz="2000" dirty="0">
                <a:solidFill>
                  <a:srgbClr val="231F20"/>
                </a:solidFill>
                <a:latin typeface="Times New Roman" panose="02020603050405020304" pitchFamily="18" charset="0"/>
                <a:cs typeface="Times New Roman" panose="02020603050405020304" pitchFamily="18" charset="0"/>
              </a:rPr>
              <a:t>for any privacy </a:t>
            </a:r>
            <a:r>
              <a:rPr lang="en-US" altLang="zh-CN" sz="2000" dirty="0" smtClean="0">
                <a:solidFill>
                  <a:srgbClr val="231F20"/>
                </a:solidFill>
                <a:latin typeface="Times New Roman" panose="02020603050405020304" pitchFamily="18" charset="0"/>
                <a:cs typeface="Times New Roman" panose="02020603050405020304" pitchFamily="18" charset="0"/>
              </a:rPr>
              <a:t>platform that </a:t>
            </a:r>
            <a:r>
              <a:rPr lang="en-US" altLang="zh-CN" sz="2000" dirty="0">
                <a:solidFill>
                  <a:srgbClr val="231F20"/>
                </a:solidFill>
                <a:latin typeface="Times New Roman" panose="02020603050405020304" pitchFamily="18" charset="0"/>
                <a:cs typeface="Times New Roman" panose="02020603050405020304" pitchFamily="18" charset="0"/>
              </a:rPr>
              <a:t>expects to process more than one query. </a:t>
            </a:r>
            <a:r>
              <a:rPr lang="en-US" altLang="zh-CN" sz="2000" dirty="0">
                <a:solidFill>
                  <a:srgbClr val="0000FF"/>
                </a:solidFill>
                <a:latin typeface="Times New Roman" panose="02020603050405020304" pitchFamily="18" charset="0"/>
                <a:cs typeface="Times New Roman" panose="02020603050405020304" pitchFamily="18" charset="0"/>
              </a:rPr>
              <a:t>Privacy definitions </a:t>
            </a:r>
            <a:r>
              <a:rPr lang="en-US" altLang="zh-CN" sz="2000" dirty="0">
                <a:latin typeface="Times New Roman" panose="02020603050405020304" pitchFamily="18" charset="0"/>
                <a:cs typeface="Times New Roman" panose="02020603050405020304" pitchFamily="18" charset="0"/>
              </a:rPr>
              <a:t>that are not robust to sequential composition</a:t>
            </a:r>
            <a:r>
              <a:rPr lang="en-US" altLang="zh-CN" sz="2000" dirty="0">
                <a:solidFill>
                  <a:srgbClr val="231F20"/>
                </a:solidFill>
                <a:latin typeface="Times New Roman" panose="02020603050405020304" pitchFamily="18" charset="0"/>
                <a:cs typeface="Times New Roman" panose="02020603050405020304" pitchFamily="18" charset="0"/>
              </a:rPr>
              <a:t>, </a:t>
            </a:r>
            <a:r>
              <a:rPr lang="en-US" altLang="zh-CN" sz="2000" dirty="0" smtClean="0">
                <a:solidFill>
                  <a:srgbClr val="231F20"/>
                </a:solidFill>
                <a:latin typeface="Times New Roman" panose="02020603050405020304" pitchFamily="18" charset="0"/>
                <a:cs typeface="Times New Roman" panose="02020603050405020304" pitchFamily="18" charset="0"/>
              </a:rPr>
              <a:t>and there </a:t>
            </a:r>
            <a:r>
              <a:rPr lang="en-US" altLang="zh-CN" sz="2000" dirty="0">
                <a:solidFill>
                  <a:srgbClr val="231F20"/>
                </a:solidFill>
                <a:latin typeface="Times New Roman" panose="02020603050405020304" pitchFamily="18" charset="0"/>
                <a:cs typeface="Times New Roman" panose="02020603050405020304" pitchFamily="18" charset="0"/>
              </a:rPr>
              <a:t>are several, </a:t>
            </a:r>
            <a:r>
              <a:rPr lang="en-US" altLang="zh-CN" sz="2000" dirty="0">
                <a:solidFill>
                  <a:srgbClr val="0000FF"/>
                </a:solidFill>
                <a:latin typeface="Times New Roman" panose="02020603050405020304" pitchFamily="18" charset="0"/>
                <a:cs typeface="Times New Roman" panose="02020603050405020304" pitchFamily="18" charset="0"/>
              </a:rPr>
              <a:t>should be viewed with some </a:t>
            </a:r>
            <a:r>
              <a:rPr lang="en-US" altLang="zh-CN" sz="2000" dirty="0" smtClean="0">
                <a:solidFill>
                  <a:srgbClr val="0000FF"/>
                </a:solidFill>
                <a:latin typeface="Times New Roman" panose="02020603050405020304" pitchFamily="18" charset="0"/>
                <a:cs typeface="Times New Roman" panose="02020603050405020304" pitchFamily="18" charset="0"/>
              </a:rPr>
              <a:t>skepticism(</a:t>
            </a:r>
            <a:r>
              <a:rPr lang="zh-CN" altLang="en-US" sz="2000" dirty="0" smtClean="0">
                <a:solidFill>
                  <a:srgbClr val="0000FF"/>
                </a:solidFill>
                <a:latin typeface="Times New Roman" panose="02020603050405020304" pitchFamily="18" charset="0"/>
                <a:cs typeface="Times New Roman" panose="02020603050405020304" pitchFamily="18" charset="0"/>
              </a:rPr>
              <a:t>持怀疑态度</a:t>
            </a:r>
            <a:r>
              <a:rPr lang="en-US" altLang="zh-CN" sz="2000" dirty="0" smtClean="0">
                <a:solidFill>
                  <a:srgbClr val="0000FF"/>
                </a:solidFill>
                <a:latin typeface="Times New Roman" panose="02020603050405020304" pitchFamily="18" charset="0"/>
                <a:cs typeface="Times New Roman" panose="02020603050405020304" pitchFamily="18" charset="0"/>
              </a:rPr>
              <a:t>). </a:t>
            </a:r>
            <a:endParaRPr lang="zh-CN" altLang="en-US" dirty="0">
              <a:solidFill>
                <a:srgbClr val="0000FF"/>
              </a:solidFill>
            </a:endParaRPr>
          </a:p>
        </p:txBody>
      </p:sp>
    </p:spTree>
    <p:extLst>
      <p:ext uri="{BB962C8B-B14F-4D97-AF65-F5344CB8AC3E}">
        <p14:creationId xmlns:p14="http://schemas.microsoft.com/office/powerpoint/2010/main" val="29415409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2.4.2 Parallel Composition</a:t>
            </a:r>
            <a:r>
              <a:rPr lang="en-US" altLang="zh-CN" dirty="0"/>
              <a:t> </a:t>
            </a:r>
            <a:endParaRPr lang="zh-CN" altLang="en-US"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While </a:t>
            </a:r>
            <a:r>
              <a:rPr lang="en-US" altLang="zh-CN" u="sng" dirty="0">
                <a:solidFill>
                  <a:srgbClr val="0000FF"/>
                </a:solidFill>
                <a:latin typeface="Times New Roman" panose="02020603050405020304" pitchFamily="18" charset="0"/>
                <a:cs typeface="Times New Roman" panose="02020603050405020304" pitchFamily="18" charset="0"/>
              </a:rPr>
              <a:t>general sequences of queries </a:t>
            </a:r>
            <a:r>
              <a:rPr lang="en-US" altLang="zh-CN" dirty="0">
                <a:solidFill>
                  <a:srgbClr val="0000FF"/>
                </a:solidFill>
                <a:latin typeface="Times New Roman" panose="02020603050405020304" pitchFamily="18" charset="0"/>
                <a:cs typeface="Times New Roman" panose="02020603050405020304" pitchFamily="18" charset="0"/>
              </a:rPr>
              <a:t>accumulate </a:t>
            </a:r>
            <a:r>
              <a:rPr lang="en-US" altLang="zh-CN" dirty="0" smtClean="0">
                <a:solidFill>
                  <a:srgbClr val="0000FF"/>
                </a:solidFill>
                <a:latin typeface="Times New Roman" panose="02020603050405020304" pitchFamily="18" charset="0"/>
                <a:cs typeface="Times New Roman" panose="02020603050405020304" pitchFamily="18" charset="0"/>
              </a:rPr>
              <a:t>privacy costs </a:t>
            </a:r>
            <a:r>
              <a:rPr lang="en-US" altLang="zh-CN" u="sng" dirty="0">
                <a:solidFill>
                  <a:srgbClr val="0000FF"/>
                </a:solidFill>
                <a:latin typeface="Times New Roman" panose="02020603050405020304" pitchFamily="18" charset="0"/>
                <a:cs typeface="Times New Roman" panose="02020603050405020304" pitchFamily="18" charset="0"/>
              </a:rPr>
              <a:t>additively</a:t>
            </a:r>
            <a:r>
              <a:rPr lang="en-US" altLang="zh-CN" dirty="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when the </a:t>
            </a:r>
            <a:r>
              <a:rPr lang="en-US" altLang="zh-CN" u="sng" dirty="0">
                <a:solidFill>
                  <a:srgbClr val="0000FF"/>
                </a:solidFill>
                <a:latin typeface="Times New Roman" panose="02020603050405020304" pitchFamily="18" charset="0"/>
                <a:cs typeface="Times New Roman" panose="02020603050405020304" pitchFamily="18" charset="0"/>
              </a:rPr>
              <a:t>queries are applied to disjoint subsets of the data</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u="sng" dirty="0">
                <a:solidFill>
                  <a:schemeClr val="accent2"/>
                </a:solidFill>
                <a:latin typeface="Times New Roman" panose="02020603050405020304" pitchFamily="18" charset="0"/>
                <a:cs typeface="Times New Roman" panose="02020603050405020304" pitchFamily="18" charset="0"/>
              </a:rPr>
              <a:t>we can improve the bound</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Specifically</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if </a:t>
            </a:r>
            <a:r>
              <a:rPr lang="en-US" altLang="zh-CN" u="sng" dirty="0" smtClean="0">
                <a:solidFill>
                  <a:srgbClr val="0000FF"/>
                </a:solidFill>
                <a:latin typeface="Times New Roman" panose="02020603050405020304" pitchFamily="18" charset="0"/>
                <a:cs typeface="Times New Roman" panose="02020603050405020304" pitchFamily="18" charset="0"/>
              </a:rPr>
              <a:t>the </a:t>
            </a:r>
            <a:r>
              <a:rPr lang="en-US" altLang="zh-CN" u="sng" dirty="0">
                <a:solidFill>
                  <a:srgbClr val="0000FF"/>
                </a:solidFill>
                <a:latin typeface="Times New Roman" panose="02020603050405020304" pitchFamily="18" charset="0"/>
                <a:cs typeface="Times New Roman" panose="02020603050405020304" pitchFamily="18" charset="0"/>
              </a:rPr>
              <a:t>domain of input records </a:t>
            </a:r>
            <a:r>
              <a:rPr lang="en-US" altLang="zh-CN" dirty="0">
                <a:solidFill>
                  <a:srgbClr val="0000FF"/>
                </a:solidFill>
                <a:latin typeface="Times New Roman" panose="02020603050405020304" pitchFamily="18" charset="0"/>
                <a:cs typeface="Times New Roman" panose="02020603050405020304" pitchFamily="18" charset="0"/>
              </a:rPr>
              <a:t>is partitioned into </a:t>
            </a:r>
            <a:r>
              <a:rPr lang="en-US" altLang="zh-CN" u="sng" dirty="0">
                <a:solidFill>
                  <a:srgbClr val="0000FF"/>
                </a:solidFill>
                <a:latin typeface="Times New Roman" panose="02020603050405020304" pitchFamily="18" charset="0"/>
                <a:cs typeface="Times New Roman" panose="02020603050405020304" pitchFamily="18" charset="0"/>
              </a:rPr>
              <a:t>disjoint </a:t>
            </a:r>
            <a:r>
              <a:rPr lang="en-US" altLang="zh-CN" u="sng" dirty="0" smtClean="0">
                <a:solidFill>
                  <a:srgbClr val="0000FF"/>
                </a:solidFill>
                <a:latin typeface="Times New Roman" panose="02020603050405020304" pitchFamily="18" charset="0"/>
                <a:cs typeface="Times New Roman" panose="02020603050405020304" pitchFamily="18" charset="0"/>
              </a:rPr>
              <a:t>sets</a:t>
            </a:r>
            <a:r>
              <a:rPr lang="en-US" altLang="zh-CN" dirty="0" smtClean="0">
                <a:latin typeface="Times New Roman" panose="02020603050405020304" pitchFamily="18" charset="0"/>
                <a:cs typeface="Times New Roman" panose="02020603050405020304" pitchFamily="18" charset="0"/>
              </a:rPr>
              <a:t>, independent </a:t>
            </a:r>
            <a:r>
              <a:rPr lang="en-US" altLang="zh-CN" dirty="0">
                <a:latin typeface="Times New Roman" panose="02020603050405020304" pitchFamily="18" charset="0"/>
                <a:cs typeface="Times New Roman" panose="02020603050405020304" pitchFamily="18" charset="0"/>
              </a:rPr>
              <a:t>of the actual data, and </a:t>
            </a:r>
            <a:r>
              <a:rPr lang="en-US" altLang="zh-CN" u="sng" dirty="0">
                <a:solidFill>
                  <a:srgbClr val="0000FF"/>
                </a:solidFill>
                <a:latin typeface="Times New Roman" panose="02020603050405020304" pitchFamily="18" charset="0"/>
                <a:cs typeface="Times New Roman" panose="02020603050405020304" pitchFamily="18" charset="0"/>
              </a:rPr>
              <a:t>the restrictions of </a:t>
            </a:r>
            <a:r>
              <a:rPr lang="en-US" altLang="zh-CN" u="sng" dirty="0" smtClean="0">
                <a:solidFill>
                  <a:srgbClr val="0000FF"/>
                </a:solidFill>
                <a:latin typeface="Times New Roman" panose="02020603050405020304" pitchFamily="18" charset="0"/>
                <a:cs typeface="Times New Roman" panose="02020603050405020304" pitchFamily="18" charset="0"/>
              </a:rPr>
              <a:t>the input </a:t>
            </a:r>
            <a:r>
              <a:rPr lang="en-US" altLang="zh-CN" u="sng" dirty="0">
                <a:solidFill>
                  <a:srgbClr val="0000FF"/>
                </a:solidFill>
                <a:latin typeface="Times New Roman" panose="02020603050405020304" pitchFamily="18" charset="0"/>
                <a:cs typeface="Times New Roman" panose="02020603050405020304" pitchFamily="18" charset="0"/>
              </a:rPr>
              <a:t>data to each part </a:t>
            </a:r>
            <a:r>
              <a:rPr lang="en-US" altLang="zh-CN" dirty="0">
                <a:solidFill>
                  <a:srgbClr val="0000FF"/>
                </a:solidFill>
                <a:latin typeface="Times New Roman" panose="02020603050405020304" pitchFamily="18" charset="0"/>
                <a:cs typeface="Times New Roman" panose="02020603050405020304" pitchFamily="18" charset="0"/>
              </a:rPr>
              <a:t>are subjected </a:t>
            </a:r>
            <a:r>
              <a:rPr lang="en-US" altLang="zh-CN" dirty="0" smtClean="0">
                <a:solidFill>
                  <a:srgbClr val="0000FF"/>
                </a:solidFill>
                <a:latin typeface="Times New Roman" panose="02020603050405020304" pitchFamily="18" charset="0"/>
                <a:cs typeface="Times New Roman" panose="02020603050405020304" pitchFamily="18" charset="0"/>
              </a:rPr>
              <a:t>to(</a:t>
            </a:r>
            <a:r>
              <a:rPr lang="zh-CN" altLang="en-US" dirty="0" smtClean="0">
                <a:solidFill>
                  <a:srgbClr val="0000FF"/>
                </a:solidFill>
                <a:latin typeface="Times New Roman" panose="02020603050405020304" pitchFamily="18" charset="0"/>
                <a:cs typeface="Times New Roman" panose="02020603050405020304" pitchFamily="18" charset="0"/>
              </a:rPr>
              <a:t>经受，受到</a:t>
            </a:r>
            <a:r>
              <a:rPr lang="en-US" altLang="zh-CN" dirty="0" smtClean="0">
                <a:solidFill>
                  <a:srgbClr val="0000FF"/>
                </a:solidFill>
                <a:latin typeface="Times New Roman" panose="02020603050405020304" pitchFamily="18" charset="0"/>
                <a:cs typeface="Times New Roman" panose="02020603050405020304" pitchFamily="18" charset="0"/>
              </a:rPr>
              <a:t>) differentially-private analysis</a:t>
            </a:r>
            <a:r>
              <a:rPr lang="en-US" altLang="zh-CN" dirty="0">
                <a:latin typeface="Times New Roman" panose="02020603050405020304" pitchFamily="18" charset="0"/>
                <a:cs typeface="Times New Roman" panose="02020603050405020304" pitchFamily="18" charset="0"/>
              </a:rPr>
              <a:t>, </a:t>
            </a:r>
            <a:r>
              <a:rPr lang="en-US" altLang="zh-CN" u="sng" dirty="0">
                <a:solidFill>
                  <a:schemeClr val="accent2"/>
                </a:solidFill>
                <a:latin typeface="Times New Roman" panose="02020603050405020304" pitchFamily="18" charset="0"/>
                <a:cs typeface="Times New Roman" panose="02020603050405020304" pitchFamily="18" charset="0"/>
              </a:rPr>
              <a:t>the ultimate privacy guarantee</a:t>
            </a:r>
            <a:r>
              <a:rPr lang="en-US" altLang="zh-CN" dirty="0">
                <a:solidFill>
                  <a:schemeClr val="accent2"/>
                </a:solidFill>
                <a:latin typeface="Times New Roman" panose="02020603050405020304" pitchFamily="18" charset="0"/>
                <a:cs typeface="Times New Roman" panose="02020603050405020304" pitchFamily="18" charset="0"/>
              </a:rPr>
              <a:t> depends </a:t>
            </a:r>
            <a:r>
              <a:rPr lang="en-US" altLang="zh-CN" u="sng" dirty="0">
                <a:solidFill>
                  <a:schemeClr val="accent2"/>
                </a:solidFill>
                <a:latin typeface="Times New Roman" panose="02020603050405020304" pitchFamily="18" charset="0"/>
                <a:cs typeface="Times New Roman" panose="02020603050405020304" pitchFamily="18" charset="0"/>
              </a:rPr>
              <a:t>only</a:t>
            </a:r>
            <a:r>
              <a:rPr lang="en-US" altLang="zh-CN" dirty="0">
                <a:solidFill>
                  <a:schemeClr val="accent2"/>
                </a:solidFill>
                <a:latin typeface="Times New Roman" panose="02020603050405020304" pitchFamily="18" charset="0"/>
                <a:cs typeface="Times New Roman" panose="02020603050405020304" pitchFamily="18" charset="0"/>
              </a:rPr>
              <a:t> on </a:t>
            </a:r>
            <a:r>
              <a:rPr lang="en-US" altLang="zh-CN" u="sng" dirty="0" smtClean="0">
                <a:solidFill>
                  <a:schemeClr val="accent2"/>
                </a:solidFill>
                <a:latin typeface="Times New Roman" panose="02020603050405020304" pitchFamily="18" charset="0"/>
                <a:cs typeface="Times New Roman" panose="02020603050405020304" pitchFamily="18" charset="0"/>
              </a:rPr>
              <a:t>the worst </a:t>
            </a:r>
            <a:r>
              <a:rPr lang="en-US" altLang="zh-CN" u="sng" dirty="0">
                <a:solidFill>
                  <a:schemeClr val="accent2"/>
                </a:solidFill>
                <a:latin typeface="Times New Roman" panose="02020603050405020304" pitchFamily="18" charset="0"/>
                <a:cs typeface="Times New Roman" panose="02020603050405020304" pitchFamily="18" charset="0"/>
              </a:rPr>
              <a:t>of the guarantees of each analysis</a:t>
            </a:r>
            <a:r>
              <a:rPr lang="en-US" altLang="zh-CN" dirty="0">
                <a:solidFill>
                  <a:schemeClr val="accent2"/>
                </a:solidFill>
                <a:latin typeface="Times New Roman" panose="02020603050405020304" pitchFamily="18" charset="0"/>
                <a:cs typeface="Times New Roman" panose="02020603050405020304" pitchFamily="18" charset="0"/>
              </a:rPr>
              <a:t>, not the sum. </a:t>
            </a:r>
            <a:endParaRPr lang="zh-CN" alt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23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54743"/>
            <a:ext cx="10515600" cy="5422220"/>
          </a:xfrm>
        </p:spPr>
        <p:txBody>
          <a:bodyPr>
            <a:normAutofit fontScale="92500"/>
          </a:bodyPr>
          <a:lstStyle/>
          <a:p>
            <a:r>
              <a:rPr lang="en-US" altLang="zh-CN" dirty="0">
                <a:latin typeface="Times New Roman" panose="02020603050405020304" pitchFamily="18" charset="0"/>
                <a:cs typeface="Times New Roman" panose="02020603050405020304" pitchFamily="18" charset="0"/>
              </a:rPr>
              <a:t>The important feature of </a:t>
            </a:r>
            <a:r>
              <a:rPr lang="en-US" altLang="zh-CN" dirty="0">
                <a:solidFill>
                  <a:srgbClr val="FF0000"/>
                </a:solidFill>
                <a:latin typeface="Times New Roman" panose="02020603050405020304" pitchFamily="18" charset="0"/>
                <a:cs typeface="Times New Roman" panose="02020603050405020304" pitchFamily="18" charset="0"/>
              </a:rPr>
              <a:t>this approach</a:t>
            </a:r>
            <a:r>
              <a:rPr lang="en-US" altLang="zh-CN" dirty="0">
                <a:latin typeface="Times New Roman" panose="02020603050405020304" pitchFamily="18" charset="0"/>
                <a:cs typeface="Times New Roman" panose="02020603050405020304" pitchFamily="18" charset="0"/>
              </a:rPr>
              <a:t> is that </a:t>
            </a:r>
            <a:r>
              <a:rPr lang="en-US" altLang="zh-CN" dirty="0">
                <a:solidFill>
                  <a:srgbClr val="0000FF"/>
                </a:solidFill>
                <a:latin typeface="Times New Roman" panose="02020603050405020304" pitchFamily="18" charset="0"/>
                <a:cs typeface="Times New Roman" panose="02020603050405020304" pitchFamily="18" charset="0"/>
              </a:rPr>
              <a:t>the </a:t>
            </a:r>
            <a:r>
              <a:rPr lang="en-US" altLang="zh-CN" dirty="0" smtClean="0">
                <a:solidFill>
                  <a:srgbClr val="0000FF"/>
                </a:solidFill>
                <a:latin typeface="Times New Roman" panose="02020603050405020304" pitchFamily="18" charset="0"/>
                <a:cs typeface="Times New Roman" panose="02020603050405020304" pitchFamily="18" charset="0"/>
              </a:rPr>
              <a:t>privacy guarantees </a:t>
            </a:r>
            <a:r>
              <a:rPr lang="en-US" altLang="zh-CN" dirty="0">
                <a:solidFill>
                  <a:srgbClr val="0000FF"/>
                </a:solidFill>
                <a:latin typeface="Times New Roman" panose="02020603050405020304" pitchFamily="18" charset="0"/>
                <a:cs typeface="Times New Roman" panose="02020603050405020304" pitchFamily="18" charset="0"/>
              </a:rPr>
              <a:t>are provided by the platform itself</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they(privacy guarantees) </a:t>
            </a:r>
            <a:r>
              <a:rPr lang="en-US" altLang="zh-CN" dirty="0" smtClean="0">
                <a:solidFill>
                  <a:srgbClr val="0000FF"/>
                </a:solidFill>
                <a:latin typeface="Times New Roman" panose="02020603050405020304" pitchFamily="18" charset="0"/>
                <a:cs typeface="Times New Roman" panose="02020603050405020304" pitchFamily="18" charset="0"/>
              </a:rPr>
              <a:t>require</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no </a:t>
            </a:r>
            <a:r>
              <a:rPr lang="en-US" altLang="zh-CN" dirty="0">
                <a:solidFill>
                  <a:srgbClr val="0000FF"/>
                </a:solidFill>
                <a:latin typeface="Times New Roman" panose="02020603050405020304" pitchFamily="18" charset="0"/>
                <a:cs typeface="Times New Roman" panose="02020603050405020304" pitchFamily="18" charset="0"/>
              </a:rPr>
              <a:t>privacy sophistication on the part </a:t>
            </a:r>
            <a:r>
              <a:rPr lang="en-US" altLang="zh-CN" dirty="0" smtClean="0">
                <a:solidFill>
                  <a:srgbClr val="0000FF"/>
                </a:solidFill>
                <a:latin typeface="Times New Roman" panose="02020603050405020304" pitchFamily="18" charset="0"/>
                <a:cs typeface="Times New Roman" panose="02020603050405020304" pitchFamily="18" charset="0"/>
              </a:rPr>
              <a:t>of(</a:t>
            </a:r>
            <a:r>
              <a:rPr lang="zh-CN" altLang="en-US" dirty="0" smtClean="0">
                <a:solidFill>
                  <a:srgbClr val="0000FF"/>
                </a:solidFill>
                <a:latin typeface="Times New Roman" panose="02020603050405020304" pitchFamily="18" charset="0"/>
                <a:cs typeface="Times New Roman" panose="02020603050405020304" pitchFamily="18" charset="0"/>
              </a:rPr>
              <a:t>就</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而言</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the platform’s </a:t>
            </a:r>
            <a:r>
              <a:rPr lang="en-US" altLang="zh-CN" dirty="0" smtClean="0">
                <a:solidFill>
                  <a:srgbClr val="0000FF"/>
                </a:solidFill>
                <a:latin typeface="Times New Roman" panose="02020603050405020304" pitchFamily="18" charset="0"/>
                <a:cs typeface="Times New Roman" panose="02020603050405020304" pitchFamily="18" charset="0"/>
              </a:rPr>
              <a:t>users</a:t>
            </a:r>
            <a:r>
              <a:rPr lang="en-US" altLang="zh-CN" dirty="0" smtClean="0">
                <a:latin typeface="Times New Roman" panose="02020603050405020304" pitchFamily="18" charset="0"/>
                <a:cs typeface="Times New Roman" panose="02020603050405020304" pitchFamily="18" charset="0"/>
              </a:rPr>
              <a:t>.</a:t>
            </a:r>
          </a:p>
          <a:p>
            <a:pPr marL="230400" indent="0">
              <a:buNone/>
            </a:pPr>
            <a:r>
              <a:rPr lang="zh-CN" altLang="en-US" dirty="0" smtClean="0">
                <a:latin typeface="Times New Roman" panose="02020603050405020304" pitchFamily="18" charset="0"/>
                <a:cs typeface="Times New Roman" panose="02020603050405020304" pitchFamily="18" charset="0"/>
              </a:rPr>
              <a:t>平台本身保证隐私，用户方面不</a:t>
            </a:r>
            <a:r>
              <a:rPr lang="zh-CN" altLang="en-US" dirty="0">
                <a:latin typeface="Times New Roman" panose="02020603050405020304" pitchFamily="18" charset="0"/>
                <a:cs typeface="Times New Roman" panose="02020603050405020304" pitchFamily="18" charset="0"/>
              </a:rPr>
              <a:t>要求</a:t>
            </a:r>
            <a:r>
              <a:rPr lang="zh-CN" altLang="en-US" dirty="0" smtClean="0">
                <a:latin typeface="Times New Roman" panose="02020603050405020304" pitchFamily="18" charset="0"/>
                <a:cs typeface="Times New Roman" panose="02020603050405020304" pitchFamily="18" charset="0"/>
              </a:rPr>
              <a:t>多么严谨精密。</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This </a:t>
            </a:r>
            <a:r>
              <a:rPr lang="en-US" altLang="zh-CN" dirty="0">
                <a:latin typeface="Times New Roman" panose="02020603050405020304" pitchFamily="18" charset="0"/>
                <a:cs typeface="Times New Roman" panose="02020603050405020304" pitchFamily="18" charset="0"/>
              </a:rPr>
              <a:t>is unlike many </a:t>
            </a:r>
            <a:r>
              <a:rPr lang="en-US" altLang="zh-CN" dirty="0" smtClean="0">
                <a:latin typeface="Times New Roman" panose="02020603050405020304" pitchFamily="18" charset="0"/>
                <a:cs typeface="Times New Roman" panose="02020603050405020304" pitchFamily="18" charset="0"/>
              </a:rPr>
              <a:t>prior </a:t>
            </a:r>
            <a:r>
              <a:rPr lang="en-US" altLang="zh-CN" dirty="0">
                <a:latin typeface="Times New Roman" panose="02020603050405020304" pitchFamily="18" charset="0"/>
                <a:cs typeface="Times New Roman" panose="02020603050405020304" pitchFamily="18" charset="0"/>
              </a:rPr>
              <a:t>instances of privacy research </a:t>
            </a:r>
            <a:r>
              <a:rPr lang="en-US" altLang="zh-CN" dirty="0" smtClean="0">
                <a:latin typeface="Times New Roman" panose="02020603050405020304" pitchFamily="18" charset="0"/>
                <a:cs typeface="Times New Roman" panose="02020603050405020304" pitchFamily="18" charset="0"/>
              </a:rPr>
              <a:t>that rely </a:t>
            </a:r>
            <a:r>
              <a:rPr lang="en-US" altLang="zh-CN" dirty="0">
                <a:latin typeface="Times New Roman" panose="02020603050405020304" pitchFamily="18" charset="0"/>
                <a:cs typeface="Times New Roman" panose="02020603050405020304" pitchFamily="18" charset="0"/>
              </a:rPr>
              <a:t>heavily on </a:t>
            </a:r>
            <a:r>
              <a:rPr lang="en-US" altLang="zh-CN" u="sng" dirty="0" smtClean="0">
                <a:solidFill>
                  <a:srgbClr val="0000FF"/>
                </a:solidFill>
                <a:latin typeface="Times New Roman" panose="02020603050405020304" pitchFamily="18" charset="0"/>
                <a:cs typeface="Times New Roman" panose="02020603050405020304" pitchFamily="18" charset="0"/>
              </a:rPr>
              <a:t>expert(</a:t>
            </a:r>
            <a:r>
              <a:rPr lang="zh-CN" altLang="en-US" u="sng" dirty="0" smtClean="0">
                <a:solidFill>
                  <a:srgbClr val="0000FF"/>
                </a:solidFill>
                <a:latin typeface="Times New Roman" panose="02020603050405020304" pitchFamily="18" charset="0"/>
                <a:cs typeface="Times New Roman" panose="02020603050405020304" pitchFamily="18" charset="0"/>
              </a:rPr>
              <a:t>专家的，需专门知识或技术的</a:t>
            </a:r>
            <a:r>
              <a:rPr lang="en-US" altLang="zh-CN" u="sng" dirty="0" smtClean="0">
                <a:solidFill>
                  <a:srgbClr val="0000FF"/>
                </a:solidFill>
                <a:latin typeface="Times New Roman" panose="02020603050405020304" pitchFamily="18" charset="0"/>
                <a:cs typeface="Times New Roman" panose="02020603050405020304" pitchFamily="18" charset="0"/>
              </a:rPr>
              <a:t>) design and analysis to </a:t>
            </a:r>
            <a:r>
              <a:rPr lang="en-US" altLang="zh-CN" u="sng" dirty="0">
                <a:solidFill>
                  <a:srgbClr val="0000FF"/>
                </a:solidFill>
                <a:latin typeface="Times New Roman" panose="02020603050405020304" pitchFamily="18" charset="0"/>
                <a:cs typeface="Times New Roman" panose="02020603050405020304" pitchFamily="18" charset="0"/>
              </a:rPr>
              <a:t>create </a:t>
            </a:r>
            <a:r>
              <a:rPr lang="en-US" altLang="zh-CN" u="sng" dirty="0" smtClean="0">
                <a:solidFill>
                  <a:srgbClr val="0000FF"/>
                </a:solidFill>
                <a:latin typeface="Times New Roman" panose="02020603050405020304" pitchFamily="18" charset="0"/>
                <a:cs typeface="Times New Roman" panose="02020603050405020304" pitchFamily="18" charset="0"/>
              </a:rPr>
              <a:t>analyses</a:t>
            </a:r>
            <a:r>
              <a:rPr lang="en-US" altLang="zh-CN" dirty="0" smtClean="0">
                <a:latin typeface="Times New Roman" panose="02020603050405020304" pitchFamily="18" charset="0"/>
                <a:cs typeface="Times New Roman" panose="02020603050405020304" pitchFamily="18" charset="0"/>
              </a:rPr>
              <a:t>, and </a:t>
            </a:r>
            <a:r>
              <a:rPr lang="en-US" altLang="zh-CN" u="sng" dirty="0">
                <a:solidFill>
                  <a:srgbClr val="0000FF"/>
                </a:solidFill>
                <a:latin typeface="Times New Roman" panose="02020603050405020304" pitchFamily="18" charset="0"/>
                <a:cs typeface="Times New Roman" panose="02020603050405020304" pitchFamily="18" charset="0"/>
              </a:rPr>
              <a:t>expert evaluation to properly </a:t>
            </a:r>
            <a:r>
              <a:rPr lang="en-US" altLang="zh-CN" u="sng" dirty="0" smtClean="0">
                <a:solidFill>
                  <a:srgbClr val="0000FF"/>
                </a:solidFill>
                <a:latin typeface="Times New Roman" panose="02020603050405020304" pitchFamily="18" charset="0"/>
                <a:cs typeface="Times New Roman" panose="02020603050405020304" pitchFamily="18" charset="0"/>
              </a:rPr>
              <a:t>vet(</a:t>
            </a:r>
            <a:r>
              <a:rPr lang="zh-CN" altLang="en-US" u="sng" dirty="0" smtClean="0">
                <a:solidFill>
                  <a:srgbClr val="0000FF"/>
                </a:solidFill>
                <a:latin typeface="Times New Roman" panose="02020603050405020304" pitchFamily="18" charset="0"/>
                <a:cs typeface="Times New Roman" panose="02020603050405020304" pitchFamily="18" charset="0"/>
              </a:rPr>
              <a:t>审查</a:t>
            </a:r>
            <a:r>
              <a:rPr lang="en-US" altLang="zh-CN" u="sng" dirty="0" smtClean="0">
                <a:solidFill>
                  <a:srgbClr val="0000FF"/>
                </a:solidFill>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proposed </a:t>
            </a:r>
            <a:r>
              <a:rPr lang="en-US" altLang="zh-CN" u="sng" dirty="0" smtClean="0">
                <a:solidFill>
                  <a:srgbClr val="0000FF"/>
                </a:solidFill>
                <a:latin typeface="Times New Roman" panose="02020603050405020304" pitchFamily="18" charset="0"/>
                <a:cs typeface="Times New Roman" panose="02020603050405020304" pitchFamily="18" charset="0"/>
              </a:rPr>
              <a:t>approaches</a:t>
            </a:r>
            <a:r>
              <a:rPr lang="en-US" altLang="zh-CN" dirty="0" smtClean="0">
                <a:latin typeface="Times New Roman" panose="02020603050405020304" pitchFamily="18" charset="0"/>
                <a:cs typeface="Times New Roman" panose="02020603050405020304" pitchFamily="18" charset="0"/>
              </a:rPr>
              <a:t>. In </a:t>
            </a:r>
            <a:r>
              <a:rPr lang="en-US" altLang="zh-CN" dirty="0">
                <a:solidFill>
                  <a:srgbClr val="FF0000"/>
                </a:solidFill>
                <a:latin typeface="Times New Roman" panose="02020603050405020304" pitchFamily="18" charset="0"/>
                <a:cs typeface="Times New Roman" panose="02020603050405020304" pitchFamily="18" charset="0"/>
              </a:rPr>
              <a:t>such a mode</a:t>
            </a:r>
            <a:r>
              <a:rPr lang="en-US" altLang="zh-CN" dirty="0">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non-expert analysts </a:t>
            </a:r>
            <a:r>
              <a:rPr lang="en-US" altLang="zh-CN" dirty="0">
                <a:latin typeface="Times New Roman" panose="02020603050405020304" pitchFamily="18" charset="0"/>
                <a:cs typeface="Times New Roman" panose="02020603050405020304" pitchFamily="18" charset="0"/>
              </a:rPr>
              <a:t>are unable to </a:t>
            </a:r>
            <a:r>
              <a:rPr lang="en-US" altLang="zh-CN" dirty="0" smtClean="0">
                <a:latin typeface="Times New Roman" panose="02020603050405020304" pitchFamily="18" charset="0"/>
                <a:cs typeface="Times New Roman" panose="02020603050405020304" pitchFamily="18" charset="0"/>
              </a:rPr>
              <a:t>express themselves </a:t>
            </a:r>
            <a:r>
              <a:rPr lang="en-US" altLang="zh-CN" dirty="0">
                <a:latin typeface="Times New Roman" panose="02020603050405020304" pitchFamily="18" charset="0"/>
                <a:cs typeface="Times New Roman" panose="02020603050405020304" pitchFamily="18" charset="0"/>
              </a:rPr>
              <a:t>clearly or </a:t>
            </a:r>
            <a:r>
              <a:rPr lang="en-US" altLang="zh-CN" dirty="0" smtClean="0">
                <a:latin typeface="Times New Roman" panose="02020603050405020304" pitchFamily="18" charset="0"/>
                <a:cs typeface="Times New Roman" panose="02020603050405020304" pitchFamily="18" charset="0"/>
              </a:rPr>
              <a:t>convincingly(</a:t>
            </a:r>
            <a:r>
              <a:rPr lang="zh-CN" altLang="en-US" dirty="0" smtClean="0">
                <a:latin typeface="Times New Roman" panose="02020603050405020304" pitchFamily="18" charset="0"/>
                <a:cs typeface="Times New Roman" panose="02020603050405020304" pitchFamily="18" charset="0"/>
              </a:rPr>
              <a:t>有说服力的</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a:t>
            </a:r>
            <a:r>
              <a:rPr lang="en-US" altLang="zh-CN" u="sng" dirty="0">
                <a:solidFill>
                  <a:srgbClr val="0000FF"/>
                </a:solidFill>
                <a:latin typeface="Times New Roman" panose="02020603050405020304" pitchFamily="18" charset="0"/>
                <a:cs typeface="Times New Roman" panose="02020603050405020304" pitchFamily="18" charset="0"/>
              </a:rPr>
              <a:t>non-expert </a:t>
            </a:r>
            <a:r>
              <a:rPr lang="en-US" altLang="zh-CN" u="sng" dirty="0" smtClean="0">
                <a:solidFill>
                  <a:srgbClr val="0000FF"/>
                </a:solidFill>
                <a:latin typeface="Times New Roman" panose="02020603050405020304" pitchFamily="18" charset="0"/>
                <a:cs typeface="Times New Roman" panose="02020603050405020304" pitchFamily="18" charset="0"/>
              </a:rPr>
              <a:t>providers </a:t>
            </a:r>
            <a:r>
              <a:rPr lang="en-US" altLang="zh-CN" dirty="0" smtClean="0">
                <a:latin typeface="Times New Roman" panose="02020603050405020304" pitchFamily="18" charset="0"/>
                <a:cs typeface="Times New Roman" panose="02020603050405020304" pitchFamily="18" charset="0"/>
              </a:rPr>
              <a:t>are </a:t>
            </a:r>
            <a:r>
              <a:rPr lang="en-US" altLang="zh-CN" dirty="0">
                <a:latin typeface="Times New Roman" panose="02020603050405020304" pitchFamily="18" charset="0"/>
                <a:cs typeface="Times New Roman" panose="02020603050405020304" pitchFamily="18" charset="0"/>
              </a:rPr>
              <a:t>unable to verify or </a:t>
            </a:r>
            <a:r>
              <a:rPr lang="en-US" altLang="zh-CN" dirty="0" smtClean="0">
                <a:latin typeface="Times New Roman" panose="02020603050405020304" pitchFamily="18" charset="0"/>
                <a:cs typeface="Times New Roman" panose="02020603050405020304" pitchFamily="18" charset="0"/>
              </a:rPr>
              <a:t>interpret(</a:t>
            </a:r>
            <a:r>
              <a:rPr lang="zh-CN" altLang="en-US" dirty="0" smtClean="0">
                <a:latin typeface="Times New Roman" panose="02020603050405020304" pitchFamily="18" charset="0"/>
                <a:cs typeface="Times New Roman" panose="02020603050405020304" pitchFamily="18" charset="0"/>
              </a:rPr>
              <a:t>验证或解释</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their privacy </a:t>
            </a:r>
            <a:r>
              <a:rPr lang="en-US" altLang="zh-CN" dirty="0" smtClean="0">
                <a:latin typeface="Times New Roman" panose="02020603050405020304" pitchFamily="18" charset="0"/>
                <a:cs typeface="Times New Roman" panose="02020603050405020304" pitchFamily="18" charset="0"/>
              </a:rPr>
              <a:t>guarantees.</a:t>
            </a:r>
          </a:p>
          <a:p>
            <a:r>
              <a:rPr lang="en-US" altLang="zh-CN" dirty="0" smtClean="0">
                <a:latin typeface="Times New Roman" panose="02020603050405020304" pitchFamily="18" charset="0"/>
                <a:cs typeface="Times New Roman" panose="02020603050405020304" pitchFamily="18" charset="0"/>
              </a:rPr>
              <a:t>Here </a:t>
            </a:r>
            <a:r>
              <a:rPr lang="en-US" altLang="zh-CN" dirty="0">
                <a:latin typeface="Times New Roman" panose="02020603050405020304" pitchFamily="18" charset="0"/>
                <a:cs typeface="Times New Roman" panose="02020603050405020304" pitchFamily="18" charset="0"/>
              </a:rPr>
              <a:t>the platform itself serves as a common basis for </a:t>
            </a:r>
            <a:r>
              <a:rPr lang="en-US" altLang="zh-CN" dirty="0" smtClean="0">
                <a:latin typeface="Times New Roman" panose="02020603050405020304" pitchFamily="18" charset="0"/>
                <a:cs typeface="Times New Roman" panose="02020603050405020304" pitchFamily="18" charset="0"/>
              </a:rPr>
              <a:t>trust, even </a:t>
            </a:r>
            <a:r>
              <a:rPr lang="en-US" altLang="zh-CN" dirty="0">
                <a:latin typeface="Times New Roman" panose="02020603050405020304" pitchFamily="18" charset="0"/>
                <a:cs typeface="Times New Roman" panose="02020603050405020304" pitchFamily="18" charset="0"/>
              </a:rPr>
              <a:t>for </a:t>
            </a:r>
            <a:r>
              <a:rPr lang="en-US" altLang="zh-CN" dirty="0">
                <a:solidFill>
                  <a:srgbClr val="0000FF"/>
                </a:solidFill>
                <a:latin typeface="Times New Roman" panose="02020603050405020304" pitchFamily="18" charset="0"/>
                <a:cs typeface="Times New Roman" panose="02020603050405020304" pitchFamily="18" charset="0"/>
              </a:rPr>
              <a:t>analysts and providers </a:t>
            </a:r>
            <a:r>
              <a:rPr lang="en-US" altLang="zh-CN" u="sng" dirty="0">
                <a:solidFill>
                  <a:srgbClr val="0000FF"/>
                </a:solidFill>
                <a:latin typeface="Times New Roman" panose="02020603050405020304" pitchFamily="18" charset="0"/>
                <a:cs typeface="Times New Roman" panose="02020603050405020304" pitchFamily="18" charset="0"/>
              </a:rPr>
              <a:t>with no previous </a:t>
            </a:r>
            <a:r>
              <a:rPr lang="en-US" altLang="zh-CN" u="sng" dirty="0" smtClean="0">
                <a:solidFill>
                  <a:srgbClr val="0000FF"/>
                </a:solidFill>
                <a:latin typeface="Times New Roman" panose="02020603050405020304" pitchFamily="18" charset="0"/>
                <a:cs typeface="Times New Roman" panose="02020603050405020304" pitchFamily="18" charset="0"/>
              </a:rPr>
              <a:t>experience with </a:t>
            </a:r>
            <a:r>
              <a:rPr lang="en-US" altLang="zh-CN" u="sng" dirty="0">
                <a:solidFill>
                  <a:srgbClr val="0000FF"/>
                </a:solidFill>
                <a:latin typeface="Times New Roman" panose="02020603050405020304" pitchFamily="18" charset="0"/>
                <a:cs typeface="Times New Roman" panose="02020603050405020304" pitchFamily="18" charset="0"/>
              </a:rPr>
              <a:t>privacy</a:t>
            </a:r>
            <a:r>
              <a:rPr lang="en-US" altLang="zh-CN" dirty="0">
                <a:latin typeface="Times New Roman" panose="02020603050405020304" pitchFamily="18" charset="0"/>
                <a:cs typeface="Times New Roman" panose="02020603050405020304" pitchFamily="18" charset="0"/>
              </a:rPr>
              <a:t>, or even with each other.</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4798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noAutofit/>
              </a:bodyPr>
              <a:lstStyle/>
              <a:p>
                <a:r>
                  <a:rPr lang="en-US" altLang="zh-CN" sz="3200" dirty="0" smtClean="0">
                    <a:latin typeface="Times New Roman" panose="02020603050405020304" pitchFamily="18" charset="0"/>
                    <a:cs typeface="Times New Roman" panose="02020603050405020304" pitchFamily="18" charset="0"/>
                  </a:rPr>
                  <a:t>Theorem 4. </a:t>
                </a:r>
                <a:r>
                  <a:rPr lang="en-US" altLang="zh-CN" sz="3200" i="1"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US" altLang="zh-CN" sz="3200" i="1">
                            <a:latin typeface="Cambria Math" panose="02040503050406030204" pitchFamily="18" charset="0"/>
                            <a:cs typeface="Times New Roman" panose="02020603050405020304" pitchFamily="18" charset="0"/>
                          </a:rPr>
                        </m:ctrlPr>
                      </m:sSubPr>
                      <m:e>
                        <m:r>
                          <a:rPr lang="en-US" altLang="zh-CN" sz="3200" i="1">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3200" i="1">
                            <a:latin typeface="Cambria Math" panose="02040503050406030204" pitchFamily="18" charset="0"/>
                            <a:cs typeface="Times New Roman" panose="02020603050405020304" pitchFamily="18" charset="0"/>
                          </a:rPr>
                          <m:t>𝑖</m:t>
                        </m:r>
                      </m:sub>
                    </m:sSub>
                  </m:oMath>
                </a14:m>
                <a:r>
                  <a:rPr lang="en-US" altLang="zh-CN" sz="3200" i="1" dirty="0">
                    <a:latin typeface="Times New Roman" panose="02020603050405020304" pitchFamily="18" charset="0"/>
                    <a:cs typeface="Times New Roman" panose="02020603050405020304" pitchFamily="18" charset="0"/>
                  </a:rPr>
                  <a:t> each provide </a:t>
                </a:r>
                <a14:m>
                  <m:oMath xmlns:m="http://schemas.openxmlformats.org/officeDocument/2006/math">
                    <m:r>
                      <a:rPr lang="zh-CN" altLang="en-US" sz="3200" i="1">
                        <a:latin typeface="Cambria Math" panose="02040503050406030204" pitchFamily="18" charset="0"/>
                        <a:cs typeface="Times New Roman" panose="02020603050405020304" pitchFamily="18" charset="0"/>
                      </a:rPr>
                      <m:t>𝜖</m:t>
                    </m:r>
                  </m:oMath>
                </a14:m>
                <a:r>
                  <a:rPr lang="en-US" altLang="zh-CN" sz="3200" i="1" dirty="0">
                    <a:latin typeface="Times New Roman" panose="02020603050405020304" pitchFamily="18" charset="0"/>
                    <a:cs typeface="Times New Roman" panose="02020603050405020304" pitchFamily="18" charset="0"/>
                  </a:rPr>
                  <a:t>-differential </a:t>
                </a:r>
                <a:r>
                  <a:rPr lang="en-US" altLang="zh-CN" sz="3200" i="1" dirty="0" smtClean="0">
                    <a:latin typeface="Times New Roman" panose="02020603050405020304" pitchFamily="18" charset="0"/>
                    <a:cs typeface="Times New Roman" panose="02020603050405020304" pitchFamily="18" charset="0"/>
                  </a:rPr>
                  <a:t>privacy. Let </a:t>
                </a:r>
                <a14:m>
                  <m:oMath xmlns:m="http://schemas.openxmlformats.org/officeDocument/2006/math">
                    <m:sSub>
                      <m:sSubPr>
                        <m:ctrlPr>
                          <a:rPr lang="en-US" altLang="zh-CN" sz="3200" i="1">
                            <a:latin typeface="Cambria Math" panose="02040503050406030204" pitchFamily="18" charset="0"/>
                            <a:cs typeface="Times New Roman" panose="02020603050405020304" pitchFamily="18" charset="0"/>
                          </a:rPr>
                        </m:ctrlPr>
                      </m:sSubPr>
                      <m:e>
                        <m:r>
                          <a:rPr lang="zh-CN" altLang="en-US" sz="3200" i="1" smtClean="0">
                            <a:latin typeface="Cambria Math" panose="02040503050406030204" pitchFamily="18" charset="0"/>
                            <a:ea typeface="Cambria Math" panose="02040503050406030204" pitchFamily="18" charset="0"/>
                            <a:cs typeface="Times New Roman" panose="02020603050405020304" pitchFamily="18" charset="0"/>
                          </a:rPr>
                          <m:t>𝒟</m:t>
                        </m:r>
                      </m:e>
                      <m:sub>
                        <m:r>
                          <a:rPr lang="en-US" altLang="zh-CN" sz="3200" i="1">
                            <a:latin typeface="Cambria Math" panose="02040503050406030204" pitchFamily="18" charset="0"/>
                            <a:cs typeface="Times New Roman" panose="02020603050405020304" pitchFamily="18" charset="0"/>
                          </a:rPr>
                          <m:t>𝑖</m:t>
                        </m:r>
                      </m:sub>
                    </m:sSub>
                  </m:oMath>
                </a14:m>
                <a:r>
                  <a:rPr lang="en-US" altLang="zh-CN" sz="3200" i="1" dirty="0">
                    <a:latin typeface="Times New Roman" panose="02020603050405020304" pitchFamily="18" charset="0"/>
                    <a:cs typeface="Times New Roman" panose="02020603050405020304" pitchFamily="18" charset="0"/>
                  </a:rPr>
                  <a:t> be arbitrary disjoint subsets of the input domain</a:t>
                </a:r>
                <a:r>
                  <a:rPr lang="en-US" altLang="zh-CN" sz="3200" i="1"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3200" i="1">
                        <a:latin typeface="Cambria Math" panose="02040503050406030204" pitchFamily="18" charset="0"/>
                        <a:ea typeface="Cambria Math" panose="02040503050406030204" pitchFamily="18" charset="0"/>
                        <a:cs typeface="Times New Roman" panose="02020603050405020304" pitchFamily="18" charset="0"/>
                      </a:rPr>
                      <m:t>𝒟</m:t>
                    </m:r>
                  </m:oMath>
                </a14:m>
                <a:r>
                  <a:rPr lang="en-US" altLang="zh-CN" sz="3200" i="1" dirty="0" smtClean="0">
                    <a:latin typeface="Times New Roman" panose="02020603050405020304" pitchFamily="18" charset="0"/>
                    <a:cs typeface="Times New Roman" panose="02020603050405020304" pitchFamily="18" charset="0"/>
                  </a:rPr>
                  <a:t>. The </a:t>
                </a:r>
                <a:r>
                  <a:rPr lang="en-US" altLang="zh-CN" sz="3200" i="1" dirty="0">
                    <a:latin typeface="Times New Roman" panose="02020603050405020304" pitchFamily="18" charset="0"/>
                    <a:cs typeface="Times New Roman" panose="02020603050405020304" pitchFamily="18" charset="0"/>
                  </a:rPr>
                  <a:t>sequence of </a:t>
                </a:r>
                <a14:m>
                  <m:oMath xmlns:m="http://schemas.openxmlformats.org/officeDocument/2006/math">
                    <m:sSub>
                      <m:sSubPr>
                        <m:ctrlPr>
                          <a:rPr lang="en-US" altLang="zh-CN" sz="3200" i="1" smtClean="0">
                            <a:solidFill>
                              <a:srgbClr val="0000FF"/>
                            </a:solidFill>
                            <a:latin typeface="Cambria Math" panose="02040503050406030204" pitchFamily="18" charset="0"/>
                            <a:cs typeface="Times New Roman" panose="02020603050405020304" pitchFamily="18" charset="0"/>
                          </a:rPr>
                        </m:ctrlPr>
                      </m:sSubPr>
                      <m:e>
                        <m:r>
                          <a:rPr lang="en-US" altLang="zh-CN" sz="32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3200" i="1">
                            <a:solidFill>
                              <a:srgbClr val="0000FF"/>
                            </a:solidFill>
                            <a:latin typeface="Cambria Math" panose="02040503050406030204" pitchFamily="18" charset="0"/>
                            <a:cs typeface="Times New Roman" panose="02020603050405020304" pitchFamily="18" charset="0"/>
                          </a:rPr>
                          <m:t>𝑖</m:t>
                        </m:r>
                      </m:sub>
                    </m:sSub>
                    <m:r>
                      <a:rPr lang="en-US" altLang="zh-CN" sz="3200" b="0" i="1" smtClean="0">
                        <a:latin typeface="Cambria Math" panose="02040503050406030204" pitchFamily="18" charset="0"/>
                        <a:cs typeface="Times New Roman" panose="02020603050405020304" pitchFamily="18" charset="0"/>
                      </a:rPr>
                      <m:t>(</m:t>
                    </m:r>
                    <m:r>
                      <a:rPr lang="en-US" altLang="zh-CN" sz="3200" b="0" i="1" smtClean="0">
                        <a:latin typeface="Cambria Math" panose="02040503050406030204" pitchFamily="18" charset="0"/>
                        <a:cs typeface="Times New Roman" panose="02020603050405020304" pitchFamily="18" charset="0"/>
                      </a:rPr>
                      <m:t>𝑋</m:t>
                    </m:r>
                    <m:r>
                      <a:rPr lang="en-US" altLang="zh-CN" sz="3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3200" i="1">
                            <a:latin typeface="Cambria Math" panose="02040503050406030204" pitchFamily="18" charset="0"/>
                            <a:cs typeface="Times New Roman" panose="02020603050405020304" pitchFamily="18" charset="0"/>
                          </a:rPr>
                        </m:ctrlPr>
                      </m:sSubPr>
                      <m:e>
                        <m:r>
                          <a:rPr lang="zh-CN" altLang="en-US" sz="3200" i="1">
                            <a:latin typeface="Cambria Math" panose="02040503050406030204" pitchFamily="18" charset="0"/>
                            <a:ea typeface="Cambria Math" panose="02040503050406030204" pitchFamily="18" charset="0"/>
                            <a:cs typeface="Times New Roman" panose="02020603050405020304" pitchFamily="18" charset="0"/>
                          </a:rPr>
                          <m:t>𝒟</m:t>
                        </m:r>
                      </m:e>
                      <m:sub>
                        <m:r>
                          <a:rPr lang="en-US" altLang="zh-CN" sz="3200" i="1">
                            <a:latin typeface="Cambria Math" panose="02040503050406030204" pitchFamily="18" charset="0"/>
                            <a:cs typeface="Times New Roman" panose="02020603050405020304" pitchFamily="18" charset="0"/>
                          </a:rPr>
                          <m:t>𝑖</m:t>
                        </m:r>
                      </m:sub>
                    </m:sSub>
                    <m:r>
                      <a:rPr lang="en-US" altLang="zh-CN" sz="3200" b="0" i="1" smtClean="0">
                        <a:latin typeface="Cambria Math" panose="02040503050406030204" pitchFamily="18" charset="0"/>
                        <a:cs typeface="Times New Roman" panose="02020603050405020304" pitchFamily="18" charset="0"/>
                      </a:rPr>
                      <m:t>)</m:t>
                    </m:r>
                  </m:oMath>
                </a14:m>
                <a:r>
                  <a:rPr lang="en-US" altLang="zh-CN" sz="3200" dirty="0" smtClean="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provides</a:t>
                </a:r>
                <a:r>
                  <a:rPr lang="en-US" altLang="zh-CN" sz="3200" i="1"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3200" i="1">
                        <a:latin typeface="Cambria Math" panose="02040503050406030204" pitchFamily="18" charset="0"/>
                        <a:cs typeface="Times New Roman" panose="02020603050405020304" pitchFamily="18" charset="0"/>
                      </a:rPr>
                      <m:t>𝜖</m:t>
                    </m:r>
                  </m:oMath>
                </a14:m>
                <a:r>
                  <a:rPr lang="en-US" altLang="zh-CN" sz="3200" i="1" dirty="0">
                    <a:latin typeface="Times New Roman" panose="02020603050405020304" pitchFamily="18" charset="0"/>
                    <a:cs typeface="Times New Roman" panose="02020603050405020304" pitchFamily="18" charset="0"/>
                  </a:rPr>
                  <a:t>-differential privacy.</a:t>
                </a:r>
                <a:r>
                  <a:rPr lang="en-US" altLang="zh-CN" sz="3200" dirty="0">
                    <a:latin typeface="Times New Roman" panose="02020603050405020304" pitchFamily="18" charset="0"/>
                    <a:cs typeface="Times New Roman" panose="02020603050405020304" pitchFamily="18" charset="0"/>
                  </a:rPr>
                  <a:t> </a:t>
                </a:r>
                <a:endParaRPr lang="zh-CN" altLang="en-US" sz="3200" dirty="0">
                  <a:latin typeface="Times New Roman" panose="02020603050405020304" pitchFamily="18" charset="0"/>
                  <a:cs typeface="Times New Roman" panose="02020603050405020304" pitchFamily="18" charset="0"/>
                </a:endParaRP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0">
                <a:blip r:embed="rId2"/>
                <a:stretch>
                  <a:fillRect l="-1507" t="-13364" b="-179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0515600" cy="4351338"/>
              </a:xfrm>
            </p:spPr>
            <p:txBody>
              <a:bodyPr>
                <a:noAutofit/>
              </a:bodyPr>
              <a:lstStyle/>
              <a:p>
                <a:r>
                  <a:rPr lang="en-US" altLang="zh-CN" sz="2400" dirty="0" smtClean="0">
                    <a:latin typeface="Times New Roman" panose="02020603050405020304" pitchFamily="18" charset="0"/>
                    <a:cs typeface="Times New Roman" panose="02020603050405020304" pitchFamily="18" charset="0"/>
                  </a:rPr>
                  <a:t>Proof. For </a:t>
                </a:r>
                <a:r>
                  <a:rPr lang="en-US" altLang="zh-CN" sz="2400" i="1" dirty="0">
                    <a:latin typeface="Times New Roman" panose="02020603050405020304" pitchFamily="18" charset="0"/>
                    <a:cs typeface="Times New Roman" panose="02020603050405020304" pitchFamily="18" charset="0"/>
                  </a:rPr>
                  <a:t>A </a:t>
                </a:r>
                <a:r>
                  <a:rPr lang="en-US" altLang="zh-CN" sz="2400" dirty="0">
                    <a:latin typeface="Times New Roman" panose="02020603050405020304" pitchFamily="18" charset="0"/>
                    <a:cs typeface="Times New Roman" panose="02020603050405020304" pitchFamily="18" charset="0"/>
                  </a:rPr>
                  <a:t>and </a:t>
                </a:r>
                <a:r>
                  <a:rPr lang="en-US" altLang="zh-CN" sz="2400" i="1" dirty="0">
                    <a:latin typeface="Times New Roman" panose="02020603050405020304" pitchFamily="18" charset="0"/>
                    <a:cs typeface="Times New Roman" panose="02020603050405020304" pitchFamily="18" charset="0"/>
                  </a:rPr>
                  <a:t>B</a:t>
                </a:r>
                <a:r>
                  <a:rPr lang="en-US" altLang="zh-CN" sz="2400" dirty="0">
                    <a:latin typeface="Times New Roman" panose="02020603050405020304" pitchFamily="18" charset="0"/>
                    <a:cs typeface="Times New Roman" panose="02020603050405020304" pitchFamily="18" charset="0"/>
                  </a:rPr>
                  <a:t>, let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𝑖</m:t>
                        </m:r>
                      </m:sub>
                    </m:sSub>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𝐴</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𝒟</m:t>
                        </m:r>
                      </m:e>
                      <m:sub>
                        <m:r>
                          <a:rPr lang="en-US" altLang="zh-CN" sz="2400" i="1">
                            <a:latin typeface="Cambria Math" panose="02040503050406030204" pitchFamily="18" charset="0"/>
                            <a:cs typeface="Times New Roman" panose="02020603050405020304" pitchFamily="18" charset="0"/>
                          </a:rPr>
                          <m:t>𝑖</m:t>
                        </m:r>
                      </m:sub>
                    </m:sSub>
                  </m:oMath>
                </a14:m>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𝐵</m:t>
                        </m:r>
                      </m:e>
                      <m:sub>
                        <m:r>
                          <a:rPr lang="en-US" altLang="zh-CN" sz="2400" i="1">
                            <a:latin typeface="Cambria Math" panose="02040503050406030204" pitchFamily="18" charset="0"/>
                            <a:cs typeface="Times New Roman" panose="02020603050405020304" pitchFamily="18" charset="0"/>
                          </a:rPr>
                          <m:t>𝑖</m:t>
                        </m:r>
                      </m:sub>
                    </m:sSub>
                    <m:r>
                      <a:rPr lang="en-US" altLang="zh-CN"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𝐵</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𝒟</m:t>
                        </m:r>
                      </m:e>
                      <m:sub>
                        <m:r>
                          <a:rPr lang="en-US" altLang="zh-CN" sz="2400" i="1">
                            <a:latin typeface="Cambria Math" panose="02040503050406030204" pitchFamily="18" charset="0"/>
                            <a:cs typeface="Times New Roman" panose="02020603050405020304" pitchFamily="18" charset="0"/>
                          </a:rPr>
                          <m:t>𝑖</m:t>
                        </m:r>
                      </m:sub>
                    </m:sSub>
                  </m:oMath>
                </a14:m>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and </a:t>
                </a:r>
                <a:r>
                  <a:rPr lang="en-US" altLang="zh-CN" sz="2400" dirty="0">
                    <a:latin typeface="Times New Roman" panose="02020603050405020304" pitchFamily="18" charset="0"/>
                    <a:cs typeface="Times New Roman" panose="02020603050405020304" pitchFamily="18" charset="0"/>
                  </a:rPr>
                  <a:t>write </a:t>
                </a:r>
                <a14:m>
                  <m:oMath xmlns:m="http://schemas.openxmlformats.org/officeDocument/2006/math">
                    <m:sSubSup>
                      <m:sSubSupPr>
                        <m:ctrlPr>
                          <a:rPr lang="en-US" altLang="zh-CN" sz="2400" i="1">
                            <a:solidFill>
                              <a:srgbClr val="0000FF"/>
                            </a:solidFill>
                            <a:latin typeface="Cambria Math" panose="02040503050406030204" pitchFamily="18" charset="0"/>
                            <a:cs typeface="Times New Roman" panose="02020603050405020304" pitchFamily="18" charset="0"/>
                          </a:rPr>
                        </m:ctrlPr>
                      </m:sSubSupPr>
                      <m:e>
                        <m:r>
                          <a:rPr lang="en-US" altLang="zh-CN"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sub>
                      <m:sup>
                        <m:r>
                          <a:rPr lang="en-US" altLang="zh-CN"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𝑟</m:t>
                        </m:r>
                      </m:sup>
                    </m:sSubSup>
                  </m:oMath>
                </a14:m>
                <a:r>
                  <a:rPr lang="en-US" altLang="zh-CN" sz="2400"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for mechanism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2400" i="1">
                            <a:latin typeface="Cambria Math" panose="02040503050406030204" pitchFamily="18" charset="0"/>
                            <a:cs typeface="Times New Roman" panose="02020603050405020304" pitchFamily="18" charset="0"/>
                          </a:rPr>
                          <m:t>𝑖</m:t>
                        </m:r>
                      </m:sub>
                    </m:sSub>
                  </m:oMath>
                </a14:m>
                <a:r>
                  <a:rPr lang="en-US" altLang="zh-CN" sz="2400"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supplied with </a:t>
                </a:r>
                <a:r>
                  <a:rPr lang="en-US" altLang="zh-CN" sz="2400" i="1"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1</a:t>
                </a:r>
                <a:r>
                  <a:rPr lang="en-US" altLang="zh-CN" sz="2400" i="1" dirty="0">
                    <a:latin typeface="Times New Roman" panose="02020603050405020304" pitchFamily="18" charset="0"/>
                    <a:cs typeface="Times New Roman" panose="02020603050405020304" pitchFamily="18" charset="0"/>
                  </a:rPr>
                  <a:t>, . . . , </a:t>
                </a:r>
                <a:r>
                  <a:rPr lang="en-US" altLang="zh-CN" sz="2400" i="1" dirty="0" smtClean="0">
                    <a:latin typeface="Times New Roman" panose="02020603050405020304" pitchFamily="18" charset="0"/>
                    <a:cs typeface="Times New Roman" panose="02020603050405020304" pitchFamily="18" charset="0"/>
                  </a:rPr>
                  <a:t>r</a:t>
                </a:r>
                <a:r>
                  <a:rPr lang="en-US" altLang="zh-CN" sz="2400" i="1" baseline="-25000" dirty="0" smtClean="0">
                    <a:latin typeface="Times New Roman" panose="02020603050405020304" pitchFamily="18" charset="0"/>
                    <a:cs typeface="Times New Roman" panose="02020603050405020304" pitchFamily="18" charset="0"/>
                  </a:rPr>
                  <a:t>i-</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 The </a:t>
                </a:r>
                <a:r>
                  <a:rPr lang="en-US" altLang="zh-CN" sz="2400" dirty="0">
                    <a:latin typeface="Times New Roman" panose="02020603050405020304" pitchFamily="18" charset="0"/>
                    <a:cs typeface="Times New Roman" panose="02020603050405020304" pitchFamily="18" charset="0"/>
                  </a:rPr>
                  <a:t>probability of output </a:t>
                </a:r>
                <a:r>
                  <a:rPr lang="en-US" altLang="zh-CN" sz="2400" i="1" dirty="0">
                    <a:latin typeface="Times New Roman" panose="02020603050405020304" pitchFamily="18" charset="0"/>
                    <a:cs typeface="Times New Roman" panose="02020603050405020304" pitchFamily="18" charset="0"/>
                  </a:rPr>
                  <a:t>r </a:t>
                </a:r>
                <a:r>
                  <a:rPr lang="en-US" altLang="zh-CN" sz="2400" dirty="0">
                    <a:latin typeface="Times New Roman" panose="02020603050405020304" pitchFamily="18" charset="0"/>
                    <a:cs typeface="Times New Roman" panose="02020603050405020304" pitchFamily="18" charset="0"/>
                  </a:rPr>
                  <a:t>from the sequence of </a:t>
                </a:r>
                <a14:m>
                  <m:oMath xmlns:m="http://schemas.openxmlformats.org/officeDocument/2006/math">
                    <m:sSubSup>
                      <m:sSubSupPr>
                        <m:ctrlPr>
                          <a:rPr lang="en-US" altLang="zh-CN" sz="2400" i="1">
                            <a:solidFill>
                              <a:srgbClr val="0000FF"/>
                            </a:solidFill>
                            <a:latin typeface="Cambria Math" panose="02040503050406030204" pitchFamily="18" charset="0"/>
                            <a:cs typeface="Times New Roman" panose="02020603050405020304" pitchFamily="18" charset="0"/>
                          </a:rPr>
                        </m:ctrlPr>
                      </m:sSubSupPr>
                      <m:e>
                        <m:r>
                          <a:rPr lang="en-US" altLang="zh-CN"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sub>
                      <m:sup>
                        <m:r>
                          <a:rPr lang="en-US" altLang="zh-CN"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𝑟</m:t>
                        </m:r>
                      </m:sup>
                    </m:sSubSup>
                    <m:r>
                      <a:rPr lang="en-US" altLang="zh-CN"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𝐴</m:t>
                    </m:r>
                    <m:r>
                      <a:rPr lang="en-US" altLang="zh-CN"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is </a:t>
                </a:r>
                <a:endParaRPr lang="en-US" altLang="zh-CN" sz="2400" b="0" i="0" dirty="0" smtClean="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sz="2400" i="1">
                              <a:latin typeface="Cambria Math" panose="02040503050406030204" pitchFamily="18" charset="0"/>
                              <a:cs typeface="Times New Roman" panose="02020603050405020304" pitchFamily="18" charset="0"/>
                            </a:rPr>
                          </m:ctrlPr>
                        </m:funcPr>
                        <m:fName>
                          <m:r>
                            <m:rPr>
                              <m:sty m:val="p"/>
                            </m:rPr>
                            <a:rPr lang="en-US" altLang="zh-CN" sz="2400">
                              <a:latin typeface="Cambria Math" panose="02040503050406030204" pitchFamily="18" charset="0"/>
                              <a:cs typeface="Times New Roman" panose="02020603050405020304" pitchFamily="18" charset="0"/>
                            </a:rPr>
                            <m:t>Pr</m:t>
                          </m:r>
                        </m:fName>
                        <m:e>
                          <m:d>
                            <m:dPr>
                              <m:begChr m:val="["/>
                              <m:endChr m:val="]"/>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ℳ</m:t>
                              </m:r>
                              <m:d>
                                <m:d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𝐴</m:t>
                                  </m:r>
                                </m:e>
                              </m:d>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𝑟</m:t>
                              </m:r>
                            </m:e>
                          </m:d>
                        </m:e>
                      </m:func>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supHide m:val="on"/>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7"/>
                            </m:r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𝑖</m:t>
                          </m:r>
                        </m:sub>
                        <m:sup/>
                        <m:e>
                          <m:r>
                            <m:rPr>
                              <m:sty m:val="p"/>
                            </m:rPr>
                            <a:rPr lang="en-US" altLang="zh-CN" sz="2400">
                              <a:latin typeface="Cambria Math" panose="02040503050406030204" pitchFamily="18" charset="0"/>
                              <a:cs typeface="Times New Roman" panose="02020603050405020304" pitchFamily="18" charset="0"/>
                            </a:rPr>
                            <m:t>Pr</m:t>
                          </m:r>
                          <m:r>
                            <a:rPr lang="en-US" altLang="zh-CN" sz="2400" i="1">
                              <a:latin typeface="Cambria Math" panose="02040503050406030204" pitchFamily="18" charset="0"/>
                              <a:cs typeface="Times New Roman" panose="02020603050405020304" pitchFamily="18" charset="0"/>
                            </a:rPr>
                            <m:t>⁡[</m:t>
                          </m:r>
                          <m:sSubSup>
                            <m:sSubSupPr>
                              <m:ctrlPr>
                                <a:rPr lang="en-US" altLang="zh-CN" sz="2400" i="1">
                                  <a:latin typeface="Cambria Math" panose="02040503050406030204" pitchFamily="18" charset="0"/>
                                  <a:cs typeface="Times New Roman" panose="02020603050405020304" pitchFamily="18" charset="0"/>
                                </a:rPr>
                              </m:ctrlPr>
                            </m:sSubSup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𝑟</m:t>
                              </m:r>
                            </m:sup>
                          </m:sSubSup>
                          <m:d>
                            <m:d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𝑖</m:t>
                                  </m:r>
                                </m:sub>
                              </m:sSub>
                            </m:e>
                          </m:d>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𝑟</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e>
                      </m:nary>
                    </m:oMath>
                  </m:oMathPara>
                </a14:m>
                <a:endParaRPr lang="en-US" altLang="zh-CN" sz="2400" dirty="0" smtClean="0">
                  <a:latin typeface="Times New Roman" panose="02020603050405020304" pitchFamily="18" charset="0"/>
                  <a:cs typeface="Times New Roman" panose="02020603050405020304" pitchFamily="18" charset="0"/>
                </a:endParaRPr>
              </a:p>
              <a:p>
                <a:pPr marL="230400" indent="0">
                  <a:buNone/>
                </a:pPr>
                <a:r>
                  <a:rPr lang="en-US" altLang="zh-CN" sz="2400" dirty="0">
                    <a:latin typeface="Times New Roman" panose="02020603050405020304" pitchFamily="18" charset="0"/>
                    <a:cs typeface="Times New Roman" panose="02020603050405020304" pitchFamily="18" charset="0"/>
                  </a:rPr>
                  <a:t>Applying the definition of differential privacy for each </a:t>
                </a:r>
                <a14:m>
                  <m:oMath xmlns:m="http://schemas.openxmlformats.org/officeDocument/2006/math">
                    <m:sSubSup>
                      <m:sSubSupPr>
                        <m:ctrlPr>
                          <a:rPr lang="en-US" altLang="zh-CN" sz="2400" i="1">
                            <a:solidFill>
                              <a:srgbClr val="0000FF"/>
                            </a:solidFill>
                            <a:latin typeface="Cambria Math" panose="02040503050406030204" pitchFamily="18" charset="0"/>
                            <a:cs typeface="Times New Roman" panose="02020603050405020304" pitchFamily="18" charset="0"/>
                          </a:rPr>
                        </m:ctrlPr>
                      </m:sSubSupPr>
                      <m:e>
                        <m:r>
                          <a:rPr lang="en-US" altLang="zh-CN"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sub>
                      <m:sup>
                        <m:r>
                          <a:rPr lang="en-US" altLang="zh-CN"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𝑟</m:t>
                        </m:r>
                      </m:sup>
                    </m:sSubSup>
                  </m:oMath>
                </a14:m>
                <a:r>
                  <a:rPr lang="en-US" altLang="zh-CN" sz="2400" dirty="0">
                    <a:latin typeface="Times New Roman" panose="02020603050405020304" pitchFamily="18" charset="0"/>
                    <a:cs typeface="Times New Roman" panose="02020603050405020304" pitchFamily="18" charset="0"/>
                  </a:rPr>
                  <a:t> </a:t>
                </a:r>
                <a:r>
                  <a:rPr lang="en-US" altLang="zh-CN" sz="2400" dirty="0"/>
                  <a:t/>
                </a:r>
                <a:br>
                  <a:rPr lang="en-US" altLang="zh-CN" sz="2400" dirty="0"/>
                </a:br>
                <a14:m>
                  <m:oMathPara xmlns:m="http://schemas.openxmlformats.org/officeDocument/2006/math">
                    <m:oMathParaPr>
                      <m:jc m:val="centerGroup"/>
                    </m:oMathParaPr>
                    <m:oMath xmlns:m="http://schemas.openxmlformats.org/officeDocument/2006/math">
                      <m:nary>
                        <m:naryPr>
                          <m:chr m:val="∏"/>
                          <m:supHide m:val="on"/>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7"/>
                            </m:rP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up/>
                        <m:e>
                          <m:r>
                            <m:rPr>
                              <m:sty m:val="p"/>
                            </m:rPr>
                            <a:rPr lang="en-US" altLang="zh-CN" sz="2400">
                              <a:latin typeface="Cambria Math" panose="02040503050406030204" pitchFamily="18" charset="0"/>
                              <a:cs typeface="Times New Roman" panose="02020603050405020304" pitchFamily="18" charset="0"/>
                            </a:rPr>
                            <m:t>Pr</m:t>
                          </m:r>
                          <m:r>
                            <a:rPr lang="en-US" altLang="zh-CN" sz="2400" i="1">
                              <a:latin typeface="Cambria Math" panose="02040503050406030204" pitchFamily="18" charset="0"/>
                              <a:cs typeface="Times New Roman" panose="02020603050405020304" pitchFamily="18" charset="0"/>
                            </a:rPr>
                            <m:t>⁡[</m:t>
                          </m:r>
                          <m:sSubSup>
                            <m:sSubSupPr>
                              <m:ctrlPr>
                                <a:rPr lang="en-US" altLang="zh-CN" sz="2400" i="1">
                                  <a:latin typeface="Cambria Math" panose="02040503050406030204" pitchFamily="18" charset="0"/>
                                  <a:cs typeface="Times New Roman" panose="02020603050405020304" pitchFamily="18" charset="0"/>
                                </a:rPr>
                              </m:ctrlPr>
                            </m:sSubSup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𝑟</m:t>
                              </m:r>
                            </m:sup>
                          </m:sSubSup>
                          <m:d>
                            <m:d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𝑖</m:t>
                                  </m:r>
                                </m:sub>
                              </m:sSub>
                            </m:e>
                          </m:d>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𝑟</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e>
                      </m:nary>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supHide m:val="on"/>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7"/>
                            </m:rP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up/>
                        <m:e>
                          <m:func>
                            <m:funcPr>
                              <m:ctrlPr>
                                <a:rPr lang="en-US" altLang="zh-CN" sz="2400" i="1">
                                  <a:latin typeface="Cambria Math" panose="02040503050406030204" pitchFamily="18" charset="0"/>
                                  <a:cs typeface="Times New Roman" panose="02020603050405020304" pitchFamily="18" charset="0"/>
                                </a:rPr>
                              </m:ctrlPr>
                            </m:funcPr>
                            <m:fName>
                              <m:r>
                                <m:rPr>
                                  <m:sty m:val="p"/>
                                </m:rPr>
                                <a:rPr lang="en-US" altLang="zh-CN" sz="2400">
                                  <a:latin typeface="Cambria Math" panose="02040503050406030204" pitchFamily="18" charset="0"/>
                                  <a:cs typeface="Times New Roman" panose="02020603050405020304" pitchFamily="18" charset="0"/>
                                </a:rPr>
                                <m:t>Pr</m:t>
                              </m:r>
                            </m:fName>
                            <m:e>
                              <m:d>
                                <m:dPr>
                                  <m:begChr m:val="["/>
                                  <m:endChr m:val="]"/>
                                  <m:ctrlPr>
                                    <a:rPr lang="en-US" altLang="zh-CN" sz="2400" i="1">
                                      <a:latin typeface="Cambria Math" panose="02040503050406030204" pitchFamily="18" charset="0"/>
                                      <a:cs typeface="Times New Roman" panose="02020603050405020304" pitchFamily="18" charset="0"/>
                                    </a:rPr>
                                  </m:ctrlPr>
                                </m:dPr>
                                <m:e>
                                  <m:sSubSup>
                                    <m:sSubSupPr>
                                      <m:ctrlPr>
                                        <a:rPr lang="en-US" altLang="zh-CN" sz="2400" i="1">
                                          <a:latin typeface="Cambria Math" panose="02040503050406030204" pitchFamily="18" charset="0"/>
                                          <a:cs typeface="Times New Roman" panose="02020603050405020304" pitchFamily="18" charset="0"/>
                                        </a:rPr>
                                      </m:ctrlPr>
                                    </m:sSubSup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𝑟</m:t>
                                      </m:r>
                                    </m:sup>
                                  </m:sSubSup>
                                  <m:d>
                                    <m:d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𝐵</m:t>
                                          </m:r>
                                        </m:e>
                                        <m:sub>
                                          <m:r>
                                            <a:rPr lang="en-US" altLang="zh-CN" sz="2400" i="1">
                                              <a:latin typeface="Cambria Math" panose="02040503050406030204" pitchFamily="18" charset="0"/>
                                              <a:cs typeface="Times New Roman" panose="02020603050405020304" pitchFamily="18" charset="0"/>
                                            </a:rPr>
                                            <m:t>𝑖</m:t>
                                          </m:r>
                                        </m:sub>
                                      </m:sSub>
                                    </m:e>
                                  </m:d>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𝑟</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Sub>
                                </m:e>
                              </m:d>
                            </m:e>
                          </m:func>
                        </m:e>
                      </m:nary>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nary>
                        <m:naryPr>
                          <m:chr m:val="∏"/>
                          <m:supHide m:val="on"/>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7"/>
                            </m:rP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up/>
                        <m:e>
                          <m:func>
                            <m:func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2400" i="0">
                                  <a:latin typeface="Cambria Math" panose="02040503050406030204" pitchFamily="18" charset="0"/>
                                  <a:ea typeface="Cambria Math" panose="02040503050406030204" pitchFamily="18" charset="0"/>
                                  <a:cs typeface="Times New Roman" panose="02020603050405020304" pitchFamily="18" charset="0"/>
                                </a:rPr>
                                <m:t>exp</m:t>
                              </m:r>
                            </m:fName>
                            <m:e>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zh-CN" altLang="en-US" sz="2400" i="1">
                                      <a:latin typeface="Cambria Math" panose="02040503050406030204" pitchFamily="18" charset="0"/>
                                      <a:cs typeface="Times New Roman" panose="02020603050405020304" pitchFamily="18" charset="0"/>
                                    </a:rPr>
                                    <m:t>𝜖</m:t>
                                  </m:r>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𝐴</m:t>
                                          </m:r>
                                        </m:e>
                                        <m:sub>
                                          <m:r>
                                            <a:rPr lang="en-US" altLang="zh-CN" sz="2400" i="1">
                                              <a:latin typeface="Cambria Math" panose="02040503050406030204" pitchFamily="18" charset="0"/>
                                              <a:cs typeface="Times New Roman" panose="02020603050405020304" pitchFamily="18" charset="0"/>
                                            </a:rPr>
                                            <m:t>𝑖</m:t>
                                          </m:r>
                                        </m:sub>
                                      </m:sSub>
                                      <m:sSub>
                                        <m:sSubPr>
                                          <m:ctrlPr>
                                            <a:rPr lang="en-US" altLang="zh-CN" sz="2400" i="1">
                                              <a:latin typeface="Cambria Math" panose="02040503050406030204" pitchFamily="18" charset="0"/>
                                              <a:cs typeface="Times New Roman" panose="02020603050405020304" pitchFamily="18" charset="0"/>
                                            </a:rPr>
                                          </m:ctrlPr>
                                        </m:sSubPr>
                                        <m:e>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𝐵</m:t>
                                          </m:r>
                                        </m:e>
                                        <m:sub>
                                          <m:r>
                                            <a:rPr lang="en-US" altLang="zh-CN" sz="2400" i="1">
                                              <a:latin typeface="Cambria Math" panose="02040503050406030204" pitchFamily="18" charset="0"/>
                                              <a:cs typeface="Times New Roman" panose="02020603050405020304" pitchFamily="18" charset="0"/>
                                            </a:rPr>
                                            <m:t>𝑖</m:t>
                                          </m:r>
                                        </m:sub>
                                      </m:sSub>
                                    </m:e>
                                  </m:d>
                                </m:e>
                              </m:d>
                            </m:e>
                          </m:func>
                        </m:e>
                      </m:nary>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supHide m:val="on"/>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7"/>
                            </m:rP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up/>
                        <m:e>
                          <m:r>
                            <m:rPr>
                              <m:sty m:val="p"/>
                            </m:rPr>
                            <a:rPr lang="en-US" altLang="zh-CN" sz="2400">
                              <a:latin typeface="Cambria Math" panose="02040503050406030204" pitchFamily="18" charset="0"/>
                              <a:cs typeface="Times New Roman" panose="02020603050405020304" pitchFamily="18" charset="0"/>
                            </a:rPr>
                            <m:t>Pr</m:t>
                          </m:r>
                          <m:r>
                            <a:rPr lang="en-US" altLang="zh-CN" sz="2400" i="1">
                              <a:latin typeface="Cambria Math" panose="02040503050406030204" pitchFamily="18" charset="0"/>
                              <a:cs typeface="Times New Roman" panose="02020603050405020304" pitchFamily="18" charset="0"/>
                            </a:rPr>
                            <m:t>⁡[</m:t>
                          </m:r>
                          <m:sSubSup>
                            <m:sSubSupPr>
                              <m:ctrlPr>
                                <a:rPr lang="en-US" altLang="zh-CN" sz="2400" i="1">
                                  <a:latin typeface="Cambria Math" panose="02040503050406030204" pitchFamily="18" charset="0"/>
                                  <a:cs typeface="Times New Roman" panose="02020603050405020304" pitchFamily="18" charset="0"/>
                                </a:rPr>
                              </m:ctrlPr>
                            </m:sSubSup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ℳ</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𝑟</m:t>
                              </m:r>
                            </m:sup>
                          </m:sSubSup>
                          <m:d>
                            <m:d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𝐵</m:t>
                                  </m:r>
                                </m:e>
                                <m:sub>
                                  <m:r>
                                    <a:rPr lang="en-US" altLang="zh-CN" sz="2400" i="1">
                                      <a:latin typeface="Cambria Math" panose="02040503050406030204" pitchFamily="18" charset="0"/>
                                      <a:cs typeface="Times New Roman" panose="02020603050405020304" pitchFamily="18" charset="0"/>
                                    </a:rPr>
                                    <m:t>𝑖</m:t>
                                  </m:r>
                                </m:sub>
                              </m:sSub>
                            </m:e>
                          </m:d>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𝑟</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 </m:t>
                          </m:r>
                        </m:e>
                      </m:nary>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400" i="1">
                          <a:latin typeface="Cambria Math" panose="02040503050406030204" pitchFamily="18" charset="0"/>
                          <a:ea typeface="Cambria Math" panose="02040503050406030204" pitchFamily="18" charset="0"/>
                          <a:cs typeface="Times New Roman" panose="02020603050405020304" pitchFamily="18" charset="0"/>
                        </a:rPr>
                        <m:t>exp</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i="1">
                          <a:latin typeface="Cambria Math" panose="02040503050406030204" pitchFamily="18" charset="0"/>
                          <a:cs typeface="Times New Roman" panose="02020603050405020304" pitchFamily="18" charset="0"/>
                        </a:rPr>
                        <m:t>𝜖</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𝐴</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𝐵</m:t>
                          </m:r>
                        </m:e>
                      </m:d>
                      <m:r>
                        <a:rPr lang="en-US" altLang="zh-CN" sz="2400" i="1">
                          <a:latin typeface="Cambria Math" panose="02040503050406030204" pitchFamily="18" charset="0"/>
                          <a:ea typeface="Cambria Math" panose="02040503050406030204" pitchFamily="18" charset="0"/>
                          <a:cs typeface="Times New Roman" panose="02020603050405020304" pitchFamily="18" charset="0"/>
                        </a:rPr>
                        <m:t>) </m:t>
                      </m:r>
                    </m:oMath>
                  </m:oMathPara>
                </a14:m>
                <a:endParaRPr lang="en-US" altLang="zh-CN" sz="2400" dirty="0" smtClean="0">
                  <a:latin typeface="Times New Roman" panose="02020603050405020304" pitchFamily="18" charset="0"/>
                  <a:cs typeface="Times New Roman" panose="02020603050405020304" pitchFamily="18" charset="0"/>
                </a:endParaRPr>
              </a:p>
              <a:p>
                <a:pPr marL="230400" indent="0">
                  <a:buNone/>
                </a:pPr>
                <a:r>
                  <a:rPr lang="en-US" altLang="zh-CN" sz="2400" dirty="0">
                    <a:latin typeface="Times New Roman" panose="02020603050405020304" pitchFamily="18" charset="0"/>
                    <a:cs typeface="Times New Roman" panose="02020603050405020304" pitchFamily="18" charset="0"/>
                  </a:rPr>
                  <a:t>Reassembly gives the definition of</a:t>
                </a:r>
                <a:r>
                  <a:rPr lang="en-US" altLang="zh-CN" sz="24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𝜖</m:t>
                    </m:r>
                  </m:oMath>
                </a14:m>
                <a:r>
                  <a:rPr lang="en-US" altLang="zh-CN" sz="2400" dirty="0">
                    <a:latin typeface="Times New Roman" panose="02020603050405020304" pitchFamily="18" charset="0"/>
                    <a:cs typeface="Times New Roman" panose="02020603050405020304" pitchFamily="18" charset="0"/>
                  </a:rPr>
                  <a:t>-differential privacy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10515600" cy="4351338"/>
              </a:xfrm>
              <a:blipFill rotWithShape="0">
                <a:blip r:embed="rId3"/>
                <a:stretch>
                  <a:fillRect l="-812" t="-1961" b="-40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66381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85800"/>
            <a:ext cx="10515600" cy="5491163"/>
          </a:xfrm>
        </p:spPr>
        <p:txBody>
          <a:bodyPr>
            <a:normAutofit fontScale="92500" lnSpcReduction="20000"/>
          </a:bodyPr>
          <a:lstStyle/>
          <a:p>
            <a:r>
              <a:rPr lang="en-US" altLang="zh-CN" dirty="0">
                <a:latin typeface="Times New Roman" panose="02020603050405020304" pitchFamily="18" charset="0"/>
                <a:cs typeface="Times New Roman" panose="02020603050405020304" pitchFamily="18" charset="0"/>
              </a:rPr>
              <a:t>Whereas </a:t>
            </a:r>
            <a:r>
              <a:rPr lang="en-US" altLang="zh-CN" i="1" dirty="0">
                <a:solidFill>
                  <a:srgbClr val="0000FF"/>
                </a:solidFill>
                <a:latin typeface="Times New Roman" panose="02020603050405020304" pitchFamily="18" charset="0"/>
                <a:cs typeface="Times New Roman" panose="02020603050405020304" pitchFamily="18" charset="0"/>
              </a:rPr>
              <a:t>sequential composition </a:t>
            </a:r>
            <a:r>
              <a:rPr lang="en-US" altLang="zh-CN" dirty="0">
                <a:solidFill>
                  <a:srgbClr val="0000FF"/>
                </a:solidFill>
                <a:latin typeface="Times New Roman" panose="02020603050405020304" pitchFamily="18" charset="0"/>
                <a:cs typeface="Times New Roman" panose="02020603050405020304" pitchFamily="18" charset="0"/>
              </a:rPr>
              <a:t>is </a:t>
            </a:r>
            <a:r>
              <a:rPr lang="en-US" altLang="zh-CN" u="sng" dirty="0">
                <a:solidFill>
                  <a:srgbClr val="0000FF"/>
                </a:solidFill>
                <a:latin typeface="Times New Roman" panose="02020603050405020304" pitchFamily="18" charset="0"/>
                <a:cs typeface="Times New Roman" panose="02020603050405020304" pitchFamily="18" charset="0"/>
              </a:rPr>
              <a:t>critical</a:t>
            </a:r>
            <a:r>
              <a:rPr lang="en-US" altLang="zh-CN" dirty="0">
                <a:solidFill>
                  <a:srgbClr val="0000FF"/>
                </a:solidFill>
                <a:latin typeface="Times New Roman" panose="02020603050405020304" pitchFamily="18" charset="0"/>
                <a:cs typeface="Times New Roman" panose="02020603050405020304" pitchFamily="18" charset="0"/>
              </a:rPr>
              <a:t> for any functional privacy platform</a:t>
            </a:r>
            <a:r>
              <a:rPr lang="en-US" altLang="zh-CN" dirty="0">
                <a:latin typeface="Times New Roman" panose="02020603050405020304" pitchFamily="18" charset="0"/>
                <a:cs typeface="Times New Roman" panose="02020603050405020304" pitchFamily="18" charset="0"/>
              </a:rPr>
              <a:t>, </a:t>
            </a:r>
            <a:r>
              <a:rPr lang="en-US" altLang="zh-CN" i="1" dirty="0">
                <a:solidFill>
                  <a:schemeClr val="accent2"/>
                </a:solidFill>
                <a:latin typeface="Times New Roman" panose="02020603050405020304" pitchFamily="18" charset="0"/>
                <a:cs typeface="Times New Roman" panose="02020603050405020304" pitchFamily="18" charset="0"/>
              </a:rPr>
              <a:t>parallel composition </a:t>
            </a:r>
            <a:r>
              <a:rPr lang="en-US" altLang="zh-CN" dirty="0">
                <a:solidFill>
                  <a:schemeClr val="accent2"/>
                </a:solidFill>
                <a:latin typeface="Times New Roman" panose="02020603050405020304" pitchFamily="18" charset="0"/>
                <a:cs typeface="Times New Roman" panose="02020603050405020304" pitchFamily="18" charset="0"/>
              </a:rPr>
              <a:t>is required </a:t>
            </a:r>
            <a:r>
              <a:rPr lang="en-US" altLang="zh-CN" dirty="0" smtClean="0">
                <a:solidFill>
                  <a:schemeClr val="accent2"/>
                </a:solidFill>
                <a:latin typeface="Times New Roman" panose="02020603050405020304" pitchFamily="18" charset="0"/>
                <a:cs typeface="Times New Roman" panose="02020603050405020304" pitchFamily="18" charset="0"/>
              </a:rPr>
              <a:t>to extract(</a:t>
            </a:r>
            <a:r>
              <a:rPr lang="zh-CN" altLang="en-US" dirty="0" smtClean="0">
                <a:solidFill>
                  <a:schemeClr val="accent2"/>
                </a:solidFill>
                <a:latin typeface="Times New Roman" panose="02020603050405020304" pitchFamily="18" charset="0"/>
                <a:cs typeface="Times New Roman" panose="02020603050405020304" pitchFamily="18" charset="0"/>
              </a:rPr>
              <a:t>获得</a:t>
            </a:r>
            <a:r>
              <a:rPr lang="en-US" altLang="zh-CN" dirty="0" smtClean="0">
                <a:solidFill>
                  <a:schemeClr val="accent2"/>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good performance from a privacy platform</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Realistic </a:t>
            </a:r>
            <a:r>
              <a:rPr lang="en-US" altLang="zh-CN" dirty="0">
                <a:latin typeface="Times New Roman" panose="02020603050405020304" pitchFamily="18" charset="0"/>
                <a:cs typeface="Times New Roman" panose="02020603050405020304" pitchFamily="18" charset="0"/>
              </a:rPr>
              <a:t>analyses require </a:t>
            </a:r>
            <a:r>
              <a:rPr lang="en-US" altLang="zh-CN" u="sng" dirty="0">
                <a:solidFill>
                  <a:srgbClr val="0000FF"/>
                </a:solidFill>
                <a:latin typeface="Times New Roman" panose="02020603050405020304" pitchFamily="18" charset="0"/>
                <a:cs typeface="Times New Roman" panose="02020603050405020304" pitchFamily="18" charset="0"/>
              </a:rPr>
              <a:t>aggregates and computation </a:t>
            </a:r>
            <a:r>
              <a:rPr lang="en-US" altLang="zh-CN" dirty="0">
                <a:solidFill>
                  <a:srgbClr val="0000FF"/>
                </a:solidFill>
                <a:latin typeface="Times New Roman" panose="02020603050405020304" pitchFamily="18" charset="0"/>
                <a:cs typeface="Times New Roman" panose="02020603050405020304" pitchFamily="18" charset="0"/>
              </a:rPr>
              <a:t>on </a:t>
            </a:r>
            <a:r>
              <a:rPr lang="en-US" altLang="zh-CN" dirty="0" smtClean="0">
                <a:solidFill>
                  <a:srgbClr val="0000FF"/>
                </a:solidFill>
                <a:latin typeface="Times New Roman" panose="02020603050405020304" pitchFamily="18" charset="0"/>
                <a:cs typeface="Times New Roman" panose="02020603050405020304" pitchFamily="18" charset="0"/>
              </a:rPr>
              <a:t>different subpopulations</a:t>
            </a:r>
            <a:r>
              <a:rPr lang="en-US" altLang="zh-CN" dirty="0">
                <a:latin typeface="Times New Roman" panose="02020603050405020304" pitchFamily="18" charset="0"/>
                <a:cs typeface="Times New Roman" panose="02020603050405020304" pitchFamily="18" charset="0"/>
              </a:rPr>
              <a:t>. Although such operations can be </a:t>
            </a:r>
            <a:r>
              <a:rPr lang="en-US" altLang="zh-CN" dirty="0" smtClean="0">
                <a:latin typeface="Times New Roman" panose="02020603050405020304" pitchFamily="18" charset="0"/>
                <a:cs typeface="Times New Roman" panose="02020603050405020304" pitchFamily="18" charset="0"/>
              </a:rPr>
              <a:t>analysed</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as </a:t>
            </a:r>
            <a:r>
              <a:rPr lang="en-US" altLang="zh-CN" dirty="0">
                <a:latin typeface="Times New Roman" panose="02020603050405020304" pitchFamily="18" charset="0"/>
                <a:cs typeface="Times New Roman" panose="02020603050405020304" pitchFamily="18" charset="0"/>
              </a:rPr>
              <a:t>sequential composition, </a:t>
            </a:r>
            <a:r>
              <a:rPr lang="en-US" altLang="zh-CN" dirty="0">
                <a:solidFill>
                  <a:schemeClr val="accent2"/>
                </a:solidFill>
                <a:latin typeface="Times New Roman" panose="02020603050405020304" pitchFamily="18" charset="0"/>
                <a:cs typeface="Times New Roman" panose="02020603050405020304" pitchFamily="18" charset="0"/>
              </a:rPr>
              <a:t>the privacy guarantee would </a:t>
            </a:r>
            <a:r>
              <a:rPr lang="en-US" altLang="zh-CN" dirty="0" smtClean="0">
                <a:solidFill>
                  <a:schemeClr val="accent2"/>
                </a:solidFill>
                <a:latin typeface="Times New Roman" panose="02020603050405020304" pitchFamily="18" charset="0"/>
                <a:cs typeface="Times New Roman" panose="02020603050405020304" pitchFamily="18" charset="0"/>
              </a:rPr>
              <a:t>scale with </a:t>
            </a:r>
            <a:r>
              <a:rPr lang="en-US" altLang="zh-CN" u="sng" dirty="0">
                <a:solidFill>
                  <a:schemeClr val="accent2"/>
                </a:solidFill>
                <a:latin typeface="Times New Roman" panose="02020603050405020304" pitchFamily="18" charset="0"/>
                <a:cs typeface="Times New Roman" panose="02020603050405020304" pitchFamily="18" charset="0"/>
              </a:rPr>
              <a:t>the number of subpopulations analysed</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Leveraging parallel </a:t>
            </a:r>
            <a:r>
              <a:rPr lang="en-US" altLang="zh-CN" dirty="0">
                <a:latin typeface="Times New Roman" panose="02020603050405020304" pitchFamily="18" charset="0"/>
                <a:cs typeface="Times New Roman" panose="02020603050405020304" pitchFamily="18" charset="0"/>
              </a:rPr>
              <a:t>composition, </a:t>
            </a:r>
            <a:r>
              <a:rPr lang="en-US" altLang="zh-CN" dirty="0">
                <a:solidFill>
                  <a:schemeClr val="accent2"/>
                </a:solidFill>
                <a:latin typeface="Times New Roman" panose="02020603050405020304" pitchFamily="18" charset="0"/>
                <a:cs typeface="Times New Roman" panose="02020603050405020304" pitchFamily="18" charset="0"/>
              </a:rPr>
              <a:t>the privacy costs are fixed</a:t>
            </a:r>
            <a:r>
              <a:rPr lang="en-US" altLang="zh-CN" dirty="0">
                <a:latin typeface="Times New Roman" panose="02020603050405020304" pitchFamily="18" charset="0"/>
                <a:cs typeface="Times New Roman" panose="02020603050405020304" pitchFamily="18" charset="0"/>
              </a:rPr>
              <a:t>, independent of the number of total queries, and thus </a:t>
            </a:r>
            <a:r>
              <a:rPr lang="en-US" altLang="zh-CN" dirty="0" smtClean="0">
                <a:latin typeface="Times New Roman" panose="02020603050405020304" pitchFamily="18" charset="0"/>
                <a:cs typeface="Times New Roman" panose="02020603050405020304" pitchFamily="18" charset="0"/>
              </a:rPr>
              <a:t>permitting relatively </a:t>
            </a:r>
            <a:r>
              <a:rPr lang="en-US" altLang="zh-CN" dirty="0">
                <a:latin typeface="Times New Roman" panose="02020603050405020304" pitchFamily="18" charset="0"/>
                <a:cs typeface="Times New Roman" panose="02020603050405020304" pitchFamily="18" charset="0"/>
              </a:rPr>
              <a:t>thorough information at a modest privacy cost. </a:t>
            </a: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b="1" i="1" dirty="0" smtClean="0">
              <a:latin typeface="Times New Roman" panose="02020603050405020304" pitchFamily="18" charset="0"/>
              <a:cs typeface="Times New Roman" panose="02020603050405020304" pitchFamily="18" charset="0"/>
            </a:endParaRPr>
          </a:p>
          <a:p>
            <a:pPr marL="0" indent="0">
              <a:buNone/>
            </a:pPr>
            <a:r>
              <a:rPr lang="en-US" altLang="zh-CN" b="1" i="1" dirty="0" smtClean="0">
                <a:latin typeface="Times New Roman" panose="02020603050405020304" pitchFamily="18" charset="0"/>
                <a:cs typeface="Times New Roman" panose="02020603050405020304" pitchFamily="18" charset="0"/>
              </a:rPr>
              <a:t>Remark</a:t>
            </a:r>
            <a:r>
              <a:rPr lang="en-US" altLang="zh-CN" b="1"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Theorem 4 has been previously observed </a:t>
            </a:r>
            <a:r>
              <a:rPr lang="en-US" altLang="zh-CN" dirty="0" smtClean="0">
                <a:latin typeface="Times New Roman" panose="02020603050405020304" pitchFamily="18" charset="0"/>
                <a:cs typeface="Times New Roman" panose="02020603050405020304" pitchFamily="18" charset="0"/>
              </a:rPr>
              <a:t>for the </a:t>
            </a:r>
            <a:r>
              <a:rPr lang="en-US" altLang="zh-CN" dirty="0">
                <a:latin typeface="Times New Roman" panose="02020603050405020304" pitchFamily="18" charset="0"/>
                <a:cs typeface="Times New Roman" panose="02020603050405020304" pitchFamily="18" charset="0"/>
              </a:rPr>
              <a:t>addition of noise to disjoint subpopulation counts in [1</a:t>
            </a:r>
            <a:r>
              <a:rPr lang="en-US" altLang="zh-CN" dirty="0" smtClean="0">
                <a:latin typeface="Times New Roman" panose="02020603050405020304" pitchFamily="18" charset="0"/>
                <a:cs typeface="Times New Roman" panose="02020603050405020304" pitchFamily="18" charset="0"/>
              </a:rPr>
              <a:t>]. However</a:t>
            </a:r>
            <a:r>
              <a:rPr lang="en-US" altLang="zh-CN" dirty="0">
                <a:latin typeface="Times New Roman" panose="02020603050405020304" pitchFamily="18" charset="0"/>
                <a:cs typeface="Times New Roman" panose="02020603050405020304" pitchFamily="18" charset="0"/>
              </a:rPr>
              <a:t>, the privacy definition used (</a:t>
            </a:r>
            <a:r>
              <a:rPr lang="en-US" altLang="zh-CN" dirty="0" smtClean="0">
                <a:latin typeface="Times New Roman" panose="02020603050405020304" pitchFamily="18" charset="0"/>
                <a:cs typeface="Times New Roman" panose="02020603050405020304" pitchFamily="18" charset="0"/>
              </a:rPr>
              <a:t>indistinguishability) introduces </a:t>
            </a:r>
            <a:r>
              <a:rPr lang="en-US" altLang="zh-CN" dirty="0">
                <a:latin typeface="Times New Roman" panose="02020603050405020304" pitchFamily="18" charset="0"/>
                <a:cs typeface="Times New Roman" panose="02020603050405020304" pitchFamily="18" charset="0"/>
              </a:rPr>
              <a:t>a factor of two in the analogous theorem, and</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the factors compound with each invocation of the </a:t>
            </a:r>
            <a:r>
              <a:rPr lang="en-US" altLang="zh-CN" dirty="0" smtClean="0">
                <a:latin typeface="Times New Roman" panose="02020603050405020304" pitchFamily="18" charset="0"/>
                <a:cs typeface="Times New Roman" panose="02020603050405020304" pitchFamily="18" charset="0"/>
              </a:rPr>
              <a:t>reasoning. Our </a:t>
            </a:r>
            <a:r>
              <a:rPr lang="en-US" altLang="zh-CN" dirty="0">
                <a:solidFill>
                  <a:srgbClr val="0000FF"/>
                </a:solidFill>
                <a:latin typeface="Times New Roman" panose="02020603050405020304" pitchFamily="18" charset="0"/>
                <a:cs typeface="Times New Roman" panose="02020603050405020304" pitchFamily="18" charset="0"/>
              </a:rPr>
              <a:t>slightly altered privacy definition</a:t>
            </a:r>
            <a:r>
              <a:rPr lang="en-US" altLang="zh-CN" dirty="0">
                <a:latin typeface="Times New Roman" panose="02020603050405020304" pitchFamily="18" charset="0"/>
                <a:cs typeface="Times New Roman" panose="02020603050405020304" pitchFamily="18" charset="0"/>
              </a:rPr>
              <a:t> allows us to apply </a:t>
            </a:r>
            <a:r>
              <a:rPr lang="en-US" altLang="zh-CN" dirty="0" smtClean="0">
                <a:latin typeface="Times New Roman" panose="02020603050405020304" pitchFamily="18" charset="0"/>
                <a:cs typeface="Times New Roman" panose="02020603050405020304" pitchFamily="18" charset="0"/>
              </a:rPr>
              <a:t>the theorem </a:t>
            </a:r>
            <a:r>
              <a:rPr lang="en-US" altLang="zh-CN" dirty="0">
                <a:latin typeface="Times New Roman" panose="02020603050405020304" pitchFamily="18" charset="0"/>
                <a:cs typeface="Times New Roman" panose="02020603050405020304" pitchFamily="18" charset="0"/>
              </a:rPr>
              <a:t>arbitrarily without increase in the bound. </a:t>
            </a:r>
            <a:endParaRPr lang="zh-CN" altLang="en-US" dirty="0"/>
          </a:p>
        </p:txBody>
      </p:sp>
    </p:spTree>
    <p:extLst>
      <p:ext uri="{BB962C8B-B14F-4D97-AF65-F5344CB8AC3E}">
        <p14:creationId xmlns:p14="http://schemas.microsoft.com/office/powerpoint/2010/main" val="28939797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 A Privacy Calculus</a:t>
            </a:r>
            <a:r>
              <a:rPr lang="en-US" altLang="zh-CN" dirty="0"/>
              <a:t> </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solidFill>
                  <a:schemeClr val="accent2"/>
                </a:solidFill>
                <a:latin typeface="Times New Roman" panose="02020603050405020304" pitchFamily="18" charset="0"/>
                <a:cs typeface="Times New Roman" panose="02020603050405020304" pitchFamily="18" charset="0"/>
              </a:rPr>
              <a:t>The theorems of this section enable a rich privacy </a:t>
            </a:r>
            <a:r>
              <a:rPr lang="en-US" altLang="zh-CN" dirty="0" smtClean="0">
                <a:solidFill>
                  <a:schemeClr val="accent2"/>
                </a:solidFill>
                <a:latin typeface="Times New Roman" panose="02020603050405020304" pitchFamily="18" charset="0"/>
                <a:cs typeface="Times New Roman" panose="02020603050405020304" pitchFamily="18" charset="0"/>
              </a:rPr>
              <a:t>calculus</a:t>
            </a:r>
            <a:r>
              <a:rPr lang="en-US" altLang="zh-CN" dirty="0" smtClean="0">
                <a:latin typeface="Times New Roman" panose="02020603050405020304" pitchFamily="18" charset="0"/>
                <a:cs typeface="Times New Roman" panose="02020603050405020304" pitchFamily="18" charset="0"/>
              </a:rPr>
              <a:t>, allowing </a:t>
            </a:r>
            <a:r>
              <a:rPr lang="en-US" altLang="zh-CN" dirty="0">
                <a:latin typeface="Times New Roman" panose="02020603050405020304" pitchFamily="18" charset="0"/>
                <a:cs typeface="Times New Roman" panose="02020603050405020304" pitchFamily="18" charset="0"/>
              </a:rPr>
              <a:t>us to </a:t>
            </a:r>
            <a:r>
              <a:rPr lang="en-US" altLang="zh-CN" dirty="0">
                <a:solidFill>
                  <a:srgbClr val="0000FF"/>
                </a:solidFill>
                <a:latin typeface="Times New Roman" panose="02020603050405020304" pitchFamily="18" charset="0"/>
                <a:cs typeface="Times New Roman" panose="02020603050405020304" pitchFamily="18" charset="0"/>
              </a:rPr>
              <a:t>bound </a:t>
            </a:r>
            <a:r>
              <a:rPr lang="en-US" altLang="zh-CN" u="sng" dirty="0">
                <a:solidFill>
                  <a:srgbClr val="0000FF"/>
                </a:solidFill>
                <a:latin typeface="Times New Roman" panose="02020603050405020304" pitchFamily="18" charset="0"/>
                <a:cs typeface="Times New Roman" panose="02020603050405020304" pitchFamily="18" charset="0"/>
              </a:rPr>
              <a:t>the privacy implications of </a:t>
            </a:r>
            <a:r>
              <a:rPr lang="en-US" altLang="zh-CN" u="sng" dirty="0" smtClean="0">
                <a:solidFill>
                  <a:srgbClr val="0000FF"/>
                </a:solidFill>
                <a:latin typeface="Times New Roman" panose="02020603050405020304" pitchFamily="18" charset="0"/>
                <a:cs typeface="Times New Roman" panose="02020603050405020304" pitchFamily="18" charset="0"/>
              </a:rPr>
              <a:t>arbitrary sequences </a:t>
            </a:r>
            <a:r>
              <a:rPr lang="en-US" altLang="zh-CN" u="sng" dirty="0">
                <a:solidFill>
                  <a:srgbClr val="0000FF"/>
                </a:solidFill>
                <a:latin typeface="Times New Roman" panose="02020603050405020304" pitchFamily="18" charset="0"/>
                <a:cs typeface="Times New Roman" panose="02020603050405020304" pitchFamily="18" charset="0"/>
              </a:rPr>
              <a:t>of arbitrary queries</a:t>
            </a:r>
            <a:r>
              <a:rPr lang="en-US" altLang="zh-CN" dirty="0">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composed of permitted transformations and aggregations</a:t>
            </a:r>
            <a:r>
              <a:rPr lang="en-US" altLang="zh-CN" dirty="0">
                <a:latin typeface="Times New Roman" panose="02020603050405020304" pitchFamily="18" charset="0"/>
                <a:cs typeface="Times New Roman" panose="02020603050405020304" pitchFamily="18" charset="0"/>
              </a:rPr>
              <a:t>. Importantly, </a:t>
            </a:r>
            <a:r>
              <a:rPr lang="en-US" altLang="zh-CN" dirty="0">
                <a:solidFill>
                  <a:schemeClr val="accent2"/>
                </a:solidFill>
                <a:latin typeface="Times New Roman" panose="02020603050405020304" pitchFamily="18" charset="0"/>
                <a:cs typeface="Times New Roman" panose="02020603050405020304" pitchFamily="18" charset="0"/>
              </a:rPr>
              <a:t>we can do </a:t>
            </a:r>
            <a:r>
              <a:rPr lang="en-US" altLang="zh-CN" dirty="0" smtClean="0">
                <a:solidFill>
                  <a:schemeClr val="accent2"/>
                </a:solidFill>
                <a:latin typeface="Times New Roman" panose="02020603050405020304" pitchFamily="18" charset="0"/>
                <a:cs typeface="Times New Roman" panose="02020603050405020304" pitchFamily="18" charset="0"/>
              </a:rPr>
              <a:t>this</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dirty="0" smtClean="0">
                <a:solidFill>
                  <a:schemeClr val="accent2"/>
                </a:solidFill>
                <a:latin typeface="Times New Roman" panose="02020603050405020304" pitchFamily="18" charset="0"/>
                <a:cs typeface="Times New Roman" panose="02020603050405020304" pitchFamily="18" charset="0"/>
              </a:rPr>
              <a:t>reasoning </a:t>
            </a:r>
            <a:r>
              <a:rPr lang="en-US" altLang="zh-CN" dirty="0">
                <a:solidFill>
                  <a:schemeClr val="accent2"/>
                </a:solidFill>
                <a:latin typeface="Times New Roman" panose="02020603050405020304" pitchFamily="18" charset="0"/>
                <a:cs typeface="Times New Roman" panose="02020603050405020304" pitchFamily="18" charset="0"/>
              </a:rPr>
              <a:t>in an on-line fashion</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u="sng" dirty="0" smtClean="0">
                <a:latin typeface="Times New Roman" panose="02020603050405020304" pitchFamily="18" charset="0"/>
                <a:cs typeface="Times New Roman" panose="02020603050405020304" pitchFamily="18" charset="0"/>
              </a:rPr>
              <a:t>Queries </a:t>
            </a:r>
            <a:r>
              <a:rPr lang="en-US" altLang="zh-CN" u="sng" dirty="0">
                <a:latin typeface="Times New Roman" panose="02020603050405020304" pitchFamily="18" charset="0"/>
                <a:cs typeface="Times New Roman" panose="02020603050405020304" pitchFamily="18" charset="0"/>
              </a:rPr>
              <a:t>which arrive in sequence</a:t>
            </a:r>
            <a:r>
              <a:rPr lang="en-US" altLang="zh-CN" dirty="0">
                <a:latin typeface="Times New Roman" panose="02020603050405020304" pitchFamily="18" charset="0"/>
                <a:cs typeface="Times New Roman" panose="02020603050405020304" pitchFamily="18" charset="0"/>
              </a:rPr>
              <a:t> have their epsilon values </a:t>
            </a:r>
            <a:r>
              <a:rPr lang="en-US" altLang="zh-CN" u="sng" dirty="0">
                <a:latin typeface="Times New Roman" panose="02020603050405020304" pitchFamily="18" charset="0"/>
                <a:cs typeface="Times New Roman" panose="02020603050405020304" pitchFamily="18" charset="0"/>
              </a:rPr>
              <a:t>accumulate</a:t>
            </a:r>
            <a:r>
              <a:rPr lang="en-US" altLang="zh-CN" dirty="0">
                <a:latin typeface="Times New Roman" panose="02020603050405020304" pitchFamily="18" charset="0"/>
                <a:cs typeface="Times New Roman" panose="02020603050405020304" pitchFamily="18" charset="0"/>
              </a:rPr>
              <a:t>; </a:t>
            </a:r>
            <a:r>
              <a:rPr lang="en-US" altLang="zh-CN" u="sng" dirty="0">
                <a:latin typeface="Times New Roman" panose="02020603050405020304" pitchFamily="18" charset="0"/>
                <a:cs typeface="Times New Roman" panose="02020603050405020304" pitchFamily="18" charset="0"/>
              </a:rPr>
              <a:t>queries </a:t>
            </a:r>
            <a:r>
              <a:rPr lang="en-US" altLang="zh-CN" u="sng" dirty="0" smtClean="0">
                <a:latin typeface="Times New Roman" panose="02020603050405020304" pitchFamily="18" charset="0"/>
                <a:cs typeface="Times New Roman" panose="02020603050405020304" pitchFamily="18" charset="0"/>
              </a:rPr>
              <a:t>applied in </a:t>
            </a:r>
            <a:r>
              <a:rPr lang="en-US" altLang="zh-CN" u="sng" dirty="0">
                <a:latin typeface="Times New Roman" panose="02020603050405020304" pitchFamily="18" charset="0"/>
                <a:cs typeface="Times New Roman" panose="02020603050405020304" pitchFamily="18" charset="0"/>
              </a:rPr>
              <a:t>parallel</a:t>
            </a:r>
            <a:r>
              <a:rPr lang="en-US" altLang="zh-CN" dirty="0">
                <a:latin typeface="Times New Roman" panose="02020603050405020304" pitchFamily="18" charset="0"/>
                <a:cs typeface="Times New Roman" panose="02020603050405020304" pitchFamily="18" charset="0"/>
              </a:rPr>
              <a:t> require us to </a:t>
            </a:r>
            <a:r>
              <a:rPr lang="en-US" altLang="zh-CN" u="sng" dirty="0">
                <a:latin typeface="Times New Roman" panose="02020603050405020304" pitchFamily="18" charset="0"/>
                <a:cs typeface="Times New Roman" panose="02020603050405020304" pitchFamily="18" charset="0"/>
              </a:rPr>
              <a:t>track only the maximum</a:t>
            </a:r>
            <a:r>
              <a:rPr lang="en-US" altLang="zh-CN" dirty="0" smtClean="0">
                <a:latin typeface="Times New Roman" panose="02020603050405020304" pitchFamily="18" charset="0"/>
                <a:cs typeface="Times New Roman" panose="02020603050405020304" pitchFamily="18" charset="0"/>
              </a:rPr>
              <a:t>.</a:t>
            </a:r>
          </a:p>
          <a:p>
            <a:r>
              <a:rPr lang="en-US" altLang="zh-CN" dirty="0" smtClean="0">
                <a:solidFill>
                  <a:schemeClr val="accent2"/>
                </a:solidFill>
                <a:latin typeface="Times New Roman" panose="02020603050405020304" pitchFamily="18" charset="0"/>
                <a:cs typeface="Times New Roman" panose="02020603050405020304" pitchFamily="18" charset="0"/>
              </a:rPr>
              <a:t>This simplicity(</a:t>
            </a:r>
            <a:r>
              <a:rPr lang="zh-CN" altLang="en-US" dirty="0" smtClean="0">
                <a:solidFill>
                  <a:schemeClr val="accent2"/>
                </a:solidFill>
                <a:latin typeface="Times New Roman" panose="02020603050405020304" pitchFamily="18" charset="0"/>
                <a:cs typeface="Times New Roman" panose="02020603050405020304" pitchFamily="18" charset="0"/>
              </a:rPr>
              <a:t>简明扼要</a:t>
            </a:r>
            <a:r>
              <a:rPr lang="en-US" altLang="zh-CN" dirty="0" smtClean="0">
                <a:solidFill>
                  <a:schemeClr val="accent2"/>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allows us to </a:t>
            </a:r>
            <a:r>
              <a:rPr lang="en-US" altLang="zh-CN" u="sng" dirty="0">
                <a:solidFill>
                  <a:schemeClr val="accent2"/>
                </a:solidFill>
                <a:latin typeface="Times New Roman" panose="02020603050405020304" pitchFamily="18" charset="0"/>
                <a:cs typeface="Times New Roman" panose="02020603050405020304" pitchFamily="18" charset="0"/>
              </a:rPr>
              <a:t>avoid burdening the </a:t>
            </a:r>
            <a:r>
              <a:rPr lang="en-US" altLang="zh-CN" u="sng" dirty="0" smtClean="0">
                <a:solidFill>
                  <a:schemeClr val="accent2"/>
                </a:solidFill>
                <a:latin typeface="Times New Roman" panose="02020603050405020304" pitchFamily="18" charset="0"/>
                <a:cs typeface="Times New Roman" panose="02020603050405020304" pitchFamily="18" charset="0"/>
              </a:rPr>
              <a:t>analyst with(</a:t>
            </a:r>
            <a:r>
              <a:rPr lang="zh-CN" altLang="en-US" u="sng" dirty="0" smtClean="0">
                <a:solidFill>
                  <a:schemeClr val="accent2"/>
                </a:solidFill>
                <a:latin typeface="Times New Roman" panose="02020603050405020304" pitchFamily="18" charset="0"/>
                <a:cs typeface="Times New Roman" panose="02020603050405020304" pitchFamily="18" charset="0"/>
              </a:rPr>
              <a:t>施加</a:t>
            </a:r>
            <a:r>
              <a:rPr lang="en-US" altLang="zh-CN" u="sng" dirty="0" smtClean="0">
                <a:solidFill>
                  <a:schemeClr val="accent2"/>
                </a:solidFill>
                <a:latin typeface="Times New Roman" panose="02020603050405020304" pitchFamily="18" charset="0"/>
                <a:cs typeface="Times New Roman" panose="02020603050405020304" pitchFamily="18" charset="0"/>
              </a:rPr>
              <a:t>…</a:t>
            </a:r>
            <a:r>
              <a:rPr lang="zh-CN" altLang="en-US" u="sng" dirty="0" smtClean="0">
                <a:solidFill>
                  <a:schemeClr val="accent2"/>
                </a:solidFill>
                <a:latin typeface="Times New Roman" panose="02020603050405020304" pitchFamily="18" charset="0"/>
                <a:cs typeface="Times New Roman" panose="02020603050405020304" pitchFamily="18" charset="0"/>
              </a:rPr>
              <a:t>负担</a:t>
            </a:r>
            <a:r>
              <a:rPr lang="en-US" altLang="zh-CN" u="sng" dirty="0" smtClean="0">
                <a:solidFill>
                  <a:schemeClr val="accent2"/>
                </a:solidFill>
                <a:latin typeface="Times New Roman" panose="02020603050405020304" pitchFamily="18" charset="0"/>
                <a:cs typeface="Times New Roman" panose="02020603050405020304" pitchFamily="18" charset="0"/>
              </a:rPr>
              <a:t>) </a:t>
            </a:r>
            <a:r>
              <a:rPr lang="en-US" altLang="zh-CN" u="sng" dirty="0">
                <a:solidFill>
                  <a:schemeClr val="accent2"/>
                </a:solidFill>
                <a:latin typeface="Times New Roman" panose="02020603050405020304" pitchFamily="18" charset="0"/>
                <a:cs typeface="Times New Roman" panose="02020603050405020304" pitchFamily="18" charset="0"/>
              </a:rPr>
              <a:t>the responsibility</a:t>
            </a:r>
            <a:r>
              <a:rPr lang="en-US" altLang="zh-CN" dirty="0">
                <a:solidFill>
                  <a:schemeClr val="accent2"/>
                </a:solidFill>
                <a:latin typeface="Times New Roman" panose="02020603050405020304" pitchFamily="18" charset="0"/>
                <a:cs typeface="Times New Roman" panose="02020603050405020304" pitchFamily="18" charset="0"/>
              </a:rPr>
              <a:t> of correctly or completely describing the mathematical features of their query</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Even </a:t>
            </a:r>
            <a:r>
              <a:rPr lang="en-US" altLang="zh-CN" dirty="0">
                <a:latin typeface="Times New Roman" panose="02020603050405020304" pitchFamily="18" charset="0"/>
                <a:cs typeface="Times New Roman" panose="02020603050405020304" pitchFamily="18" charset="0"/>
              </a:rPr>
              <a:t>for researchers familiar with the mathematics (</a:t>
            </a:r>
            <a:r>
              <a:rPr lang="en-US" altLang="zh-CN" i="1" dirty="0">
                <a:latin typeface="Times New Roman" panose="02020603050405020304" pitchFamily="18" charset="0"/>
                <a:cs typeface="Times New Roman" panose="02020603050405020304" pitchFamily="18" charset="0"/>
              </a:rPr>
              <a:t>e.g. </a:t>
            </a:r>
            <a:r>
              <a:rPr lang="en-US" altLang="zh-CN" dirty="0">
                <a:latin typeface="Times New Roman" panose="02020603050405020304" pitchFamily="18" charset="0"/>
                <a:cs typeface="Times New Roman" panose="02020603050405020304" pitchFamily="18" charset="0"/>
              </a:rPr>
              <a:t>the </a:t>
            </a:r>
            <a:r>
              <a:rPr lang="en-US" altLang="zh-CN" dirty="0" smtClean="0">
                <a:latin typeface="Times New Roman" panose="02020603050405020304" pitchFamily="18" charset="0"/>
                <a:cs typeface="Times New Roman" panose="02020603050405020304" pitchFamily="18" charset="0"/>
              </a:rPr>
              <a:t>author) </a:t>
            </a:r>
            <a:r>
              <a:rPr lang="en-US" altLang="zh-CN" u="sng" dirty="0" smtClean="0">
                <a:latin typeface="Times New Roman" panose="02020603050405020304" pitchFamily="18" charset="0"/>
                <a:cs typeface="Times New Roman" panose="02020603050405020304" pitchFamily="18" charset="0"/>
              </a:rPr>
              <a:t>the reasoning(</a:t>
            </a:r>
            <a:r>
              <a:rPr lang="zh-CN" altLang="en-US" u="sng" dirty="0" smtClean="0">
                <a:latin typeface="Times New Roman" panose="02020603050405020304" pitchFamily="18" charset="0"/>
                <a:cs typeface="Times New Roman" panose="02020603050405020304" pitchFamily="18" charset="0"/>
              </a:rPr>
              <a:t>推理</a:t>
            </a:r>
            <a:r>
              <a:rPr lang="en-US" altLang="zh-CN" u="sng" dirty="0" smtClean="0">
                <a:latin typeface="Times New Roman" panose="02020603050405020304" pitchFamily="18" charset="0"/>
                <a:cs typeface="Times New Roman" panose="02020603050405020304" pitchFamily="18" charset="0"/>
              </a:rPr>
              <a:t>) </a:t>
            </a:r>
            <a:r>
              <a:rPr lang="en-US" altLang="zh-CN" u="sng" dirty="0">
                <a:latin typeface="Times New Roman" panose="02020603050405020304" pitchFamily="18" charset="0"/>
                <a:cs typeface="Times New Roman" panose="02020603050405020304" pitchFamily="18" charset="0"/>
              </a:rPr>
              <a:t>process can be quite </a:t>
            </a:r>
            <a:r>
              <a:rPr lang="en-US" altLang="zh-CN" u="sng" dirty="0" smtClean="0">
                <a:latin typeface="Times New Roman" panose="02020603050405020304" pitchFamily="18" charset="0"/>
                <a:cs typeface="Times New Roman" panose="02020603050405020304" pitchFamily="18" charset="0"/>
              </a:rPr>
              <a:t>subtle(</a:t>
            </a:r>
            <a:r>
              <a:rPr lang="zh-CN" altLang="en-US" u="sng" dirty="0" smtClean="0">
                <a:latin typeface="Times New Roman" panose="02020603050405020304" pitchFamily="18" charset="0"/>
                <a:cs typeface="Times New Roman" panose="02020603050405020304" pitchFamily="18" charset="0"/>
              </a:rPr>
              <a:t>微妙的</a:t>
            </a:r>
            <a:r>
              <a:rPr lang="en-US" altLang="zh-CN" u="sng" dirty="0" smtClean="0">
                <a:latin typeface="Times New Roman" panose="02020603050405020304" pitchFamily="18" charset="0"/>
                <a:cs typeface="Times New Roman" panose="02020603050405020304" pitchFamily="18" charset="0"/>
              </a:rPr>
              <a:t>) </a:t>
            </a:r>
            <a:r>
              <a:rPr lang="en-US" altLang="zh-CN" u="sng" dirty="0">
                <a:latin typeface="Times New Roman" panose="02020603050405020304" pitchFamily="18" charset="0"/>
                <a:cs typeface="Times New Roman" panose="02020603050405020304" pitchFamily="18" charset="0"/>
              </a:rPr>
              <a:t>and </a:t>
            </a:r>
            <a:r>
              <a:rPr lang="en-US" altLang="zh-CN" u="sng" dirty="0" smtClean="0">
                <a:latin typeface="Times New Roman" panose="02020603050405020304" pitchFamily="18" charset="0"/>
                <a:cs typeface="Times New Roman" panose="02020603050405020304" pitchFamily="18" charset="0"/>
              </a:rPr>
              <a:t>error-prone(</a:t>
            </a:r>
            <a:r>
              <a:rPr lang="zh-CN" altLang="en-US" u="sng" dirty="0" smtClean="0">
                <a:latin typeface="Times New Roman" panose="02020603050405020304" pitchFamily="18" charset="0"/>
                <a:cs typeface="Times New Roman" panose="02020603050405020304" pitchFamily="18" charset="0"/>
              </a:rPr>
              <a:t>易错的</a:t>
            </a:r>
            <a:r>
              <a:rPr lang="en-US" altLang="zh-CN" u="sng"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Fortunately</a:t>
            </a:r>
            <a:r>
              <a:rPr lang="en-US" altLang="zh-CN" dirty="0">
                <a:latin typeface="Times New Roman" panose="02020603050405020304" pitchFamily="18" charset="0"/>
                <a:cs typeface="Times New Roman" panose="02020603050405020304" pitchFamily="18" charset="0"/>
              </a:rPr>
              <a:t>, it can be automated, the subject of Section 3.</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165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 PINQ IMPLEMENTATION</a:t>
            </a:r>
            <a:r>
              <a:rPr lang="en-US" altLang="zh-CN" dirty="0"/>
              <a:t> </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latin typeface="Times New Roman" panose="02020603050405020304" pitchFamily="18" charset="0"/>
                <a:cs typeface="Times New Roman" panose="02020603050405020304" pitchFamily="18" charset="0"/>
              </a:rPr>
              <a:t>PINQ is built atop </a:t>
            </a:r>
            <a:r>
              <a:rPr lang="en-US" altLang="zh-CN" b="1" dirty="0">
                <a:solidFill>
                  <a:srgbClr val="0000FF"/>
                </a:solidFill>
                <a:latin typeface="Times New Roman" panose="02020603050405020304" pitchFamily="18" charset="0"/>
                <a:cs typeface="Times New Roman" panose="02020603050405020304" pitchFamily="18" charset="0"/>
              </a:rPr>
              <a:t>C#’s Language Integrated </a:t>
            </a:r>
            <a:r>
              <a:rPr lang="en-US" altLang="zh-CN" b="1" dirty="0" smtClean="0">
                <a:solidFill>
                  <a:srgbClr val="0000FF"/>
                </a:solidFill>
                <a:latin typeface="Times New Roman" panose="02020603050405020304" pitchFamily="18" charset="0"/>
                <a:cs typeface="Times New Roman" panose="02020603050405020304" pitchFamily="18" charset="0"/>
              </a:rPr>
              <a:t>Queries</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chemeClr val="accent2"/>
                </a:solidFill>
                <a:latin typeface="Times New Roman" panose="02020603050405020304" pitchFamily="18" charset="0"/>
                <a:cs typeface="Times New Roman" panose="02020603050405020304" pitchFamily="18" charset="0"/>
              </a:rPr>
              <a:t>LINQ is a </a:t>
            </a:r>
            <a:r>
              <a:rPr lang="en-US" altLang="zh-CN" u="sng" dirty="0" smtClean="0">
                <a:solidFill>
                  <a:schemeClr val="accent2"/>
                </a:solidFill>
                <a:latin typeface="Times New Roman" panose="02020603050405020304" pitchFamily="18" charset="0"/>
                <a:cs typeface="Times New Roman" panose="02020603050405020304" pitchFamily="18" charset="0"/>
              </a:rPr>
              <a:t>recent language extension</a:t>
            </a:r>
            <a:r>
              <a:rPr lang="en-US" altLang="zh-CN" dirty="0" smtClean="0">
                <a:solidFill>
                  <a:schemeClr val="accent2"/>
                </a:solidFill>
                <a:latin typeface="Times New Roman" panose="02020603050405020304" pitchFamily="18" charset="0"/>
                <a:cs typeface="Times New Roman" panose="02020603050405020304" pitchFamily="18" charset="0"/>
              </a:rPr>
              <a:t> to the .NET framework </a:t>
            </a:r>
            <a:r>
              <a:rPr lang="en-US" altLang="zh-CN" dirty="0" smtClean="0">
                <a:latin typeface="Times New Roman" panose="02020603050405020304" pitchFamily="18" charset="0"/>
                <a:cs typeface="Times New Roman" panose="02020603050405020304" pitchFamily="18" charset="0"/>
              </a:rPr>
              <a:t>for </a:t>
            </a:r>
            <a:r>
              <a:rPr lang="en-US" altLang="zh-CN" dirty="0" smtClean="0">
                <a:solidFill>
                  <a:srgbClr val="0000FF"/>
                </a:solidFill>
                <a:latin typeface="Times New Roman" panose="02020603050405020304" pitchFamily="18" charset="0"/>
                <a:cs typeface="Times New Roman" panose="02020603050405020304" pitchFamily="18" charset="0"/>
              </a:rPr>
              <a:t>integrating </a:t>
            </a:r>
            <a:r>
              <a:rPr lang="en-US" altLang="zh-CN" u="sng" dirty="0" smtClean="0">
                <a:solidFill>
                  <a:srgbClr val="0000FF"/>
                </a:solidFill>
                <a:latin typeface="Times New Roman" panose="02020603050405020304" pitchFamily="18" charset="0"/>
                <a:cs typeface="Times New Roman" panose="02020603050405020304" pitchFamily="18" charset="0"/>
              </a:rPr>
              <a:t>declarative access to data streams</a:t>
            </a:r>
            <a:r>
              <a:rPr lang="en-US" altLang="zh-CN" dirty="0" smtClean="0">
                <a:solidFill>
                  <a:srgbClr val="0000FF"/>
                </a:solidFill>
                <a:latin typeface="Times New Roman" panose="02020603050405020304" pitchFamily="18" charset="0"/>
                <a:cs typeface="Times New Roman" panose="02020603050405020304" pitchFamily="18" charset="0"/>
              </a:rPr>
              <a:t> (using a language very much like SQL) into arbitrary C# programs.</a:t>
            </a:r>
          </a:p>
          <a:p>
            <a:r>
              <a:rPr lang="en-US" altLang="zh-CN" dirty="0" smtClean="0">
                <a:latin typeface="Times New Roman" panose="02020603050405020304" pitchFamily="18" charset="0"/>
                <a:cs typeface="Times New Roman" panose="02020603050405020304" pitchFamily="18" charset="0"/>
              </a:rPr>
              <a:t>Central </a:t>
            </a:r>
            <a:r>
              <a:rPr lang="en-US" altLang="zh-CN" dirty="0">
                <a:latin typeface="Times New Roman" panose="02020603050405020304" pitchFamily="18" charset="0"/>
                <a:cs typeface="Times New Roman" panose="02020603050405020304" pitchFamily="18" charset="0"/>
              </a:rPr>
              <a:t>to LINQ is the </a:t>
            </a:r>
            <a:r>
              <a:rPr lang="en-US" altLang="zh-CN" b="1" i="1" dirty="0">
                <a:solidFill>
                  <a:srgbClr val="0000FF"/>
                </a:solidFill>
                <a:latin typeface="Times New Roman" panose="02020603050405020304" pitchFamily="18" charset="0"/>
                <a:cs typeface="Times New Roman" panose="02020603050405020304" pitchFamily="18" charset="0"/>
              </a:rPr>
              <a:t>IQueryable&lt;T&gt;</a:t>
            </a:r>
            <a:r>
              <a:rPr lang="en-US" altLang="zh-CN" dirty="0">
                <a:latin typeface="Times New Roman" panose="02020603050405020304" pitchFamily="18" charset="0"/>
                <a:cs typeface="Times New Roman" panose="02020603050405020304" pitchFamily="18" charset="0"/>
              </a:rPr>
              <a:t> type, a generic sequence of records of type </a:t>
            </a:r>
            <a:r>
              <a:rPr lang="en-US" altLang="zh-CN" i="1" dirty="0">
                <a:solidFill>
                  <a:srgbClr val="0000FF"/>
                </a:solidFill>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An </a:t>
            </a:r>
            <a:r>
              <a:rPr lang="en-US" altLang="zh-CN" i="1" dirty="0">
                <a:solidFill>
                  <a:srgbClr val="0000FF"/>
                </a:solidFill>
                <a:latin typeface="Times New Roman" panose="02020603050405020304" pitchFamily="18" charset="0"/>
                <a:cs typeface="Times New Roman" panose="02020603050405020304" pitchFamily="18" charset="0"/>
              </a:rPr>
              <a:t>IQueryable</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u="sng" dirty="0">
                <a:solidFill>
                  <a:schemeClr val="accent2"/>
                </a:solidFill>
                <a:latin typeface="Times New Roman" panose="02020603050405020304" pitchFamily="18" charset="0"/>
                <a:cs typeface="Times New Roman" panose="02020603050405020304" pitchFamily="18" charset="0"/>
              </a:rPr>
              <a:t>admits transformations</a:t>
            </a:r>
            <a:r>
              <a:rPr lang="en-US" altLang="zh-CN" dirty="0">
                <a:latin typeface="Times New Roman" panose="02020603050405020304" pitchFamily="18" charset="0"/>
                <a:cs typeface="Times New Roman" panose="02020603050405020304" pitchFamily="18" charset="0"/>
              </a:rPr>
              <a:t> such as Where, Select, GroupBy, Join, and </a:t>
            </a:r>
            <a:r>
              <a:rPr lang="en-US" altLang="zh-CN" dirty="0" smtClean="0">
                <a:latin typeface="Times New Roman" panose="02020603050405020304" pitchFamily="18" charset="0"/>
                <a:cs typeface="Times New Roman" panose="02020603050405020304" pitchFamily="18" charset="0"/>
              </a:rPr>
              <a:t>more, </a:t>
            </a:r>
            <a:r>
              <a:rPr lang="en-US" altLang="zh-CN" u="sng" dirty="0" smtClean="0">
                <a:solidFill>
                  <a:schemeClr val="accent2"/>
                </a:solidFill>
                <a:latin typeface="Times New Roman" panose="02020603050405020304" pitchFamily="18" charset="0"/>
                <a:cs typeface="Times New Roman" panose="02020603050405020304" pitchFamily="18" charset="0"/>
              </a:rPr>
              <a:t>returning </a:t>
            </a:r>
            <a:r>
              <a:rPr lang="en-US" altLang="zh-CN" u="sng" dirty="0">
                <a:solidFill>
                  <a:schemeClr val="accent2"/>
                </a:solidFill>
                <a:latin typeface="Times New Roman" panose="02020603050405020304" pitchFamily="18" charset="0"/>
                <a:cs typeface="Times New Roman" panose="02020603050405020304" pitchFamily="18" charset="0"/>
              </a:rPr>
              <a:t>new IQueryable objects over possibly new </a:t>
            </a:r>
            <a:r>
              <a:rPr lang="en-US" altLang="zh-CN" u="sng" dirty="0" smtClean="0">
                <a:solidFill>
                  <a:schemeClr val="accent2"/>
                </a:solidFill>
                <a:latin typeface="Times New Roman" panose="02020603050405020304" pitchFamily="18" charset="0"/>
                <a:cs typeface="Times New Roman" panose="02020603050405020304" pitchFamily="18" charset="0"/>
              </a:rPr>
              <a:t>types</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PINQ’s </a:t>
            </a:r>
            <a:r>
              <a:rPr lang="en-US" altLang="zh-CN" dirty="0">
                <a:latin typeface="Times New Roman" panose="02020603050405020304" pitchFamily="18" charset="0"/>
                <a:cs typeface="Times New Roman" panose="02020603050405020304" pitchFamily="18" charset="0"/>
              </a:rPr>
              <a:t>implementation centers on a </a:t>
            </a:r>
            <a:r>
              <a:rPr lang="en-US" altLang="zh-CN" b="1" i="1" dirty="0" smtClean="0">
                <a:solidFill>
                  <a:srgbClr val="0000FF"/>
                </a:solidFill>
                <a:latin typeface="Times New Roman" panose="02020603050405020304" pitchFamily="18" charset="0"/>
                <a:cs typeface="Times New Roman" panose="02020603050405020304" pitchFamily="18" charset="0"/>
              </a:rPr>
              <a:t>PINQueryable&lt;T&gt;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generic </a:t>
            </a:r>
            <a:r>
              <a:rPr lang="en-US" altLang="zh-CN" dirty="0">
                <a:latin typeface="Times New Roman" panose="02020603050405020304" pitchFamily="18" charset="0"/>
                <a:cs typeface="Times New Roman" panose="02020603050405020304" pitchFamily="18" charset="0"/>
              </a:rPr>
              <a:t>type, wrapped around an underlying </a:t>
            </a:r>
            <a:r>
              <a:rPr lang="en-US" altLang="zh-CN" i="1" dirty="0">
                <a:latin typeface="Times New Roman" panose="02020603050405020304" pitchFamily="18" charset="0"/>
                <a:cs typeface="Times New Roman" panose="02020603050405020304" pitchFamily="18" charset="0"/>
              </a:rPr>
              <a:t>IQueryable&lt;T</a:t>
            </a:r>
            <a:r>
              <a:rPr lang="en-US" altLang="zh-CN" i="1" dirty="0" smtClean="0">
                <a:latin typeface="Times New Roman" panose="02020603050405020304" pitchFamily="18" charset="0"/>
                <a:cs typeface="Times New Roman" panose="02020603050405020304" pitchFamily="18" charset="0"/>
              </a:rPr>
              <a:t>&gt;</a:t>
            </a:r>
            <a:r>
              <a:rPr lang="en-US" altLang="zh-CN" dirty="0" smtClean="0">
                <a:latin typeface="Times New Roman" panose="02020603050405020304" pitchFamily="18" charset="0"/>
                <a:cs typeface="Times New Roman" panose="02020603050405020304" pitchFamily="18" charset="0"/>
              </a:rPr>
              <a:t>. This </a:t>
            </a:r>
            <a:r>
              <a:rPr lang="en-US" altLang="zh-CN" dirty="0">
                <a:latin typeface="Times New Roman" panose="02020603050405020304" pitchFamily="18" charset="0"/>
                <a:cs typeface="Times New Roman" panose="02020603050405020304" pitchFamily="18" charset="0"/>
              </a:rPr>
              <a:t>type supports the same methods as an </a:t>
            </a:r>
            <a:r>
              <a:rPr lang="en-US" altLang="zh-CN" i="1" dirty="0">
                <a:latin typeface="Times New Roman" panose="02020603050405020304" pitchFamily="18" charset="0"/>
                <a:cs typeface="Times New Roman" panose="02020603050405020304" pitchFamily="18" charset="0"/>
              </a:rPr>
              <a:t>IQueryable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but with </a:t>
            </a:r>
            <a:r>
              <a:rPr lang="en-US" altLang="zh-CN" dirty="0">
                <a:solidFill>
                  <a:srgbClr val="0000FF"/>
                </a:solidFill>
                <a:latin typeface="Times New Roman" panose="02020603050405020304" pitchFamily="18" charset="0"/>
                <a:cs typeface="Times New Roman" panose="02020603050405020304" pitchFamily="18" charset="0"/>
              </a:rPr>
              <a:t>implementations </a:t>
            </a:r>
            <a:r>
              <a:rPr lang="en-US" altLang="zh-CN" u="sng" dirty="0">
                <a:solidFill>
                  <a:srgbClr val="0000FF"/>
                </a:solidFill>
                <a:latin typeface="Times New Roman" panose="02020603050405020304" pitchFamily="18" charset="0"/>
                <a:cs typeface="Times New Roman" panose="02020603050405020304" pitchFamily="18" charset="0"/>
              </a:rPr>
              <a:t>ensuring that the appropriate privacy</a:t>
            </a:r>
            <a:br>
              <a:rPr lang="en-US" altLang="zh-CN" u="sng" dirty="0">
                <a:solidFill>
                  <a:srgbClr val="0000FF"/>
                </a:solidFill>
                <a:latin typeface="Times New Roman" panose="02020603050405020304" pitchFamily="18" charset="0"/>
                <a:cs typeface="Times New Roman" panose="02020603050405020304" pitchFamily="18" charset="0"/>
              </a:rPr>
            </a:br>
            <a:r>
              <a:rPr lang="en-US" altLang="zh-CN" u="sng" dirty="0">
                <a:solidFill>
                  <a:srgbClr val="0000FF"/>
                </a:solidFill>
                <a:latin typeface="Times New Roman" panose="02020603050405020304" pitchFamily="18" charset="0"/>
                <a:cs typeface="Times New Roman" panose="02020603050405020304" pitchFamily="18" charset="0"/>
              </a:rPr>
              <a:t>calculations are conducted</a:t>
            </a:r>
            <a:r>
              <a:rPr lang="en-US" altLang="zh-CN" dirty="0">
                <a:solidFill>
                  <a:srgbClr val="0000FF"/>
                </a:solidFill>
                <a:latin typeface="Times New Roman" panose="02020603050405020304" pitchFamily="18" charset="0"/>
                <a:cs typeface="Times New Roman" panose="02020603050405020304" pitchFamily="18" charset="0"/>
              </a:rPr>
              <a:t> before any execution is </a:t>
            </a:r>
            <a:r>
              <a:rPr lang="en-US" altLang="zh-CN" dirty="0" smtClean="0">
                <a:solidFill>
                  <a:srgbClr val="0000FF"/>
                </a:solidFill>
                <a:latin typeface="Times New Roman" panose="02020603050405020304" pitchFamily="18" charset="0"/>
                <a:cs typeface="Times New Roman" panose="02020603050405020304" pitchFamily="18" charset="0"/>
              </a:rPr>
              <a:t>invoked</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We </a:t>
            </a:r>
            <a:r>
              <a:rPr lang="en-US" altLang="zh-CN" dirty="0">
                <a:latin typeface="Times New Roman" panose="02020603050405020304" pitchFamily="18" charset="0"/>
                <a:cs typeface="Times New Roman" panose="02020603050405020304" pitchFamily="18" charset="0"/>
              </a:rPr>
              <a:t>stress that </a:t>
            </a:r>
            <a:r>
              <a:rPr lang="en-US" altLang="zh-CN" dirty="0">
                <a:solidFill>
                  <a:schemeClr val="accent2"/>
                </a:solidFill>
                <a:latin typeface="Times New Roman" panose="02020603050405020304" pitchFamily="18" charset="0"/>
                <a:cs typeface="Times New Roman" panose="02020603050405020304" pitchFamily="18" charset="0"/>
              </a:rPr>
              <a:t>PINQ does not supply the execution </a:t>
            </a:r>
            <a:r>
              <a:rPr lang="en-US" altLang="zh-CN" dirty="0" smtClean="0">
                <a:solidFill>
                  <a:schemeClr val="accent2"/>
                </a:solidFill>
                <a:latin typeface="Times New Roman" panose="02020603050405020304" pitchFamily="18" charset="0"/>
                <a:cs typeface="Times New Roman" panose="02020603050405020304" pitchFamily="18" charset="0"/>
              </a:rPr>
              <a:t>engine</a:t>
            </a:r>
            <a:r>
              <a:rPr lang="en-US" altLang="zh-CN" dirty="0" smtClean="0">
                <a:latin typeface="Times New Roman" panose="02020603050405020304" pitchFamily="18" charset="0"/>
                <a:cs typeface="Times New Roman" panose="02020603050405020304" pitchFamily="18" charset="0"/>
              </a:rPr>
              <a:t>. Instead</a:t>
            </a:r>
            <a:r>
              <a:rPr lang="en-US" altLang="zh-CN" dirty="0">
                <a:latin typeface="Times New Roman" panose="02020603050405020304" pitchFamily="18" charset="0"/>
                <a:cs typeface="Times New Roman" panose="02020603050405020304" pitchFamily="18" charset="0"/>
              </a:rPr>
              <a:t>, </a:t>
            </a:r>
            <a:r>
              <a:rPr lang="en-US" altLang="zh-CN" dirty="0" smtClean="0">
                <a:solidFill>
                  <a:schemeClr val="accent2"/>
                </a:solidFill>
                <a:latin typeface="Times New Roman" panose="02020603050405020304" pitchFamily="18" charset="0"/>
                <a:cs typeface="Times New Roman" panose="02020603050405020304" pitchFamily="18" charset="0"/>
              </a:rPr>
              <a:t>a </a:t>
            </a:r>
            <a:r>
              <a:rPr lang="en-US" altLang="zh-CN" i="1" dirty="0" smtClean="0">
                <a:solidFill>
                  <a:schemeClr val="accent2"/>
                </a:solidFill>
                <a:latin typeface="Times New Roman" panose="02020603050405020304" pitchFamily="18" charset="0"/>
                <a:cs typeface="Times New Roman" panose="02020603050405020304" pitchFamily="18" charset="0"/>
              </a:rPr>
              <a:t>PINQueryable</a:t>
            </a:r>
            <a:r>
              <a:rPr lang="en-US" altLang="zh-CN" dirty="0" smtClean="0">
                <a:solidFill>
                  <a:schemeClr val="accent2"/>
                </a:solidFill>
                <a:latin typeface="Times New Roman" panose="02020603050405020304" pitchFamily="18" charset="0"/>
                <a:cs typeface="Times New Roman" panose="02020603050405020304" pitchFamily="18" charset="0"/>
              </a:rPr>
              <a:t> renders(</a:t>
            </a:r>
            <a:r>
              <a:rPr lang="zh-CN" altLang="en-US" dirty="0" smtClean="0">
                <a:solidFill>
                  <a:schemeClr val="accent2"/>
                </a:solidFill>
                <a:latin typeface="Times New Roman" panose="02020603050405020304" pitchFamily="18" charset="0"/>
                <a:cs typeface="Times New Roman" panose="02020603050405020304" pitchFamily="18" charset="0"/>
              </a:rPr>
              <a:t>呈递</a:t>
            </a:r>
            <a:r>
              <a:rPr lang="en-US" altLang="zh-CN" dirty="0" smtClean="0">
                <a:solidFill>
                  <a:schemeClr val="accent2"/>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all of its operations </a:t>
            </a:r>
            <a:r>
              <a:rPr lang="en-US" altLang="zh-CN" dirty="0" smtClean="0">
                <a:solidFill>
                  <a:schemeClr val="accent2"/>
                </a:solidFill>
                <a:latin typeface="Times New Roman" panose="02020603050405020304" pitchFamily="18" charset="0"/>
                <a:cs typeface="Times New Roman" panose="02020603050405020304" pitchFamily="18" charset="0"/>
              </a:rPr>
              <a:t>to </a:t>
            </a:r>
            <a:r>
              <a:rPr lang="en-US" altLang="zh-CN" u="sng" dirty="0" smtClean="0">
                <a:solidFill>
                  <a:schemeClr val="accent2"/>
                </a:solidFill>
                <a:latin typeface="Times New Roman" panose="02020603050405020304" pitchFamily="18" charset="0"/>
                <a:cs typeface="Times New Roman" panose="02020603050405020304" pitchFamily="18" charset="0"/>
              </a:rPr>
              <a:t>LINQ </a:t>
            </a:r>
            <a:r>
              <a:rPr lang="en-US" altLang="zh-CN" u="sng" dirty="0">
                <a:solidFill>
                  <a:schemeClr val="accent2"/>
                </a:solidFill>
                <a:latin typeface="Times New Roman" panose="02020603050405020304" pitchFamily="18" charset="0"/>
                <a:cs typeface="Times New Roman" panose="02020603050405020304" pitchFamily="18" charset="0"/>
              </a:rPr>
              <a:t>statements</a:t>
            </a:r>
            <a:r>
              <a:rPr lang="en-US" altLang="zh-CN" u="sng"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executed by the </a:t>
            </a:r>
            <a:r>
              <a:rPr lang="en-US" altLang="zh-CN" u="sng" dirty="0">
                <a:solidFill>
                  <a:schemeClr val="accent2"/>
                </a:solidFill>
                <a:latin typeface="Times New Roman" panose="02020603050405020304" pitchFamily="18" charset="0"/>
                <a:cs typeface="Times New Roman" panose="02020603050405020304" pitchFamily="18" charset="0"/>
              </a:rPr>
              <a:t>underlying </a:t>
            </a:r>
            <a:r>
              <a:rPr lang="en-US" altLang="zh-CN" i="1" u="sng" dirty="0" smtClean="0">
                <a:solidFill>
                  <a:schemeClr val="accent2"/>
                </a:solidFill>
                <a:latin typeface="Times New Roman" panose="02020603050405020304" pitchFamily="18" charset="0"/>
                <a:cs typeface="Times New Roman" panose="02020603050405020304" pitchFamily="18" charset="0"/>
              </a:rPr>
              <a:t>IQueryable</a:t>
            </a:r>
            <a:r>
              <a:rPr lang="en-US" altLang="zh-CN" dirty="0" smtClean="0">
                <a:latin typeface="Times New Roman" panose="02020603050405020304" pitchFamily="18" charset="0"/>
                <a:cs typeface="Times New Roman" panose="02020603050405020304" pitchFamily="18" charset="0"/>
              </a:rPr>
              <a:t>, allowing </a:t>
            </a:r>
            <a:r>
              <a:rPr lang="en-US" altLang="zh-CN" dirty="0">
                <a:latin typeface="Times New Roman" panose="02020603050405020304" pitchFamily="18" charset="0"/>
                <a:cs typeface="Times New Roman" panose="02020603050405020304" pitchFamily="18" charset="0"/>
              </a:rPr>
              <a:t>substantial </a:t>
            </a:r>
            <a:r>
              <a:rPr lang="en-US" altLang="zh-CN" dirty="0">
                <a:solidFill>
                  <a:srgbClr val="0000FF"/>
                </a:solidFill>
                <a:latin typeface="Times New Roman" panose="02020603050405020304" pitchFamily="18" charset="0"/>
                <a:cs typeface="Times New Roman" panose="02020603050405020304" pitchFamily="18" charset="0"/>
              </a:rPr>
              <a:t>flexibility in deployment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1274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 Data Types and Control Flow</a:t>
            </a:r>
            <a:r>
              <a:rPr lang="en-US" altLang="zh-CN" dirty="0"/>
              <a:t> </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latin typeface="Times New Roman" panose="02020603050405020304" pitchFamily="18" charset="0"/>
                <a:cs typeface="Times New Roman" panose="02020603050405020304" pitchFamily="18" charset="0"/>
              </a:rPr>
              <a:t>The central type in PINQ is the </a:t>
            </a:r>
            <a:r>
              <a:rPr lang="en-US" altLang="zh-CN" i="1" dirty="0">
                <a:solidFill>
                  <a:srgbClr val="0000FF"/>
                </a:solidFill>
                <a:latin typeface="Times New Roman" panose="02020603050405020304" pitchFamily="18" charset="0"/>
                <a:cs typeface="Times New Roman" panose="02020603050405020304" pitchFamily="18" charset="0"/>
              </a:rPr>
              <a:t>PINQueryable&lt;T&gt;, </a:t>
            </a:r>
            <a:r>
              <a:rPr lang="en-US" altLang="zh-CN" dirty="0">
                <a:latin typeface="Times New Roman" panose="02020603050405020304" pitchFamily="18" charset="0"/>
                <a:cs typeface="Times New Roman" panose="02020603050405020304" pitchFamily="18" charset="0"/>
              </a:rPr>
              <a:t>a </a:t>
            </a:r>
            <a:r>
              <a:rPr lang="en-US" altLang="zh-CN" u="sng" dirty="0" smtClean="0">
                <a:solidFill>
                  <a:srgbClr val="0000FF"/>
                </a:solidFill>
                <a:latin typeface="Times New Roman" panose="02020603050405020304" pitchFamily="18" charset="0"/>
                <a:cs typeface="Times New Roman" panose="02020603050405020304" pitchFamily="18" charset="0"/>
              </a:rPr>
              <a:t>protected</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list </a:t>
            </a:r>
            <a:r>
              <a:rPr lang="en-US" altLang="zh-CN" dirty="0">
                <a:solidFill>
                  <a:srgbClr val="0000FF"/>
                </a:solidFill>
                <a:latin typeface="Times New Roman" panose="02020603050405020304" pitchFamily="18" charset="0"/>
                <a:cs typeface="Times New Roman" panose="02020603050405020304" pitchFamily="18" charset="0"/>
              </a:rPr>
              <a:t>of objects of type </a:t>
            </a:r>
            <a:r>
              <a:rPr lang="en-US" altLang="zh-CN" i="1" dirty="0">
                <a:solidFill>
                  <a:srgbClr val="0000FF"/>
                </a:solidFill>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The type T can be </a:t>
            </a:r>
            <a:r>
              <a:rPr lang="en-US" altLang="zh-CN" dirty="0" smtClean="0">
                <a:latin typeface="Times New Roman" panose="02020603050405020304" pitchFamily="18" charset="0"/>
                <a:cs typeface="Times New Roman" panose="02020603050405020304" pitchFamily="18" charset="0"/>
              </a:rPr>
              <a:t>arbitrary. </a:t>
            </a:r>
          </a:p>
          <a:p>
            <a:r>
              <a:rPr lang="en-US" altLang="zh-CN" dirty="0" smtClean="0">
                <a:latin typeface="Times New Roman" panose="02020603050405020304" pitchFamily="18" charset="0"/>
                <a:cs typeface="Times New Roman" panose="02020603050405020304" pitchFamily="18" charset="0"/>
              </a:rPr>
              <a:t>Each </a:t>
            </a:r>
            <a:r>
              <a:rPr lang="en-US" altLang="zh-CN" i="1" dirty="0">
                <a:latin typeface="Times New Roman" panose="02020603050405020304" pitchFamily="18" charset="0"/>
                <a:cs typeface="Times New Roman" panose="02020603050405020304" pitchFamily="18" charset="0"/>
              </a:rPr>
              <a:t>PINQueryable</a:t>
            </a:r>
            <a:r>
              <a:rPr lang="en-US" altLang="zh-CN" dirty="0">
                <a:latin typeface="Times New Roman" panose="02020603050405020304" pitchFamily="18" charset="0"/>
                <a:cs typeface="Times New Roman" panose="02020603050405020304" pitchFamily="18" charset="0"/>
              </a:rPr>
              <a:t> is comprised of </a:t>
            </a:r>
            <a:r>
              <a:rPr lang="en-US" altLang="zh-CN" dirty="0">
                <a:solidFill>
                  <a:srgbClr val="0000FF"/>
                </a:solidFill>
                <a:latin typeface="Times New Roman" panose="02020603050405020304" pitchFamily="18" charset="0"/>
                <a:cs typeface="Times New Roman" panose="02020603050405020304" pitchFamily="18" charset="0"/>
              </a:rPr>
              <a:t>an </a:t>
            </a:r>
            <a:r>
              <a:rPr lang="en-US" altLang="zh-CN" u="sng" dirty="0">
                <a:solidFill>
                  <a:srgbClr val="0000FF"/>
                </a:solidFill>
                <a:latin typeface="Times New Roman" panose="02020603050405020304" pitchFamily="18" charset="0"/>
                <a:cs typeface="Times New Roman" panose="02020603050405020304" pitchFamily="18" charset="0"/>
              </a:rPr>
              <a:t>unprotected</a:t>
            </a:r>
            <a:r>
              <a:rPr lang="en-US" altLang="zh-CN" dirty="0">
                <a:solidFill>
                  <a:srgbClr val="0000FF"/>
                </a:solidFill>
                <a:latin typeface="Times New Roman" panose="02020603050405020304" pitchFamily="18" charset="0"/>
                <a:cs typeface="Times New Roman" panose="02020603050405020304" pitchFamily="18" charset="0"/>
              </a:rPr>
              <a:t> data </a:t>
            </a:r>
            <a:r>
              <a:rPr lang="en-US" altLang="zh-CN" dirty="0" smtClean="0">
                <a:solidFill>
                  <a:srgbClr val="0000FF"/>
                </a:solidFill>
                <a:latin typeface="Times New Roman" panose="02020603050405020304" pitchFamily="18" charset="0"/>
                <a:cs typeface="Times New Roman" panose="02020603050405020304" pitchFamily="18" charset="0"/>
              </a:rPr>
              <a:t>set</a:t>
            </a:r>
            <a:r>
              <a:rPr lang="en-US" altLang="zh-CN" dirty="0" smtClean="0">
                <a:latin typeface="Times New Roman" panose="02020603050405020304" pitchFamily="18" charset="0"/>
                <a:cs typeface="Times New Roman" panose="02020603050405020304" pitchFamily="18" charset="0"/>
              </a:rPr>
              <a:t> (an </a:t>
            </a:r>
            <a:r>
              <a:rPr lang="en-US" altLang="zh-CN" i="1" dirty="0">
                <a:solidFill>
                  <a:srgbClr val="0000FF"/>
                </a:solidFill>
                <a:latin typeface="Times New Roman" panose="02020603050405020304" pitchFamily="18" charset="0"/>
                <a:cs typeface="Times New Roman" panose="02020603050405020304" pitchFamily="18" charset="0"/>
              </a:rPr>
              <a:t>IQueryable</a:t>
            </a:r>
            <a:r>
              <a:rPr lang="en-US" altLang="zh-CN" dirty="0">
                <a:latin typeface="Times New Roman" panose="02020603050405020304" pitchFamily="18" charset="0"/>
                <a:cs typeface="Times New Roman" panose="02020603050405020304" pitchFamily="18" charset="0"/>
              </a:rPr>
              <a:t>), and a second new data type, </a:t>
            </a:r>
            <a:r>
              <a:rPr lang="en-US" altLang="zh-CN" dirty="0">
                <a:solidFill>
                  <a:srgbClr val="0000FF"/>
                </a:solidFill>
                <a:latin typeface="Times New Roman" panose="02020603050405020304" pitchFamily="18" charset="0"/>
                <a:cs typeface="Times New Roman" panose="02020603050405020304" pitchFamily="18" charset="0"/>
              </a:rPr>
              <a:t>a </a:t>
            </a:r>
            <a:r>
              <a:rPr lang="en-US" altLang="zh-CN" i="1" dirty="0" smtClean="0">
                <a:solidFill>
                  <a:srgbClr val="0000FF"/>
                </a:solidFill>
                <a:latin typeface="Times New Roman" panose="02020603050405020304" pitchFamily="18" charset="0"/>
                <a:cs typeface="Times New Roman" panose="02020603050405020304" pitchFamily="18" charset="0"/>
              </a:rPr>
              <a:t>PINQAgent</a:t>
            </a:r>
            <a:r>
              <a:rPr lang="en-US" altLang="zh-CN" dirty="0" smtClean="0">
                <a:latin typeface="Times New Roman" panose="02020603050405020304" pitchFamily="18" charset="0"/>
                <a:cs typeface="Times New Roman" panose="02020603050405020304" pitchFamily="18" charset="0"/>
              </a:rPr>
              <a:t>,</a:t>
            </a:r>
            <a:r>
              <a:rPr lang="en-US" altLang="zh-CN" dirty="0" smtClean="0">
                <a:solidFill>
                  <a:srgbClr val="0000FF"/>
                </a:solidFill>
                <a:latin typeface="Times New Roman" panose="02020603050405020304" pitchFamily="18" charset="0"/>
                <a:cs typeface="Times New Roman" panose="02020603050405020304" pitchFamily="18" charset="0"/>
              </a:rPr>
              <a:t> responsible for accepting or rejecting increments(</a:t>
            </a:r>
            <a:r>
              <a:rPr lang="zh-CN" altLang="en-US" dirty="0" smtClean="0">
                <a:solidFill>
                  <a:srgbClr val="0000FF"/>
                </a:solidFill>
                <a:latin typeface="Times New Roman" panose="02020603050405020304" pitchFamily="18" charset="0"/>
                <a:cs typeface="Times New Roman" panose="02020603050405020304" pitchFamily="18" charset="0"/>
              </a:rPr>
              <a:t>增长，增量</a:t>
            </a:r>
            <a:r>
              <a:rPr lang="en-US" altLang="zh-CN" dirty="0" smtClean="0">
                <a:solidFill>
                  <a:srgbClr val="0000FF"/>
                </a:solidFill>
                <a:latin typeface="Times New Roman" panose="02020603050405020304" pitchFamily="18" charset="0"/>
                <a:cs typeface="Times New Roman" panose="02020603050405020304" pitchFamily="18" charset="0"/>
              </a:rPr>
              <a:t>) to epsilon</a:t>
            </a:r>
            <a:r>
              <a:rPr lang="en-US" altLang="zh-CN" dirty="0">
                <a:solidFill>
                  <a:srgbClr val="0000FF"/>
                </a:solidFill>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A </a:t>
            </a:r>
            <a:r>
              <a:rPr lang="en-US" altLang="zh-CN" i="1" dirty="0">
                <a:latin typeface="Times New Roman" panose="02020603050405020304" pitchFamily="18" charset="0"/>
                <a:cs typeface="Times New Roman" panose="02020603050405020304" pitchFamily="18" charset="0"/>
              </a:rPr>
              <a:t>PINQueryable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supports </a:t>
            </a:r>
            <a:r>
              <a:rPr lang="en-US" altLang="zh-CN" u="sng" dirty="0">
                <a:solidFill>
                  <a:srgbClr val="0000FF"/>
                </a:solidFill>
                <a:latin typeface="Times New Roman" panose="02020603050405020304" pitchFamily="18" charset="0"/>
                <a:cs typeface="Times New Roman" panose="02020603050405020304" pitchFamily="18" charset="0"/>
              </a:rPr>
              <a:t>aggregations</a:t>
            </a:r>
            <a:r>
              <a:rPr lang="en-US" altLang="zh-CN" dirty="0">
                <a:latin typeface="Times New Roman" panose="02020603050405020304" pitchFamily="18" charset="0"/>
                <a:cs typeface="Times New Roman" panose="02020603050405020304" pitchFamily="18" charset="0"/>
              </a:rPr>
              <a:t> and </a:t>
            </a:r>
            <a:r>
              <a:rPr lang="en-US" altLang="zh-CN" u="sng" dirty="0" smtClean="0">
                <a:solidFill>
                  <a:srgbClr val="0000FF"/>
                </a:solidFill>
                <a:latin typeface="Times New Roman" panose="02020603050405020304" pitchFamily="18" charset="0"/>
                <a:cs typeface="Times New Roman" panose="02020603050405020304" pitchFamily="18" charset="0"/>
              </a:rPr>
              <a:t>transformations</a:t>
            </a:r>
            <a:r>
              <a:rPr lang="en-US" altLang="zh-CN" dirty="0" smtClean="0">
                <a:latin typeface="Times New Roman" panose="02020603050405020304" pitchFamily="18" charset="0"/>
                <a:cs typeface="Times New Roman" panose="02020603050405020304" pitchFamily="18" charset="0"/>
              </a:rPr>
              <a:t>. </a:t>
            </a:r>
          </a:p>
          <a:p>
            <a:r>
              <a:rPr lang="en-US" altLang="zh-CN" b="1" dirty="0" smtClean="0">
                <a:solidFill>
                  <a:srgbClr val="0000FF"/>
                </a:solidFill>
                <a:latin typeface="Times New Roman" panose="02020603050405020304" pitchFamily="18" charset="0"/>
                <a:cs typeface="Times New Roman" panose="02020603050405020304" pitchFamily="18" charset="0"/>
              </a:rPr>
              <a:t>Aggregations</a:t>
            </a:r>
            <a:r>
              <a:rPr lang="en-US" altLang="zh-CN" dirty="0" smtClean="0">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test the associated </a:t>
            </a:r>
            <a:r>
              <a:rPr lang="en-US" altLang="zh-CN" i="1" dirty="0">
                <a:solidFill>
                  <a:schemeClr val="accent2"/>
                </a:solidFill>
                <a:latin typeface="Times New Roman" panose="02020603050405020304" pitchFamily="18" charset="0"/>
                <a:cs typeface="Times New Roman" panose="02020603050405020304" pitchFamily="18" charset="0"/>
              </a:rPr>
              <a:t>PINQAgent</a:t>
            </a:r>
            <a:r>
              <a:rPr lang="en-US" altLang="zh-CN" dirty="0">
                <a:solidFill>
                  <a:schemeClr val="accent2"/>
                </a:solidFill>
                <a:latin typeface="Times New Roman" panose="02020603050405020304" pitchFamily="18" charset="0"/>
                <a:cs typeface="Times New Roman" panose="02020603050405020304" pitchFamily="18" charset="0"/>
              </a:rPr>
              <a:t> to confirm </a:t>
            </a:r>
            <a:r>
              <a:rPr lang="en-US" altLang="zh-CN" dirty="0" smtClean="0">
                <a:solidFill>
                  <a:schemeClr val="accent2"/>
                </a:solidFill>
                <a:latin typeface="Times New Roman" panose="02020603050405020304" pitchFamily="18" charset="0"/>
                <a:cs typeface="Times New Roman" panose="02020603050405020304" pitchFamily="18" charset="0"/>
              </a:rPr>
              <a:t>that the </a:t>
            </a:r>
            <a:r>
              <a:rPr lang="en-US" altLang="zh-CN" dirty="0">
                <a:solidFill>
                  <a:schemeClr val="accent2"/>
                </a:solidFill>
                <a:latin typeface="Times New Roman" panose="02020603050405020304" pitchFamily="18" charset="0"/>
                <a:cs typeface="Times New Roman" panose="02020603050405020304" pitchFamily="18" charset="0"/>
              </a:rPr>
              <a:t>increment to epsilon is acceptable </a:t>
            </a:r>
            <a:r>
              <a:rPr lang="en-US" altLang="zh-CN" dirty="0">
                <a:latin typeface="Times New Roman" panose="02020603050405020304" pitchFamily="18" charset="0"/>
                <a:cs typeface="Times New Roman" panose="02020603050405020304" pitchFamily="18" charset="0"/>
              </a:rPr>
              <a:t>before </a:t>
            </a:r>
            <a:r>
              <a:rPr lang="en-US" altLang="zh-CN" dirty="0" smtClean="0">
                <a:latin typeface="Times New Roman" panose="02020603050405020304" pitchFamily="18" charset="0"/>
                <a:cs typeface="Times New Roman" panose="02020603050405020304" pitchFamily="18" charset="0"/>
              </a:rPr>
              <a:t>they(aggregations) execute.</a:t>
            </a:r>
          </a:p>
          <a:p>
            <a:r>
              <a:rPr lang="en-US" altLang="zh-CN" b="1" dirty="0" smtClean="0">
                <a:solidFill>
                  <a:srgbClr val="0000FF"/>
                </a:solidFill>
                <a:latin typeface="Times New Roman" panose="02020603050405020304" pitchFamily="18" charset="0"/>
                <a:cs typeface="Times New Roman" panose="02020603050405020304" pitchFamily="18" charset="0"/>
              </a:rPr>
              <a:t>Transformations</a:t>
            </a:r>
            <a:r>
              <a:rPr lang="en-US" altLang="zh-CN" dirty="0" smtClean="0">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result in </a:t>
            </a:r>
            <a:r>
              <a:rPr lang="en-US" altLang="zh-CN" u="sng" dirty="0">
                <a:solidFill>
                  <a:schemeClr val="accent2"/>
                </a:solidFill>
                <a:latin typeface="Times New Roman" panose="02020603050405020304" pitchFamily="18" charset="0"/>
                <a:cs typeface="Times New Roman" panose="02020603050405020304" pitchFamily="18" charset="0"/>
              </a:rPr>
              <a:t>new </a:t>
            </a:r>
            <a:r>
              <a:rPr lang="en-US" altLang="zh-CN" i="1" u="sng" dirty="0">
                <a:solidFill>
                  <a:schemeClr val="accent2"/>
                </a:solidFill>
                <a:latin typeface="Times New Roman" panose="02020603050405020304" pitchFamily="18" charset="0"/>
                <a:cs typeface="Times New Roman" panose="02020603050405020304" pitchFamily="18" charset="0"/>
              </a:rPr>
              <a:t>PINQueryable</a:t>
            </a:r>
            <a:r>
              <a:rPr lang="en-US" altLang="zh-CN" u="sng" dirty="0">
                <a:solidFill>
                  <a:schemeClr val="accent2"/>
                </a:solidFill>
                <a:latin typeface="Times New Roman" panose="02020603050405020304" pitchFamily="18" charset="0"/>
                <a:cs typeface="Times New Roman" panose="02020603050405020304" pitchFamily="18" charset="0"/>
              </a:rPr>
              <a:t> objects</a:t>
            </a:r>
            <a:r>
              <a:rPr lang="en-US" altLang="zh-CN" dirty="0">
                <a:solidFill>
                  <a:schemeClr val="accent2"/>
                </a:solidFill>
                <a:latin typeface="Times New Roman" panose="02020603050405020304" pitchFamily="18" charset="0"/>
                <a:cs typeface="Times New Roman" panose="02020603050405020304" pitchFamily="18" charset="0"/>
              </a:rPr>
              <a:t> with </a:t>
            </a:r>
            <a:r>
              <a:rPr lang="en-US" altLang="zh-CN" dirty="0" smtClean="0">
                <a:solidFill>
                  <a:schemeClr val="accent2"/>
                </a:solidFill>
                <a:latin typeface="Times New Roman" panose="02020603050405020304" pitchFamily="18" charset="0"/>
                <a:cs typeface="Times New Roman" panose="02020603050405020304" pitchFamily="18" charset="0"/>
              </a:rPr>
              <a:t>a transformed </a:t>
            </a:r>
            <a:r>
              <a:rPr lang="en-US" altLang="zh-CN" dirty="0">
                <a:solidFill>
                  <a:schemeClr val="accent2"/>
                </a:solidFill>
                <a:latin typeface="Times New Roman" panose="02020603050405020304" pitchFamily="18" charset="0"/>
                <a:cs typeface="Times New Roman" panose="02020603050405020304" pitchFamily="18" charset="0"/>
              </a:rPr>
              <a:t>data source and a </a:t>
            </a:r>
            <a:r>
              <a:rPr lang="en-US" altLang="zh-CN" u="sng" dirty="0">
                <a:solidFill>
                  <a:schemeClr val="accent2"/>
                </a:solidFill>
                <a:latin typeface="Times New Roman" panose="02020603050405020304" pitchFamily="18" charset="0"/>
                <a:cs typeface="Times New Roman" panose="02020603050405020304" pitchFamily="18" charset="0"/>
              </a:rPr>
              <a:t>new </a:t>
            </a:r>
            <a:r>
              <a:rPr lang="en-US" altLang="zh-CN" i="1" u="sng" dirty="0">
                <a:solidFill>
                  <a:schemeClr val="accent2"/>
                </a:solidFill>
                <a:latin typeface="Times New Roman" panose="02020603050405020304" pitchFamily="18" charset="0"/>
                <a:cs typeface="Times New Roman" panose="02020603050405020304" pitchFamily="18" charset="0"/>
              </a:rPr>
              <a:t>PINQAgent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(transformations are) containing transformation-appropriate </a:t>
            </a:r>
            <a:r>
              <a:rPr lang="en-US" altLang="zh-CN" dirty="0">
                <a:latin typeface="Times New Roman" panose="02020603050405020304" pitchFamily="18" charset="0"/>
                <a:cs typeface="Times New Roman" panose="02020603050405020304" pitchFamily="18" charset="0"/>
              </a:rPr>
              <a:t>logic to forward epsilon </a:t>
            </a:r>
            <a:r>
              <a:rPr lang="en-US" altLang="zh-CN" dirty="0" smtClean="0">
                <a:latin typeface="Times New Roman" panose="02020603050405020304" pitchFamily="18" charset="0"/>
                <a:cs typeface="Times New Roman" panose="02020603050405020304" pitchFamily="18" charset="0"/>
              </a:rPr>
              <a:t>requests to </a:t>
            </a:r>
            <a:r>
              <a:rPr lang="en-US" altLang="zh-CN" dirty="0">
                <a:latin typeface="Times New Roman" panose="02020603050405020304" pitchFamily="18" charset="0"/>
                <a:cs typeface="Times New Roman" panose="02020603050405020304" pitchFamily="18" charset="0"/>
              </a:rPr>
              <a:t>the agents of its source </a:t>
            </a:r>
            <a:r>
              <a:rPr lang="en-US" altLang="zh-CN" i="1" dirty="0">
                <a:latin typeface="Times New Roman" panose="02020603050405020304" pitchFamily="18" charset="0"/>
                <a:cs typeface="Times New Roman" panose="02020603050405020304" pitchFamily="18" charset="0"/>
              </a:rPr>
              <a:t>PINQueryable</a:t>
            </a:r>
            <a:r>
              <a:rPr lang="en-US" altLang="zh-CN" dirty="0">
                <a:latin typeface="Times New Roman" panose="02020603050405020304" pitchFamily="18" charset="0"/>
                <a:cs typeface="Times New Roman" panose="02020603050405020304" pitchFamily="18" charset="0"/>
              </a:rPr>
              <a:t> data sets.</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342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895600" y="1192843"/>
            <a:ext cx="6643687" cy="4282921"/>
          </a:xfrm>
          <a:prstGeom prst="rect">
            <a:avLst/>
          </a:prstGeom>
        </p:spPr>
      </p:pic>
    </p:spTree>
    <p:extLst>
      <p:ext uri="{BB962C8B-B14F-4D97-AF65-F5344CB8AC3E}">
        <p14:creationId xmlns:p14="http://schemas.microsoft.com/office/powerpoint/2010/main" val="14991653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2920"/>
            <a:ext cx="10515600" cy="5674043"/>
          </a:xfrm>
        </p:spPr>
        <p:txBody>
          <a:bodyPr>
            <a:normAutofit fontScale="85000" lnSpcReduction="20000"/>
          </a:bodyPr>
          <a:lstStyle/>
          <a:p>
            <a:r>
              <a:rPr lang="en-US" altLang="zh-CN" dirty="0">
                <a:solidFill>
                  <a:schemeClr val="accent2"/>
                </a:solidFill>
                <a:latin typeface="Times New Roman" panose="02020603050405020304" pitchFamily="18" charset="0"/>
                <a:cs typeface="Times New Roman" panose="02020603050405020304" pitchFamily="18" charset="0"/>
              </a:rPr>
              <a:t>The </a:t>
            </a:r>
            <a:r>
              <a:rPr lang="en-US" altLang="zh-CN" i="1" dirty="0">
                <a:solidFill>
                  <a:schemeClr val="accent2"/>
                </a:solidFill>
                <a:latin typeface="Times New Roman" panose="02020603050405020304" pitchFamily="18" charset="0"/>
                <a:cs typeface="Times New Roman" panose="02020603050405020304" pitchFamily="18" charset="0"/>
              </a:rPr>
              <a:t>PINQAgent</a:t>
            </a:r>
            <a:r>
              <a:rPr lang="en-US" altLang="zh-CN" dirty="0">
                <a:solidFill>
                  <a:schemeClr val="accent2"/>
                </a:solidFill>
                <a:latin typeface="Times New Roman" panose="02020603050405020304" pitchFamily="18" charset="0"/>
                <a:cs typeface="Times New Roman" panose="02020603050405020304" pitchFamily="18" charset="0"/>
              </a:rPr>
              <a:t> interface has one method</a:t>
            </a:r>
            <a:r>
              <a:rPr lang="en-US" altLang="zh-CN" dirty="0">
                <a:solidFill>
                  <a:srgbClr val="231F20"/>
                </a:solidFill>
                <a:latin typeface="Times New Roman" panose="02020603050405020304" pitchFamily="18" charset="0"/>
                <a:cs typeface="Times New Roman" panose="02020603050405020304" pitchFamily="18" charset="0"/>
              </a:rPr>
              <a:t>, </a:t>
            </a:r>
            <a:r>
              <a:rPr lang="en-US" altLang="zh-CN" b="1" dirty="0">
                <a:solidFill>
                  <a:srgbClr val="0000FF"/>
                </a:solidFill>
                <a:latin typeface="Times New Roman" panose="02020603050405020304" pitchFamily="18" charset="0"/>
                <a:cs typeface="Times New Roman" panose="02020603050405020304" pitchFamily="18" charset="0"/>
              </a:rPr>
              <a:t>Alert(epsilon</a:t>
            </a:r>
            <a:r>
              <a:rPr lang="en-US" altLang="zh-CN" b="1" dirty="0" smtClean="0">
                <a:solidFill>
                  <a:srgbClr val="0000FF"/>
                </a:solidFill>
                <a:latin typeface="Times New Roman" panose="02020603050405020304" pitchFamily="18" charset="0"/>
                <a:cs typeface="Times New Roman" panose="02020603050405020304" pitchFamily="18" charset="0"/>
              </a:rPr>
              <a:t>)</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a:solidFill>
                  <a:srgbClr val="231F20"/>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invoked </a:t>
            </a:r>
            <a:r>
              <a:rPr lang="en-US" altLang="zh-CN" dirty="0">
                <a:solidFill>
                  <a:srgbClr val="231F20"/>
                </a:solidFill>
                <a:latin typeface="Times New Roman" panose="02020603050405020304" pitchFamily="18" charset="0"/>
                <a:cs typeface="Times New Roman" panose="02020603050405020304" pitchFamily="18" charset="0"/>
              </a:rPr>
              <a:t>before executing any differentially-private aggregation with the appropriate vale of epsilon, to confirm </a:t>
            </a:r>
            <a:r>
              <a:rPr lang="en-US" altLang="zh-CN" dirty="0" smtClean="0">
                <a:solidFill>
                  <a:srgbClr val="231F20"/>
                </a:solidFill>
                <a:latin typeface="Times New Roman" panose="02020603050405020304" pitchFamily="18" charset="0"/>
                <a:cs typeface="Times New Roman" panose="02020603050405020304" pitchFamily="18" charset="0"/>
              </a:rPr>
              <a:t>access.</a:t>
            </a:r>
          </a:p>
          <a:p>
            <a:r>
              <a:rPr lang="en-US" altLang="zh-CN" dirty="0" smtClean="0">
                <a:solidFill>
                  <a:srgbClr val="231F20"/>
                </a:solidFill>
                <a:latin typeface="Times New Roman" panose="02020603050405020304" pitchFamily="18" charset="0"/>
                <a:cs typeface="Times New Roman" panose="02020603050405020304" pitchFamily="18" charset="0"/>
              </a:rPr>
              <a:t>For </a:t>
            </a:r>
            <a:r>
              <a:rPr lang="en-US" altLang="zh-CN" i="1" dirty="0">
                <a:solidFill>
                  <a:srgbClr val="231F20"/>
                </a:solidFill>
                <a:latin typeface="Times New Roman" panose="02020603050405020304" pitchFamily="18" charset="0"/>
                <a:cs typeface="Times New Roman" panose="02020603050405020304" pitchFamily="18" charset="0"/>
              </a:rPr>
              <a:t>PINQueryable</a:t>
            </a:r>
            <a:r>
              <a:rPr lang="en-US" altLang="zh-CN" dirty="0">
                <a:solidFill>
                  <a:srgbClr val="231F20"/>
                </a:solidFill>
                <a:latin typeface="Times New Roman" panose="02020603050405020304" pitchFamily="18" charset="0"/>
                <a:cs typeface="Times New Roman" panose="02020603050405020304" pitchFamily="18" charset="0"/>
              </a:rPr>
              <a:t> objects wrapped </a:t>
            </a:r>
            <a:r>
              <a:rPr lang="en-US" altLang="zh-CN" dirty="0" smtClean="0">
                <a:solidFill>
                  <a:srgbClr val="231F20"/>
                </a:solidFill>
                <a:latin typeface="Times New Roman" panose="02020603050405020304" pitchFamily="18" charset="0"/>
                <a:cs typeface="Times New Roman" panose="02020603050405020304" pitchFamily="18" charset="0"/>
              </a:rPr>
              <a:t>around raw data sets, </a:t>
            </a:r>
            <a:r>
              <a:rPr lang="en-US" altLang="zh-CN" u="sng" dirty="0" smtClean="0">
                <a:solidFill>
                  <a:schemeClr val="accent2"/>
                </a:solidFill>
                <a:latin typeface="Times New Roman" panose="02020603050405020304" pitchFamily="18" charset="0"/>
                <a:cs typeface="Times New Roman" panose="02020603050405020304" pitchFamily="18" charset="0"/>
              </a:rPr>
              <a:t>the </a:t>
            </a:r>
            <a:r>
              <a:rPr lang="en-US" altLang="zh-CN" i="1" u="sng" dirty="0">
                <a:solidFill>
                  <a:schemeClr val="accent2"/>
                </a:solidFill>
                <a:latin typeface="Times New Roman" panose="02020603050405020304" pitchFamily="18" charset="0"/>
                <a:cs typeface="Times New Roman" panose="02020603050405020304" pitchFamily="18" charset="0"/>
              </a:rPr>
              <a:t>PINQAgent</a:t>
            </a:r>
            <a:r>
              <a:rPr lang="en-US" altLang="zh-CN" u="sng" dirty="0">
                <a:solidFill>
                  <a:schemeClr val="accent2"/>
                </a:solidFill>
                <a:latin typeface="Times New Roman" panose="02020603050405020304" pitchFamily="18" charset="0"/>
                <a:cs typeface="Times New Roman" panose="02020603050405020304" pitchFamily="18" charset="0"/>
              </a:rPr>
              <a:t> is implemented </a:t>
            </a:r>
            <a:r>
              <a:rPr lang="en-US" altLang="zh-CN" dirty="0">
                <a:solidFill>
                  <a:schemeClr val="accent2"/>
                </a:solidFill>
                <a:latin typeface="Times New Roman" panose="02020603050405020304" pitchFamily="18" charset="0"/>
                <a:cs typeface="Times New Roman" panose="02020603050405020304" pitchFamily="18" charset="0"/>
              </a:rPr>
              <a:t>by the data provider </a:t>
            </a:r>
            <a:r>
              <a:rPr lang="en-US" altLang="zh-CN" dirty="0" smtClean="0">
                <a:solidFill>
                  <a:schemeClr val="accent2"/>
                </a:solidFill>
                <a:latin typeface="Times New Roman" panose="02020603050405020304" pitchFamily="18" charset="0"/>
                <a:cs typeface="Times New Roman" panose="02020603050405020304" pitchFamily="18" charset="0"/>
              </a:rPr>
              <a:t>based on </a:t>
            </a:r>
            <a:r>
              <a:rPr lang="en-US" altLang="zh-CN" dirty="0" smtClean="0">
                <a:solidFill>
                  <a:srgbClr val="FF0000"/>
                </a:solidFill>
                <a:latin typeface="Times New Roman" panose="02020603050405020304" pitchFamily="18" charset="0"/>
                <a:cs typeface="Times New Roman" panose="02020603050405020304" pitchFamily="18" charset="0"/>
              </a:rPr>
              <a:t>its(</a:t>
            </a:r>
            <a:r>
              <a:rPr lang="en-US" altLang="zh-CN" dirty="0">
                <a:solidFill>
                  <a:srgbClr val="FF0000"/>
                </a:solidFill>
                <a:latin typeface="Times New Roman" panose="02020603050405020304" pitchFamily="18" charset="0"/>
                <a:cs typeface="Times New Roman" panose="02020603050405020304" pitchFamily="18" charset="0"/>
              </a:rPr>
              <a:t>raw data sets</a:t>
            </a:r>
            <a:r>
              <a:rPr lang="en-US" altLang="zh-CN" dirty="0" smtClean="0">
                <a:solidFill>
                  <a:srgbClr val="FF0000"/>
                </a:solidFill>
                <a:latin typeface="Times New Roman" panose="02020603050405020304" pitchFamily="18" charset="0"/>
                <a:cs typeface="Times New Roman" panose="02020603050405020304" pitchFamily="18" charset="0"/>
              </a:rPr>
              <a:t>)</a:t>
            </a:r>
            <a:r>
              <a:rPr lang="en-US" altLang="zh-CN" dirty="0" smtClean="0">
                <a:solidFill>
                  <a:schemeClr val="accent2"/>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privacy requirements</a:t>
            </a:r>
            <a:r>
              <a:rPr lang="en-US" altLang="zh-CN" dirty="0">
                <a:solidFill>
                  <a:srgbClr val="231F20"/>
                </a:solidFill>
                <a:latin typeface="Times New Roman" panose="02020603050405020304" pitchFamily="18" charset="0"/>
                <a:cs typeface="Times New Roman" panose="02020603050405020304" pitchFamily="18" charset="0"/>
              </a:rPr>
              <a:t>, either </a:t>
            </a:r>
            <a:r>
              <a:rPr lang="en-US" altLang="zh-CN" dirty="0">
                <a:solidFill>
                  <a:srgbClr val="0000FF"/>
                </a:solidFill>
                <a:latin typeface="Times New Roman" panose="02020603050405020304" pitchFamily="18" charset="0"/>
                <a:cs typeface="Times New Roman" panose="02020603050405020304" pitchFamily="18" charset="0"/>
              </a:rPr>
              <a:t>from </a:t>
            </a:r>
            <a:r>
              <a:rPr lang="en-US" altLang="zh-CN" dirty="0" smtClean="0">
                <a:solidFill>
                  <a:srgbClr val="0000FF"/>
                </a:solidFill>
                <a:latin typeface="Times New Roman" panose="02020603050405020304" pitchFamily="18" charset="0"/>
                <a:cs typeface="Times New Roman" panose="02020603050405020304" pitchFamily="18" charset="0"/>
              </a:rPr>
              <a:t>scratch(</a:t>
            </a:r>
            <a:r>
              <a:rPr lang="zh-CN" altLang="en-US" dirty="0">
                <a:solidFill>
                  <a:srgbClr val="0000FF"/>
                </a:solidFill>
                <a:latin typeface="Times New Roman" panose="02020603050405020304" pitchFamily="18" charset="0"/>
                <a:cs typeface="Times New Roman" panose="02020603050405020304" pitchFamily="18" charset="0"/>
              </a:rPr>
              <a:t>从头开始</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231F20"/>
                </a:solidFill>
                <a:latin typeface="Times New Roman" panose="02020603050405020304" pitchFamily="18" charset="0"/>
                <a:cs typeface="Times New Roman" panose="02020603050405020304" pitchFamily="18" charset="0"/>
              </a:rPr>
              <a:t>or </a:t>
            </a:r>
            <a:r>
              <a:rPr lang="en-US" altLang="zh-CN" dirty="0">
                <a:solidFill>
                  <a:srgbClr val="0000FF"/>
                </a:solidFill>
                <a:latin typeface="Times New Roman" panose="02020603050405020304" pitchFamily="18" charset="0"/>
                <a:cs typeface="Times New Roman" panose="02020603050405020304" pitchFamily="18" charset="0"/>
              </a:rPr>
              <a:t>using </a:t>
            </a:r>
            <a:r>
              <a:rPr lang="en-US" altLang="zh-CN" dirty="0" smtClean="0">
                <a:solidFill>
                  <a:srgbClr val="0000FF"/>
                </a:solidFill>
                <a:latin typeface="Times New Roman" panose="02020603050405020304" pitchFamily="18" charset="0"/>
                <a:cs typeface="Times New Roman" panose="02020603050405020304" pitchFamily="18" charset="0"/>
              </a:rPr>
              <a:t>one of </a:t>
            </a:r>
            <a:r>
              <a:rPr lang="en-US" altLang="zh-CN" dirty="0">
                <a:solidFill>
                  <a:srgbClr val="0000FF"/>
                </a:solidFill>
                <a:latin typeface="Times New Roman" panose="02020603050405020304" pitchFamily="18" charset="0"/>
                <a:cs typeface="Times New Roman" panose="02020603050405020304" pitchFamily="18" charset="0"/>
              </a:rPr>
              <a:t>several defaults</a:t>
            </a:r>
            <a:r>
              <a:rPr lang="en-US" altLang="zh-CN" dirty="0">
                <a:solidFill>
                  <a:srgbClr val="231F20"/>
                </a:solidFill>
                <a:latin typeface="Times New Roman" panose="02020603050405020304" pitchFamily="18" charset="0"/>
                <a:cs typeface="Times New Roman" panose="02020603050405020304" pitchFamily="18" charset="0"/>
              </a:rPr>
              <a:t> (</a:t>
            </a:r>
            <a:r>
              <a:rPr lang="en-US" altLang="zh-CN" i="1" dirty="0">
                <a:solidFill>
                  <a:srgbClr val="231F20"/>
                </a:solidFill>
                <a:latin typeface="Times New Roman" panose="02020603050405020304" pitchFamily="18" charset="0"/>
                <a:cs typeface="Times New Roman" panose="02020603050405020304" pitchFamily="18" charset="0"/>
              </a:rPr>
              <a:t>e.g. </a:t>
            </a:r>
            <a:r>
              <a:rPr lang="en-US" altLang="zh-CN" dirty="0">
                <a:solidFill>
                  <a:srgbClr val="231F20"/>
                </a:solidFill>
                <a:latin typeface="Times New Roman" panose="02020603050405020304" pitchFamily="18" charset="0"/>
                <a:cs typeface="Times New Roman" panose="02020603050405020304" pitchFamily="18" charset="0"/>
              </a:rPr>
              <a:t>decrementing a per-analyst budget</a:t>
            </a:r>
            <a:r>
              <a:rPr lang="en-US" altLang="zh-CN" dirty="0" smtClean="0">
                <a:solidFill>
                  <a:srgbClr val="231F20"/>
                </a:solidFill>
                <a:latin typeface="Times New Roman" panose="02020603050405020304" pitchFamily="18" charset="0"/>
                <a:cs typeface="Times New Roman" panose="02020603050405020304" pitchFamily="18" charset="0"/>
              </a:rPr>
              <a:t>).</a:t>
            </a:r>
          </a:p>
          <a:p>
            <a:pPr marL="230400" indent="0">
              <a:buNone/>
            </a:pPr>
            <a:r>
              <a:rPr lang="zh-CN" altLang="en-US" dirty="0" smtClean="0">
                <a:solidFill>
                  <a:srgbClr val="231F20"/>
                </a:solidFill>
                <a:latin typeface="Times New Roman" panose="02020603050405020304" pitchFamily="18" charset="0"/>
                <a:cs typeface="Times New Roman" panose="02020603050405020304" pitchFamily="18" charset="0"/>
              </a:rPr>
              <a:t>对于由原始数据集围绕而成的</a:t>
            </a:r>
            <a:r>
              <a:rPr lang="en-US" altLang="zh-CN" i="1" dirty="0">
                <a:solidFill>
                  <a:srgbClr val="231F20"/>
                </a:solidFill>
                <a:latin typeface="Times New Roman" panose="02020603050405020304" pitchFamily="18" charset="0"/>
                <a:cs typeface="Times New Roman" panose="02020603050405020304" pitchFamily="18" charset="0"/>
              </a:rPr>
              <a:t>PINQueryable</a:t>
            </a:r>
            <a:r>
              <a:rPr lang="zh-CN" altLang="en-US" dirty="0" smtClean="0">
                <a:solidFill>
                  <a:srgbClr val="231F20"/>
                </a:solidFill>
                <a:latin typeface="Times New Roman" panose="02020603050405020304" pitchFamily="18" charset="0"/>
                <a:cs typeface="Times New Roman" panose="02020603050405020304" pitchFamily="18" charset="0"/>
              </a:rPr>
              <a:t>实体，数据提供者</a:t>
            </a:r>
            <a:r>
              <a:rPr lang="zh-CN" altLang="en-US" dirty="0">
                <a:solidFill>
                  <a:srgbClr val="231F20"/>
                </a:solidFill>
                <a:latin typeface="Times New Roman" panose="02020603050405020304" pitchFamily="18" charset="0"/>
                <a:cs typeface="Times New Roman" panose="02020603050405020304" pitchFamily="18" charset="0"/>
              </a:rPr>
              <a:t>基于对原始数据集的隐私</a:t>
            </a:r>
            <a:r>
              <a:rPr lang="zh-CN" altLang="en-US" dirty="0" smtClean="0">
                <a:solidFill>
                  <a:srgbClr val="231F20"/>
                </a:solidFill>
                <a:latin typeface="Times New Roman" panose="02020603050405020304" pitchFamily="18" charset="0"/>
                <a:cs typeface="Times New Roman" panose="02020603050405020304" pitchFamily="18" charset="0"/>
              </a:rPr>
              <a:t>要求对</a:t>
            </a:r>
            <a:r>
              <a:rPr lang="en-US" altLang="zh-CN" i="1" u="sng" dirty="0" smtClean="0">
                <a:solidFill>
                  <a:schemeClr val="accent2"/>
                </a:solidFill>
                <a:latin typeface="Times New Roman" panose="02020603050405020304" pitchFamily="18" charset="0"/>
                <a:cs typeface="Times New Roman" panose="02020603050405020304" pitchFamily="18" charset="0"/>
              </a:rPr>
              <a:t>PINQAgent</a:t>
            </a:r>
            <a:r>
              <a:rPr lang="zh-CN" altLang="en-US" dirty="0" smtClean="0">
                <a:solidFill>
                  <a:srgbClr val="231F20"/>
                </a:solidFill>
                <a:latin typeface="Times New Roman" panose="02020603050405020304" pitchFamily="18" charset="0"/>
                <a:cs typeface="Times New Roman" panose="02020603050405020304" pitchFamily="18" charset="0"/>
              </a:rPr>
              <a:t>进行了实现。</a:t>
            </a:r>
            <a:endParaRPr lang="en-US" altLang="zh-CN" dirty="0" smtClean="0">
              <a:solidFill>
                <a:srgbClr val="231F20"/>
              </a:solidFill>
              <a:latin typeface="Times New Roman" panose="02020603050405020304" pitchFamily="18" charset="0"/>
              <a:cs typeface="Times New Roman" panose="02020603050405020304" pitchFamily="18" charset="0"/>
            </a:endParaRPr>
          </a:p>
          <a:p>
            <a:r>
              <a:rPr lang="en-US" altLang="zh-CN" dirty="0" smtClean="0">
                <a:solidFill>
                  <a:srgbClr val="231F20"/>
                </a:solidFill>
                <a:latin typeface="Times New Roman" panose="02020603050405020304" pitchFamily="18" charset="0"/>
                <a:cs typeface="Times New Roman" panose="02020603050405020304" pitchFamily="18" charset="0"/>
              </a:rPr>
              <a:t>For </a:t>
            </a:r>
            <a:r>
              <a:rPr lang="en-US" altLang="zh-CN" dirty="0">
                <a:solidFill>
                  <a:srgbClr val="231F20"/>
                </a:solidFill>
                <a:latin typeface="Times New Roman" panose="02020603050405020304" pitchFamily="18" charset="0"/>
                <a:cs typeface="Times New Roman" panose="02020603050405020304" pitchFamily="18" charset="0"/>
              </a:rPr>
              <a:t>objects resulting </a:t>
            </a:r>
            <a:r>
              <a:rPr lang="en-US" altLang="zh-CN" dirty="0" smtClean="0">
                <a:solidFill>
                  <a:srgbClr val="231F20"/>
                </a:solidFill>
                <a:latin typeface="Times New Roman" panose="02020603050405020304" pitchFamily="18" charset="0"/>
                <a:cs typeface="Times New Roman" panose="02020603050405020304" pitchFamily="18" charset="0"/>
              </a:rPr>
              <a:t>from(</a:t>
            </a:r>
            <a:r>
              <a:rPr lang="zh-CN" altLang="en-US" dirty="0" smtClean="0">
                <a:solidFill>
                  <a:srgbClr val="231F20"/>
                </a:solidFill>
                <a:latin typeface="Times New Roman" panose="02020603050405020304" pitchFamily="18" charset="0"/>
                <a:cs typeface="Times New Roman" panose="02020603050405020304" pitchFamily="18" charset="0"/>
              </a:rPr>
              <a:t>由</a:t>
            </a:r>
            <a:r>
              <a:rPr lang="en-US" altLang="zh-CN" dirty="0" smtClean="0">
                <a:solidFill>
                  <a:srgbClr val="231F20"/>
                </a:solidFill>
                <a:latin typeface="Times New Roman" panose="02020603050405020304" pitchFamily="18" charset="0"/>
                <a:cs typeface="Times New Roman" panose="02020603050405020304" pitchFamily="18" charset="0"/>
              </a:rPr>
              <a:t>…</a:t>
            </a:r>
            <a:r>
              <a:rPr lang="zh-CN" altLang="en-US" dirty="0" smtClean="0">
                <a:solidFill>
                  <a:srgbClr val="231F20"/>
                </a:solidFill>
                <a:latin typeface="Times New Roman" panose="02020603050405020304" pitchFamily="18" charset="0"/>
                <a:cs typeface="Times New Roman" panose="02020603050405020304" pitchFamily="18" charset="0"/>
              </a:rPr>
              <a:t>引起</a:t>
            </a:r>
            <a:r>
              <a:rPr lang="en-US" altLang="zh-CN" dirty="0" smtClean="0">
                <a:solidFill>
                  <a:srgbClr val="231F20"/>
                </a:solidFill>
                <a:latin typeface="Times New Roman" panose="02020603050405020304" pitchFamily="18" charset="0"/>
                <a:cs typeface="Times New Roman" panose="02020603050405020304" pitchFamily="18" charset="0"/>
              </a:rPr>
              <a:t>) </a:t>
            </a:r>
            <a:r>
              <a:rPr lang="en-US" altLang="zh-CN" u="sng" dirty="0" smtClean="0">
                <a:solidFill>
                  <a:srgbClr val="0000FF"/>
                </a:solidFill>
                <a:latin typeface="Times New Roman" panose="02020603050405020304" pitchFamily="18" charset="0"/>
                <a:cs typeface="Times New Roman" panose="02020603050405020304" pitchFamily="18" charset="0"/>
              </a:rPr>
              <a:t>transformations of other </a:t>
            </a:r>
            <a:r>
              <a:rPr lang="en-US" altLang="zh-CN" i="1" u="sng" dirty="0" smtClean="0">
                <a:solidFill>
                  <a:srgbClr val="0000FF"/>
                </a:solidFill>
                <a:latin typeface="Times New Roman" panose="02020603050405020304" pitchFamily="18" charset="0"/>
                <a:cs typeface="Times New Roman" panose="02020603050405020304" pitchFamily="18" charset="0"/>
              </a:rPr>
              <a:t>PINQueryable</a:t>
            </a:r>
            <a:r>
              <a:rPr lang="en-US" altLang="zh-CN" u="sng" dirty="0" smtClean="0">
                <a:solidFill>
                  <a:srgbClr val="0000FF"/>
                </a:solidFill>
                <a:latin typeface="Times New Roman" panose="02020603050405020304" pitchFamily="18" charset="0"/>
                <a:cs typeface="Times New Roman" panose="02020603050405020304" pitchFamily="18" charset="0"/>
              </a:rPr>
              <a:t> data sets</a:t>
            </a:r>
            <a:r>
              <a:rPr lang="en-US" altLang="zh-CN" dirty="0" smtClean="0">
                <a:solidFill>
                  <a:srgbClr val="231F20"/>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PINQ constructs a </a:t>
            </a:r>
            <a:r>
              <a:rPr lang="en-US" altLang="zh-CN" i="1" dirty="0" smtClean="0">
                <a:solidFill>
                  <a:schemeClr val="accent2"/>
                </a:solidFill>
                <a:latin typeface="Times New Roman" panose="02020603050405020304" pitchFamily="18" charset="0"/>
                <a:cs typeface="Times New Roman" panose="02020603050405020304" pitchFamily="18" charset="0"/>
              </a:rPr>
              <a:t>PINQAgent</a:t>
            </a:r>
            <a:r>
              <a:rPr lang="en-US" altLang="zh-CN" dirty="0" smtClean="0">
                <a:solidFill>
                  <a:srgbClr val="231F20"/>
                </a:solidFill>
                <a:latin typeface="Times New Roman" panose="02020603050405020304" pitchFamily="18" charset="0"/>
                <a:cs typeface="Times New Roman" panose="02020603050405020304" pitchFamily="18" charset="0"/>
              </a:rPr>
              <a:t> which queries </a:t>
            </a:r>
            <a:r>
              <a:rPr lang="en-US" altLang="zh-CN" dirty="0">
                <a:solidFill>
                  <a:srgbClr val="231F20"/>
                </a:solidFill>
                <a:latin typeface="Times New Roman" panose="02020603050405020304" pitchFamily="18" charset="0"/>
                <a:cs typeface="Times New Roman" panose="02020603050405020304" pitchFamily="18" charset="0"/>
              </a:rPr>
              <a:t>the </a:t>
            </a:r>
            <a:r>
              <a:rPr lang="en-US" altLang="zh-CN" i="1" dirty="0" smtClean="0">
                <a:solidFill>
                  <a:srgbClr val="231F20"/>
                </a:solidFill>
                <a:latin typeface="Times New Roman" panose="02020603050405020304" pitchFamily="18" charset="0"/>
                <a:cs typeface="Times New Roman" panose="02020603050405020304" pitchFamily="18" charset="0"/>
              </a:rPr>
              <a:t>PINQAgent</a:t>
            </a:r>
            <a:r>
              <a:rPr lang="en-US" altLang="zh-CN" dirty="0" smtClean="0">
                <a:solidFill>
                  <a:srgbClr val="231F20"/>
                </a:solidFill>
                <a:latin typeface="Times New Roman" panose="02020603050405020304" pitchFamily="18" charset="0"/>
                <a:cs typeface="Times New Roman" panose="02020603050405020304" pitchFamily="18" charset="0"/>
              </a:rPr>
              <a:t> objects </a:t>
            </a:r>
            <a:r>
              <a:rPr lang="en-US" altLang="zh-CN" dirty="0">
                <a:solidFill>
                  <a:srgbClr val="231F20"/>
                </a:solidFill>
                <a:latin typeface="Times New Roman" panose="02020603050405020304" pitchFamily="18" charset="0"/>
                <a:cs typeface="Times New Roman" panose="02020603050405020304" pitchFamily="18" charset="0"/>
              </a:rPr>
              <a:t>of the transformation’s </a:t>
            </a:r>
            <a:r>
              <a:rPr lang="en-US" altLang="zh-CN" dirty="0" smtClean="0">
                <a:solidFill>
                  <a:srgbClr val="231F20"/>
                </a:solidFill>
                <a:latin typeface="Times New Roman" panose="02020603050405020304" pitchFamily="18" charset="0"/>
                <a:cs typeface="Times New Roman" panose="02020603050405020304" pitchFamily="18" charset="0"/>
              </a:rPr>
              <a:t>inputs </a:t>
            </a:r>
            <a:r>
              <a:rPr lang="en-US" altLang="zh-CN" dirty="0" smtClean="0">
                <a:solidFill>
                  <a:srgbClr val="0000FF"/>
                </a:solidFill>
                <a:latin typeface="Times New Roman" panose="02020603050405020304" pitchFamily="18" charset="0"/>
                <a:cs typeface="Times New Roman" panose="02020603050405020304" pitchFamily="18" charset="0"/>
              </a:rPr>
              <a:t>with</a:t>
            </a:r>
            <a:r>
              <a:rPr lang="en-US" altLang="zh-CN" dirty="0" smtClean="0">
                <a:solidFill>
                  <a:srgbClr val="231F20"/>
                </a:solidFill>
                <a:latin typeface="Times New Roman" panose="02020603050405020304" pitchFamily="18" charset="0"/>
                <a:cs typeface="Times New Roman" panose="02020603050405020304" pitchFamily="18" charset="0"/>
              </a:rPr>
              <a:t> </a:t>
            </a:r>
            <a:r>
              <a:rPr lang="en-US" altLang="zh-CN" u="sng" dirty="0" smtClean="0">
                <a:solidFill>
                  <a:srgbClr val="0000FF"/>
                </a:solidFill>
                <a:latin typeface="Times New Roman" panose="02020603050405020304" pitchFamily="18" charset="0"/>
                <a:cs typeface="Times New Roman" panose="02020603050405020304" pitchFamily="18" charset="0"/>
              </a:rPr>
              <a:t>transformation-appropriate </a:t>
            </a:r>
            <a:r>
              <a:rPr lang="en-US" altLang="zh-CN" u="sng" dirty="0">
                <a:solidFill>
                  <a:srgbClr val="0000FF"/>
                </a:solidFill>
                <a:latin typeface="Times New Roman" panose="02020603050405020304" pitchFamily="18" charset="0"/>
                <a:cs typeface="Times New Roman" panose="02020603050405020304" pitchFamily="18" charset="0"/>
              </a:rPr>
              <a:t>scaled values of </a:t>
            </a:r>
            <a:r>
              <a:rPr lang="en-US" altLang="zh-CN" u="sng" dirty="0" smtClean="0">
                <a:solidFill>
                  <a:srgbClr val="0000FF"/>
                </a:solidFill>
                <a:latin typeface="Times New Roman" panose="02020603050405020304" pitchFamily="18" charset="0"/>
                <a:cs typeface="Times New Roman" panose="02020603050405020304" pitchFamily="18" charset="0"/>
              </a:rPr>
              <a:t>epsilon</a:t>
            </a:r>
            <a:r>
              <a:rPr lang="en-US" altLang="zh-CN" dirty="0" smtClean="0">
                <a:solidFill>
                  <a:srgbClr val="231F20"/>
                </a:solidFill>
                <a:latin typeface="Times New Roman" panose="02020603050405020304" pitchFamily="18" charset="0"/>
                <a:cs typeface="Times New Roman" panose="02020603050405020304" pitchFamily="18" charset="0"/>
              </a:rPr>
              <a:t>. </a:t>
            </a:r>
          </a:p>
          <a:p>
            <a:pPr marL="230400" indent="0">
              <a:buNone/>
            </a:pPr>
            <a:r>
              <a:rPr lang="zh-CN" altLang="en-US" dirty="0" smtClean="0">
                <a:solidFill>
                  <a:srgbClr val="231F20"/>
                </a:solidFill>
                <a:latin typeface="Times New Roman" panose="02020603050405020304" pitchFamily="18" charset="0"/>
                <a:cs typeface="Times New Roman" panose="02020603050405020304" pitchFamily="18" charset="0"/>
              </a:rPr>
              <a:t>对于由其他</a:t>
            </a:r>
            <a:r>
              <a:rPr lang="en-US" altLang="zh-CN" i="1" dirty="0" smtClean="0">
                <a:latin typeface="Times New Roman" panose="02020603050405020304" pitchFamily="18" charset="0"/>
                <a:cs typeface="Times New Roman" panose="02020603050405020304" pitchFamily="18" charset="0"/>
              </a:rPr>
              <a:t>PINQueryable</a:t>
            </a:r>
            <a:r>
              <a:rPr lang="zh-CN" altLang="en-US" dirty="0" smtClean="0">
                <a:latin typeface="Times New Roman" panose="02020603050405020304" pitchFamily="18" charset="0"/>
                <a:cs typeface="Times New Roman" panose="02020603050405020304" pitchFamily="18" charset="0"/>
              </a:rPr>
              <a:t>数据集的转换产生的实体，</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PINQ </a:t>
            </a:r>
            <a:r>
              <a:rPr lang="zh-CN" altLang="en-US" dirty="0" smtClean="0">
                <a:latin typeface="Times New Roman" panose="02020603050405020304" pitchFamily="18" charset="0"/>
                <a:cs typeface="Times New Roman" panose="02020603050405020304" pitchFamily="18" charset="0"/>
              </a:rPr>
              <a:t>构建了</a:t>
            </a:r>
            <a:r>
              <a:rPr lang="en-US" altLang="zh-CN" i="1" dirty="0" smtClean="0">
                <a:latin typeface="Times New Roman" panose="02020603050405020304" pitchFamily="18" charset="0"/>
                <a:cs typeface="Times New Roman" panose="02020603050405020304" pitchFamily="18" charset="0"/>
              </a:rPr>
              <a:t>PINQAgent</a:t>
            </a:r>
            <a:r>
              <a:rPr lang="zh-CN" altLang="en-US"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PINQAgent</a:t>
            </a:r>
            <a:r>
              <a:rPr lang="zh-CN" altLang="en-US" dirty="0" smtClean="0">
                <a:latin typeface="Times New Roman" panose="02020603050405020304" pitchFamily="18" charset="0"/>
                <a:cs typeface="Times New Roman" panose="02020603050405020304" pitchFamily="18" charset="0"/>
              </a:rPr>
              <a:t>利用适当转换的</a:t>
            </a:r>
            <a:r>
              <a:rPr lang="en-US" altLang="zh-CN" dirty="0" smtClean="0">
                <a:latin typeface="Times New Roman" panose="02020603050405020304" pitchFamily="18" charset="0"/>
                <a:cs typeface="Times New Roman" panose="02020603050405020304" pitchFamily="18" charset="0"/>
              </a:rPr>
              <a:t>epsilon</a:t>
            </a:r>
            <a:r>
              <a:rPr lang="zh-CN" altLang="en-US" dirty="0" smtClean="0">
                <a:latin typeface="Times New Roman" panose="02020603050405020304" pitchFamily="18" charset="0"/>
                <a:cs typeface="Times New Roman" panose="02020603050405020304" pitchFamily="18" charset="0"/>
              </a:rPr>
              <a:t>值查询在转换中输入的</a:t>
            </a:r>
            <a:r>
              <a:rPr lang="en-US" altLang="zh-CN" i="1" dirty="0">
                <a:latin typeface="Times New Roman" panose="02020603050405020304" pitchFamily="18" charset="0"/>
                <a:cs typeface="Times New Roman" panose="02020603050405020304" pitchFamily="18" charset="0"/>
              </a:rPr>
              <a:t>PINQAgent</a:t>
            </a:r>
            <a:r>
              <a:rPr lang="en-US" altLang="zh-CN"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实体。</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solidFill>
                  <a:schemeClr val="accent2"/>
                </a:solidFill>
                <a:latin typeface="Times New Roman" panose="02020603050405020304" pitchFamily="18" charset="0"/>
                <a:cs typeface="Times New Roman" panose="02020603050405020304" pitchFamily="18" charset="0"/>
              </a:rPr>
              <a:t>These </a:t>
            </a:r>
            <a:r>
              <a:rPr lang="en-US" altLang="zh-CN" dirty="0">
                <a:solidFill>
                  <a:schemeClr val="accent2"/>
                </a:solidFill>
                <a:latin typeface="Times New Roman" panose="02020603050405020304" pitchFamily="18" charset="0"/>
                <a:cs typeface="Times New Roman" panose="02020603050405020304" pitchFamily="18" charset="0"/>
              </a:rPr>
              <a:t>queries are be forwarded </a:t>
            </a:r>
            <a:r>
              <a:rPr lang="en-US" altLang="zh-CN" dirty="0" smtClean="0">
                <a:solidFill>
                  <a:schemeClr val="accent2"/>
                </a:solidFill>
                <a:latin typeface="Times New Roman" panose="02020603050405020304" pitchFamily="18" charset="0"/>
                <a:cs typeface="Times New Roman" panose="02020603050405020304" pitchFamily="18" charset="0"/>
              </a:rPr>
              <a:t>recursively(</a:t>
            </a:r>
            <a:r>
              <a:rPr lang="zh-CN" altLang="en-US" dirty="0" smtClean="0">
                <a:solidFill>
                  <a:schemeClr val="accent2"/>
                </a:solidFill>
                <a:latin typeface="Times New Roman" panose="02020603050405020304" pitchFamily="18" charset="0"/>
                <a:cs typeface="Times New Roman" panose="02020603050405020304" pitchFamily="18" charset="0"/>
              </a:rPr>
              <a:t>递归地</a:t>
            </a:r>
            <a:r>
              <a:rPr lang="en-US" altLang="zh-CN" dirty="0" smtClean="0">
                <a:solidFill>
                  <a:schemeClr val="accent2"/>
                </a:solidFill>
                <a:latin typeface="Times New Roman" panose="02020603050405020304" pitchFamily="18" charset="0"/>
                <a:cs typeface="Times New Roman" panose="02020603050405020304" pitchFamily="18" charset="0"/>
              </a:rPr>
              <a:t>), </a:t>
            </a:r>
            <a:r>
              <a:rPr lang="en-US" altLang="zh-CN" dirty="0">
                <a:solidFill>
                  <a:srgbClr val="231F20"/>
                </a:solidFill>
                <a:latin typeface="Times New Roman" panose="02020603050405020304" pitchFamily="18" charset="0"/>
                <a:cs typeface="Times New Roman" panose="02020603050405020304" pitchFamily="18" charset="0"/>
              </a:rPr>
              <a:t>with </a:t>
            </a:r>
            <a:r>
              <a:rPr lang="en-US" altLang="zh-CN" dirty="0" smtClean="0">
                <a:solidFill>
                  <a:srgbClr val="231F20"/>
                </a:solidFill>
                <a:latin typeface="Times New Roman" panose="02020603050405020304" pitchFamily="18" charset="0"/>
                <a:cs typeface="Times New Roman" panose="02020603050405020304" pitchFamily="18" charset="0"/>
              </a:rPr>
              <a:t>appropriate values </a:t>
            </a:r>
            <a:r>
              <a:rPr lang="en-US" altLang="zh-CN" dirty="0">
                <a:solidFill>
                  <a:srgbClr val="231F20"/>
                </a:solidFill>
                <a:latin typeface="Times New Roman" panose="02020603050405020304" pitchFamily="18" charset="0"/>
                <a:cs typeface="Times New Roman" panose="02020603050405020304" pitchFamily="18" charset="0"/>
              </a:rPr>
              <a:t>of epsilon, until </a:t>
            </a:r>
            <a:r>
              <a:rPr lang="en-US" altLang="zh-CN" dirty="0">
                <a:solidFill>
                  <a:srgbClr val="0000FF"/>
                </a:solidFill>
                <a:latin typeface="Times New Roman" panose="02020603050405020304" pitchFamily="18" charset="0"/>
                <a:cs typeface="Times New Roman" panose="02020603050405020304" pitchFamily="18" charset="0"/>
              </a:rPr>
              <a:t>all source data have been </a:t>
            </a:r>
            <a:r>
              <a:rPr lang="en-US" altLang="zh-CN" dirty="0" smtClean="0">
                <a:solidFill>
                  <a:srgbClr val="0000FF"/>
                </a:solidFill>
                <a:latin typeface="Times New Roman" panose="02020603050405020304" pitchFamily="18" charset="0"/>
                <a:cs typeface="Times New Roman" panose="02020603050405020304" pitchFamily="18" charset="0"/>
              </a:rPr>
              <a:t>consulted</a:t>
            </a:r>
            <a:r>
              <a:rPr lang="en-US" altLang="zh-CN" dirty="0" smtClean="0">
                <a:solidFill>
                  <a:srgbClr val="231F20"/>
                </a:solidFill>
                <a:latin typeface="Times New Roman" panose="02020603050405020304" pitchFamily="18" charset="0"/>
                <a:cs typeface="Times New Roman" panose="02020603050405020304" pitchFamily="18" charset="0"/>
              </a:rPr>
              <a:t>. The </a:t>
            </a:r>
            <a:r>
              <a:rPr lang="en-US" altLang="zh-CN" dirty="0">
                <a:solidFill>
                  <a:srgbClr val="231F20"/>
                </a:solidFill>
                <a:latin typeface="Times New Roman" panose="02020603050405020304" pitchFamily="18" charset="0"/>
                <a:cs typeface="Times New Roman" panose="02020603050405020304" pitchFamily="18" charset="0"/>
              </a:rPr>
              <a:t>process is sketched in Figure 3.</a:t>
            </a:r>
            <a:r>
              <a:rPr lang="en-US" altLang="zh-CN" dirty="0">
                <a:latin typeface="Times New Roman" panose="02020603050405020304" pitchFamily="18" charset="0"/>
                <a:cs typeface="Times New Roman" panose="02020603050405020304" pitchFamily="18" charset="0"/>
              </a:rPr>
              <a:t> </a:t>
            </a:r>
            <a:r>
              <a:rPr lang="en-US" altLang="zh-CN" sz="2000" dirty="0"/>
              <a:t/>
            </a:r>
            <a:br>
              <a:rPr lang="en-US" altLang="zh-CN" sz="2000" dirty="0"/>
            </a:br>
            <a:endParaRPr lang="zh-CN" altLang="en-US" sz="2000" dirty="0"/>
          </a:p>
          <a:p>
            <a:endParaRPr lang="zh-CN" altLang="en-US" dirty="0"/>
          </a:p>
        </p:txBody>
      </p:sp>
    </p:spTree>
    <p:extLst>
      <p:ext uri="{BB962C8B-B14F-4D97-AF65-F5344CB8AC3E}">
        <p14:creationId xmlns:p14="http://schemas.microsoft.com/office/powerpoint/2010/main" val="11842074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 Differential Privacy Policies</a:t>
            </a:r>
            <a:r>
              <a:rPr lang="en-US" altLang="zh-CN" dirty="0"/>
              <a:t> </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solidFill>
                  <a:schemeClr val="accent2"/>
                </a:solidFill>
                <a:latin typeface="Times New Roman" panose="02020603050405020304" pitchFamily="18" charset="0"/>
                <a:cs typeface="Times New Roman" panose="02020603050405020304" pitchFamily="18" charset="0"/>
              </a:rPr>
              <a:t>Data providers </a:t>
            </a:r>
            <a:r>
              <a:rPr lang="en-US" altLang="zh-CN" dirty="0" smtClean="0">
                <a:solidFill>
                  <a:schemeClr val="accent2"/>
                </a:solidFill>
                <a:latin typeface="Times New Roman" panose="02020603050405020304" pitchFamily="18" charset="0"/>
                <a:cs typeface="Times New Roman" panose="02020603050405020304" pitchFamily="18" charset="0"/>
              </a:rPr>
              <a:t>dictate(</a:t>
            </a:r>
            <a:r>
              <a:rPr lang="zh-CN" altLang="en-US" dirty="0" smtClean="0">
                <a:solidFill>
                  <a:schemeClr val="accent2"/>
                </a:solidFill>
                <a:latin typeface="Times New Roman" panose="02020603050405020304" pitchFamily="18" charset="0"/>
                <a:cs typeface="Times New Roman" panose="02020603050405020304" pitchFamily="18" charset="0"/>
              </a:rPr>
              <a:t>规定</a:t>
            </a:r>
            <a:r>
              <a:rPr lang="en-US" altLang="zh-CN" dirty="0" smtClean="0">
                <a:solidFill>
                  <a:schemeClr val="accent2"/>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privacy requirements in PINQ </a:t>
            </a:r>
            <a:r>
              <a:rPr lang="en-US" altLang="zh-CN" dirty="0" smtClean="0">
                <a:latin typeface="Times New Roman" panose="02020603050405020304" pitchFamily="18" charset="0"/>
                <a:cs typeface="Times New Roman" panose="02020603050405020304" pitchFamily="18" charset="0"/>
              </a:rPr>
              <a:t>by </a:t>
            </a:r>
            <a:r>
              <a:rPr lang="en-US" altLang="zh-CN" dirty="0" smtClean="0">
                <a:solidFill>
                  <a:srgbClr val="0000FF"/>
                </a:solidFill>
                <a:latin typeface="Times New Roman" panose="02020603050405020304" pitchFamily="18" charset="0"/>
                <a:cs typeface="Times New Roman" panose="02020603050405020304" pitchFamily="18" charset="0"/>
              </a:rPr>
              <a:t>supplying</a:t>
            </a:r>
            <a:r>
              <a:rPr lang="en-US" altLang="zh-CN" dirty="0" smtClean="0">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objects that implement the </a:t>
            </a:r>
            <a:r>
              <a:rPr lang="en-US" altLang="zh-CN" i="1" u="sng" dirty="0">
                <a:solidFill>
                  <a:srgbClr val="0000FF"/>
                </a:solidFill>
                <a:latin typeface="Times New Roman" panose="02020603050405020304" pitchFamily="18" charset="0"/>
                <a:cs typeface="Times New Roman" panose="02020603050405020304" pitchFamily="18" charset="0"/>
              </a:rPr>
              <a:t>PINQAgent</a:t>
            </a:r>
            <a:r>
              <a:rPr lang="en-US" altLang="zh-CN" u="sng" dirty="0">
                <a:solidFill>
                  <a:srgbClr val="0000FF"/>
                </a:solidFill>
                <a:latin typeface="Times New Roman" panose="02020603050405020304" pitchFamily="18" charset="0"/>
                <a:cs typeface="Times New Roman" panose="02020603050405020304" pitchFamily="18" charset="0"/>
              </a:rPr>
              <a:t> </a:t>
            </a:r>
            <a:r>
              <a:rPr lang="en-US" altLang="zh-CN" u="sng" dirty="0" smtClean="0">
                <a:solidFill>
                  <a:srgbClr val="0000FF"/>
                </a:solidFill>
                <a:latin typeface="Times New Roman" panose="02020603050405020304" pitchFamily="18" charset="0"/>
                <a:cs typeface="Times New Roman" panose="02020603050405020304" pitchFamily="18" charset="0"/>
              </a:rPr>
              <a:t>interface</a:t>
            </a:r>
            <a:r>
              <a:rPr lang="en-US" altLang="zh-CN" dirty="0" smtClean="0">
                <a:latin typeface="Times New Roman" panose="02020603050405020304" pitchFamily="18" charset="0"/>
                <a:cs typeface="Times New Roman" panose="02020603050405020304" pitchFamily="18" charset="0"/>
              </a:rPr>
              <a:t>, containing </a:t>
            </a:r>
            <a:r>
              <a:rPr lang="en-US" altLang="zh-CN" u="sng" dirty="0">
                <a:solidFill>
                  <a:srgbClr val="0000FF"/>
                </a:solidFill>
                <a:latin typeface="Times New Roman" panose="02020603050405020304" pitchFamily="18" charset="0"/>
                <a:cs typeface="Times New Roman" panose="02020603050405020304" pitchFamily="18" charset="0"/>
              </a:rPr>
              <a:t>arbitrary code to mediate access to their </a:t>
            </a:r>
            <a:r>
              <a:rPr lang="en-US" altLang="zh-CN" u="sng" dirty="0" smtClean="0">
                <a:solidFill>
                  <a:srgbClr val="0000FF"/>
                </a:solidFill>
                <a:latin typeface="Times New Roman" panose="02020603050405020304" pitchFamily="18" charset="0"/>
                <a:cs typeface="Times New Roman" panose="02020603050405020304" pitchFamily="18" charset="0"/>
              </a:rPr>
              <a:t>data</a:t>
            </a:r>
            <a:r>
              <a:rPr lang="en-US" altLang="zh-CN" dirty="0" smtClean="0">
                <a:latin typeface="Times New Roman" panose="02020603050405020304" pitchFamily="18" charset="0"/>
                <a:cs typeface="Times New Roman" panose="02020603050405020304" pitchFamily="18" charset="0"/>
              </a:rPr>
              <a:t>.</a:t>
            </a:r>
          </a:p>
          <a:p>
            <a:r>
              <a:rPr lang="zh-CN" altLang="en-US" dirty="0" smtClean="0">
                <a:latin typeface="Times New Roman" panose="02020603050405020304" pitchFamily="18" charset="0"/>
                <a:cs typeface="Times New Roman" panose="02020603050405020304" pitchFamily="18" charset="0"/>
              </a:rPr>
              <a:t>数据提供者通过提供实现了</a:t>
            </a:r>
            <a:r>
              <a:rPr lang="en-US" altLang="zh-CN" i="1" dirty="0">
                <a:latin typeface="Times New Roman" panose="02020603050405020304" pitchFamily="18" charset="0"/>
                <a:cs typeface="Times New Roman" panose="02020603050405020304" pitchFamily="18" charset="0"/>
              </a:rPr>
              <a:t>PINQAgent</a:t>
            </a:r>
            <a:r>
              <a:rPr lang="en-US" altLang="zh-CN"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接口的实体来规定</a:t>
            </a:r>
            <a:r>
              <a:rPr lang="en-US" altLang="zh-CN" dirty="0" smtClean="0">
                <a:latin typeface="Times New Roman" panose="02020603050405020304" pitchFamily="18" charset="0"/>
                <a:cs typeface="Times New Roman" panose="02020603050405020304" pitchFamily="18" charset="0"/>
              </a:rPr>
              <a:t>PINQ</a:t>
            </a:r>
            <a:r>
              <a:rPr lang="zh-CN" altLang="en-US" dirty="0" smtClean="0">
                <a:latin typeface="Times New Roman" panose="02020603050405020304" pitchFamily="18" charset="0"/>
                <a:cs typeface="Times New Roman" panose="02020603050405020304" pitchFamily="18" charset="0"/>
              </a:rPr>
              <a:t>的隐私要求，包括能间接获取他们数据的任意代码。</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Before </a:t>
            </a:r>
            <a:r>
              <a:rPr lang="en-US" altLang="zh-CN" dirty="0">
                <a:latin typeface="Times New Roman" panose="02020603050405020304" pitchFamily="18" charset="0"/>
                <a:cs typeface="Times New Roman" panose="02020603050405020304" pitchFamily="18" charset="0"/>
              </a:rPr>
              <a:t>any aggregation is performed using protected </a:t>
            </a:r>
            <a:r>
              <a:rPr lang="en-US" altLang="zh-CN" dirty="0" smtClean="0">
                <a:latin typeface="Times New Roman" panose="02020603050405020304" pitchFamily="18" charset="0"/>
                <a:cs typeface="Times New Roman" panose="02020603050405020304" pitchFamily="18" charset="0"/>
              </a:rPr>
              <a:t>data, PINQ </a:t>
            </a:r>
            <a:r>
              <a:rPr lang="en-US" altLang="zh-CN" dirty="0">
                <a:latin typeface="Times New Roman" panose="02020603050405020304" pitchFamily="18" charset="0"/>
                <a:cs typeface="Times New Roman" panose="02020603050405020304" pitchFamily="18" charset="0"/>
              </a:rPr>
              <a:t>will invoke </a:t>
            </a:r>
            <a:r>
              <a:rPr lang="en-US" altLang="zh-CN" u="sng" dirty="0">
                <a:latin typeface="Times New Roman" panose="02020603050405020304" pitchFamily="18" charset="0"/>
                <a:cs typeface="Times New Roman" panose="02020603050405020304" pitchFamily="18" charset="0"/>
              </a:rPr>
              <a:t>the </a:t>
            </a:r>
            <a:r>
              <a:rPr lang="en-US" altLang="zh-CN" b="1" u="sng" dirty="0">
                <a:latin typeface="Times New Roman" panose="02020603050405020304" pitchFamily="18" charset="0"/>
                <a:cs typeface="Times New Roman" panose="02020603050405020304" pitchFamily="18" charset="0"/>
              </a:rPr>
              <a:t>Alert</a:t>
            </a:r>
            <a:r>
              <a:rPr lang="en-US" altLang="zh-CN" u="sng" dirty="0">
                <a:latin typeface="Times New Roman" panose="02020603050405020304" pitchFamily="18" charset="0"/>
                <a:cs typeface="Times New Roman" panose="02020603050405020304" pitchFamily="18" charset="0"/>
              </a:rPr>
              <a:t> method </a:t>
            </a:r>
            <a:r>
              <a:rPr lang="en-US" altLang="zh-CN" dirty="0">
                <a:latin typeface="Times New Roman" panose="02020603050405020304" pitchFamily="18" charset="0"/>
                <a:cs typeface="Times New Roman" panose="02020603050405020304" pitchFamily="18" charset="0"/>
              </a:rPr>
              <a:t>of the associated </a:t>
            </a:r>
            <a:r>
              <a:rPr lang="en-US" altLang="zh-CN" i="1" dirty="0">
                <a:latin typeface="Times New Roman" panose="02020603050405020304" pitchFamily="18" charset="0"/>
                <a:cs typeface="Times New Roman" panose="02020603050405020304" pitchFamily="18" charset="0"/>
              </a:rPr>
              <a:t>PINQAgent</a:t>
            </a:r>
            <a:r>
              <a:rPr lang="en-US" altLang="zh-CN" dirty="0">
                <a:latin typeface="Times New Roman" panose="02020603050405020304" pitchFamily="18" charset="0"/>
                <a:cs typeface="Times New Roman" panose="02020603050405020304" pitchFamily="18" charset="0"/>
              </a:rPr>
              <a:t> objects with the pending privacy decrement, </a:t>
            </a:r>
            <a:r>
              <a:rPr lang="en-US" altLang="zh-CN" b="1" dirty="0" smtClean="0">
                <a:latin typeface="Times New Roman" panose="02020603050405020304" pitchFamily="18" charset="0"/>
                <a:cs typeface="Times New Roman" panose="02020603050405020304" pitchFamily="18" charset="0"/>
              </a:rPr>
              <a:t>epsilon</a:t>
            </a:r>
            <a:r>
              <a:rPr lang="en-US" altLang="zh-CN" dirty="0" smtClean="0">
                <a:latin typeface="Times New Roman" panose="02020603050405020304" pitchFamily="18" charset="0"/>
                <a:cs typeface="Times New Roman" panose="02020603050405020304" pitchFamily="18" charset="0"/>
              </a:rPr>
              <a:t>. </a:t>
            </a:r>
          </a:p>
          <a:p>
            <a:r>
              <a:rPr lang="zh-CN" altLang="en-US" dirty="0" smtClean="0">
                <a:latin typeface="Times New Roman" panose="02020603050405020304" pitchFamily="18" charset="0"/>
                <a:cs typeface="Times New Roman" panose="02020603050405020304" pitchFamily="18" charset="0"/>
              </a:rPr>
              <a:t>在使用受保护的数据进行聚集之前，</a:t>
            </a:r>
            <a:r>
              <a:rPr lang="en-US" altLang="zh-CN" dirty="0" smtClean="0">
                <a:latin typeface="Times New Roman" panose="02020603050405020304" pitchFamily="18" charset="0"/>
                <a:cs typeface="Times New Roman" panose="02020603050405020304" pitchFamily="18" charset="0"/>
              </a:rPr>
              <a:t>PINQ</a:t>
            </a:r>
            <a:r>
              <a:rPr lang="zh-CN" altLang="en-US" dirty="0" smtClean="0">
                <a:latin typeface="Times New Roman" panose="02020603050405020304" pitchFamily="18" charset="0"/>
                <a:cs typeface="Times New Roman" panose="02020603050405020304" pitchFamily="18" charset="0"/>
              </a:rPr>
              <a:t>会调用相关的含未知隐私消损量</a:t>
            </a:r>
            <a:r>
              <a:rPr lang="en-US" altLang="zh-CN" b="1" dirty="0">
                <a:latin typeface="Times New Roman" panose="02020603050405020304" pitchFamily="18" charset="0"/>
                <a:cs typeface="Times New Roman" panose="02020603050405020304" pitchFamily="18" charset="0"/>
              </a:rPr>
              <a:t>epsilon </a:t>
            </a:r>
            <a:r>
              <a:rPr lang="zh-CN" altLang="en-US" dirty="0" smtClean="0">
                <a:latin typeface="Times New Roman" panose="02020603050405020304" pitchFamily="18" charset="0"/>
                <a:cs typeface="Times New Roman" panose="02020603050405020304" pitchFamily="18" charset="0"/>
              </a:rPr>
              <a:t>的</a:t>
            </a:r>
            <a:r>
              <a:rPr lang="en-US" altLang="zh-CN" i="1" dirty="0" smtClean="0">
                <a:latin typeface="Times New Roman" panose="02020603050405020304" pitchFamily="18" charset="0"/>
                <a:cs typeface="Times New Roman" panose="02020603050405020304" pitchFamily="18" charset="0"/>
              </a:rPr>
              <a:t>PINQAgent</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实体的</a:t>
            </a:r>
            <a:r>
              <a:rPr lang="en-US" altLang="zh-CN" dirty="0" smtClean="0">
                <a:latin typeface="Times New Roman" panose="02020603050405020304" pitchFamily="18" charset="0"/>
                <a:cs typeface="Times New Roman" panose="02020603050405020304" pitchFamily="18" charset="0"/>
              </a:rPr>
              <a:t>Alert</a:t>
            </a:r>
            <a:r>
              <a:rPr lang="zh-CN" altLang="en-US" dirty="0" smtClean="0">
                <a:latin typeface="Times New Roman" panose="02020603050405020304" pitchFamily="18" charset="0"/>
                <a:cs typeface="Times New Roman" panose="02020603050405020304" pitchFamily="18" charset="0"/>
              </a:rPr>
              <a:t>方法。</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Each </a:t>
            </a:r>
            <a:r>
              <a:rPr lang="en-US" altLang="zh-CN" i="1" dirty="0" smtClean="0">
                <a:latin typeface="Times New Roman" panose="02020603050405020304" pitchFamily="18" charset="0"/>
                <a:cs typeface="Times New Roman" panose="02020603050405020304" pitchFamily="18" charset="0"/>
              </a:rPr>
              <a:t>PINQAgent</a:t>
            </a:r>
            <a:r>
              <a:rPr lang="en-US" altLang="zh-CN" dirty="0" smtClean="0">
                <a:latin typeface="Times New Roman" panose="02020603050405020304" pitchFamily="18" charset="0"/>
                <a:cs typeface="Times New Roman" panose="02020603050405020304" pitchFamily="18" charset="0"/>
              </a:rPr>
              <a:t> is expected to respond with a </a:t>
            </a:r>
            <a:r>
              <a:rPr lang="en-US" altLang="zh-CN" dirty="0" err="1" smtClean="0">
                <a:latin typeface="Times New Roman" panose="02020603050405020304" pitchFamily="18" charset="0"/>
                <a:cs typeface="Times New Roman" panose="02020603050405020304" pitchFamily="18" charset="0"/>
              </a:rPr>
              <a:t>boolean</a:t>
            </a:r>
            <a:r>
              <a:rPr lang="en-US" altLang="zh-CN" dirty="0" smtClean="0">
                <a:latin typeface="Times New Roman" panose="02020603050405020304" pitchFamily="18" charset="0"/>
                <a:cs typeface="Times New Roman" panose="02020603050405020304" pitchFamily="18" charset="0"/>
              </a:rPr>
              <a:t> value, either accepting or rejecting the request.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0537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16280"/>
            <a:ext cx="10515600" cy="5460683"/>
          </a:xfrm>
        </p:spPr>
        <p:txBody>
          <a:bodyPr>
            <a:normAutofit lnSpcReduction="10000"/>
          </a:bodyPr>
          <a:lstStyle/>
          <a:p>
            <a:r>
              <a:rPr lang="en-US" altLang="zh-CN" dirty="0">
                <a:solidFill>
                  <a:schemeClr val="accent2"/>
                </a:solidFill>
                <a:latin typeface="Times New Roman" panose="02020603050405020304" pitchFamily="18" charset="0"/>
                <a:cs typeface="Times New Roman" panose="02020603050405020304" pitchFamily="18" charset="0"/>
              </a:rPr>
              <a:t>PINQ’s main role is as a privacy enforcement </a:t>
            </a:r>
            <a:r>
              <a:rPr lang="en-US" altLang="zh-CN" dirty="0" smtClean="0">
                <a:solidFill>
                  <a:schemeClr val="accent2"/>
                </a:solidFill>
                <a:latin typeface="Times New Roman" panose="02020603050405020304" pitchFamily="18" charset="0"/>
                <a:cs typeface="Times New Roman" panose="02020603050405020304" pitchFamily="18" charset="0"/>
              </a:rPr>
              <a:t>mechanism</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隐私强制机制</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smtClean="0">
                <a:solidFill>
                  <a:schemeClr val="accent2"/>
                </a:solidFill>
                <a:latin typeface="Times New Roman" panose="02020603050405020304" pitchFamily="18" charset="0"/>
                <a:cs typeface="Times New Roman" panose="02020603050405020304" pitchFamily="18" charset="0"/>
              </a:rPr>
              <a:t>it’s </a:t>
            </a:r>
            <a:r>
              <a:rPr lang="en-US" altLang="zh-CN" dirty="0">
                <a:solidFill>
                  <a:schemeClr val="accent2"/>
                </a:solidFill>
                <a:latin typeface="Times New Roman" panose="02020603050405020304" pitchFamily="18" charset="0"/>
                <a:cs typeface="Times New Roman" panose="02020603050405020304" pitchFamily="18" charset="0"/>
              </a:rPr>
              <a:t>role is </a:t>
            </a:r>
            <a:r>
              <a:rPr lang="en-US" altLang="zh-CN" dirty="0">
                <a:latin typeface="Times New Roman" panose="02020603050405020304" pitchFamily="18" charset="0"/>
                <a:cs typeface="Times New Roman" panose="02020603050405020304" pitchFamily="18" charset="0"/>
              </a:rPr>
              <a:t>not to decide who should have access to what type</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of data, but </a:t>
            </a:r>
            <a:r>
              <a:rPr lang="en-US" altLang="zh-CN" dirty="0">
                <a:solidFill>
                  <a:schemeClr val="accent2"/>
                </a:solidFill>
                <a:latin typeface="Times New Roman" panose="02020603050405020304" pitchFamily="18" charset="0"/>
                <a:cs typeface="Times New Roman" panose="02020603050405020304" pitchFamily="18" charset="0"/>
              </a:rPr>
              <a:t>to </a:t>
            </a:r>
            <a:r>
              <a:rPr lang="en-US" altLang="zh-CN" u="sng" dirty="0">
                <a:solidFill>
                  <a:schemeClr val="accent2"/>
                </a:solidFill>
                <a:latin typeface="Times New Roman" panose="02020603050405020304" pitchFamily="18" charset="0"/>
                <a:cs typeface="Times New Roman" panose="02020603050405020304" pitchFamily="18" charset="0"/>
              </a:rPr>
              <a:t>enforce these decisions once they are </a:t>
            </a:r>
            <a:r>
              <a:rPr lang="en-US" altLang="zh-CN" u="sng" dirty="0" smtClean="0">
                <a:solidFill>
                  <a:schemeClr val="accent2"/>
                </a:solidFill>
                <a:latin typeface="Times New Roman" panose="02020603050405020304" pitchFamily="18" charset="0"/>
                <a:cs typeface="Times New Roman" panose="02020603050405020304" pitchFamily="18" charset="0"/>
              </a:rPr>
              <a:t>made</a:t>
            </a:r>
            <a:r>
              <a:rPr lang="en-US" altLang="zh-CN" dirty="0" smtClean="0">
                <a:solidFill>
                  <a:schemeClr val="accent2"/>
                </a:solidFill>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Our </a:t>
            </a:r>
            <a:r>
              <a:rPr lang="en-US" altLang="zh-CN" dirty="0">
                <a:latin typeface="Times New Roman" panose="02020603050405020304" pitchFamily="18" charset="0"/>
                <a:cs typeface="Times New Roman" panose="02020603050405020304" pitchFamily="18" charset="0"/>
              </a:rPr>
              <a:t>intent is that </a:t>
            </a:r>
            <a:r>
              <a:rPr lang="en-US" altLang="zh-CN" dirty="0">
                <a:solidFill>
                  <a:schemeClr val="accent2"/>
                </a:solidFill>
                <a:latin typeface="Times New Roman" panose="02020603050405020304" pitchFamily="18" charset="0"/>
                <a:cs typeface="Times New Roman" panose="02020603050405020304" pitchFamily="18" charset="0"/>
              </a:rPr>
              <a:t>the provider should be able to </a:t>
            </a:r>
            <a:r>
              <a:rPr lang="en-US" altLang="zh-CN" dirty="0" smtClean="0">
                <a:solidFill>
                  <a:schemeClr val="accent2"/>
                </a:solidFill>
                <a:latin typeface="Times New Roman" panose="02020603050405020304" pitchFamily="18" charset="0"/>
                <a:cs typeface="Times New Roman" panose="02020603050405020304" pitchFamily="18" charset="0"/>
              </a:rPr>
              <a:t>determine </a:t>
            </a:r>
            <a:r>
              <a:rPr lang="en-US" altLang="zh-CN" u="sng" dirty="0" smtClean="0">
                <a:solidFill>
                  <a:schemeClr val="accent2"/>
                </a:solidFill>
                <a:latin typeface="Times New Roman" panose="02020603050405020304" pitchFamily="18" charset="0"/>
                <a:cs typeface="Times New Roman" panose="02020603050405020304" pitchFamily="18" charset="0"/>
              </a:rPr>
              <a:t>how </a:t>
            </a:r>
            <a:r>
              <a:rPr lang="en-US" altLang="zh-CN" u="sng" dirty="0">
                <a:solidFill>
                  <a:schemeClr val="accent2"/>
                </a:solidFill>
                <a:latin typeface="Times New Roman" panose="02020603050405020304" pitchFamily="18" charset="0"/>
                <a:cs typeface="Times New Roman" panose="02020603050405020304" pitchFamily="18" charset="0"/>
              </a:rPr>
              <a:t>much access any individual should have </a:t>
            </a:r>
            <a:r>
              <a:rPr lang="en-US" altLang="zh-CN" dirty="0">
                <a:solidFill>
                  <a:schemeClr val="accent2"/>
                </a:solidFill>
                <a:latin typeface="Times New Roman" panose="02020603050405020304" pitchFamily="18" charset="0"/>
                <a:cs typeface="Times New Roman" panose="02020603050405020304" pitchFamily="18" charset="0"/>
              </a:rPr>
              <a:t>to a data </a:t>
            </a:r>
            <a:r>
              <a:rPr lang="en-US" altLang="zh-CN" dirty="0" smtClean="0">
                <a:solidFill>
                  <a:schemeClr val="accent2"/>
                </a:solidFill>
                <a:latin typeface="Times New Roman" panose="02020603050405020304" pitchFamily="18" charset="0"/>
                <a:cs typeface="Times New Roman" panose="02020603050405020304" pitchFamily="18" charset="0"/>
              </a:rPr>
              <a:t>set </a:t>
            </a:r>
            <a:r>
              <a:rPr lang="en-US" altLang="zh-CN" dirty="0" smtClean="0">
                <a:solidFill>
                  <a:srgbClr val="0000FF"/>
                </a:solidFill>
                <a:latin typeface="Times New Roman" panose="02020603050405020304" pitchFamily="18" charset="0"/>
                <a:cs typeface="Times New Roman" panose="02020603050405020304" pitchFamily="18" charset="0"/>
              </a:rPr>
              <a:t>before </a:t>
            </a:r>
            <a:r>
              <a:rPr lang="en-US" altLang="zh-CN" dirty="0">
                <a:solidFill>
                  <a:srgbClr val="0000FF"/>
                </a:solidFill>
                <a:latin typeface="Times New Roman" panose="02020603050405020304" pitchFamily="18" charset="0"/>
                <a:cs typeface="Times New Roman" panose="02020603050405020304" pitchFamily="18" charset="0"/>
              </a:rPr>
              <a:t>they need to construct a </a:t>
            </a:r>
            <a:r>
              <a:rPr lang="en-US" altLang="zh-CN" b="1" dirty="0">
                <a:solidFill>
                  <a:srgbClr val="0000FF"/>
                </a:solidFill>
                <a:latin typeface="Times New Roman" panose="02020603050405020304" pitchFamily="18" charset="0"/>
                <a:cs typeface="Times New Roman" panose="02020603050405020304" pitchFamily="18" charset="0"/>
              </a:rPr>
              <a:t>PINQueryable</a:t>
            </a:r>
            <a:r>
              <a:rPr lang="en-US" altLang="zh-CN" dirty="0">
                <a:solidFill>
                  <a:srgbClr val="0000FF"/>
                </a:solidFill>
                <a:latin typeface="Times New Roman" panose="02020603050405020304" pitchFamily="18" charset="0"/>
                <a:cs typeface="Times New Roman" panose="02020603050405020304" pitchFamily="18" charset="0"/>
              </a:rPr>
              <a:t> protecting </a:t>
            </a:r>
            <a:r>
              <a:rPr lang="en-US" altLang="zh-CN" dirty="0" smtClean="0">
                <a:solidFill>
                  <a:srgbClr val="0000FF"/>
                </a:solidFill>
                <a:latin typeface="Times New Roman" panose="02020603050405020304" pitchFamily="18" charset="0"/>
                <a:cs typeface="Times New Roman" panose="02020603050405020304" pitchFamily="18" charset="0"/>
              </a:rPr>
              <a:t>it</a:t>
            </a:r>
            <a:r>
              <a:rPr lang="en-US" altLang="zh-CN" dirty="0" smtClean="0">
                <a:latin typeface="Times New Roman" panose="02020603050405020304" pitchFamily="18" charset="0"/>
                <a:cs typeface="Times New Roman" panose="02020603050405020304" pitchFamily="18" charset="0"/>
              </a:rPr>
              <a:t>.</a:t>
            </a:r>
          </a:p>
          <a:p>
            <a:r>
              <a:rPr lang="zh-CN" altLang="en-US" dirty="0" smtClean="0">
                <a:latin typeface="Times New Roman" panose="02020603050405020304" pitchFamily="18" charset="0"/>
                <a:cs typeface="Times New Roman" panose="02020603050405020304" pitchFamily="18" charset="0"/>
              </a:rPr>
              <a:t>对一个数据集来说，在数据提供者需要构建一个能保护数据集的</a:t>
            </a:r>
            <a:r>
              <a:rPr lang="en-US" altLang="zh-CN" dirty="0" smtClean="0">
                <a:latin typeface="Times New Roman" panose="02020603050405020304" pitchFamily="18" charset="0"/>
                <a:cs typeface="Times New Roman" panose="02020603050405020304" pitchFamily="18" charset="0"/>
              </a:rPr>
              <a:t>PINQueryable </a:t>
            </a:r>
            <a:r>
              <a:rPr lang="zh-CN" altLang="en-US" dirty="0" smtClean="0">
                <a:latin typeface="Times New Roman" panose="02020603050405020304" pitchFamily="18" charset="0"/>
                <a:cs typeface="Times New Roman" panose="02020603050405020304" pitchFamily="18" charset="0"/>
              </a:rPr>
              <a:t>之前，任何个体对该数据集进行多少次访问，这是数据提供者自己能够决定的。</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After </a:t>
            </a:r>
            <a:r>
              <a:rPr lang="en-US" altLang="zh-CN" dirty="0">
                <a:latin typeface="Times New Roman" panose="02020603050405020304" pitchFamily="18" charset="0"/>
                <a:cs typeface="Times New Roman" panose="02020603050405020304" pitchFamily="18" charset="0"/>
              </a:rPr>
              <a:t>the provider </a:t>
            </a:r>
            <a:r>
              <a:rPr lang="en-US" altLang="zh-CN" dirty="0">
                <a:solidFill>
                  <a:srgbClr val="0000FF"/>
                </a:solidFill>
                <a:latin typeface="Times New Roman" panose="02020603050405020304" pitchFamily="18" charset="0"/>
                <a:cs typeface="Times New Roman" panose="02020603050405020304" pitchFamily="18" charset="0"/>
              </a:rPr>
              <a:t>identifies the analyst</a:t>
            </a:r>
            <a:r>
              <a:rPr lang="en-US" altLang="zh-CN" dirty="0">
                <a:latin typeface="Times New Roman" panose="02020603050405020304" pitchFamily="18" charset="0"/>
                <a:cs typeface="Times New Roman" panose="02020603050405020304" pitchFamily="18" charset="0"/>
              </a:rPr>
              <a:t> and </a:t>
            </a:r>
            <a:r>
              <a:rPr lang="en-US" altLang="zh-CN" dirty="0">
                <a:solidFill>
                  <a:srgbClr val="0000FF"/>
                </a:solidFill>
                <a:latin typeface="Times New Roman" panose="02020603050405020304" pitchFamily="18" charset="0"/>
                <a:cs typeface="Times New Roman" panose="02020603050405020304" pitchFamily="18" charset="0"/>
              </a:rPr>
              <a:t>determines </a:t>
            </a:r>
            <a:r>
              <a:rPr lang="en-US" altLang="zh-CN" dirty="0" smtClean="0">
                <a:solidFill>
                  <a:srgbClr val="0000FF"/>
                </a:solidFill>
                <a:latin typeface="Times New Roman" panose="02020603050405020304" pitchFamily="18" charset="0"/>
                <a:cs typeface="Times New Roman" panose="02020603050405020304" pitchFamily="18" charset="0"/>
              </a:rPr>
              <a:t>their level </a:t>
            </a:r>
            <a:r>
              <a:rPr lang="en-US" altLang="zh-CN" dirty="0">
                <a:solidFill>
                  <a:srgbClr val="0000FF"/>
                </a:solidFill>
                <a:latin typeface="Times New Roman" panose="02020603050405020304" pitchFamily="18" charset="0"/>
                <a:cs typeface="Times New Roman" panose="02020603050405020304" pitchFamily="18" charset="0"/>
              </a:rPr>
              <a:t>of access</a:t>
            </a:r>
            <a:r>
              <a:rPr lang="en-US" altLang="zh-CN" dirty="0">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they can then construct a simple </a:t>
            </a:r>
            <a:r>
              <a:rPr lang="en-US" altLang="zh-CN" b="1" dirty="0" smtClean="0">
                <a:solidFill>
                  <a:schemeClr val="accent2"/>
                </a:solidFill>
                <a:latin typeface="Times New Roman" panose="02020603050405020304" pitchFamily="18" charset="0"/>
                <a:cs typeface="Times New Roman" panose="02020603050405020304" pitchFamily="18" charset="0"/>
              </a:rPr>
              <a:t>PINQAgent</a:t>
            </a:r>
            <a:r>
              <a:rPr lang="en-US" altLang="zh-CN" dirty="0" smtClean="0">
                <a:solidFill>
                  <a:schemeClr val="accent2"/>
                </a:solidFill>
                <a:latin typeface="Times New Roman" panose="02020603050405020304" pitchFamily="18" charset="0"/>
                <a:cs typeface="Times New Roman" panose="02020603050405020304" pitchFamily="18" charset="0"/>
              </a:rPr>
              <a:t> to </a:t>
            </a:r>
            <a:r>
              <a:rPr lang="en-US" altLang="zh-CN" dirty="0">
                <a:solidFill>
                  <a:schemeClr val="accent2"/>
                </a:solidFill>
                <a:latin typeface="Times New Roman" panose="02020603050405020304" pitchFamily="18" charset="0"/>
                <a:cs typeface="Times New Roman" panose="02020603050405020304" pitchFamily="18" charset="0"/>
              </a:rPr>
              <a:t>enforce these limits</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6464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62000"/>
            <a:ext cx="10515600" cy="5414963"/>
          </a:xfrm>
        </p:spPr>
        <p:txBody>
          <a:bodyPr/>
          <a:lstStyle/>
          <a:p>
            <a:r>
              <a:rPr lang="en-US" altLang="zh-CN" dirty="0">
                <a:latin typeface="Times New Roman" panose="02020603050405020304" pitchFamily="18" charset="0"/>
                <a:cs typeface="Times New Roman" panose="02020603050405020304" pitchFamily="18" charset="0"/>
              </a:rPr>
              <a:t>As examples, </a:t>
            </a:r>
            <a:r>
              <a:rPr lang="en-US" altLang="zh-CN" dirty="0">
                <a:solidFill>
                  <a:schemeClr val="accent2"/>
                </a:solidFill>
                <a:latin typeface="Times New Roman" panose="02020603050405020304" pitchFamily="18" charset="0"/>
                <a:cs typeface="Times New Roman" panose="02020603050405020304" pitchFamily="18" charset="0"/>
              </a:rPr>
              <a:t>a privacy policy may call for </a:t>
            </a:r>
            <a:r>
              <a:rPr lang="en-US" altLang="zh-CN" u="sng" dirty="0">
                <a:solidFill>
                  <a:schemeClr val="accent2"/>
                </a:solidFill>
                <a:latin typeface="Times New Roman" panose="02020603050405020304" pitchFamily="18" charset="0"/>
                <a:cs typeface="Times New Roman" panose="02020603050405020304" pitchFamily="18" charset="0"/>
              </a:rPr>
              <a:t>different </a:t>
            </a:r>
            <a:r>
              <a:rPr lang="en-US" altLang="zh-CN" u="sng" dirty="0" smtClean="0">
                <a:solidFill>
                  <a:schemeClr val="accent2"/>
                </a:solidFill>
                <a:latin typeface="Times New Roman" panose="02020603050405020304" pitchFamily="18" charset="0"/>
                <a:cs typeface="Times New Roman" panose="02020603050405020304" pitchFamily="18" charset="0"/>
              </a:rPr>
              <a:t>levels of </a:t>
            </a:r>
            <a:r>
              <a:rPr lang="en-US" altLang="zh-CN" u="sng" dirty="0">
                <a:solidFill>
                  <a:schemeClr val="accent2"/>
                </a:solidFill>
                <a:latin typeface="Times New Roman" panose="02020603050405020304" pitchFamily="18" charset="0"/>
                <a:cs typeface="Times New Roman" panose="02020603050405020304" pitchFamily="18" charset="0"/>
              </a:rPr>
              <a:t>access</a:t>
            </a:r>
            <a:r>
              <a:rPr lang="en-US" altLang="zh-CN" dirty="0">
                <a:solidFill>
                  <a:schemeClr val="accent2"/>
                </a:solidFill>
                <a:latin typeface="Times New Roman" panose="02020603050405020304" pitchFamily="18" charset="0"/>
                <a:cs typeface="Times New Roman" panose="02020603050405020304" pitchFamily="18" charset="0"/>
              </a:rPr>
              <a:t> for </a:t>
            </a:r>
            <a:r>
              <a:rPr lang="en-US" altLang="zh-CN" u="sng" dirty="0">
                <a:solidFill>
                  <a:schemeClr val="accent2"/>
                </a:solidFill>
                <a:latin typeface="Times New Roman" panose="02020603050405020304" pitchFamily="18" charset="0"/>
                <a:cs typeface="Times New Roman" panose="02020603050405020304" pitchFamily="18" charset="0"/>
              </a:rPr>
              <a:t>different roles</a:t>
            </a:r>
            <a:r>
              <a:rPr lang="en-US" altLang="zh-CN" dirty="0">
                <a:latin typeface="Times New Roman" panose="02020603050405020304" pitchFamily="18" charset="0"/>
                <a:cs typeface="Times New Roman" panose="02020603050405020304" pitchFamily="18" charset="0"/>
              </a:rPr>
              <a:t>: </a:t>
            </a:r>
            <a:r>
              <a:rPr lang="en-US" altLang="zh-CN" u="sng" dirty="0">
                <a:latin typeface="Times New Roman" panose="02020603050405020304" pitchFamily="18" charset="0"/>
                <a:cs typeface="Times New Roman" panose="02020603050405020304" pitchFamily="18" charset="0"/>
              </a:rPr>
              <a:t>external analysts </a:t>
            </a:r>
            <a:r>
              <a:rPr lang="en-US" altLang="zh-CN" dirty="0">
                <a:latin typeface="Times New Roman" panose="02020603050405020304" pitchFamily="18" charset="0"/>
                <a:cs typeface="Times New Roman" panose="02020603050405020304" pitchFamily="18" charset="0"/>
              </a:rPr>
              <a:t>may have </a:t>
            </a:r>
            <a:r>
              <a:rPr lang="en-US" altLang="zh-CN" dirty="0" smtClean="0">
                <a:solidFill>
                  <a:srgbClr val="0000FF"/>
                </a:solidFill>
                <a:latin typeface="Times New Roman" panose="02020603050405020304" pitchFamily="18" charset="0"/>
                <a:cs typeface="Times New Roman" panose="02020603050405020304" pitchFamily="18" charset="0"/>
              </a:rPr>
              <a:t>a fixed </a:t>
            </a:r>
            <a:r>
              <a:rPr lang="en-US" altLang="zh-CN" dirty="0">
                <a:solidFill>
                  <a:srgbClr val="0000FF"/>
                </a:solidFill>
                <a:latin typeface="Times New Roman" panose="02020603050405020304" pitchFamily="18" charset="0"/>
                <a:cs typeface="Times New Roman" panose="02020603050405020304" pitchFamily="18" charset="0"/>
              </a:rPr>
              <a:t>budget</a:t>
            </a:r>
            <a:r>
              <a:rPr lang="en-US" altLang="zh-CN" dirty="0">
                <a:latin typeface="Times New Roman" panose="02020603050405020304" pitchFamily="18" charset="0"/>
                <a:cs typeface="Times New Roman" panose="02020603050405020304" pitchFamily="18" charset="0"/>
              </a:rPr>
              <a:t> to draw against, while </a:t>
            </a:r>
            <a:r>
              <a:rPr lang="en-US" altLang="zh-CN" u="sng" dirty="0">
                <a:latin typeface="Times New Roman" panose="02020603050405020304" pitchFamily="18" charset="0"/>
                <a:cs typeface="Times New Roman" panose="02020603050405020304" pitchFamily="18" charset="0"/>
              </a:rPr>
              <a:t>internal analysts</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have </a:t>
            </a:r>
            <a:r>
              <a:rPr lang="en-US" altLang="zh-CN" dirty="0" smtClean="0">
                <a:solidFill>
                  <a:srgbClr val="0000FF"/>
                </a:solidFill>
                <a:latin typeface="Times New Roman" panose="02020603050405020304" pitchFamily="18" charset="0"/>
                <a:cs typeface="Times New Roman" panose="02020603050405020304" pitchFamily="18" charset="0"/>
              </a:rPr>
              <a:t>unfettered(</a:t>
            </a:r>
            <a:r>
              <a:rPr lang="zh-CN" altLang="en-US" dirty="0" smtClean="0">
                <a:solidFill>
                  <a:srgbClr val="0000FF"/>
                </a:solidFill>
                <a:latin typeface="Times New Roman" panose="02020603050405020304" pitchFamily="18" charset="0"/>
                <a:cs typeface="Times New Roman" panose="02020603050405020304" pitchFamily="18" charset="0"/>
              </a:rPr>
              <a:t>不受限制的</a:t>
            </a:r>
            <a:r>
              <a:rPr lang="en-US" altLang="zh-CN" dirty="0" smtClean="0">
                <a:solidFill>
                  <a:srgbClr val="0000FF"/>
                </a:solidFill>
                <a:latin typeface="Times New Roman" panose="02020603050405020304" pitchFamily="18" charset="0"/>
                <a:cs typeface="Times New Roman" panose="02020603050405020304" pitchFamily="18" charset="0"/>
              </a:rPr>
              <a:t>), but logged(</a:t>
            </a:r>
            <a:r>
              <a:rPr lang="zh-CN" altLang="en-US" dirty="0" smtClean="0">
                <a:solidFill>
                  <a:srgbClr val="0000FF"/>
                </a:solidFill>
                <a:latin typeface="Times New Roman" panose="02020603050405020304" pitchFamily="18" charset="0"/>
                <a:cs typeface="Times New Roman" panose="02020603050405020304" pitchFamily="18" charset="0"/>
              </a:rPr>
              <a:t>笨拙的</a:t>
            </a:r>
            <a:r>
              <a:rPr lang="en-US" altLang="zh-CN" dirty="0" smtClean="0">
                <a:solidFill>
                  <a:srgbClr val="0000FF"/>
                </a:solidFill>
                <a:latin typeface="Times New Roman" panose="02020603050405020304" pitchFamily="18" charset="0"/>
                <a:cs typeface="Times New Roman" panose="02020603050405020304" pitchFamily="18" charset="0"/>
              </a:rPr>
              <a:t>), access</a:t>
            </a:r>
            <a:r>
              <a:rPr lang="en-US" altLang="zh-CN" dirty="0" smtClean="0">
                <a:latin typeface="Times New Roman" panose="02020603050405020304" pitchFamily="18" charset="0"/>
                <a:cs typeface="Times New Roman" panose="02020603050405020304" pitchFamily="18" charset="0"/>
              </a:rPr>
              <a:t>. </a:t>
            </a:r>
          </a:p>
          <a:p>
            <a:r>
              <a:rPr lang="en-US" altLang="zh-CN" dirty="0" smtClean="0">
                <a:latin typeface="Times New Roman" panose="02020603050405020304" pitchFamily="18" charset="0"/>
                <a:cs typeface="Times New Roman" panose="02020603050405020304" pitchFamily="18" charset="0"/>
              </a:rPr>
              <a:t>Or</a:t>
            </a:r>
            <a:r>
              <a:rPr lang="en-US" altLang="zh-CN" dirty="0">
                <a:latin typeface="Times New Roman" panose="02020603050405020304" pitchFamily="18" charset="0"/>
                <a:cs typeface="Times New Roman" panose="02020603050405020304" pitchFamily="18" charset="0"/>
              </a:rPr>
              <a:t>, if the </a:t>
            </a:r>
            <a:r>
              <a:rPr lang="en-US" altLang="zh-CN" dirty="0" smtClean="0">
                <a:latin typeface="Times New Roman" panose="02020603050405020304" pitchFamily="18" charset="0"/>
                <a:cs typeface="Times New Roman" panose="02020603050405020304" pitchFamily="18" charset="0"/>
              </a:rPr>
              <a:t>analyst requests a </a:t>
            </a:r>
            <a:r>
              <a:rPr lang="en-US" altLang="zh-CN" dirty="0">
                <a:latin typeface="Times New Roman" panose="02020603050405020304" pitchFamily="18" charset="0"/>
                <a:cs typeface="Times New Roman" panose="02020603050405020304" pitchFamily="18" charset="0"/>
              </a:rPr>
              <a:t>less sensitive view, perhaps with certain columns </a:t>
            </a:r>
            <a:r>
              <a:rPr lang="en-US" altLang="zh-CN" dirty="0" smtClean="0">
                <a:latin typeface="Times New Roman" panose="02020603050405020304" pitchFamily="18" charset="0"/>
                <a:cs typeface="Times New Roman" panose="02020603050405020304" pitchFamily="18" charset="0"/>
              </a:rPr>
              <a:t>stripped or </a:t>
            </a:r>
            <a:r>
              <a:rPr lang="en-US" altLang="zh-CN" dirty="0">
                <a:latin typeface="Times New Roman" panose="02020603050405020304" pitchFamily="18" charset="0"/>
                <a:cs typeface="Times New Roman" panose="02020603050405020304" pitchFamily="18" charset="0"/>
              </a:rPr>
              <a:t>groupings applied</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chemeClr val="accent2"/>
                </a:solidFill>
                <a:latin typeface="Times New Roman" panose="02020603050405020304" pitchFamily="18" charset="0"/>
                <a:cs typeface="Times New Roman" panose="02020603050405020304" pitchFamily="18" charset="0"/>
              </a:rPr>
              <a:t>the policy may permit finer detail and more access</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form of more lenient </a:t>
            </a:r>
            <a:r>
              <a:rPr lang="en-US" altLang="zh-CN" b="1" dirty="0" smtClean="0">
                <a:latin typeface="Times New Roman" panose="02020603050405020304" pitchFamily="18" charset="0"/>
                <a:cs typeface="Times New Roman" panose="02020603050405020304" pitchFamily="18" charset="0"/>
              </a:rPr>
              <a:t>PINQAgent</a:t>
            </a:r>
            <a:r>
              <a:rPr lang="en-US" altLang="zh-CN" dirty="0" smtClean="0">
                <a:latin typeface="Times New Roman" panose="02020603050405020304" pitchFamily="18" charset="0"/>
                <a:cs typeface="Times New Roman" panose="02020603050405020304" pitchFamily="18" charset="0"/>
              </a:rPr>
              <a:t> objects.</a:t>
            </a:r>
          </a:p>
          <a:p>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decision of </a:t>
            </a:r>
            <a:r>
              <a:rPr lang="en-US" altLang="zh-CN" dirty="0">
                <a:solidFill>
                  <a:schemeClr val="accent2"/>
                </a:solidFill>
                <a:latin typeface="Times New Roman" panose="02020603050405020304" pitchFamily="18" charset="0"/>
                <a:cs typeface="Times New Roman" panose="02020603050405020304" pitchFamily="18" charset="0"/>
              </a:rPr>
              <a:t>which constraints to apply can and </a:t>
            </a:r>
            <a:r>
              <a:rPr lang="en-US" altLang="zh-CN" dirty="0" smtClean="0">
                <a:solidFill>
                  <a:schemeClr val="accent2"/>
                </a:solidFill>
                <a:latin typeface="Times New Roman" panose="02020603050405020304" pitchFamily="18" charset="0"/>
                <a:cs typeface="Times New Roman" panose="02020603050405020304" pitchFamily="18" charset="0"/>
              </a:rPr>
              <a:t>should be </a:t>
            </a:r>
            <a:r>
              <a:rPr lang="en-US" altLang="zh-CN" dirty="0">
                <a:solidFill>
                  <a:schemeClr val="accent2"/>
                </a:solidFill>
                <a:latin typeface="Times New Roman" panose="02020603050405020304" pitchFamily="18" charset="0"/>
                <a:cs typeface="Times New Roman" panose="02020603050405020304" pitchFamily="18" charset="0"/>
              </a:rPr>
              <a:t>made before the </a:t>
            </a:r>
            <a:r>
              <a:rPr lang="en-US" altLang="zh-CN" b="1" dirty="0">
                <a:solidFill>
                  <a:schemeClr val="accent2"/>
                </a:solidFill>
                <a:latin typeface="Times New Roman" panose="02020603050405020304" pitchFamily="18" charset="0"/>
                <a:cs typeface="Times New Roman" panose="02020603050405020304" pitchFamily="18" charset="0"/>
              </a:rPr>
              <a:t>PINQueryable</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first constructed, </a:t>
            </a:r>
            <a:r>
              <a:rPr lang="en-US" altLang="zh-CN" dirty="0" smtClean="0">
                <a:latin typeface="Times New Roman" panose="02020603050405020304" pitchFamily="18" charset="0"/>
                <a:cs typeface="Times New Roman" panose="02020603050405020304" pitchFamily="18" charset="0"/>
              </a:rPr>
              <a:t>using a </a:t>
            </a:r>
            <a:r>
              <a:rPr lang="en-US" altLang="zh-CN" b="1" dirty="0">
                <a:latin typeface="Times New Roman" panose="02020603050405020304" pitchFamily="18" charset="0"/>
                <a:cs typeface="Times New Roman" panose="02020603050405020304" pitchFamily="18" charset="0"/>
              </a:rPr>
              <a:t>PINQAgent</a:t>
            </a:r>
            <a:r>
              <a:rPr lang="en-US" altLang="zh-CN" dirty="0">
                <a:latin typeface="Times New Roman" panose="02020603050405020304" pitchFamily="18" charset="0"/>
                <a:cs typeface="Times New Roman" panose="02020603050405020304" pitchFamily="18" charset="0"/>
              </a:rPr>
              <a:t> only to enforce these decisions.</a:t>
            </a:r>
            <a:r>
              <a:rPr lang="en-US" altLang="zh-CN" dirty="0">
                <a:latin typeface="Times New Roman" panose="02020603050405020304" pitchFamily="18" charset="0"/>
                <a:cs typeface="Times New Roman" panose="02020603050405020304" pitchFamily="18" charset="0"/>
              </a:rPr>
              <a:t> </a:t>
            </a:r>
            <a:r>
              <a:rPr lang="en-US" altLang="zh-CN" dirty="0"/>
              <a:t/>
            </a:r>
            <a:br>
              <a:rPr lang="en-US" altLang="zh-CN" dirty="0"/>
            </a:br>
            <a:endParaRPr lang="zh-CN" altLang="en-US" dirty="0"/>
          </a:p>
        </p:txBody>
      </p:sp>
    </p:spTree>
    <p:extLst>
      <p:ext uri="{BB962C8B-B14F-4D97-AF65-F5344CB8AC3E}">
        <p14:creationId xmlns:p14="http://schemas.microsoft.com/office/powerpoint/2010/main" val="1723077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Advantage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77500" lnSpcReduction="20000"/>
          </a:bodyPr>
          <a:lstStyle/>
          <a:p>
            <a:r>
              <a:rPr lang="en-US" altLang="zh-CN" dirty="0">
                <a:latin typeface="Times New Roman" panose="02020603050405020304" pitchFamily="18" charset="0"/>
                <a:cs typeface="Times New Roman" panose="02020603050405020304" pitchFamily="18" charset="0"/>
              </a:rPr>
              <a:t>Our </a:t>
            </a:r>
            <a:r>
              <a:rPr lang="en-US" altLang="zh-CN" dirty="0">
                <a:solidFill>
                  <a:srgbClr val="FF0000"/>
                </a:solidFill>
                <a:latin typeface="Times New Roman" panose="02020603050405020304" pitchFamily="18" charset="0"/>
                <a:cs typeface="Times New Roman" panose="02020603050405020304" pitchFamily="18" charset="0"/>
              </a:rPr>
              <a:t>advantage</a:t>
            </a:r>
            <a:r>
              <a:rPr lang="en-US" altLang="zh-CN" dirty="0">
                <a:latin typeface="Times New Roman" panose="02020603050405020304" pitchFamily="18" charset="0"/>
                <a:cs typeface="Times New Roman" panose="02020603050405020304" pitchFamily="18" charset="0"/>
              </a:rPr>
              <a:t> over prior platforms is </a:t>
            </a:r>
            <a:r>
              <a:rPr lang="en-US" altLang="zh-CN" i="1" dirty="0">
                <a:latin typeface="Times New Roman" panose="02020603050405020304" pitchFamily="18" charset="0"/>
                <a:cs typeface="Times New Roman" panose="02020603050405020304" pitchFamily="18" charset="0"/>
              </a:rPr>
              <a:t>differential </a:t>
            </a:r>
            <a:r>
              <a:rPr lang="en-US" altLang="zh-CN" i="1" dirty="0" smtClean="0">
                <a:latin typeface="Times New Roman" panose="02020603050405020304" pitchFamily="18" charset="0"/>
                <a:cs typeface="Times New Roman" panose="02020603050405020304" pitchFamily="18" charset="0"/>
              </a:rPr>
              <a:t>privacy</a:t>
            </a:r>
            <a:r>
              <a:rPr lang="en-US" altLang="zh-CN" dirty="0" smtClean="0">
                <a:latin typeface="Times New Roman" panose="02020603050405020304" pitchFamily="18" charset="0"/>
                <a:cs typeface="Times New Roman" panose="02020603050405020304" pitchFamily="18" charset="0"/>
              </a:rPr>
              <a:t>; </a:t>
            </a:r>
          </a:p>
          <a:p>
            <a:r>
              <a:rPr lang="en-US" altLang="zh-CN" dirty="0" smtClean="0">
                <a:latin typeface="Times New Roman" panose="02020603050405020304" pitchFamily="18" charset="0"/>
                <a:cs typeface="Times New Roman" panose="02020603050405020304" pitchFamily="18" charset="0"/>
              </a:rPr>
              <a:t>its </a:t>
            </a:r>
            <a:r>
              <a:rPr lang="en-US" altLang="zh-CN" dirty="0">
                <a:latin typeface="Times New Roman" panose="02020603050405020304" pitchFamily="18" charset="0"/>
                <a:cs typeface="Times New Roman" panose="02020603050405020304" pitchFamily="18" charset="0"/>
              </a:rPr>
              <a:t>robust guarantees </a:t>
            </a:r>
            <a:r>
              <a:rPr lang="en-US" altLang="zh-CN" dirty="0">
                <a:solidFill>
                  <a:srgbClr val="0000FF"/>
                </a:solidFill>
                <a:latin typeface="Times New Roman" panose="02020603050405020304" pitchFamily="18" charset="0"/>
                <a:cs typeface="Times New Roman" panose="02020603050405020304" pitchFamily="18" charset="0"/>
              </a:rPr>
              <a:t>are compatible with many </a:t>
            </a:r>
            <a:r>
              <a:rPr lang="en-US" altLang="zh-CN" dirty="0" smtClean="0">
                <a:solidFill>
                  <a:srgbClr val="0000FF"/>
                </a:solidFill>
                <a:latin typeface="Times New Roman" panose="02020603050405020304" pitchFamily="18" charset="0"/>
                <a:cs typeface="Times New Roman" panose="02020603050405020304" pitchFamily="18" charset="0"/>
              </a:rPr>
              <a:t>declarative operations </a:t>
            </a:r>
            <a:r>
              <a:rPr lang="en-US" altLang="zh-CN" dirty="0">
                <a:latin typeface="Times New Roman" panose="02020603050405020304" pitchFamily="18" charset="0"/>
                <a:cs typeface="Times New Roman" panose="02020603050405020304" pitchFamily="18" charset="0"/>
              </a:rPr>
              <a:t>and </a:t>
            </a:r>
            <a:r>
              <a:rPr lang="en-US" altLang="zh-CN" dirty="0">
                <a:solidFill>
                  <a:srgbClr val="0000FF"/>
                </a:solidFill>
                <a:latin typeface="Times New Roman" panose="02020603050405020304" pitchFamily="18" charset="0"/>
                <a:cs typeface="Times New Roman" panose="02020603050405020304" pitchFamily="18" charset="0"/>
              </a:rPr>
              <a:t>permit end-to-end analysis of such </a:t>
            </a:r>
            <a:r>
              <a:rPr lang="en-US" altLang="zh-CN" dirty="0" smtClean="0">
                <a:solidFill>
                  <a:srgbClr val="0000FF"/>
                </a:solidFill>
                <a:latin typeface="Times New Roman" panose="02020603050405020304" pitchFamily="18" charset="0"/>
                <a:cs typeface="Times New Roman" panose="02020603050405020304" pitchFamily="18" charset="0"/>
              </a:rPr>
              <a:t>programs.</a:t>
            </a:r>
            <a:r>
              <a:rPr lang="zh-CN" altLang="en-US" dirty="0" smtClean="0">
                <a:solidFill>
                  <a:srgbClr val="0000FF"/>
                </a:solidFill>
                <a:latin typeface="Times New Roman" panose="02020603050405020304" pitchFamily="18" charset="0"/>
                <a:cs typeface="Times New Roman" panose="02020603050405020304" pitchFamily="18" charset="0"/>
              </a:rPr>
              <a:t>既能兼容许多声明性操作，也允许这些程序的端到端分析。</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Its </a:t>
            </a:r>
            <a:r>
              <a:rPr lang="en-US" altLang="zh-CN" dirty="0">
                <a:latin typeface="Times New Roman" panose="02020603050405020304" pitchFamily="18" charset="0"/>
                <a:cs typeface="Times New Roman" panose="02020603050405020304" pitchFamily="18" charset="0"/>
              </a:rPr>
              <a:t>guarantees hold </a:t>
            </a:r>
            <a:r>
              <a:rPr lang="en-US" altLang="zh-CN" dirty="0">
                <a:solidFill>
                  <a:srgbClr val="0000FF"/>
                </a:solidFill>
                <a:latin typeface="Times New Roman" panose="02020603050405020304" pitchFamily="18" charset="0"/>
                <a:cs typeface="Times New Roman" panose="02020603050405020304" pitchFamily="18" charset="0"/>
              </a:rPr>
              <a:t>in the presence of arbitrary prior knowledge </a:t>
            </a:r>
            <a:r>
              <a:rPr lang="en-US" altLang="zh-CN" dirty="0">
                <a:latin typeface="Times New Roman" panose="02020603050405020304" pitchFamily="18" charset="0"/>
                <a:cs typeface="Times New Roman" panose="02020603050405020304" pitchFamily="18" charset="0"/>
              </a:rPr>
              <a:t>and for arbitrary subsequent behavior, simplifying </a:t>
            </a:r>
            <a:r>
              <a:rPr lang="en-US" altLang="zh-CN" dirty="0" smtClean="0">
                <a:latin typeface="Times New Roman" panose="02020603050405020304" pitchFamily="18" charset="0"/>
                <a:cs typeface="Times New Roman" panose="02020603050405020304" pitchFamily="18" charset="0"/>
              </a:rPr>
              <a:t>the attack </a:t>
            </a:r>
            <a:r>
              <a:rPr lang="en-US" altLang="zh-CN" dirty="0">
                <a:latin typeface="Times New Roman" panose="02020603050405020304" pitchFamily="18" charset="0"/>
                <a:cs typeface="Times New Roman" panose="02020603050405020304" pitchFamily="18" charset="0"/>
              </a:rPr>
              <a:t>model and allowing realistic, incremental </a:t>
            </a:r>
            <a:r>
              <a:rPr lang="en-US" altLang="zh-CN" dirty="0" smtClean="0">
                <a:latin typeface="Times New Roman" panose="02020603050405020304" pitchFamily="18" charset="0"/>
                <a:cs typeface="Times New Roman" panose="02020603050405020304" pitchFamily="18" charset="0"/>
              </a:rPr>
              <a:t>deployment.</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Its </a:t>
            </a:r>
            <a:r>
              <a:rPr lang="en-US" altLang="zh-CN" dirty="0">
                <a:latin typeface="Times New Roman" panose="02020603050405020304" pitchFamily="18" charset="0"/>
                <a:cs typeface="Times New Roman" panose="02020603050405020304" pitchFamily="18" charset="0"/>
              </a:rPr>
              <a:t>formal nature also </a:t>
            </a:r>
            <a:r>
              <a:rPr lang="en-US" altLang="zh-CN" dirty="0" smtClean="0">
                <a:latin typeface="Times New Roman" panose="02020603050405020304" pitchFamily="18" charset="0"/>
                <a:cs typeface="Times New Roman" panose="02020603050405020304" pitchFamily="18" charset="0"/>
              </a:rPr>
              <a:t>enables(</a:t>
            </a:r>
            <a:r>
              <a:rPr lang="zh-CN" altLang="en-US" dirty="0" smtClean="0">
                <a:latin typeface="Times New Roman" panose="02020603050405020304" pitchFamily="18" charset="0"/>
                <a:cs typeface="Times New Roman" panose="02020603050405020304" pitchFamily="18" charset="0"/>
              </a:rPr>
              <a:t>实现</a:t>
            </a:r>
            <a:r>
              <a:rPr lang="en-US" altLang="zh-CN" dirty="0" smtClean="0">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unexpected new </a:t>
            </a:r>
            <a:r>
              <a:rPr lang="en-US" altLang="zh-CN" u="sng" dirty="0" smtClean="0">
                <a:solidFill>
                  <a:srgbClr val="0000FF"/>
                </a:solidFill>
                <a:latin typeface="Times New Roman" panose="02020603050405020304" pitchFamily="18" charset="0"/>
                <a:cs typeface="Times New Roman" panose="02020603050405020304" pitchFamily="18" charset="0"/>
              </a:rPr>
              <a:t>functionality</a:t>
            </a:r>
            <a:r>
              <a:rPr lang="en-US" altLang="zh-CN" dirty="0" smtClean="0">
                <a:latin typeface="Times New Roman" panose="02020603050405020304" pitchFamily="18" charset="0"/>
                <a:cs typeface="Times New Roman" panose="02020603050405020304" pitchFamily="18" charset="0"/>
              </a:rPr>
              <a:t>, including </a:t>
            </a:r>
            <a:r>
              <a:rPr lang="en-US" altLang="zh-CN" dirty="0">
                <a:solidFill>
                  <a:srgbClr val="0000FF"/>
                </a:solidFill>
                <a:latin typeface="Times New Roman" panose="02020603050405020304" pitchFamily="18" charset="0"/>
                <a:cs typeface="Times New Roman" panose="02020603050405020304" pitchFamily="18" charset="0"/>
              </a:rPr>
              <a:t>the use of groupby and join on sensitive </a:t>
            </a:r>
            <a:r>
              <a:rPr lang="en-US" altLang="zh-CN" dirty="0" smtClean="0">
                <a:solidFill>
                  <a:srgbClr val="0000FF"/>
                </a:solidFill>
                <a:latin typeface="Times New Roman" panose="02020603050405020304" pitchFamily="18" charset="0"/>
                <a:cs typeface="Times New Roman" panose="02020603050405020304" pitchFamily="18" charset="0"/>
              </a:rPr>
              <a:t>attributes</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the </a:t>
            </a:r>
            <a:r>
              <a:rPr lang="en-US" altLang="zh-CN" dirty="0">
                <a:solidFill>
                  <a:srgbClr val="0000FF"/>
                </a:solidFill>
                <a:latin typeface="Times New Roman" panose="02020603050405020304" pitchFamily="18" charset="0"/>
                <a:cs typeface="Times New Roman" panose="02020603050405020304" pitchFamily="18" charset="0"/>
              </a:rPr>
              <a:t>analysis of text and unstructured binary data</a:t>
            </a:r>
            <a:r>
              <a:rPr lang="en-US" altLang="zh-CN" dirty="0">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modular(</a:t>
            </a:r>
            <a:r>
              <a:rPr lang="zh-CN" altLang="en-US" dirty="0" smtClean="0">
                <a:solidFill>
                  <a:srgbClr val="0000FF"/>
                </a:solidFill>
                <a:latin typeface="Times New Roman" panose="02020603050405020304" pitchFamily="18" charset="0"/>
                <a:cs typeface="Times New Roman" panose="02020603050405020304" pitchFamily="18" charset="0"/>
              </a:rPr>
              <a:t>模块化</a:t>
            </a:r>
            <a:r>
              <a:rPr lang="en-US" altLang="zh-CN" dirty="0" smtClean="0">
                <a:solidFill>
                  <a:srgbClr val="0000FF"/>
                </a:solidFill>
                <a:latin typeface="Times New Roman" panose="02020603050405020304" pitchFamily="18" charset="0"/>
                <a:cs typeface="Times New Roman" panose="02020603050405020304" pitchFamily="18" charset="0"/>
              </a:rPr>
              <a:t>) algorithm </a:t>
            </a:r>
            <a:r>
              <a:rPr lang="en-US" altLang="zh-CN" dirty="0">
                <a:solidFill>
                  <a:srgbClr val="0000FF"/>
                </a:solidFill>
                <a:latin typeface="Times New Roman" panose="02020603050405020304" pitchFamily="18" charset="0"/>
                <a:cs typeface="Times New Roman" panose="02020603050405020304" pitchFamily="18" charset="0"/>
              </a:rPr>
              <a:t>design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i.e. </a:t>
            </a:r>
            <a:r>
              <a:rPr lang="en-US" altLang="zh-CN" dirty="0">
                <a:latin typeface="Times New Roman" panose="02020603050405020304" pitchFamily="18" charset="0"/>
                <a:cs typeface="Times New Roman" panose="02020603050405020304" pitchFamily="18" charset="0"/>
              </a:rPr>
              <a:t>without whole-program knowledge</a:t>
            </a:r>
            <a:r>
              <a:rPr lang="en-US" altLang="zh-CN" dirty="0" smtClean="0">
                <a:latin typeface="Times New Roman" panose="02020603050405020304" pitchFamily="18" charset="0"/>
                <a:cs typeface="Times New Roman" panose="02020603050405020304" pitchFamily="18" charset="0"/>
              </a:rPr>
              <a:t>), and </a:t>
            </a:r>
            <a:r>
              <a:rPr lang="en-US" altLang="zh-CN" dirty="0">
                <a:solidFill>
                  <a:srgbClr val="0000FF"/>
                </a:solidFill>
                <a:latin typeface="Times New Roman" panose="02020603050405020304" pitchFamily="18" charset="0"/>
                <a:cs typeface="Times New Roman" panose="02020603050405020304" pitchFamily="18" charset="0"/>
              </a:rPr>
              <a:t>analyses </a:t>
            </a:r>
            <a:r>
              <a:rPr lang="en-US" altLang="zh-CN" dirty="0" smtClean="0">
                <a:solidFill>
                  <a:srgbClr val="0000FF"/>
                </a:solidFill>
                <a:latin typeface="Times New Roman" panose="02020603050405020304" pitchFamily="18" charset="0"/>
                <a:cs typeface="Times New Roman" panose="02020603050405020304" pitchFamily="18" charset="0"/>
              </a:rPr>
              <a:t>integrating(</a:t>
            </a:r>
            <a:r>
              <a:rPr lang="zh-CN" altLang="en-US" dirty="0" smtClean="0">
                <a:solidFill>
                  <a:srgbClr val="0000FF"/>
                </a:solidFill>
                <a:latin typeface="Times New Roman" panose="02020603050405020304" pitchFamily="18" charset="0"/>
                <a:cs typeface="Times New Roman" panose="02020603050405020304" pitchFamily="18" charset="0"/>
              </a:rPr>
              <a:t>集成的</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multiple independent data </a:t>
            </a:r>
            <a:r>
              <a:rPr lang="en-US" altLang="zh-CN" dirty="0" smtClean="0">
                <a:solidFill>
                  <a:srgbClr val="0000FF"/>
                </a:solidFill>
                <a:latin typeface="Times New Roman" panose="02020603050405020304" pitchFamily="18" charset="0"/>
                <a:cs typeface="Times New Roman" panose="02020603050405020304" pitchFamily="18" charset="0"/>
              </a:rPr>
              <a:t>sources</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Perhaps </a:t>
            </a:r>
            <a:r>
              <a:rPr lang="en-US" altLang="zh-CN" dirty="0">
                <a:latin typeface="Times New Roman" panose="02020603050405020304" pitchFamily="18" charset="0"/>
                <a:cs typeface="Times New Roman" panose="02020603050405020304" pitchFamily="18" charset="0"/>
              </a:rPr>
              <a:t>most importantly, </a:t>
            </a:r>
            <a:r>
              <a:rPr lang="en-US" altLang="zh-CN" i="1" dirty="0">
                <a:latin typeface="Times New Roman" panose="02020603050405020304" pitchFamily="18" charset="0"/>
                <a:cs typeface="Times New Roman" panose="02020603050405020304" pitchFamily="18" charset="0"/>
              </a:rPr>
              <a:t>differential privacy </a:t>
            </a:r>
            <a:r>
              <a:rPr lang="en-US" altLang="zh-CN" dirty="0">
                <a:latin typeface="Times New Roman" panose="02020603050405020304" pitchFamily="18" charset="0"/>
                <a:cs typeface="Times New Roman" panose="02020603050405020304" pitchFamily="18" charset="0"/>
              </a:rPr>
              <a:t>requires </a:t>
            </a:r>
            <a:r>
              <a:rPr lang="en-US" altLang="zh-CN" dirty="0" smtClean="0">
                <a:latin typeface="Times New Roman" panose="02020603050405020304" pitchFamily="18" charset="0"/>
                <a:cs typeface="Times New Roman" panose="02020603050405020304" pitchFamily="18" charset="0"/>
              </a:rPr>
              <a:t>no assumptions </a:t>
            </a:r>
            <a:r>
              <a:rPr lang="en-US" altLang="zh-CN" dirty="0">
                <a:latin typeface="Times New Roman" panose="02020603050405020304" pitchFamily="18" charset="0"/>
                <a:cs typeface="Times New Roman" panose="02020603050405020304" pitchFamily="18" charset="0"/>
              </a:rPr>
              <a:t>about </a:t>
            </a:r>
            <a:r>
              <a:rPr lang="en-US" altLang="zh-CN" dirty="0" smtClean="0">
                <a:latin typeface="Times New Roman" panose="02020603050405020304" pitchFamily="18" charset="0"/>
                <a:cs typeface="Times New Roman" panose="02020603050405020304" pitchFamily="18" charset="0"/>
              </a:rPr>
              <a:t>the semantics(</a:t>
            </a:r>
            <a:r>
              <a:rPr lang="zh-CN" altLang="en-US" dirty="0" smtClean="0">
                <a:latin typeface="Times New Roman" panose="02020603050405020304" pitchFamily="18" charset="0"/>
                <a:cs typeface="Times New Roman" panose="02020603050405020304" pitchFamily="18" charset="0"/>
              </a:rPr>
              <a:t>语义</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 the underlying </a:t>
            </a:r>
            <a:r>
              <a:rPr lang="en-US" altLang="zh-CN" dirty="0" smtClean="0">
                <a:latin typeface="Times New Roman" panose="02020603050405020304" pitchFamily="18" charset="0"/>
                <a:cs typeface="Times New Roman" panose="02020603050405020304" pitchFamily="18" charset="0"/>
              </a:rPr>
              <a:t>records(</a:t>
            </a:r>
            <a:r>
              <a:rPr lang="zh-CN" altLang="en-US" dirty="0" smtClean="0">
                <a:latin typeface="Times New Roman" panose="02020603050405020304" pitchFamily="18" charset="0"/>
                <a:cs typeface="Times New Roman" panose="02020603050405020304" pitchFamily="18" charset="0"/>
              </a:rPr>
              <a:t>底层记录</a:t>
            </a:r>
            <a:r>
              <a:rPr lang="en-US" altLang="zh-CN" dirty="0" smtClean="0">
                <a:latin typeface="Times New Roman" panose="02020603050405020304" pitchFamily="18" charset="0"/>
                <a:cs typeface="Times New Roman" panose="02020603050405020304" pitchFamily="18" charset="0"/>
              </a:rPr>
              <a:t>); analysts </a:t>
            </a:r>
            <a:r>
              <a:rPr lang="en-US" altLang="zh-CN" dirty="0">
                <a:latin typeface="Times New Roman" panose="02020603050405020304" pitchFamily="18" charset="0"/>
                <a:cs typeface="Times New Roman" panose="02020603050405020304" pitchFamily="18" charset="0"/>
              </a:rPr>
              <a:t>will be able to write analyses directly against </a:t>
            </a:r>
            <a:r>
              <a:rPr lang="en-US" altLang="zh-CN" dirty="0" smtClean="0">
                <a:latin typeface="Times New Roman" panose="02020603050405020304" pitchFamily="18" charset="0"/>
                <a:cs typeface="Times New Roman" panose="02020603050405020304" pitchFamily="18" charset="0"/>
              </a:rPr>
              <a:t>even the </a:t>
            </a:r>
            <a:r>
              <a:rPr lang="en-US" altLang="zh-CN" dirty="0">
                <a:latin typeface="Times New Roman" panose="02020603050405020304" pitchFamily="18" charset="0"/>
                <a:cs typeface="Times New Roman" panose="02020603050405020304" pitchFamily="18" charset="0"/>
              </a:rPr>
              <a:t>most sensitive and </a:t>
            </a:r>
            <a:r>
              <a:rPr lang="en-US" altLang="zh-CN" dirty="0" smtClean="0">
                <a:latin typeface="Times New Roman" panose="02020603050405020304" pitchFamily="18" charset="0"/>
                <a:cs typeface="Times New Roman" panose="02020603050405020304" pitchFamily="18" charset="0"/>
              </a:rPr>
              <a:t>subtle(</a:t>
            </a:r>
            <a:r>
              <a:rPr lang="zh-CN" altLang="en-US" dirty="0" smtClean="0">
                <a:latin typeface="Times New Roman" panose="02020603050405020304" pitchFamily="18" charset="0"/>
                <a:cs typeface="Times New Roman" panose="02020603050405020304" pitchFamily="18" charset="0"/>
              </a:rPr>
              <a:t>敏感的</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 data sets, in their raw </a:t>
            </a:r>
            <a:r>
              <a:rPr lang="en-US" altLang="zh-CN" dirty="0" smtClean="0">
                <a:latin typeface="Times New Roman" panose="02020603050405020304" pitchFamily="18" charset="0"/>
                <a:cs typeface="Times New Roman" panose="02020603050405020304" pitchFamily="18" charset="0"/>
              </a:rPr>
              <a:t>form, without </a:t>
            </a:r>
            <a:r>
              <a:rPr lang="en-US" altLang="zh-CN" dirty="0">
                <a:latin typeface="Times New Roman" panose="02020603050405020304" pitchFamily="18" charset="0"/>
                <a:cs typeface="Times New Roman" panose="02020603050405020304" pitchFamily="18" charset="0"/>
              </a:rPr>
              <a:t>concern of disclosure.</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242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301241" y="668356"/>
            <a:ext cx="7358062" cy="5465585"/>
          </a:xfrm>
          <a:prstGeom prst="rect">
            <a:avLst/>
          </a:prstGeom>
        </p:spPr>
      </p:pic>
    </p:spTree>
    <p:extLst>
      <p:ext uri="{BB962C8B-B14F-4D97-AF65-F5344CB8AC3E}">
        <p14:creationId xmlns:p14="http://schemas.microsoft.com/office/powerpoint/2010/main" val="35449941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79120"/>
            <a:ext cx="10515600" cy="5597843"/>
          </a:xfrm>
        </p:spPr>
        <p:txBody>
          <a:bodyPr>
            <a:normAutofit fontScale="92500" lnSpcReduction="20000"/>
          </a:bodyPr>
          <a:lstStyle/>
          <a:p>
            <a:r>
              <a:rPr lang="en-US" altLang="zh-CN" dirty="0">
                <a:latin typeface="Times New Roman" panose="02020603050405020304" pitchFamily="18" charset="0"/>
                <a:cs typeface="Times New Roman" panose="02020603050405020304" pitchFamily="18" charset="0"/>
              </a:rPr>
              <a:t>Several other </a:t>
            </a:r>
            <a:r>
              <a:rPr lang="en-US" altLang="zh-CN" b="1" dirty="0">
                <a:latin typeface="Times New Roman" panose="02020603050405020304" pitchFamily="18" charset="0"/>
                <a:cs typeface="Times New Roman" panose="02020603050405020304" pitchFamily="18" charset="0"/>
              </a:rPr>
              <a:t>PINQAgent</a:t>
            </a:r>
            <a:r>
              <a:rPr lang="en-US" altLang="zh-CN" dirty="0">
                <a:latin typeface="Times New Roman" panose="02020603050405020304" pitchFamily="18" charset="0"/>
                <a:cs typeface="Times New Roman" panose="02020603050405020304" pitchFamily="18" charset="0"/>
              </a:rPr>
              <a:t> implementations exist in </a:t>
            </a:r>
            <a:r>
              <a:rPr lang="en-US" altLang="zh-CN" dirty="0" smtClean="0">
                <a:latin typeface="Times New Roman" panose="02020603050405020304" pitchFamily="18" charset="0"/>
                <a:cs typeface="Times New Roman" panose="02020603050405020304" pitchFamily="18" charset="0"/>
              </a:rPr>
              <a:t>PINQ, ranging </a:t>
            </a:r>
            <a:r>
              <a:rPr lang="en-US" altLang="zh-CN" dirty="0">
                <a:latin typeface="Times New Roman" panose="02020603050405020304" pitchFamily="18" charset="0"/>
                <a:cs typeface="Times New Roman" panose="02020603050405020304" pitchFamily="18" charset="0"/>
              </a:rPr>
              <a:t>from </a:t>
            </a:r>
            <a:r>
              <a:rPr lang="en-US" altLang="zh-CN" dirty="0">
                <a:solidFill>
                  <a:srgbClr val="0000FF"/>
                </a:solidFill>
                <a:latin typeface="Times New Roman" panose="02020603050405020304" pitchFamily="18" charset="0"/>
                <a:cs typeface="Times New Roman" panose="02020603050405020304" pitchFamily="18" charset="0"/>
              </a:rPr>
              <a:t>enforcing a </a:t>
            </a:r>
            <a:r>
              <a:rPr lang="en-US" altLang="zh-CN" dirty="0" smtClean="0">
                <a:solidFill>
                  <a:srgbClr val="0000FF"/>
                </a:solidFill>
                <a:latin typeface="Times New Roman" panose="02020603050405020304" pitchFamily="18" charset="0"/>
                <a:cs typeface="Times New Roman" panose="02020603050405020304" pitchFamily="18" charset="0"/>
              </a:rPr>
              <a:t>budget(</a:t>
            </a:r>
            <a:r>
              <a:rPr lang="zh-CN" altLang="en-US" dirty="0" smtClean="0">
                <a:solidFill>
                  <a:srgbClr val="0000FF"/>
                </a:solidFill>
                <a:latin typeface="Times New Roman" panose="02020603050405020304" pitchFamily="18" charset="0"/>
                <a:cs typeface="Times New Roman" panose="02020603050405020304" pitchFamily="18" charset="0"/>
              </a:rPr>
              <a:t>强制规定预算</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as above, to </a:t>
            </a:r>
            <a:r>
              <a:rPr lang="en-US" altLang="zh-CN" dirty="0">
                <a:solidFill>
                  <a:srgbClr val="0000FF"/>
                </a:solidFill>
                <a:latin typeface="Times New Roman" panose="02020603050405020304" pitchFamily="18" charset="0"/>
                <a:cs typeface="Times New Roman" panose="02020603050405020304" pitchFamily="18" charset="0"/>
              </a:rPr>
              <a:t>rate </a:t>
            </a:r>
            <a:r>
              <a:rPr lang="en-US" altLang="zh-CN" dirty="0" smtClean="0">
                <a:solidFill>
                  <a:srgbClr val="0000FF"/>
                </a:solidFill>
                <a:latin typeface="Times New Roman" panose="02020603050405020304" pitchFamily="18" charset="0"/>
                <a:cs typeface="Times New Roman" panose="02020603050405020304" pitchFamily="18" charset="0"/>
              </a:rPr>
              <a:t>limiting</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information </a:t>
            </a:r>
            <a:r>
              <a:rPr lang="en-US" altLang="zh-CN" dirty="0">
                <a:solidFill>
                  <a:srgbClr val="0000FF"/>
                </a:solidFill>
                <a:latin typeface="Times New Roman" panose="02020603050405020304" pitchFamily="18" charset="0"/>
                <a:cs typeface="Times New Roman" panose="02020603050405020304" pitchFamily="18" charset="0"/>
              </a:rPr>
              <a:t>extraction by introducing artificial time </a:t>
            </a:r>
            <a:r>
              <a:rPr lang="en-US" altLang="zh-CN" dirty="0" smtClean="0">
                <a:solidFill>
                  <a:srgbClr val="0000FF"/>
                </a:solidFill>
                <a:latin typeface="Times New Roman" panose="02020603050405020304" pitchFamily="18" charset="0"/>
                <a:cs typeface="Times New Roman" panose="02020603050405020304" pitchFamily="18" charset="0"/>
              </a:rPr>
              <a:t>delays(</a:t>
            </a:r>
            <a:r>
              <a:rPr lang="zh-CN" altLang="en-US" dirty="0" smtClean="0">
                <a:solidFill>
                  <a:srgbClr val="0000FF"/>
                </a:solidFill>
                <a:latin typeface="Times New Roman" panose="02020603050405020304" pitchFamily="18" charset="0"/>
                <a:cs typeface="Times New Roman" panose="02020603050405020304" pitchFamily="18" charset="0"/>
              </a:rPr>
              <a:t>引入人工延时来限制信息提取速率</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to </a:t>
            </a:r>
            <a:r>
              <a:rPr lang="en-US" altLang="zh-CN" dirty="0">
                <a:solidFill>
                  <a:srgbClr val="0000FF"/>
                </a:solidFill>
                <a:latin typeface="Times New Roman" panose="02020603050405020304" pitchFamily="18" charset="0"/>
                <a:cs typeface="Times New Roman" panose="02020603050405020304" pitchFamily="18" charset="0"/>
              </a:rPr>
              <a:t>simply calculating and logging the depletions of </a:t>
            </a:r>
            <a:r>
              <a:rPr lang="en-US" altLang="zh-CN" dirty="0" smtClean="0">
                <a:solidFill>
                  <a:srgbClr val="0000FF"/>
                </a:solidFill>
                <a:latin typeface="Times New Roman" panose="02020603050405020304" pitchFamily="18" charset="0"/>
                <a:cs typeface="Times New Roman" panose="02020603050405020304" pitchFamily="18" charset="0"/>
              </a:rPr>
              <a:t>privacy(</a:t>
            </a:r>
            <a:r>
              <a:rPr lang="zh-CN" altLang="en-US" dirty="0" smtClean="0">
                <a:solidFill>
                  <a:srgbClr val="0000FF"/>
                </a:solidFill>
                <a:latin typeface="Times New Roman" panose="02020603050405020304" pitchFamily="18" charset="0"/>
                <a:cs typeface="Times New Roman" panose="02020603050405020304" pitchFamily="18" charset="0"/>
              </a:rPr>
              <a:t>简单的计算和记录隐私损耗</a:t>
            </a:r>
            <a:r>
              <a:rPr lang="en-US" altLang="zh-CN" dirty="0" smtClean="0">
                <a:solidFill>
                  <a:srgbClr val="0000FF"/>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Providers </a:t>
            </a:r>
            <a:r>
              <a:rPr lang="en-US" altLang="zh-CN" dirty="0">
                <a:latin typeface="Times New Roman" panose="02020603050405020304" pitchFamily="18" charset="0"/>
                <a:cs typeface="Times New Roman" panose="02020603050405020304" pitchFamily="18" charset="0"/>
              </a:rPr>
              <a:t>are free to implement custom agents as </a:t>
            </a:r>
            <a:r>
              <a:rPr lang="en-US" altLang="zh-CN" dirty="0" smtClean="0">
                <a:latin typeface="Times New Roman" panose="02020603050405020304" pitchFamily="18" charset="0"/>
                <a:cs typeface="Times New Roman" panose="02020603050405020304" pitchFamily="18" charset="0"/>
              </a:rPr>
              <a:t>needed, but </a:t>
            </a:r>
            <a:r>
              <a:rPr lang="en-US" altLang="zh-CN" dirty="0">
                <a:latin typeface="Times New Roman" panose="02020603050405020304" pitchFamily="18" charset="0"/>
                <a:cs typeface="Times New Roman" panose="02020603050405020304" pitchFamily="18" charset="0"/>
              </a:rPr>
              <a:t>are encouraged to perform </a:t>
            </a:r>
            <a:r>
              <a:rPr lang="en-US" altLang="zh-CN" u="sng" dirty="0">
                <a:solidFill>
                  <a:srgbClr val="0000FF"/>
                </a:solidFill>
                <a:latin typeface="Times New Roman" panose="02020603050405020304" pitchFamily="18" charset="0"/>
                <a:cs typeface="Times New Roman" panose="02020603050405020304" pitchFamily="18" charset="0"/>
              </a:rPr>
              <a:t>as much privacy </a:t>
            </a:r>
            <a:r>
              <a:rPr lang="en-US" altLang="zh-CN" u="sng" dirty="0" smtClean="0">
                <a:solidFill>
                  <a:srgbClr val="0000FF"/>
                </a:solidFill>
                <a:latin typeface="Times New Roman" panose="02020603050405020304" pitchFamily="18" charset="0"/>
                <a:cs typeface="Times New Roman" panose="02020603050405020304" pitchFamily="18" charset="0"/>
              </a:rPr>
              <a:t>reasoning(</a:t>
            </a:r>
            <a:r>
              <a:rPr lang="zh-CN" altLang="en-US" u="sng" dirty="0" smtClean="0">
                <a:solidFill>
                  <a:srgbClr val="0000FF"/>
                </a:solidFill>
                <a:latin typeface="Times New Roman" panose="02020603050405020304" pitchFamily="18" charset="0"/>
                <a:cs typeface="Times New Roman" panose="02020603050405020304" pitchFamily="18" charset="0"/>
              </a:rPr>
              <a:t>隐私推理</a:t>
            </a:r>
            <a:r>
              <a:rPr lang="en-US" altLang="zh-CN" u="sng" dirty="0" smtClean="0">
                <a:solidFill>
                  <a:srgbClr val="0000FF"/>
                </a:solidFill>
                <a:latin typeface="Times New Roman" panose="02020603050405020304" pitchFamily="18" charset="0"/>
                <a:cs typeface="Times New Roman" panose="02020603050405020304" pitchFamily="18" charset="0"/>
              </a:rPr>
              <a:t>) as possible </a:t>
            </a:r>
            <a:r>
              <a:rPr lang="en-US" altLang="zh-CN" dirty="0">
                <a:latin typeface="Times New Roman" panose="02020603050405020304" pitchFamily="18" charset="0"/>
                <a:cs typeface="Times New Roman" panose="02020603050405020304" pitchFamily="18" charset="0"/>
              </a:rPr>
              <a:t>before constructing the </a:t>
            </a:r>
            <a:r>
              <a:rPr lang="en-US" altLang="zh-CN" dirty="0" smtClean="0">
                <a:latin typeface="Times New Roman" panose="02020603050405020304" pitchFamily="18" charset="0"/>
                <a:cs typeface="Times New Roman" panose="02020603050405020304" pitchFamily="18" charset="0"/>
              </a:rPr>
              <a:t>agent.</a:t>
            </a:r>
          </a:p>
          <a:p>
            <a:r>
              <a:rPr lang="en-US" altLang="zh-CN" dirty="0" smtClean="0">
                <a:solidFill>
                  <a:schemeClr val="accent2"/>
                </a:solidFill>
                <a:latin typeface="Times New Roman" panose="02020603050405020304" pitchFamily="18" charset="0"/>
                <a:cs typeface="Times New Roman" panose="02020603050405020304" pitchFamily="18" charset="0"/>
              </a:rPr>
              <a:t>PINQ’s </a:t>
            </a:r>
            <a:r>
              <a:rPr lang="en-US" altLang="zh-CN" dirty="0">
                <a:solidFill>
                  <a:schemeClr val="accent2"/>
                </a:solidFill>
                <a:latin typeface="Times New Roman" panose="02020603050405020304" pitchFamily="18" charset="0"/>
                <a:cs typeface="Times New Roman" panose="02020603050405020304" pitchFamily="18" charset="0"/>
              </a:rPr>
              <a:t>use of differential privacy as a common </a:t>
            </a:r>
            <a:r>
              <a:rPr lang="en-US" altLang="zh-CN" dirty="0" smtClean="0">
                <a:solidFill>
                  <a:schemeClr val="accent2"/>
                </a:solidFill>
                <a:latin typeface="Times New Roman" panose="02020603050405020304" pitchFamily="18" charset="0"/>
                <a:cs typeface="Times New Roman" panose="02020603050405020304" pitchFamily="18" charset="0"/>
              </a:rPr>
              <a:t>currency</a:t>
            </a:r>
            <a:r>
              <a:rPr lang="en-US" altLang="zh-CN"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广为接受的</a:t>
            </a:r>
            <a:r>
              <a:rPr lang="zh-CN" altLang="en-US" dirty="0" smtClean="0">
                <a:latin typeface="Times New Roman" panose="02020603050405020304" pitchFamily="18" charset="0"/>
                <a:cs typeface="Times New Roman" panose="02020603050405020304" pitchFamily="18" charset="0"/>
              </a:rPr>
              <a:t>看法</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provides </a:t>
            </a:r>
            <a:r>
              <a:rPr lang="en-US" altLang="zh-CN" dirty="0">
                <a:latin typeface="Times New Roman" panose="02020603050405020304" pitchFamily="18" charset="0"/>
                <a:cs typeface="Times New Roman" panose="02020603050405020304" pitchFamily="18" charset="0"/>
              </a:rPr>
              <a:t>unambiguous semantics to all of the </a:t>
            </a:r>
            <a:r>
              <a:rPr lang="en-US" altLang="zh-CN" dirty="0" smtClean="0">
                <a:latin typeface="Times New Roman" panose="02020603050405020304" pitchFamily="18" charset="0"/>
                <a:cs typeface="Times New Roman" panose="02020603050405020304" pitchFamily="18" charset="0"/>
              </a:rPr>
              <a:t>participants, but </a:t>
            </a:r>
            <a:r>
              <a:rPr lang="en-US" altLang="zh-CN" u="sng" dirty="0">
                <a:solidFill>
                  <a:schemeClr val="accent2"/>
                </a:solidFill>
                <a:latin typeface="Times New Roman" panose="02020603050405020304" pitchFamily="18" charset="0"/>
                <a:cs typeface="Times New Roman" panose="02020603050405020304" pitchFamily="18" charset="0"/>
              </a:rPr>
              <a:t>restricts</a:t>
            </a:r>
            <a:r>
              <a:rPr lang="en-US" altLang="zh-CN" dirty="0">
                <a:solidFill>
                  <a:schemeClr val="accent2"/>
                </a:solidFill>
                <a:latin typeface="Times New Roman" panose="02020603050405020304" pitchFamily="18" charset="0"/>
                <a:cs typeface="Times New Roman" panose="02020603050405020304" pitchFamily="18" charset="0"/>
              </a:rPr>
              <a:t> the richness of the information</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(that) the </a:t>
            </a:r>
            <a:r>
              <a:rPr lang="en-US" altLang="zh-CN" b="1" dirty="0" smtClean="0">
                <a:latin typeface="Times New Roman" panose="02020603050405020304" pitchFamily="18" charset="0"/>
                <a:cs typeface="Times New Roman" panose="02020603050405020304" pitchFamily="18" charset="0"/>
              </a:rPr>
              <a:t>PINQAgent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has </a:t>
            </a:r>
            <a:r>
              <a:rPr lang="en-US" altLang="zh-CN" dirty="0">
                <a:latin typeface="Times New Roman" panose="02020603050405020304" pitchFamily="18" charset="0"/>
                <a:cs typeface="Times New Roman" panose="02020603050405020304" pitchFamily="18" charset="0"/>
              </a:rPr>
              <a:t>available to it at run time. This restriction is </a:t>
            </a:r>
            <a:r>
              <a:rPr lang="en-US" altLang="zh-CN" dirty="0" smtClean="0">
                <a:latin typeface="Times New Roman" panose="02020603050405020304" pitchFamily="18" charset="0"/>
                <a:cs typeface="Times New Roman" panose="02020603050405020304" pitchFamily="18" charset="0"/>
              </a:rPr>
              <a:t>intentional.</a:t>
            </a:r>
          </a:p>
          <a:p>
            <a:r>
              <a:rPr lang="en-US" altLang="zh-CN" dirty="0" smtClean="0">
                <a:latin typeface="Times New Roman" panose="02020603050405020304" pitchFamily="18" charset="0"/>
                <a:cs typeface="Times New Roman" panose="02020603050405020304" pitchFamily="18" charset="0"/>
              </a:rPr>
              <a:t>PINQ </a:t>
            </a:r>
            <a:r>
              <a:rPr lang="en-US" altLang="zh-CN" dirty="0">
                <a:latin typeface="Times New Roman" panose="02020603050405020304" pitchFamily="18" charset="0"/>
                <a:cs typeface="Times New Roman" panose="02020603050405020304" pitchFamily="18" charset="0"/>
              </a:rPr>
              <a:t>intends to be a </a:t>
            </a:r>
            <a:r>
              <a:rPr lang="en-US" altLang="zh-CN" dirty="0">
                <a:solidFill>
                  <a:srgbClr val="0000FF"/>
                </a:solidFill>
                <a:latin typeface="Times New Roman" panose="02020603050405020304" pitchFamily="18" charset="0"/>
                <a:cs typeface="Times New Roman" panose="02020603050405020304" pitchFamily="18" charset="0"/>
              </a:rPr>
              <a:t>lightweight capability-based </a:t>
            </a:r>
            <a:r>
              <a:rPr lang="en-US" altLang="zh-CN" dirty="0" smtClean="0">
                <a:solidFill>
                  <a:srgbClr val="0000FF"/>
                </a:solidFill>
                <a:latin typeface="Times New Roman" panose="02020603050405020304" pitchFamily="18" charset="0"/>
                <a:cs typeface="Times New Roman" panose="02020603050405020304" pitchFamily="18" charset="0"/>
              </a:rPr>
              <a:t>system</a:t>
            </a:r>
            <a:r>
              <a:rPr lang="en-US" altLang="zh-CN" dirty="0" smtClean="0">
                <a:latin typeface="Times New Roman" panose="02020603050405020304" pitchFamily="18" charset="0"/>
                <a:cs typeface="Times New Roman" panose="02020603050405020304" pitchFamily="18" charset="0"/>
              </a:rPr>
              <a:t>, and </a:t>
            </a:r>
            <a:r>
              <a:rPr lang="en-US" altLang="zh-CN" dirty="0">
                <a:latin typeface="Times New Roman" panose="02020603050405020304" pitchFamily="18" charset="0"/>
                <a:cs typeface="Times New Roman" panose="02020603050405020304" pitchFamily="18" charset="0"/>
              </a:rPr>
              <a:t>its implementation is simplified by narrowing its </a:t>
            </a:r>
            <a:r>
              <a:rPr lang="en-US" altLang="zh-CN" dirty="0" smtClean="0">
                <a:latin typeface="Times New Roman" panose="02020603050405020304" pitchFamily="18" charset="0"/>
                <a:cs typeface="Times New Roman" panose="02020603050405020304" pitchFamily="18" charset="0"/>
              </a:rPr>
              <a:t>focus. </a:t>
            </a:r>
          </a:p>
          <a:p>
            <a:r>
              <a:rPr lang="en-US" altLang="zh-CN" dirty="0" smtClean="0">
                <a:latin typeface="Times New Roman" panose="02020603050405020304" pitchFamily="18" charset="0"/>
                <a:cs typeface="Times New Roman" panose="02020603050405020304" pitchFamily="18" charset="0"/>
              </a:rPr>
              <a:t>Moreover</a:t>
            </a:r>
            <a:r>
              <a:rPr lang="en-US" altLang="zh-CN" dirty="0">
                <a:latin typeface="Times New Roman" panose="02020603050405020304" pitchFamily="18" charset="0"/>
                <a:cs typeface="Times New Roman" panose="02020603050405020304" pitchFamily="18" charset="0"/>
              </a:rPr>
              <a:t>, several operations (</a:t>
            </a:r>
            <a:r>
              <a:rPr lang="en-US" altLang="zh-CN" i="1" dirty="0">
                <a:latin typeface="Times New Roman" panose="02020603050405020304" pitchFamily="18" charset="0"/>
                <a:cs typeface="Times New Roman" panose="02020603050405020304" pitchFamily="18" charset="0"/>
              </a:rPr>
              <a:t>e.g. </a:t>
            </a:r>
            <a:r>
              <a:rPr lang="en-US" altLang="zh-CN" dirty="0">
                <a:latin typeface="Times New Roman" panose="02020603050405020304" pitchFamily="18" charset="0"/>
                <a:cs typeface="Times New Roman" panose="02020603050405020304" pitchFamily="18" charset="0"/>
              </a:rPr>
              <a:t>Sections 3.5 and 3.6) </a:t>
            </a:r>
            <a:r>
              <a:rPr lang="en-US" altLang="zh-CN" dirty="0" smtClean="0">
                <a:latin typeface="Times New Roman" panose="02020603050405020304" pitchFamily="18" charset="0"/>
                <a:cs typeface="Times New Roman" panose="02020603050405020304" pitchFamily="18" charset="0"/>
              </a:rPr>
              <a:t>are based </a:t>
            </a:r>
            <a:r>
              <a:rPr lang="en-US" altLang="zh-CN" dirty="0">
                <a:latin typeface="Times New Roman" panose="02020603050405020304" pitchFamily="18" charset="0"/>
                <a:cs typeface="Times New Roman" panose="02020603050405020304" pitchFamily="18" charset="0"/>
              </a:rPr>
              <a:t>on </a:t>
            </a:r>
            <a:r>
              <a:rPr lang="en-US" altLang="zh-CN" dirty="0">
                <a:solidFill>
                  <a:srgbClr val="0000FF"/>
                </a:solidFill>
                <a:latin typeface="Times New Roman" panose="02020603050405020304" pitchFamily="18" charset="0"/>
                <a:cs typeface="Times New Roman" panose="02020603050405020304" pitchFamily="18" charset="0"/>
              </a:rPr>
              <a:t>the assumption that </a:t>
            </a:r>
            <a:r>
              <a:rPr lang="en-US" altLang="zh-CN" u="sng" dirty="0">
                <a:solidFill>
                  <a:srgbClr val="0000FF"/>
                </a:solidFill>
                <a:latin typeface="Times New Roman" panose="02020603050405020304" pitchFamily="18" charset="0"/>
                <a:cs typeface="Times New Roman" panose="02020603050405020304" pitchFamily="18" charset="0"/>
              </a:rPr>
              <a:t>differential privacy is </a:t>
            </a:r>
            <a:r>
              <a:rPr lang="en-US" altLang="zh-CN" u="sng" dirty="0" smtClean="0">
                <a:solidFill>
                  <a:srgbClr val="0000FF"/>
                </a:solidFill>
                <a:latin typeface="Times New Roman" panose="02020603050405020304" pitchFamily="18" charset="0"/>
                <a:cs typeface="Times New Roman" panose="02020603050405020304" pitchFamily="18" charset="0"/>
              </a:rPr>
              <a:t>fungible</a:t>
            </a:r>
            <a:r>
              <a:rPr lang="en-US" altLang="zh-CN" dirty="0" smtClean="0">
                <a:solidFill>
                  <a:srgbClr val="0000FF"/>
                </a:solidFill>
                <a:latin typeface="Times New Roman" panose="02020603050405020304" pitchFamily="18" charset="0"/>
                <a:cs typeface="Times New Roman" panose="02020603050405020304" pitchFamily="18" charset="0"/>
              </a:rPr>
              <a:t>(</a:t>
            </a:r>
            <a:r>
              <a:rPr lang="zh-CN" altLang="en-US" dirty="0" smtClean="0">
                <a:solidFill>
                  <a:srgbClr val="0000FF"/>
                </a:solidFill>
                <a:latin typeface="Times New Roman" panose="02020603050405020304" pitchFamily="18" charset="0"/>
                <a:cs typeface="Times New Roman" panose="02020603050405020304" pitchFamily="18" charset="0"/>
              </a:rPr>
              <a:t>可替</a:t>
            </a:r>
            <a:r>
              <a:rPr lang="zh-CN" altLang="en-US" dirty="0">
                <a:solidFill>
                  <a:srgbClr val="0000FF"/>
                </a:solidFill>
                <a:latin typeface="Times New Roman" panose="02020603050405020304" pitchFamily="18" charset="0"/>
                <a:cs typeface="Times New Roman" panose="02020603050405020304" pitchFamily="18" charset="0"/>
              </a:rPr>
              <a:t>代</a:t>
            </a:r>
            <a:r>
              <a:rPr lang="zh-CN" altLang="en-US" dirty="0" smtClean="0">
                <a:solidFill>
                  <a:srgbClr val="0000FF"/>
                </a:solidFill>
                <a:latin typeface="Times New Roman" panose="02020603050405020304" pitchFamily="18" charset="0"/>
                <a:cs typeface="Times New Roman" panose="02020603050405020304" pitchFamily="18" charset="0"/>
              </a:rPr>
              <a:t>的</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once </a:t>
            </a:r>
            <a:r>
              <a:rPr lang="en-US" altLang="zh-CN" dirty="0">
                <a:latin typeface="Times New Roman" panose="02020603050405020304" pitchFamily="18" charset="0"/>
                <a:cs typeface="Times New Roman" panose="02020603050405020304" pitchFamily="18" charset="0"/>
              </a:rPr>
              <a:t>an amount of differentially-private access is </a:t>
            </a:r>
            <a:r>
              <a:rPr lang="en-US" altLang="zh-CN" dirty="0" smtClean="0">
                <a:latin typeface="Times New Roman" panose="02020603050405020304" pitchFamily="18" charset="0"/>
                <a:cs typeface="Times New Roman" panose="02020603050405020304" pitchFamily="18" charset="0"/>
              </a:rPr>
              <a:t>authorized, that </a:t>
            </a:r>
            <a:r>
              <a:rPr lang="en-US" altLang="zh-CN" dirty="0">
                <a:latin typeface="Times New Roman" panose="02020603050405020304" pitchFamily="18" charset="0"/>
                <a:cs typeface="Times New Roman" panose="02020603050405020304" pitchFamily="18" charset="0"/>
              </a:rPr>
              <a:t>access can be </a:t>
            </a:r>
            <a:r>
              <a:rPr lang="en-US" altLang="zh-CN" dirty="0" smtClean="0">
                <a:latin typeface="Times New Roman" panose="02020603050405020304" pitchFamily="18" charset="0"/>
                <a:cs typeface="Times New Roman" panose="02020603050405020304" pitchFamily="18" charset="0"/>
              </a:rPr>
              <a:t>used arbitrarily</a:t>
            </a:r>
            <a:r>
              <a:rPr lang="en-US" altLang="zh-CN" dirty="0">
                <a:latin typeface="Times New Roman" panose="02020603050405020304" pitchFamily="18" charset="0"/>
                <a:cs typeface="Times New Roman" panose="02020603050405020304" pitchFamily="18" charset="0"/>
              </a:rPr>
              <a:t>, as the analyst sees fit.</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432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Disadvantage</a:t>
            </a:r>
            <a:endParaRPr lang="zh-CN" altLang="en-US"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The </a:t>
            </a:r>
            <a:r>
              <a:rPr lang="en-US" altLang="zh-CN" dirty="0">
                <a:solidFill>
                  <a:srgbClr val="FF0000"/>
                </a:solidFill>
                <a:latin typeface="Times New Roman" panose="02020603050405020304" pitchFamily="18" charset="0"/>
                <a:cs typeface="Times New Roman" panose="02020603050405020304" pitchFamily="18" charset="0"/>
              </a:rPr>
              <a:t>main restriction </a:t>
            </a:r>
            <a:r>
              <a:rPr lang="en-US" altLang="zh-CN" dirty="0">
                <a:latin typeface="Times New Roman" panose="02020603050405020304" pitchFamily="18" charset="0"/>
                <a:cs typeface="Times New Roman" panose="02020603050405020304" pitchFamily="18" charset="0"/>
              </a:rPr>
              <a:t>of our approach is that </a:t>
            </a:r>
            <a:r>
              <a:rPr lang="en-US" altLang="zh-CN" dirty="0">
                <a:solidFill>
                  <a:srgbClr val="0000FF"/>
                </a:solidFill>
                <a:latin typeface="Times New Roman" panose="02020603050405020304" pitchFamily="18" charset="0"/>
                <a:cs typeface="Times New Roman" panose="02020603050405020304" pitchFamily="18" charset="0"/>
              </a:rPr>
              <a:t>analysts </a:t>
            </a:r>
            <a:r>
              <a:rPr lang="en-US" altLang="zh-CN" dirty="0" smtClean="0">
                <a:solidFill>
                  <a:srgbClr val="0000FF"/>
                </a:solidFill>
                <a:latin typeface="Times New Roman" panose="02020603050405020304" pitchFamily="18" charset="0"/>
                <a:cs typeface="Times New Roman" panose="02020603050405020304" pitchFamily="18" charset="0"/>
              </a:rPr>
              <a:t>can </a:t>
            </a:r>
            <a:r>
              <a:rPr lang="en-US" altLang="zh-CN" u="sng" dirty="0" smtClean="0">
                <a:solidFill>
                  <a:srgbClr val="0000FF"/>
                </a:solidFill>
                <a:latin typeface="Times New Roman" panose="02020603050405020304" pitchFamily="18" charset="0"/>
                <a:cs typeface="Times New Roman" panose="02020603050405020304" pitchFamily="18" charset="0"/>
              </a:rPr>
              <a:t>only</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operate on the data </a:t>
            </a:r>
            <a:r>
              <a:rPr lang="en-US" altLang="zh-CN" u="sng" dirty="0">
                <a:solidFill>
                  <a:srgbClr val="0000FF"/>
                </a:solidFill>
                <a:latin typeface="Times New Roman" panose="02020603050405020304" pitchFamily="18" charset="0"/>
                <a:cs typeface="Times New Roman" panose="02020603050405020304" pitchFamily="18" charset="0"/>
              </a:rPr>
              <a:t>from a </a:t>
            </a:r>
            <a:r>
              <a:rPr lang="en-US" altLang="zh-CN" u="sng" dirty="0" smtClean="0">
                <a:solidFill>
                  <a:srgbClr val="0000FF"/>
                </a:solidFill>
                <a:latin typeface="Times New Roman" panose="02020603050405020304" pitchFamily="18" charset="0"/>
                <a:cs typeface="Times New Roman" panose="02020603050405020304" pitchFamily="18" charset="0"/>
              </a:rPr>
              <a:t>distance(</a:t>
            </a:r>
            <a:r>
              <a:rPr lang="zh-CN" altLang="en-US" u="sng" dirty="0" smtClean="0">
                <a:solidFill>
                  <a:srgbClr val="0000FF"/>
                </a:solidFill>
                <a:latin typeface="Times New Roman" panose="02020603050405020304" pitchFamily="18" charset="0"/>
                <a:cs typeface="Times New Roman" panose="02020603050405020304" pitchFamily="18" charset="0"/>
              </a:rPr>
              <a:t>远程操作</a:t>
            </a:r>
            <a:r>
              <a:rPr lang="en-US" altLang="zh-CN" u="sng" dirty="0" smtClean="0">
                <a:solidFill>
                  <a:srgbClr val="0000FF"/>
                </a:solidFill>
                <a:latin typeface="Times New Roman" panose="02020603050405020304" pitchFamily="18" charset="0"/>
                <a:cs typeface="Times New Roman" panose="02020603050405020304" pitchFamily="18" charset="0"/>
              </a:rPr>
              <a:t>)</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operations </a:t>
            </a:r>
            <a:r>
              <a:rPr lang="en-US" altLang="zh-CN" dirty="0" smtClean="0">
                <a:latin typeface="Times New Roman" panose="02020603050405020304" pitchFamily="18" charset="0"/>
                <a:cs typeface="Times New Roman" panose="02020603050405020304" pitchFamily="18" charset="0"/>
              </a:rPr>
              <a:t>are restricted </a:t>
            </a:r>
            <a:r>
              <a:rPr lang="en-US" altLang="zh-CN" dirty="0">
                <a:latin typeface="Times New Roman" panose="02020603050405020304" pitchFamily="18" charset="0"/>
                <a:cs typeface="Times New Roman" panose="02020603050405020304" pitchFamily="18" charset="0"/>
              </a:rPr>
              <a:t>to </a:t>
            </a:r>
            <a:r>
              <a:rPr lang="en-US" altLang="zh-CN" u="sng" dirty="0">
                <a:solidFill>
                  <a:srgbClr val="0000FF"/>
                </a:solidFill>
                <a:latin typeface="Times New Roman" panose="02020603050405020304" pitchFamily="18" charset="0"/>
                <a:cs typeface="Times New Roman" panose="02020603050405020304" pitchFamily="18" charset="0"/>
              </a:rPr>
              <a:t>declarative transformations and </a:t>
            </a:r>
            <a:r>
              <a:rPr lang="en-US" altLang="zh-CN" u="sng" dirty="0" smtClean="0">
                <a:solidFill>
                  <a:srgbClr val="0000FF"/>
                </a:solidFill>
                <a:latin typeface="Times New Roman" panose="02020603050405020304" pitchFamily="18" charset="0"/>
                <a:cs typeface="Times New Roman" panose="02020603050405020304" pitchFamily="18" charset="0"/>
              </a:rPr>
              <a:t>aggregations</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0000FF"/>
                </a:solidFill>
                <a:latin typeface="Times New Roman" panose="02020603050405020304" pitchFamily="18" charset="0"/>
                <a:cs typeface="Times New Roman" panose="02020603050405020304" pitchFamily="18" charset="0"/>
              </a:rPr>
              <a:t>no </a:t>
            </a:r>
            <a:r>
              <a:rPr lang="en-US" altLang="zh-CN" u="sng" dirty="0">
                <a:solidFill>
                  <a:srgbClr val="0000FF"/>
                </a:solidFill>
                <a:latin typeface="Times New Roman" panose="02020603050405020304" pitchFamily="18" charset="0"/>
                <a:cs typeface="Times New Roman" panose="02020603050405020304" pitchFamily="18" charset="0"/>
              </a:rPr>
              <a:t>source or </a:t>
            </a:r>
            <a:r>
              <a:rPr lang="en-US" altLang="zh-CN" u="sng" dirty="0" smtClean="0">
                <a:solidFill>
                  <a:srgbClr val="0000FF"/>
                </a:solidFill>
                <a:latin typeface="Times New Roman" panose="02020603050405020304" pitchFamily="18" charset="0"/>
                <a:cs typeface="Times New Roman" panose="02020603050405020304" pitchFamily="18" charset="0"/>
              </a:rPr>
              <a:t>derived(</a:t>
            </a:r>
            <a:r>
              <a:rPr lang="zh-CN" altLang="en-US" u="sng" dirty="0" smtClean="0">
                <a:solidFill>
                  <a:srgbClr val="0000FF"/>
                </a:solidFill>
                <a:latin typeface="Times New Roman" panose="02020603050405020304" pitchFamily="18" charset="0"/>
                <a:cs typeface="Times New Roman" panose="02020603050405020304" pitchFamily="18" charset="0"/>
              </a:rPr>
              <a:t>派生</a:t>
            </a:r>
            <a:r>
              <a:rPr lang="en-US" altLang="zh-CN" u="sng" dirty="0" smtClean="0">
                <a:solidFill>
                  <a:srgbClr val="0000FF"/>
                </a:solidFill>
                <a:latin typeface="Times New Roman" panose="02020603050405020304" pitchFamily="18" charset="0"/>
                <a:cs typeface="Times New Roman" panose="02020603050405020304" pitchFamily="18" charset="0"/>
              </a:rPr>
              <a:t>) </a:t>
            </a:r>
            <a:r>
              <a:rPr lang="en-US" altLang="zh-CN" u="sng" dirty="0">
                <a:solidFill>
                  <a:srgbClr val="0000FF"/>
                </a:solidFill>
                <a:latin typeface="Times New Roman" panose="02020603050405020304" pitchFamily="18" charset="0"/>
                <a:cs typeface="Times New Roman" panose="02020603050405020304" pitchFamily="18" charset="0"/>
              </a:rPr>
              <a:t>data</a:t>
            </a:r>
            <a:r>
              <a:rPr lang="en-US" altLang="zh-CN" dirty="0">
                <a:solidFill>
                  <a:srgbClr val="0000FF"/>
                </a:solidFill>
                <a:latin typeface="Times New Roman" panose="02020603050405020304" pitchFamily="18" charset="0"/>
                <a:cs typeface="Times New Roman" panose="02020603050405020304" pitchFamily="18" charset="0"/>
              </a:rPr>
              <a:t> are ever returned to the </a:t>
            </a:r>
            <a:r>
              <a:rPr lang="en-US" altLang="zh-CN" dirty="0" smtClean="0">
                <a:solidFill>
                  <a:srgbClr val="0000FF"/>
                </a:solidFill>
                <a:latin typeface="Times New Roman" panose="02020603050405020304" pitchFamily="18" charset="0"/>
                <a:cs typeface="Times New Roman" panose="02020603050405020304" pitchFamily="18" charset="0"/>
              </a:rPr>
              <a:t>analysts</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This </a:t>
            </a:r>
            <a:r>
              <a:rPr lang="en-US" altLang="zh-CN" dirty="0">
                <a:latin typeface="Times New Roman" panose="02020603050405020304" pitchFamily="18" charset="0"/>
                <a:cs typeface="Times New Roman" panose="02020603050405020304" pitchFamily="18" charset="0"/>
              </a:rPr>
              <a:t>restriction is not entirely unfamiliar to many </a:t>
            </a:r>
            <a:r>
              <a:rPr lang="en-US" altLang="zh-CN" dirty="0" smtClean="0">
                <a:latin typeface="Times New Roman" panose="02020603050405020304" pitchFamily="18" charset="0"/>
                <a:cs typeface="Times New Roman" panose="02020603050405020304" pitchFamily="18" charset="0"/>
              </a:rPr>
              <a:t>analysts, who are </a:t>
            </a:r>
            <a:r>
              <a:rPr lang="en-US" altLang="zh-CN" dirty="0" smtClean="0">
                <a:solidFill>
                  <a:srgbClr val="0000FF"/>
                </a:solidFill>
                <a:latin typeface="Times New Roman" panose="02020603050405020304" pitchFamily="18" charset="0"/>
                <a:cs typeface="Times New Roman" panose="02020603050405020304" pitchFamily="18" charset="0"/>
              </a:rPr>
              <a:t>unable to personally inspect large volumes of data</a:t>
            </a:r>
            <a:r>
              <a:rPr lang="en-US" altLang="zh-CN" dirty="0" smtClean="0">
                <a:latin typeface="Times New Roman" panose="02020603050405020304" pitchFamily="18" charset="0"/>
                <a:cs typeface="Times New Roman" panose="02020603050405020304" pitchFamily="18" charset="0"/>
              </a:rPr>
              <a:t>. Instead</a:t>
            </a:r>
            <a:r>
              <a:rPr lang="en-US" altLang="zh-CN" dirty="0">
                <a:latin typeface="Times New Roman" panose="02020603050405020304" pitchFamily="18" charset="0"/>
                <a:cs typeface="Times New Roman" panose="02020603050405020304" pitchFamily="18" charset="0"/>
              </a:rPr>
              <a:t>, they </a:t>
            </a:r>
            <a:r>
              <a:rPr lang="en-US" altLang="zh-CN" dirty="0">
                <a:solidFill>
                  <a:srgbClr val="0000FF"/>
                </a:solidFill>
                <a:latin typeface="Times New Roman" panose="02020603050405020304" pitchFamily="18" charset="0"/>
                <a:cs typeface="Times New Roman" panose="02020603050405020304" pitchFamily="18" charset="0"/>
              </a:rPr>
              <a:t>write computer programs to </a:t>
            </a:r>
            <a:r>
              <a:rPr lang="en-US" altLang="zh-CN" dirty="0" smtClean="0">
                <a:solidFill>
                  <a:srgbClr val="0000FF"/>
                </a:solidFill>
                <a:latin typeface="Times New Roman" panose="02020603050405020304" pitchFamily="18" charset="0"/>
                <a:cs typeface="Times New Roman" panose="02020603050405020304" pitchFamily="18" charset="0"/>
              </a:rPr>
              <a:t>distill(</a:t>
            </a:r>
            <a:r>
              <a:rPr lang="zh-CN" altLang="en-US" dirty="0" smtClean="0">
                <a:solidFill>
                  <a:srgbClr val="0000FF"/>
                </a:solidFill>
                <a:latin typeface="Times New Roman" panose="02020603050405020304" pitchFamily="18" charset="0"/>
                <a:cs typeface="Times New Roman" panose="02020603050405020304" pitchFamily="18" charset="0"/>
              </a:rPr>
              <a:t>提取</a:t>
            </a:r>
            <a:r>
              <a:rPr lang="en-US" altLang="zh-CN" dirty="0" smtClean="0">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the data </a:t>
            </a:r>
            <a:r>
              <a:rPr lang="en-US" altLang="zh-CN" dirty="0" smtClean="0">
                <a:solidFill>
                  <a:srgbClr val="0000FF"/>
                </a:solidFill>
                <a:latin typeface="Times New Roman" panose="02020603050405020304" pitchFamily="18" charset="0"/>
                <a:cs typeface="Times New Roman" panose="02020603050405020304" pitchFamily="18" charset="0"/>
              </a:rPr>
              <a:t>to </a:t>
            </a:r>
            <a:r>
              <a:rPr lang="en-US" altLang="zh-CN" u="sng" dirty="0" smtClean="0">
                <a:solidFill>
                  <a:srgbClr val="0000FF"/>
                </a:solidFill>
                <a:latin typeface="Times New Roman" panose="02020603050405020304" pitchFamily="18" charset="0"/>
                <a:cs typeface="Times New Roman" panose="02020603050405020304" pitchFamily="18" charset="0"/>
              </a:rPr>
              <a:t>manageable </a:t>
            </a:r>
            <a:r>
              <a:rPr lang="en-US" altLang="zh-CN" u="sng" dirty="0">
                <a:solidFill>
                  <a:srgbClr val="0000FF"/>
                </a:solidFill>
                <a:latin typeface="Times New Roman" panose="02020603050405020304" pitchFamily="18" charset="0"/>
                <a:cs typeface="Times New Roman" panose="02020603050405020304" pitchFamily="18" charset="0"/>
              </a:rPr>
              <a:t>aggregates</a:t>
            </a:r>
            <a:r>
              <a:rPr lang="en-US" altLang="zh-CN" dirty="0">
                <a:latin typeface="Times New Roman" panose="02020603050405020304" pitchFamily="18" charset="0"/>
                <a:cs typeface="Times New Roman" panose="02020603050405020304" pitchFamily="18" charset="0"/>
              </a:rPr>
              <a:t>, on which they base further </a:t>
            </a:r>
            <a:r>
              <a:rPr lang="en-US" altLang="zh-CN" dirty="0" smtClean="0">
                <a:latin typeface="Times New Roman" panose="02020603050405020304" pitchFamily="18" charset="0"/>
                <a:cs typeface="Times New Roman" panose="02020603050405020304" pitchFamily="18" charset="0"/>
              </a:rPr>
              <a:t>analyses.</a:t>
            </a:r>
          </a:p>
          <a:p>
            <a:r>
              <a:rPr lang="en-US" altLang="zh-CN" dirty="0" smtClean="0">
                <a:latin typeface="Times New Roman" panose="02020603050405020304" pitchFamily="18" charset="0"/>
                <a:cs typeface="Times New Roman" panose="02020603050405020304" pitchFamily="18" charset="0"/>
              </a:rPr>
              <a:t>While </a:t>
            </a:r>
            <a:r>
              <a:rPr lang="en-US" altLang="zh-CN" dirty="0">
                <a:latin typeface="Times New Roman" panose="02020603050405020304" pitchFamily="18" charset="0"/>
                <a:cs typeface="Times New Roman" panose="02020603050405020304" pitchFamily="18" charset="0"/>
              </a:rPr>
              <a:t>the proposed platform introduces </a:t>
            </a:r>
            <a:r>
              <a:rPr lang="en-US" altLang="zh-CN" dirty="0">
                <a:solidFill>
                  <a:srgbClr val="0000FF"/>
                </a:solidFill>
                <a:latin typeface="Times New Roman" panose="02020603050405020304" pitchFamily="18" charset="0"/>
                <a:cs typeface="Times New Roman" panose="02020603050405020304" pitchFamily="18" charset="0"/>
              </a:rPr>
              <a:t>a stricter </a:t>
            </a:r>
            <a:r>
              <a:rPr lang="en-US" altLang="zh-CN" u="sng" dirty="0" smtClean="0">
                <a:solidFill>
                  <a:srgbClr val="0000FF"/>
                </a:solidFill>
                <a:latin typeface="Times New Roman" panose="02020603050405020304" pitchFamily="18" charset="0"/>
                <a:cs typeface="Times New Roman" panose="02020603050405020304" pitchFamily="18" charset="0"/>
              </a:rPr>
              <a:t>boundary</a:t>
            </a:r>
            <a:r>
              <a:rPr lang="en-US" altLang="zh-CN" dirty="0" smtClean="0">
                <a:solidFill>
                  <a:srgbClr val="0000FF"/>
                </a:solidFill>
                <a:latin typeface="Times New Roman" panose="02020603050405020304" pitchFamily="18" charset="0"/>
                <a:cs typeface="Times New Roman" panose="02020603050405020304" pitchFamily="18" charset="0"/>
              </a:rPr>
              <a:t> between </a:t>
            </a:r>
            <a:r>
              <a:rPr lang="en-US" altLang="zh-CN" dirty="0">
                <a:solidFill>
                  <a:srgbClr val="0000FF"/>
                </a:solidFill>
                <a:latin typeface="Times New Roman" panose="02020603050405020304" pitchFamily="18" charset="0"/>
                <a:cs typeface="Times New Roman" panose="02020603050405020304" pitchFamily="18" charset="0"/>
              </a:rPr>
              <a:t>analyst and data</a:t>
            </a:r>
            <a:r>
              <a:rPr lang="en-US" altLang="zh-CN" dirty="0">
                <a:latin typeface="Times New Roman" panose="02020603050405020304" pitchFamily="18" charset="0"/>
                <a:cs typeface="Times New Roman" panose="02020603050405020304" pitchFamily="18" charset="0"/>
              </a:rPr>
              <a:t>, it is not an entirely new one.</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7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t>1.1 An Overview of PINQ</a:t>
            </a:r>
            <a:r>
              <a:rPr lang="en-US" altLang="zh-CN" dirty="0"/>
              <a:t> </a:t>
            </a:r>
            <a:endParaRPr lang="en-US" altLang="zh-CN" dirty="0" smtClean="0"/>
          </a:p>
          <a:p>
            <a:pPr lvl="1"/>
            <a:r>
              <a:rPr lang="en-US" altLang="zh-CN" i="1" dirty="0"/>
              <a:t>1.1.1 Mathematics of PINQ</a:t>
            </a:r>
            <a:r>
              <a:rPr lang="en-US" altLang="zh-CN" dirty="0"/>
              <a:t> </a:t>
            </a:r>
            <a:endParaRPr lang="en-US" altLang="zh-CN" dirty="0" smtClean="0"/>
          </a:p>
          <a:p>
            <a:pPr lvl="1"/>
            <a:r>
              <a:rPr lang="en-US" altLang="zh-CN" i="1" dirty="0"/>
              <a:t>1.1.2 Implementation of PINQ</a:t>
            </a:r>
            <a:r>
              <a:rPr lang="en-US" altLang="zh-CN" dirty="0"/>
              <a:t> </a:t>
            </a:r>
            <a:endParaRPr lang="en-US" altLang="zh-CN" dirty="0" smtClean="0"/>
          </a:p>
          <a:p>
            <a:pPr lvl="1"/>
            <a:r>
              <a:rPr lang="en-US" altLang="zh-CN" i="1" dirty="0"/>
              <a:t>1.1.3 Applications of PINQ</a:t>
            </a:r>
            <a:r>
              <a:rPr lang="en-US" altLang="zh-CN" dirty="0"/>
              <a:t> </a:t>
            </a:r>
            <a:endParaRPr lang="en-US" altLang="zh-CN" dirty="0" smtClean="0"/>
          </a:p>
          <a:p>
            <a:r>
              <a:rPr lang="en-US" altLang="zh-CN" b="1" dirty="0"/>
              <a:t>1.2 Related Work</a:t>
            </a:r>
            <a:r>
              <a:rPr lang="en-US" altLang="zh-CN" dirty="0"/>
              <a:t> </a:t>
            </a:r>
            <a:endParaRPr lang="en-US" altLang="zh-CN" dirty="0" smtClean="0"/>
          </a:p>
          <a:p>
            <a:r>
              <a:rPr lang="en-US" altLang="zh-CN" b="1" dirty="0" smtClean="0"/>
              <a:t>1.3 </a:t>
            </a:r>
            <a:r>
              <a:rPr lang="en-US" altLang="zh-CN" b="1" dirty="0"/>
              <a:t>Contributions</a:t>
            </a:r>
            <a:r>
              <a:rPr lang="en-US" altLang="zh-CN" dirty="0"/>
              <a:t> </a:t>
            </a:r>
            <a:br>
              <a:rPr lang="en-US" altLang="zh-CN" dirty="0"/>
            </a:br>
            <a:endParaRPr lang="zh-CN" altLang="en-US" dirty="0"/>
          </a:p>
        </p:txBody>
      </p:sp>
    </p:spTree>
    <p:extLst>
      <p:ext uri="{BB962C8B-B14F-4D97-AF65-F5344CB8AC3E}">
        <p14:creationId xmlns:p14="http://schemas.microsoft.com/office/powerpoint/2010/main" val="2903810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5972</TotalTime>
  <Words>7090</Words>
  <Application>Microsoft Office PowerPoint</Application>
  <PresentationFormat>宽屏</PresentationFormat>
  <Paragraphs>313</Paragraphs>
  <Slides>71</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71</vt:i4>
      </vt:variant>
    </vt:vector>
  </HeadingPairs>
  <TitlesOfParts>
    <vt:vector size="79" baseType="lpstr">
      <vt:lpstr>宋体</vt:lpstr>
      <vt:lpstr>Arial</vt:lpstr>
      <vt:lpstr>Calibri</vt:lpstr>
      <vt:lpstr>Calibri Light</vt:lpstr>
      <vt:lpstr>Cambria Math</vt:lpstr>
      <vt:lpstr>Times New Roman</vt:lpstr>
      <vt:lpstr>Wingdings</vt:lpstr>
      <vt:lpstr>Office 主题</vt:lpstr>
      <vt:lpstr>PowerPoint 演示文稿</vt:lpstr>
      <vt:lpstr>Paper Outline </vt:lpstr>
      <vt:lpstr>Data aggregation</vt:lpstr>
      <vt:lpstr>ABSTRACT &amp; Keywords </vt:lpstr>
      <vt:lpstr>1. INTRODUCTION </vt:lpstr>
      <vt:lpstr>PowerPoint 演示文稿</vt:lpstr>
      <vt:lpstr>Advantage</vt:lpstr>
      <vt:lpstr>Disadvantage</vt:lpstr>
      <vt:lpstr>PowerPoint 演示文稿</vt:lpstr>
      <vt:lpstr>1.1 An Overview of PINQ </vt:lpstr>
      <vt:lpstr>PowerPoint 演示文稿</vt:lpstr>
      <vt:lpstr>PowerPoint 演示文稿</vt:lpstr>
      <vt:lpstr>1.1.1 Mathematics of PINQ </vt:lpstr>
      <vt:lpstr>PowerPoint 演示文稿</vt:lpstr>
      <vt:lpstr>PowerPoint 演示文稿</vt:lpstr>
      <vt:lpstr>1.1.2 Implementation of PINQ </vt:lpstr>
      <vt:lpstr>PowerPoint 演示文稿</vt:lpstr>
      <vt:lpstr>1.1.3 Applications of PINQ </vt:lpstr>
      <vt:lpstr>PowerPoint 演示文稿</vt:lpstr>
      <vt:lpstr>PowerPoint 演示文稿</vt:lpstr>
      <vt:lpstr>1.2 Related Work </vt:lpstr>
      <vt:lpstr>PowerPoint 演示文稿</vt:lpstr>
      <vt:lpstr>PowerPoint 演示文稿</vt:lpstr>
      <vt:lpstr>PowerPoint 演示文稿</vt:lpstr>
      <vt:lpstr>PowerPoint 演示文稿</vt:lpstr>
      <vt:lpstr>PowerPoint 演示文稿</vt:lpstr>
      <vt:lpstr>1.3 Contributions </vt:lpstr>
      <vt:lpstr>PowerPoint 演示文稿</vt:lpstr>
      <vt:lpstr>PowerPoint 演示文稿</vt:lpstr>
      <vt:lpstr>PowerPoint 演示文稿</vt:lpstr>
      <vt:lpstr>PowerPoint 演示文稿</vt:lpstr>
      <vt:lpstr>2. MATHEMATICAL FOUNDATIONS </vt:lpstr>
      <vt:lpstr>PowerPoint 演示文稿</vt:lpstr>
      <vt:lpstr>2.1 Differential Privacy </vt:lpstr>
      <vt:lpstr>PowerPoint 演示文稿</vt:lpstr>
      <vt:lpstr>PowerPoint 演示文稿</vt:lpstr>
      <vt:lpstr>PowerPoint 演示文稿</vt:lpstr>
      <vt:lpstr>PowerPoint 演示文稿</vt:lpstr>
      <vt:lpstr>2.1.1 Data Types </vt:lpstr>
      <vt:lpstr>PowerPoint 演示文稿</vt:lpstr>
      <vt:lpstr>2.2 Aggregations: Noisy Counts </vt:lpstr>
      <vt:lpstr>PowerPoint 演示文稿</vt:lpstr>
      <vt:lpstr>Theorem 1. The mechanism M(X)=|X|+Laplace(1∕ε) provides  ε-differential privacy. </vt:lpstr>
      <vt:lpstr>PowerPoint 演示文稿</vt:lpstr>
      <vt:lpstr>2.2.1 Other Primitive Aggregations </vt:lpstr>
      <vt:lpstr>2.3 Stable Transformations </vt:lpstr>
      <vt:lpstr>Definition 2. We say a transformation T is c-stable if for any two input data sets A and B,  |T(A)⨁T(B)|≤c×|A⨁B| </vt:lpstr>
      <vt:lpstr>Theorem 2. Let M provide ε-differential privacy, and let T be an arbitrary c-stable transformation. The composite computation M ◦ T provides (ε×c)-differential privacy. </vt:lpstr>
      <vt:lpstr>PowerPoint 演示文稿</vt:lpstr>
      <vt:lpstr>PowerPoint 演示文稿</vt:lpstr>
      <vt:lpstr>2.3.1 Stable Transformations </vt:lpstr>
      <vt:lpstr>PowerPoint 演示文稿</vt:lpstr>
      <vt:lpstr>PowerPoint 演示文稿</vt:lpstr>
      <vt:lpstr>PowerPoint 演示文稿</vt:lpstr>
      <vt:lpstr>PowerPoint 演示文稿</vt:lpstr>
      <vt:lpstr>2.4 Composition(组成方式)</vt:lpstr>
      <vt:lpstr>2.4.1 Sequential Composition </vt:lpstr>
      <vt:lpstr>Theorem 3. Let M_i each provide ϵ_i-differential privacy. The sequence of M_i (X) provides (∑_i▒ϵ_i )-differential privacy. </vt:lpstr>
      <vt:lpstr>2.4.2 Parallel Composition </vt:lpstr>
      <vt:lpstr>Theorem 4. Let M_i each provide ϵ-differential privacy. Let D_i be arbitrary disjoint subsets of the input domain D. The sequence of M_i (X∩D_i) provides ϵ-differential privacy. </vt:lpstr>
      <vt:lpstr>PowerPoint 演示文稿</vt:lpstr>
      <vt:lpstr>2.5 A Privacy Calculus </vt:lpstr>
      <vt:lpstr>3. PINQ IMPLEMENTATION </vt:lpstr>
      <vt:lpstr>3.1 Data Types and Control Flow </vt:lpstr>
      <vt:lpstr>PowerPoint 演示文稿</vt:lpstr>
      <vt:lpstr>PowerPoint 演示文稿</vt:lpstr>
      <vt:lpstr>3.2 Differential Privacy Policies </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Jessie Liu</dc:creator>
  <cp:lastModifiedBy>Jessie Liu</cp:lastModifiedBy>
  <cp:revision>338</cp:revision>
  <dcterms:created xsi:type="dcterms:W3CDTF">2017-02-16T02:18:01Z</dcterms:created>
  <dcterms:modified xsi:type="dcterms:W3CDTF">2017-02-24T15:45:34Z</dcterms:modified>
</cp:coreProperties>
</file>