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0"/>
  </p:notesMasterIdLst>
  <p:handoutMasterIdLst>
    <p:handoutMasterId r:id="rId21"/>
  </p:handoutMasterIdLst>
  <p:sldIdLst>
    <p:sldId id="257" r:id="rId2"/>
    <p:sldId id="259" r:id="rId3"/>
    <p:sldId id="260" r:id="rId4"/>
    <p:sldId id="261" r:id="rId5"/>
    <p:sldId id="273" r:id="rId6"/>
    <p:sldId id="262" r:id="rId7"/>
    <p:sldId id="263" r:id="rId8"/>
    <p:sldId id="264" r:id="rId9"/>
    <p:sldId id="265" r:id="rId10"/>
    <p:sldId id="266" r:id="rId11"/>
    <p:sldId id="272" r:id="rId12"/>
    <p:sldId id="271" r:id="rId13"/>
    <p:sldId id="267" r:id="rId14"/>
    <p:sldId id="268" r:id="rId15"/>
    <p:sldId id="270" r:id="rId16"/>
    <p:sldId id="275" r:id="rId17"/>
    <p:sldId id="274" r:id="rId18"/>
    <p:sldId id="269" r:id="rId19"/>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41" autoAdjust="0"/>
    <p:restoredTop sz="94660"/>
  </p:normalViewPr>
  <p:slideViewPr>
    <p:cSldViewPr snapToGrid="0">
      <p:cViewPr varScale="1">
        <p:scale>
          <a:sx n="83" d="100"/>
          <a:sy n="83" d="100"/>
        </p:scale>
        <p:origin x="538" y="58"/>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FDE3333-857A-4131-9EBA-B73C0C259FD7}" type="datetime1">
              <a:rPr lang="zh-CN" altLang="en-US" smtClean="0"/>
              <a:t>2024/2/15</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CD12D00-6AAC-4A94-B2E5-A12E9C579B03}" type="datetime1">
              <a:rPr lang="zh-CN" altLang="en-US" smtClean="0"/>
              <a:t>2024/2/15</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8" name="日期占位符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73594A98-8FB4-4076-AE7B-5D3B1A2CBC70}" type="datetime1">
              <a:rPr lang="zh-CN" altLang="en-US" smtClean="0"/>
              <a:t>2024/2/15</a:t>
            </a:fld>
            <a:endParaRPr lang="en-US" dirty="0"/>
          </a:p>
        </p:txBody>
      </p:sp>
      <p:sp>
        <p:nvSpPr>
          <p:cNvPr id="9" name="页脚占位符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标题 1"/>
          <p:cNvSpPr>
            <a:spLocks noGrp="1"/>
          </p:cNvSpPr>
          <p:nvPr>
            <p:ph type="title"/>
          </p:nvPr>
        </p:nvSpPr>
        <p:spPr>
          <a:xfrm>
            <a:off x="581192" y="702156"/>
            <a:ext cx="11029616" cy="1013800"/>
          </a:xfrm>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B3E0F2F7-3EF1-4761-ABAF-2FA9DDE4F1A8}" type="datetime1">
              <a:rPr lang="zh-CN" altLang="en-US" smtClean="0"/>
              <a:t>2024/2/15</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长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zh-CN" altLang="en-US"/>
              <a:t>单击此处编辑母版标题样式</a:t>
            </a:r>
            <a:endParaRPr lang="en-US" dirty="0"/>
          </a:p>
        </p:txBody>
      </p:sp>
      <p:sp>
        <p:nvSpPr>
          <p:cNvPr id="3" name="竖排文字占位符 2"/>
          <p:cNvSpPr>
            <a:spLocks noGrp="1"/>
          </p:cNvSpPr>
          <p:nvPr>
            <p:ph type="body" orient="vert" idx="1"/>
          </p:nvPr>
        </p:nvSpPr>
        <p:spPr>
          <a:xfrm>
            <a:off x="774923" y="863600"/>
            <a:ext cx="7161625" cy="4807326"/>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长方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矩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期占位符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D563FC6D-277D-4D53-8EB6-E41026A24247}" type="datetime1">
              <a:rPr lang="zh-CN" altLang="en-US" smtClean="0"/>
              <a:t>2024/2/15</a:t>
            </a:fld>
            <a:endParaRPr lang="en-US" dirty="0"/>
          </a:p>
        </p:txBody>
      </p:sp>
      <p:sp>
        <p:nvSpPr>
          <p:cNvPr id="12" name="页脚占位符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灯片编号占位符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2" y="702156"/>
            <a:ext cx="11029616" cy="1188720"/>
          </a:xfrm>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a:xfrm>
            <a:off x="581192" y="2340864"/>
            <a:ext cx="11029615" cy="3634486"/>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日期占位符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F24FFC25-0C05-49C8-B150-3CF6B89B5C55}" type="datetime1">
              <a:rPr lang="zh-CN" altLang="en-US" smtClean="0"/>
              <a:t>2024/2/15</a:t>
            </a:fld>
            <a:endParaRPr lang="en-US" dirty="0"/>
          </a:p>
        </p:txBody>
      </p:sp>
      <p:sp>
        <p:nvSpPr>
          <p:cNvPr id="9" name="页脚占位符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长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2393950"/>
            <a:ext cx="11029615" cy="2147467"/>
          </a:xfrm>
        </p:spPr>
        <p:txBody>
          <a:bodyPr rtlCol="0" anchor="b">
            <a:normAutofit/>
          </a:bodyPr>
          <a:lstStyle>
            <a:lvl1pPr algn="l">
              <a:defRPr sz="3600" b="1" cap="all">
                <a:solidFill>
                  <a:schemeClr val="tx1">
                    <a:lumMod val="75000"/>
                    <a:lumOff val="2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7" name="日期占位符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DFC14310-5240-428A-850A-F7101D16AE5A}" type="datetime1">
              <a:rPr lang="zh-CN" altLang="en-US" smtClean="0"/>
              <a:t>2024/2/15</a:t>
            </a:fld>
            <a:endParaRPr lang="en-US" dirty="0"/>
          </a:p>
        </p:txBody>
      </p:sp>
      <p:sp>
        <p:nvSpPr>
          <p:cNvPr id="9" name="页脚占位符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581193" y="2228003"/>
            <a:ext cx="5194767"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16039" y="2228003"/>
            <a:ext cx="5194769"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71F85B13-09B0-4D01-A286-57280995F924}" type="datetime1">
              <a:rPr lang="zh-CN" altLang="en-US" smtClean="0"/>
              <a:t>2024/2/15</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581194" y="2926052"/>
            <a:ext cx="5194766"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zh-CN" altLang="en-US"/>
              <a:t>单击此处编辑母版文本样式</a:t>
            </a:r>
          </a:p>
        </p:txBody>
      </p:sp>
      <p:sp>
        <p:nvSpPr>
          <p:cNvPr id="6" name="内容占位符 5"/>
          <p:cNvSpPr>
            <a:spLocks noGrp="1"/>
          </p:cNvSpPr>
          <p:nvPr>
            <p:ph sz="quarter" idx="4"/>
          </p:nvPr>
        </p:nvSpPr>
        <p:spPr>
          <a:xfrm>
            <a:off x="6416037" y="2926052"/>
            <a:ext cx="5194771"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F411FE78-D258-4188-9C5F-198CC4CE7F12}" type="datetime1">
              <a:rPr lang="zh-CN" altLang="en-US" smtClean="0"/>
              <a:t>2024/2/15</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标题 1"/>
          <p:cNvSpPr>
            <a:spLocks noGrp="1"/>
          </p:cNvSpPr>
          <p:nvPr>
            <p:ph type="title"/>
          </p:nvPr>
        </p:nvSpPr>
        <p:spPr>
          <a:xfrm>
            <a:off x="575894" y="729658"/>
            <a:ext cx="11029616" cy="988332"/>
          </a:xfrm>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BE491C52-D618-41DD-80F2-22500A780186}" type="datetime1">
              <a:rPr lang="zh-CN" altLang="en-US" smtClean="0"/>
              <a:t>2024/2/15</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26EE3488-748A-4EA8-9571-9D5A1694FA0A}" type="datetime1">
              <a:rPr lang="zh-CN" altLang="en-US" smtClean="0"/>
              <a:t>2024/2/15</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长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767857" y="933450"/>
            <a:ext cx="3031852" cy="1722419"/>
          </a:xfrm>
        </p:spPr>
        <p:txBody>
          <a:bodyPr rtlCol="0" anchor="b">
            <a:normAutofit/>
          </a:bodyPr>
          <a:lstStyle>
            <a:lvl1pPr algn="l">
              <a:defRPr sz="2400" b="1">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8" name="日期占位符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D7791703-7779-4492-8183-3F96B27D2540}" type="datetime1">
              <a:rPr lang="zh-CN" altLang="en-US" smtClean="0"/>
              <a:t>2024/2/15</a:t>
            </a:fld>
            <a:endParaRPr lang="en-US" dirty="0"/>
          </a:p>
        </p:txBody>
      </p:sp>
      <p:sp>
        <p:nvSpPr>
          <p:cNvPr id="10" name="页脚占位符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灯片编号占位符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1">
                <a:solidFill>
                  <a:schemeClr val="tx1">
                    <a:lumMod val="75000"/>
                    <a:lumOff val="25000"/>
                  </a:schemeClr>
                </a:solidFill>
              </a:defRPr>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D4D22F12-409A-40D9-8774-D34C978752A7}" type="datetime1">
              <a:rPr lang="zh-CN" altLang="en-US" smtClean="0"/>
              <a:t>2024/2/15</a:t>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4400FF2F-BAC0-4F33-9E13-F8F6FA55A14D}" type="datetime1">
              <a:rPr lang="zh-CN" altLang="en-US" smtClean="0"/>
              <a:t>2024/2/15</a:t>
            </a:fld>
            <a:endParaRPr lang="en-US" dirty="0"/>
          </a:p>
        </p:txBody>
      </p:sp>
      <p:sp>
        <p:nvSpPr>
          <p:cNvPr id="5" name="页脚占位符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sp>
        <p:nvSpPr>
          <p:cNvPr id="9" name="矩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1" kern="1200" cap="all">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130.png"/><Relationship Id="rId18" Type="http://schemas.openxmlformats.org/officeDocument/2006/relationships/image" Target="../media/image21.png"/><Relationship Id="rId3" Type="http://schemas.openxmlformats.org/officeDocument/2006/relationships/image" Target="../media/image12.png"/><Relationship Id="rId12" Type="http://schemas.openxmlformats.org/officeDocument/2006/relationships/image" Target="../media/image120.png"/><Relationship Id="rId17" Type="http://schemas.openxmlformats.org/officeDocument/2006/relationships/image" Target="../media/image20.png"/><Relationship Id="rId2" Type="http://schemas.openxmlformats.org/officeDocument/2006/relationships/image" Target="../media/image11.png"/><Relationship Id="rId16"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4.png"/><Relationship Id="rId15" Type="http://schemas.openxmlformats.org/officeDocument/2006/relationships/image" Target="../media/image15.png"/><Relationship Id="rId4" Type="http://schemas.openxmlformats.org/officeDocument/2006/relationships/image" Target="../media/image13.png"/><Relationship Id="rId14" Type="http://schemas.openxmlformats.org/officeDocument/2006/relationships/image" Target="../media/image140.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2.png"/><Relationship Id="rId10" Type="http://schemas.openxmlformats.org/officeDocument/2006/relationships/image" Target="../media/image28.png"/><Relationship Id="rId4" Type="http://schemas.openxmlformats.org/officeDocument/2006/relationships/image" Target="../media/image19.png"/><Relationship Id="rId9"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huggingface/transforme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0.png"/><Relationship Id="rId7" Type="http://schemas.openxmlformats.org/officeDocument/2006/relationships/image" Target="../media/image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0.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长方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zh-CN" altLang="en-US" dirty="0"/>
              <a:t>预训练语言模型</a:t>
            </a:r>
            <a:r>
              <a:rPr lang="en-US" altLang="zh-CN" dirty="0"/>
              <a:t>Bert</a:t>
            </a:r>
            <a:r>
              <a:rPr lang="zh-CN" altLang="en-US" dirty="0"/>
              <a:t>的特性与潜力</a:t>
            </a:r>
            <a:endParaRPr lang="zh-cn" dirty="0"/>
          </a:p>
        </p:txBody>
      </p:sp>
      <p:sp>
        <p:nvSpPr>
          <p:cNvPr id="3" name="副标题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zh-CN" altLang="en-US" sz="2000" dirty="0"/>
              <a:t>第一组 李珂</a:t>
            </a:r>
            <a:endParaRPr lang="zh-cn" sz="2000" dirty="0"/>
          </a:p>
        </p:txBody>
      </p:sp>
      <p:sp>
        <p:nvSpPr>
          <p:cNvPr id="20" name="长方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矩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长方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文本框 11">
            <a:extLst>
              <a:ext uri="{FF2B5EF4-FFF2-40B4-BE49-F238E27FC236}">
                <a16:creationId xmlns:a16="http://schemas.microsoft.com/office/drawing/2014/main" id="{1F7DE549-2D08-8C2F-3AC2-94C74C6AF45E}"/>
              </a:ext>
            </a:extLst>
          </p:cNvPr>
          <p:cNvSpPr txBox="1"/>
          <p:nvPr/>
        </p:nvSpPr>
        <p:spPr>
          <a:xfrm>
            <a:off x="581191" y="3429000"/>
            <a:ext cx="6096000" cy="707886"/>
          </a:xfrm>
          <a:prstGeom prst="rect">
            <a:avLst/>
          </a:prstGeom>
          <a:noFill/>
        </p:spPr>
        <p:txBody>
          <a:bodyPr wrap="square">
            <a:spAutoFit/>
          </a:bodyPr>
          <a:lstStyle/>
          <a:p>
            <a:r>
              <a:rPr lang="en-US" altLang="zh-CN" sz="2000" dirty="0">
                <a:solidFill>
                  <a:srgbClr val="0070C0"/>
                </a:solidFill>
              </a:rPr>
              <a:t>A</a:t>
            </a:r>
            <a:r>
              <a:rPr lang="zh-CN" altLang="en-US" sz="2000" dirty="0">
                <a:solidFill>
                  <a:srgbClr val="0070C0"/>
                </a:solidFill>
              </a:rPr>
              <a:t>、是否有更有效的句子向量表示用于文本分类</a:t>
            </a:r>
            <a:r>
              <a:rPr lang="en-US" altLang="zh-CN" sz="2000" dirty="0">
                <a:solidFill>
                  <a:srgbClr val="0070C0"/>
                </a:solidFill>
              </a:rPr>
              <a:t>(</a:t>
            </a:r>
            <a:r>
              <a:rPr lang="zh-CN" altLang="en-US" sz="2000" dirty="0">
                <a:solidFill>
                  <a:srgbClr val="0070C0"/>
                </a:solidFill>
              </a:rPr>
              <a:t>理解</a:t>
            </a:r>
            <a:r>
              <a:rPr lang="en-US" altLang="zh-CN" sz="2000" dirty="0">
                <a:solidFill>
                  <a:srgbClr val="0070C0"/>
                </a:solidFill>
              </a:rPr>
              <a:t>)</a:t>
            </a:r>
            <a:r>
              <a:rPr lang="zh-CN" altLang="en-US" sz="2000" dirty="0">
                <a:solidFill>
                  <a:srgbClr val="0070C0"/>
                </a:solidFill>
              </a:rPr>
              <a:t>？</a:t>
            </a:r>
            <a:endParaRPr lang="en-US" altLang="zh-CN" sz="2000" dirty="0">
              <a:solidFill>
                <a:srgbClr val="0070C0"/>
              </a:solidFill>
            </a:endParaRPr>
          </a:p>
          <a:p>
            <a:r>
              <a:rPr lang="en-US" altLang="zh-CN" sz="2000" dirty="0">
                <a:solidFill>
                  <a:srgbClr val="0070C0"/>
                </a:solidFill>
              </a:rPr>
              <a:t>B</a:t>
            </a:r>
            <a:r>
              <a:rPr lang="zh-CN" altLang="en-US" sz="2000" dirty="0">
                <a:solidFill>
                  <a:srgbClr val="0070C0"/>
                </a:solidFill>
              </a:rPr>
              <a:t>、是否有更有效的轻量级</a:t>
            </a:r>
            <a:r>
              <a:rPr lang="en-US" altLang="zh-CN" sz="2000" dirty="0">
                <a:solidFill>
                  <a:srgbClr val="0070C0"/>
                </a:solidFill>
              </a:rPr>
              <a:t>classifier</a:t>
            </a:r>
            <a:r>
              <a:rPr lang="zh-CN" altLang="en-US" sz="2000" dirty="0">
                <a:solidFill>
                  <a:srgbClr val="0070C0"/>
                </a:solidFill>
              </a:rPr>
              <a:t>进行分类？</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0F8F5-F837-B4DA-A438-03E2F9D48556}"/>
              </a:ext>
            </a:extLst>
          </p:cNvPr>
          <p:cNvSpPr>
            <a:spLocks noGrp="1"/>
          </p:cNvSpPr>
          <p:nvPr>
            <p:ph type="title"/>
          </p:nvPr>
        </p:nvSpPr>
        <p:spPr/>
        <p:txBody>
          <a:bodyPr/>
          <a:lstStyle/>
          <a:p>
            <a:r>
              <a:rPr lang="zh-CN" altLang="en-US" dirty="0"/>
              <a:t>注意力加权池化</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E0F7ACC-B9F2-CA5C-5827-6E1195E7C28C}"/>
                  </a:ext>
                </a:extLst>
              </p:cNvPr>
              <p:cNvSpPr>
                <a:spLocks noGrp="1"/>
              </p:cNvSpPr>
              <p:nvPr>
                <p:ph idx="1"/>
              </p:nvPr>
            </p:nvSpPr>
            <p:spPr/>
            <p:txBody>
              <a:bodyPr/>
              <a:lstStyle/>
              <a:p>
                <a:r>
                  <a:rPr lang="zh-CN" altLang="zh-CN" dirty="0"/>
                  <a:t>针对于我们选择的下游任务均为文本</a:t>
                </a:r>
                <a:r>
                  <a:rPr lang="en-US" altLang="zh-CN" dirty="0"/>
                  <a:t>2</a:t>
                </a:r>
                <a:r>
                  <a:rPr lang="zh-CN" altLang="zh-CN" dirty="0"/>
                  <a:t>分类任务。通过这种方式得到注意力向量</a:t>
                </a:r>
                <a14:m>
                  <m:oMath xmlns:m="http://schemas.openxmlformats.org/officeDocument/2006/math">
                    <m:r>
                      <a:rPr lang="en-US" altLang="zh-CN" i="1">
                        <a:latin typeface="Cambria Math" panose="02040503050406030204" pitchFamily="18" charset="0"/>
                      </a:rPr>
                      <m:t>𝑣</m:t>
                    </m:r>
                  </m:oMath>
                </a14:m>
                <a:r>
                  <a:rPr lang="zh-CN" altLang="zh-CN" dirty="0"/>
                  <a:t>，正例样本产生有助于分类</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m:t>
                        </m:r>
                      </m:sub>
                    </m:sSub>
                  </m:oMath>
                </a14:m>
                <a:r>
                  <a:rPr lang="zh-CN" altLang="zh-CN" dirty="0"/>
                  <a:t>与</a:t>
                </a:r>
                <a14:m>
                  <m:oMath xmlns:m="http://schemas.openxmlformats.org/officeDocument/2006/math">
                    <m:r>
                      <a:rPr lang="en-US" altLang="zh-CN" i="1">
                        <a:latin typeface="Cambria Math" panose="02040503050406030204" pitchFamily="18" charset="0"/>
                      </a:rPr>
                      <m:t>𝑣</m:t>
                    </m:r>
                  </m:oMath>
                </a14:m>
                <a:r>
                  <a:rPr lang="zh-CN" altLang="zh-CN" dirty="0"/>
                  <a:t>的夹角趋向于</a:t>
                </a:r>
                <a:r>
                  <a:rPr lang="en-US" altLang="zh-CN" dirty="0"/>
                  <a:t>0</a:t>
                </a:r>
                <a:r>
                  <a:rPr lang="zh-CN" altLang="zh-CN" dirty="0"/>
                  <a:t>时，重要程度最大，与负例样本产生有助于分类</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m:t>
                        </m:r>
                      </m:sub>
                    </m:sSub>
                  </m:oMath>
                </a14:m>
                <a:r>
                  <a:rPr lang="zh-CN" altLang="zh-CN" dirty="0"/>
                  <a:t>与</a:t>
                </a:r>
                <a14:m>
                  <m:oMath xmlns:m="http://schemas.openxmlformats.org/officeDocument/2006/math">
                    <m:r>
                      <a:rPr lang="en-US" altLang="zh-CN" i="1">
                        <a:latin typeface="Cambria Math" panose="02040503050406030204" pitchFamily="18" charset="0"/>
                      </a:rPr>
                      <m:t>𝑣</m:t>
                    </m:r>
                  </m:oMath>
                </a14:m>
                <a:r>
                  <a:rPr lang="zh-CN" altLang="zh-CN" dirty="0"/>
                  <a:t>的夹角趋向于</a:t>
                </a:r>
                <a:r>
                  <a:rPr lang="en-US" altLang="zh-CN" dirty="0"/>
                  <a:t>180</a:t>
                </a:r>
                <a:r>
                  <a:rPr lang="zh-CN" altLang="zh-CN" dirty="0"/>
                  <a:t>°时，重要程度最小。</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8E0F7ACC-B9F2-CA5C-5827-6E1195E7C28C}"/>
                  </a:ext>
                </a:extLst>
              </p:cNvPr>
              <p:cNvSpPr>
                <a:spLocks noGrp="1" noRot="1" noChangeAspect="1" noMove="1" noResize="1" noEditPoints="1" noAdjustHandles="1" noChangeArrowheads="1" noChangeShapeType="1" noTextEdit="1"/>
              </p:cNvSpPr>
              <p:nvPr>
                <p:ph idx="1"/>
              </p:nvPr>
            </p:nvSpPr>
            <p:spPr>
              <a:blipFill>
                <a:blip r:embed="rId2"/>
                <a:stretch>
                  <a:fillRect l="-166" t="-4698"/>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71CB5986-8C85-58CE-BAB8-D83E2C42E4C3}"/>
              </a:ext>
            </a:extLst>
          </p:cNvPr>
          <p:cNvSpPr>
            <a:spLocks noGrp="1"/>
          </p:cNvSpPr>
          <p:nvPr>
            <p:ph type="dt" sz="half" idx="10"/>
          </p:nvPr>
        </p:nvSpPr>
        <p:spPr/>
        <p:txBody>
          <a:bodyPr/>
          <a:lstStyle/>
          <a:p>
            <a:pPr rtl="0"/>
            <a:fld id="{F24FFC25-0C05-49C8-B150-3CF6B89B5C55}" type="datetime1">
              <a:rPr lang="zh-CN" altLang="en-US" smtClean="0"/>
              <a:t>2024/2/15</a:t>
            </a:fld>
            <a:endParaRPr lang="en-US" dirty="0"/>
          </a:p>
        </p:txBody>
      </p:sp>
      <p:grpSp>
        <p:nvGrpSpPr>
          <p:cNvPr id="5" name="组合 4">
            <a:extLst>
              <a:ext uri="{FF2B5EF4-FFF2-40B4-BE49-F238E27FC236}">
                <a16:creationId xmlns:a16="http://schemas.microsoft.com/office/drawing/2014/main" id="{1BA07620-474F-1029-ED9C-C1E3D738B198}"/>
              </a:ext>
            </a:extLst>
          </p:cNvPr>
          <p:cNvGrpSpPr/>
          <p:nvPr/>
        </p:nvGrpSpPr>
        <p:grpSpPr>
          <a:xfrm>
            <a:off x="1481098" y="2949209"/>
            <a:ext cx="8727000" cy="2099324"/>
            <a:chOff x="1481098" y="2949209"/>
            <a:chExt cx="8727000" cy="2099324"/>
          </a:xfrm>
        </p:grpSpPr>
        <p:cxnSp>
          <p:nvCxnSpPr>
            <p:cNvPr id="48" name="直接箭头连接符 47">
              <a:extLst>
                <a:ext uri="{FF2B5EF4-FFF2-40B4-BE49-F238E27FC236}">
                  <a16:creationId xmlns:a16="http://schemas.microsoft.com/office/drawing/2014/main" id="{0017E974-C7B3-7347-68D0-B6567A4F72AB}"/>
                </a:ext>
              </a:extLst>
            </p:cNvPr>
            <p:cNvCxnSpPr/>
            <p:nvPr/>
          </p:nvCxnSpPr>
          <p:spPr>
            <a:xfrm flipV="1">
              <a:off x="2742521" y="4407276"/>
              <a:ext cx="4968615" cy="159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BFE0264B-A0D4-E04D-3033-804B51443E55}"/>
                </a:ext>
              </a:extLst>
            </p:cNvPr>
            <p:cNvCxnSpPr>
              <a:cxnSpLocks/>
            </p:cNvCxnSpPr>
            <p:nvPr/>
          </p:nvCxnSpPr>
          <p:spPr>
            <a:xfrm flipV="1">
              <a:off x="5185095" y="2995342"/>
              <a:ext cx="0" cy="19164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6ADB6DBB-9FE2-E8A2-4872-D227C419635E}"/>
                </a:ext>
              </a:extLst>
            </p:cNvPr>
            <p:cNvCxnSpPr>
              <a:cxnSpLocks/>
            </p:cNvCxnSpPr>
            <p:nvPr/>
          </p:nvCxnSpPr>
          <p:spPr>
            <a:xfrm flipV="1">
              <a:off x="5185095" y="3755571"/>
              <a:ext cx="1071897" cy="6676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1A9CF20A-E7AC-1FA1-621D-8E916C0F40FE}"/>
                </a:ext>
              </a:extLst>
            </p:cNvPr>
            <p:cNvCxnSpPr>
              <a:cxnSpLocks/>
            </p:cNvCxnSpPr>
            <p:nvPr/>
          </p:nvCxnSpPr>
          <p:spPr>
            <a:xfrm flipH="1">
              <a:off x="4215764" y="4455103"/>
              <a:ext cx="914943" cy="593430"/>
            </a:xfrm>
            <a:prstGeom prst="line">
              <a:avLst/>
            </a:prstGeom>
            <a:ln w="2857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146988E1-ECD9-1699-FB0C-52F689ABBE92}"/>
                    </a:ext>
                  </a:extLst>
                </p:cNvPr>
                <p:cNvSpPr txBox="1"/>
                <p:nvPr/>
              </p:nvSpPr>
              <p:spPr>
                <a:xfrm>
                  <a:off x="6249328" y="3639561"/>
                  <a:ext cx="3741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𝑣</m:t>
                        </m:r>
                      </m:oMath>
                    </m:oMathPara>
                  </a14:m>
                  <a:endParaRPr lang="zh-CN" altLang="en-US" dirty="0"/>
                </a:p>
              </p:txBody>
            </p:sp>
          </mc:Choice>
          <mc:Fallback xmlns="">
            <p:sp>
              <p:nvSpPr>
                <p:cNvPr id="59" name="文本框 58">
                  <a:extLst>
                    <a:ext uri="{FF2B5EF4-FFF2-40B4-BE49-F238E27FC236}">
                      <a16:creationId xmlns:a16="http://schemas.microsoft.com/office/drawing/2014/main" id="{146988E1-ECD9-1699-FB0C-52F689ABBE92}"/>
                    </a:ext>
                  </a:extLst>
                </p:cNvPr>
                <p:cNvSpPr txBox="1">
                  <a:spLocks noRot="1" noChangeAspect="1" noMove="1" noResize="1" noEditPoints="1" noAdjustHandles="1" noChangeArrowheads="1" noChangeShapeType="1" noTextEdit="1"/>
                </p:cNvSpPr>
                <p:nvPr/>
              </p:nvSpPr>
              <p:spPr>
                <a:xfrm>
                  <a:off x="6249328" y="3639561"/>
                  <a:ext cx="374141" cy="369332"/>
                </a:xfrm>
                <a:prstGeom prst="rect">
                  <a:avLst/>
                </a:prstGeom>
                <a:blipFill>
                  <a:blip r:embed="rId3"/>
                  <a:stretch>
                    <a:fillRect/>
                  </a:stretch>
                </a:blipFill>
              </p:spPr>
              <p:txBody>
                <a:bodyPr/>
                <a:lstStyle/>
                <a:p>
                  <a:r>
                    <a:rPr lang="zh-CN" altLang="en-US">
                      <a:noFill/>
                    </a:rPr>
                    <a:t> </a:t>
                  </a:r>
                </a:p>
              </p:txBody>
            </p:sp>
          </mc:Fallback>
        </mc:AlternateContent>
        <p:cxnSp>
          <p:nvCxnSpPr>
            <p:cNvPr id="61" name="直接箭头连接符 60">
              <a:extLst>
                <a:ext uri="{FF2B5EF4-FFF2-40B4-BE49-F238E27FC236}">
                  <a16:creationId xmlns:a16="http://schemas.microsoft.com/office/drawing/2014/main" id="{551FA21F-DE5F-F489-69D9-73CB0FC00FDA}"/>
                </a:ext>
              </a:extLst>
            </p:cNvPr>
            <p:cNvCxnSpPr/>
            <p:nvPr/>
          </p:nvCxnSpPr>
          <p:spPr>
            <a:xfrm flipV="1">
              <a:off x="5185095" y="3404594"/>
              <a:ext cx="366619" cy="9397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04D6D9FF-A93A-AF2A-BD6C-C0B21C232AE1}"/>
                </a:ext>
              </a:extLst>
            </p:cNvPr>
            <p:cNvCxnSpPr>
              <a:cxnSpLocks/>
            </p:cNvCxnSpPr>
            <p:nvPr/>
          </p:nvCxnSpPr>
          <p:spPr>
            <a:xfrm flipH="1" flipV="1">
              <a:off x="4113199" y="4296967"/>
              <a:ext cx="1017508" cy="890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1FA8FDCE-E767-4DEE-855B-E1152792A89F}"/>
                    </a:ext>
                  </a:extLst>
                </p:cNvPr>
                <p:cNvSpPr txBox="1"/>
                <p:nvPr/>
              </p:nvSpPr>
              <p:spPr>
                <a:xfrm>
                  <a:off x="5239484" y="2949209"/>
                  <a:ext cx="4968614" cy="646331"/>
                </a:xfrm>
                <a:prstGeom prst="rect">
                  <a:avLst/>
                </a:prstGeom>
                <a:noFill/>
              </p:spPr>
              <p:txBody>
                <a:bodyPr wrap="square">
                  <a:spAutoFit/>
                </a:bodyPr>
                <a:lstStyle/>
                <a:p>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i="1" kern="100">
                              <a:latin typeface="Cambria Math" panose="02040503050406030204" pitchFamily="18" charset="0"/>
                              <a:ea typeface="等线" panose="02010600030101010101" pitchFamily="2" charset="-122"/>
                              <a:cs typeface="Times New Roman" panose="02020603050405020304" pitchFamily="18" charset="0"/>
                            </a:rPr>
                            <m:t>𝑖</m:t>
                          </m:r>
                        </m:sub>
                      </m:sSub>
                    </m:oMath>
                  </a14:m>
                  <a:r>
                    <a:rPr lang="en-US" altLang="zh-CN" dirty="0"/>
                    <a:t>:</a:t>
                  </a:r>
                  <a:r>
                    <a:rPr lang="zh-CN" altLang="en-US" dirty="0"/>
                    <a:t>有助于正例分类</a:t>
                  </a:r>
                  <a:r>
                    <a:rPr lang="en-US" altLang="zh-CN" dirty="0"/>
                    <a:t>token</a:t>
                  </a:r>
                  <a:r>
                    <a:rPr lang="zh-CN" altLang="en-US" dirty="0"/>
                    <a:t>与</a:t>
                  </a:r>
                  <a14:m>
                    <m:oMath xmlns:m="http://schemas.openxmlformats.org/officeDocument/2006/math">
                      <m:r>
                        <a:rPr lang="en-US" altLang="zh-CN" i="1" dirty="0">
                          <a:latin typeface="Cambria Math" panose="02040503050406030204" pitchFamily="18" charset="0"/>
                        </a:rPr>
                        <m:t>𝑣</m:t>
                      </m:r>
                    </m:oMath>
                  </a14:m>
                  <a:r>
                    <a:rPr lang="zh-CN" altLang="en-US" dirty="0"/>
                    <a:t>夹角小</a:t>
                  </a:r>
                </a:p>
                <a:p>
                  <a:endParaRPr lang="zh-CN" altLang="en-US" dirty="0"/>
                </a:p>
              </p:txBody>
            </p:sp>
          </mc:Choice>
          <mc:Fallback xmlns="">
            <p:sp>
              <p:nvSpPr>
                <p:cNvPr id="66" name="文本框 65">
                  <a:extLst>
                    <a:ext uri="{FF2B5EF4-FFF2-40B4-BE49-F238E27FC236}">
                      <a16:creationId xmlns:a16="http://schemas.microsoft.com/office/drawing/2014/main" id="{1FA8FDCE-E767-4DEE-855B-E1152792A89F}"/>
                    </a:ext>
                  </a:extLst>
                </p:cNvPr>
                <p:cNvSpPr txBox="1">
                  <a:spLocks noRot="1" noChangeAspect="1" noMove="1" noResize="1" noEditPoints="1" noAdjustHandles="1" noChangeArrowheads="1" noChangeShapeType="1" noTextEdit="1"/>
                </p:cNvSpPr>
                <p:nvPr/>
              </p:nvSpPr>
              <p:spPr>
                <a:xfrm>
                  <a:off x="5239484" y="2949209"/>
                  <a:ext cx="4968614" cy="646331"/>
                </a:xfrm>
                <a:prstGeom prst="rect">
                  <a:avLst/>
                </a:prstGeom>
                <a:blipFill>
                  <a:blip r:embed="rId4"/>
                  <a:stretch>
                    <a:fillRect t="-5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AFA1CE85-E06C-8FB4-98D3-6229669E27E6}"/>
                    </a:ext>
                  </a:extLst>
                </p:cNvPr>
                <p:cNvSpPr txBox="1"/>
                <p:nvPr/>
              </p:nvSpPr>
              <p:spPr>
                <a:xfrm>
                  <a:off x="1481098" y="3826078"/>
                  <a:ext cx="6097088" cy="369332"/>
                </a:xfrm>
                <a:prstGeom prst="rect">
                  <a:avLst/>
                </a:prstGeom>
                <a:noFill/>
              </p:spPr>
              <p:txBody>
                <a:bodyPr wrap="square">
                  <a:spAutoFit/>
                </a:bodyPr>
                <a:lstStyle/>
                <a:p>
                  <a14:m>
                    <m:oMath xmlns:m="http://schemas.openxmlformats.org/officeDocument/2006/math">
                      <m:sSub>
                        <m:sSubPr>
                          <m:ctrlPr>
                            <a:rPr lang="zh-CN" altLang="zh-CN" i="1" kern="10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i="1" kern="100">
                              <a:latin typeface="Cambria Math" panose="02040503050406030204" pitchFamily="18" charset="0"/>
                              <a:ea typeface="等线" panose="02010600030101010101" pitchFamily="2" charset="-122"/>
                              <a:cs typeface="Times New Roman" panose="02020603050405020304" pitchFamily="18" charset="0"/>
                            </a:rPr>
                            <m:t>𝑖</m:t>
                          </m:r>
                        </m:sub>
                      </m:sSub>
                    </m:oMath>
                  </a14:m>
                  <a:r>
                    <a:rPr lang="en-US" altLang="zh-CN" dirty="0"/>
                    <a:t>:</a:t>
                  </a:r>
                  <a:r>
                    <a:rPr lang="zh-CN" altLang="en-US" dirty="0"/>
                    <a:t>有助于负例分类</a:t>
                  </a:r>
                  <a:r>
                    <a:rPr lang="en-US" altLang="zh-CN" dirty="0"/>
                    <a:t>token</a:t>
                  </a:r>
                  <a:r>
                    <a:rPr lang="zh-CN" altLang="en-US" dirty="0"/>
                    <a:t>与</a:t>
                  </a:r>
                  <a14:m>
                    <m:oMath xmlns:m="http://schemas.openxmlformats.org/officeDocument/2006/math">
                      <m:r>
                        <a:rPr lang="en-US" altLang="zh-CN" i="1" dirty="0">
                          <a:latin typeface="Cambria Math" panose="02040503050406030204" pitchFamily="18" charset="0"/>
                        </a:rPr>
                        <m:t>𝑣</m:t>
                      </m:r>
                    </m:oMath>
                  </a14:m>
                  <a:r>
                    <a:rPr lang="zh-CN" altLang="en-US" dirty="0"/>
                    <a:t>夹角大</a:t>
                  </a:r>
                </a:p>
              </p:txBody>
            </p:sp>
          </mc:Choice>
          <mc:Fallback xmlns="">
            <p:sp>
              <p:nvSpPr>
                <p:cNvPr id="70" name="文本框 69">
                  <a:extLst>
                    <a:ext uri="{FF2B5EF4-FFF2-40B4-BE49-F238E27FC236}">
                      <a16:creationId xmlns:a16="http://schemas.microsoft.com/office/drawing/2014/main" id="{AFA1CE85-E06C-8FB4-98D3-6229669E27E6}"/>
                    </a:ext>
                  </a:extLst>
                </p:cNvPr>
                <p:cNvSpPr txBox="1">
                  <a:spLocks noRot="1" noChangeAspect="1" noMove="1" noResize="1" noEditPoints="1" noAdjustHandles="1" noChangeArrowheads="1" noChangeShapeType="1" noTextEdit="1"/>
                </p:cNvSpPr>
                <p:nvPr/>
              </p:nvSpPr>
              <p:spPr>
                <a:xfrm>
                  <a:off x="1481098" y="3826078"/>
                  <a:ext cx="6097088" cy="369332"/>
                </a:xfrm>
                <a:prstGeom prst="rect">
                  <a:avLst/>
                </a:prstGeom>
                <a:blipFill>
                  <a:blip r:embed="rId5"/>
                  <a:stretch>
                    <a:fillRect t="-10000" b="-26667"/>
                  </a:stretch>
                </a:blipFill>
              </p:spPr>
              <p:txBody>
                <a:bodyPr/>
                <a:lstStyle/>
                <a:p>
                  <a:r>
                    <a:rPr lang="zh-CN" altLang="en-US">
                      <a:noFill/>
                    </a:rPr>
                    <a:t> </a:t>
                  </a:r>
                </a:p>
              </p:txBody>
            </p:sp>
          </mc:Fallback>
        </mc:AlternateContent>
      </p:grpSp>
      <p:grpSp>
        <p:nvGrpSpPr>
          <p:cNvPr id="47" name="组合 46">
            <a:extLst>
              <a:ext uri="{FF2B5EF4-FFF2-40B4-BE49-F238E27FC236}">
                <a16:creationId xmlns:a16="http://schemas.microsoft.com/office/drawing/2014/main" id="{9FD0611B-CAA5-39E8-105D-6917D32F2338}"/>
              </a:ext>
            </a:extLst>
          </p:cNvPr>
          <p:cNvGrpSpPr/>
          <p:nvPr/>
        </p:nvGrpSpPr>
        <p:grpSpPr>
          <a:xfrm>
            <a:off x="6301273" y="4432193"/>
            <a:ext cx="5492843" cy="2024311"/>
            <a:chOff x="750116" y="3332019"/>
            <a:chExt cx="9700528" cy="3260155"/>
          </a:xfrm>
        </p:grpSpPr>
        <p:sp>
          <p:nvSpPr>
            <p:cNvPr id="49" name="箭头: 右 48">
              <a:extLst>
                <a:ext uri="{FF2B5EF4-FFF2-40B4-BE49-F238E27FC236}">
                  <a16:creationId xmlns:a16="http://schemas.microsoft.com/office/drawing/2014/main" id="{CE0FC039-3880-B7E7-CD0B-9D3CF030FD61}"/>
                </a:ext>
              </a:extLst>
            </p:cNvPr>
            <p:cNvSpPr/>
            <p:nvPr/>
          </p:nvSpPr>
          <p:spPr>
            <a:xfrm>
              <a:off x="2652167" y="5165083"/>
              <a:ext cx="660577" cy="295305"/>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a:extLst>
                <a:ext uri="{FF2B5EF4-FFF2-40B4-BE49-F238E27FC236}">
                  <a16:creationId xmlns:a16="http://schemas.microsoft.com/office/drawing/2014/main" id="{11051D12-E8FE-F8CA-7792-6812F4BD3D7F}"/>
                </a:ext>
              </a:extLst>
            </p:cNvPr>
            <p:cNvGrpSpPr/>
            <p:nvPr/>
          </p:nvGrpSpPr>
          <p:grpSpPr>
            <a:xfrm>
              <a:off x="4102982" y="3332019"/>
              <a:ext cx="3915780" cy="1733573"/>
              <a:chOff x="436148" y="4719049"/>
              <a:chExt cx="3915780" cy="1733573"/>
            </a:xfrm>
          </p:grpSpPr>
          <p:sp>
            <p:nvSpPr>
              <p:cNvPr id="93" name="矩形 92">
                <a:extLst>
                  <a:ext uri="{FF2B5EF4-FFF2-40B4-BE49-F238E27FC236}">
                    <a16:creationId xmlns:a16="http://schemas.microsoft.com/office/drawing/2014/main" id="{417644EC-0124-E17E-2091-21CEF3784364}"/>
                  </a:ext>
                </a:extLst>
              </p:cNvPr>
              <p:cNvSpPr/>
              <p:nvPr/>
            </p:nvSpPr>
            <p:spPr>
              <a:xfrm rot="5400000">
                <a:off x="2382422" y="5738415"/>
                <a:ext cx="1228557" cy="19985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4" name="组合 93">
                <a:extLst>
                  <a:ext uri="{FF2B5EF4-FFF2-40B4-BE49-F238E27FC236}">
                    <a16:creationId xmlns:a16="http://schemas.microsoft.com/office/drawing/2014/main" id="{063C38FB-6C2C-1AE2-C1E1-BB259E7BD1CC}"/>
                  </a:ext>
                </a:extLst>
              </p:cNvPr>
              <p:cNvGrpSpPr/>
              <p:nvPr/>
            </p:nvGrpSpPr>
            <p:grpSpPr>
              <a:xfrm>
                <a:off x="436148" y="5568499"/>
                <a:ext cx="1720850" cy="673100"/>
                <a:chOff x="1924050" y="4845050"/>
                <a:chExt cx="1720850" cy="673100"/>
              </a:xfrm>
            </p:grpSpPr>
            <p:sp>
              <p:nvSpPr>
                <p:cNvPr id="105" name="矩形 104">
                  <a:extLst>
                    <a:ext uri="{FF2B5EF4-FFF2-40B4-BE49-F238E27FC236}">
                      <a16:creationId xmlns:a16="http://schemas.microsoft.com/office/drawing/2014/main" id="{6DCE80B5-F9EB-06CD-EB58-CA52FE2B6006}"/>
                    </a:ext>
                  </a:extLst>
                </p:cNvPr>
                <p:cNvSpPr/>
                <p:nvPr/>
              </p:nvSpPr>
              <p:spPr>
                <a:xfrm>
                  <a:off x="1924050" y="48450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a:extLst>
                    <a:ext uri="{FF2B5EF4-FFF2-40B4-BE49-F238E27FC236}">
                      <a16:creationId xmlns:a16="http://schemas.microsoft.com/office/drawing/2014/main" id="{184A4207-3A16-A027-755F-802A342C29D7}"/>
                    </a:ext>
                  </a:extLst>
                </p:cNvPr>
                <p:cNvSpPr/>
                <p:nvPr/>
              </p:nvSpPr>
              <p:spPr>
                <a:xfrm>
                  <a:off x="2076450" y="49974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a:extLst>
                    <a:ext uri="{FF2B5EF4-FFF2-40B4-BE49-F238E27FC236}">
                      <a16:creationId xmlns:a16="http://schemas.microsoft.com/office/drawing/2014/main" id="{EA0F80C0-9085-C6A3-0AA3-F0D6B9F88692}"/>
                    </a:ext>
                  </a:extLst>
                </p:cNvPr>
                <p:cNvSpPr/>
                <p:nvPr/>
              </p:nvSpPr>
              <p:spPr>
                <a:xfrm>
                  <a:off x="2228850" y="51498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a:extLst>
                    <a:ext uri="{FF2B5EF4-FFF2-40B4-BE49-F238E27FC236}">
                      <a16:creationId xmlns:a16="http://schemas.microsoft.com/office/drawing/2014/main" id="{031FD26C-23AA-4266-2E02-0C8BB53F7AEF}"/>
                    </a:ext>
                  </a:extLst>
                </p:cNvPr>
                <p:cNvSpPr/>
                <p:nvPr/>
              </p:nvSpPr>
              <p:spPr>
                <a:xfrm>
                  <a:off x="2381250" y="53022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76AF3A57-4123-1DE0-41F5-9BD850AA95FE}"/>
                      </a:ext>
                    </a:extLst>
                  </p:cNvPr>
                  <p:cNvSpPr txBox="1"/>
                  <p:nvPr/>
                </p:nvSpPr>
                <p:spPr>
                  <a:xfrm>
                    <a:off x="2728086" y="4719049"/>
                    <a:ext cx="374141"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𝑣</m:t>
                          </m:r>
                        </m:oMath>
                      </m:oMathPara>
                    </a14:m>
                    <a:endParaRPr lang="zh-CN" altLang="en-US" dirty="0"/>
                  </a:p>
                </p:txBody>
              </p:sp>
            </mc:Choice>
            <mc:Fallback xmlns="">
              <p:sp>
                <p:nvSpPr>
                  <p:cNvPr id="95" name="文本框 94">
                    <a:extLst>
                      <a:ext uri="{FF2B5EF4-FFF2-40B4-BE49-F238E27FC236}">
                        <a16:creationId xmlns:a16="http://schemas.microsoft.com/office/drawing/2014/main" id="{76AF3A57-4123-1DE0-41F5-9BD850AA95FE}"/>
                      </a:ext>
                    </a:extLst>
                  </p:cNvPr>
                  <p:cNvSpPr txBox="1">
                    <a:spLocks noRot="1" noChangeAspect="1" noMove="1" noResize="1" noEditPoints="1" noAdjustHandles="1" noChangeArrowheads="1" noChangeShapeType="1" noTextEdit="1"/>
                  </p:cNvSpPr>
                  <p:nvPr/>
                </p:nvSpPr>
                <p:spPr>
                  <a:xfrm>
                    <a:off x="2728086" y="4719049"/>
                    <a:ext cx="374141" cy="369331"/>
                  </a:xfrm>
                  <a:prstGeom prst="rect">
                    <a:avLst/>
                  </a:prstGeom>
                  <a:blipFill>
                    <a:blip r:embed="rId12"/>
                    <a:stretch>
                      <a:fillRect r="-31429" b="-42105"/>
                    </a:stretch>
                  </a:blipFill>
                </p:spPr>
                <p:txBody>
                  <a:bodyPr/>
                  <a:lstStyle/>
                  <a:p>
                    <a:r>
                      <a:rPr lang="zh-CN" altLang="en-US">
                        <a:noFill/>
                      </a:rPr>
                      <a:t> </a:t>
                    </a:r>
                  </a:p>
                </p:txBody>
              </p:sp>
            </mc:Fallback>
          </mc:AlternateContent>
          <p:sp>
            <p:nvSpPr>
              <p:cNvPr id="96" name="乘号 95">
                <a:extLst>
                  <a:ext uri="{FF2B5EF4-FFF2-40B4-BE49-F238E27FC236}">
                    <a16:creationId xmlns:a16="http://schemas.microsoft.com/office/drawing/2014/main" id="{029AE1CC-4E3D-3E4B-1F62-D348E30439CD}"/>
                  </a:ext>
                </a:extLst>
              </p:cNvPr>
              <p:cNvSpPr/>
              <p:nvPr/>
            </p:nvSpPr>
            <p:spPr>
              <a:xfrm>
                <a:off x="2290557" y="5689149"/>
                <a:ext cx="229895" cy="215900"/>
              </a:xfrm>
              <a:prstGeom prst="mathMultiply">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7" name="组合 96">
                <a:extLst>
                  <a:ext uri="{FF2B5EF4-FFF2-40B4-BE49-F238E27FC236}">
                    <a16:creationId xmlns:a16="http://schemas.microsoft.com/office/drawing/2014/main" id="{8CA358B3-60DB-F0D3-DA3B-7921E43A55F0}"/>
                  </a:ext>
                </a:extLst>
              </p:cNvPr>
              <p:cNvGrpSpPr/>
              <p:nvPr/>
            </p:nvGrpSpPr>
            <p:grpSpPr>
              <a:xfrm>
                <a:off x="3678828" y="5539894"/>
                <a:ext cx="673100" cy="673100"/>
                <a:chOff x="1238250" y="4902200"/>
                <a:chExt cx="673100" cy="673100"/>
              </a:xfrm>
              <a:solidFill>
                <a:srgbClr val="C00000"/>
              </a:solidFill>
            </p:grpSpPr>
            <p:sp>
              <p:nvSpPr>
                <p:cNvPr id="101" name="矩形 100">
                  <a:extLst>
                    <a:ext uri="{FF2B5EF4-FFF2-40B4-BE49-F238E27FC236}">
                      <a16:creationId xmlns:a16="http://schemas.microsoft.com/office/drawing/2014/main" id="{5DCB7598-6EBB-9725-3847-C954E431037B}"/>
                    </a:ext>
                  </a:extLst>
                </p:cNvPr>
                <p:cNvSpPr/>
                <p:nvPr/>
              </p:nvSpPr>
              <p:spPr>
                <a:xfrm>
                  <a:off x="1238250" y="4902200"/>
                  <a:ext cx="21590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3F8D3EBC-CECE-71FF-FF53-7DE6E55A29A1}"/>
                    </a:ext>
                  </a:extLst>
                </p:cNvPr>
                <p:cNvSpPr/>
                <p:nvPr/>
              </p:nvSpPr>
              <p:spPr>
                <a:xfrm>
                  <a:off x="1390650" y="5054600"/>
                  <a:ext cx="21590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48F9E439-5C5C-A1F2-A360-2E856C0B225A}"/>
                    </a:ext>
                  </a:extLst>
                </p:cNvPr>
                <p:cNvSpPr/>
                <p:nvPr/>
              </p:nvSpPr>
              <p:spPr>
                <a:xfrm>
                  <a:off x="1543050" y="5207000"/>
                  <a:ext cx="21590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id="{52BA5AA3-5FE4-2D7C-DEF0-73F30CFAFED0}"/>
                    </a:ext>
                  </a:extLst>
                </p:cNvPr>
                <p:cNvSpPr/>
                <p:nvPr/>
              </p:nvSpPr>
              <p:spPr>
                <a:xfrm>
                  <a:off x="1695450" y="5359400"/>
                  <a:ext cx="21590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8" name="等号 97">
                <a:extLst>
                  <a:ext uri="{FF2B5EF4-FFF2-40B4-BE49-F238E27FC236}">
                    <a16:creationId xmlns:a16="http://schemas.microsoft.com/office/drawing/2014/main" id="{CE1CA0CA-7796-6F06-0643-73DC79254B16}"/>
                  </a:ext>
                </a:extLst>
              </p:cNvPr>
              <p:cNvSpPr/>
              <p:nvPr/>
            </p:nvSpPr>
            <p:spPr>
              <a:xfrm>
                <a:off x="3181941" y="5698644"/>
                <a:ext cx="336550" cy="304800"/>
              </a:xfrm>
              <a:prstGeom prst="mathEqual">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99" name="文本框 98">
                    <a:extLst>
                      <a:ext uri="{FF2B5EF4-FFF2-40B4-BE49-F238E27FC236}">
                        <a16:creationId xmlns:a16="http://schemas.microsoft.com/office/drawing/2014/main" id="{49DF9794-FFC1-493C-72E4-A30D83C1996B}"/>
                      </a:ext>
                    </a:extLst>
                  </p:cNvPr>
                  <p:cNvSpPr txBox="1"/>
                  <p:nvPr/>
                </p:nvSpPr>
                <p:spPr>
                  <a:xfrm>
                    <a:off x="880902" y="5113923"/>
                    <a:ext cx="3612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𝑒</m:t>
                          </m:r>
                        </m:oMath>
                      </m:oMathPara>
                    </a14:m>
                    <a:endParaRPr lang="zh-CN" altLang="en-US" dirty="0"/>
                  </a:p>
                </p:txBody>
              </p:sp>
            </mc:Choice>
            <mc:Fallback xmlns="">
              <p:sp>
                <p:nvSpPr>
                  <p:cNvPr id="99" name="文本框 98">
                    <a:extLst>
                      <a:ext uri="{FF2B5EF4-FFF2-40B4-BE49-F238E27FC236}">
                        <a16:creationId xmlns:a16="http://schemas.microsoft.com/office/drawing/2014/main" id="{49DF9794-FFC1-493C-72E4-A30D83C1996B}"/>
                      </a:ext>
                    </a:extLst>
                  </p:cNvPr>
                  <p:cNvSpPr txBox="1">
                    <a:spLocks noRot="1" noChangeAspect="1" noMove="1" noResize="1" noEditPoints="1" noAdjustHandles="1" noChangeArrowheads="1" noChangeShapeType="1" noTextEdit="1"/>
                  </p:cNvSpPr>
                  <p:nvPr/>
                </p:nvSpPr>
                <p:spPr>
                  <a:xfrm>
                    <a:off x="880902" y="5113923"/>
                    <a:ext cx="361253" cy="369332"/>
                  </a:xfrm>
                  <a:prstGeom prst="rect">
                    <a:avLst/>
                  </a:prstGeom>
                  <a:blipFill>
                    <a:blip r:embed="rId13"/>
                    <a:stretch>
                      <a:fillRect r="-29412" b="-42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文本框 99">
                    <a:extLst>
                      <a:ext uri="{FF2B5EF4-FFF2-40B4-BE49-F238E27FC236}">
                        <a16:creationId xmlns:a16="http://schemas.microsoft.com/office/drawing/2014/main" id="{7DAFC06F-756D-0FC7-61A1-FBECF5FD3C81}"/>
                      </a:ext>
                    </a:extLst>
                  </p:cNvPr>
                  <p:cNvSpPr txBox="1"/>
                  <p:nvPr/>
                </p:nvSpPr>
                <p:spPr>
                  <a:xfrm>
                    <a:off x="3578724" y="5170562"/>
                    <a:ext cx="3872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𝛼</m:t>
                          </m:r>
                        </m:oMath>
                      </m:oMathPara>
                    </a14:m>
                    <a:endParaRPr lang="zh-CN" altLang="en-US" dirty="0"/>
                  </a:p>
                </p:txBody>
              </p:sp>
            </mc:Choice>
            <mc:Fallback xmlns="">
              <p:sp>
                <p:nvSpPr>
                  <p:cNvPr id="100" name="文本框 99">
                    <a:extLst>
                      <a:ext uri="{FF2B5EF4-FFF2-40B4-BE49-F238E27FC236}">
                        <a16:creationId xmlns:a16="http://schemas.microsoft.com/office/drawing/2014/main" id="{7DAFC06F-756D-0FC7-61A1-FBECF5FD3C81}"/>
                      </a:ext>
                    </a:extLst>
                  </p:cNvPr>
                  <p:cNvSpPr txBox="1">
                    <a:spLocks noRot="1" noChangeAspect="1" noMove="1" noResize="1" noEditPoints="1" noAdjustHandles="1" noChangeArrowheads="1" noChangeShapeType="1" noTextEdit="1"/>
                  </p:cNvSpPr>
                  <p:nvPr/>
                </p:nvSpPr>
                <p:spPr>
                  <a:xfrm>
                    <a:off x="3578724" y="5170562"/>
                    <a:ext cx="387222" cy="369332"/>
                  </a:xfrm>
                  <a:prstGeom prst="rect">
                    <a:avLst/>
                  </a:prstGeom>
                  <a:blipFill>
                    <a:blip r:embed="rId14"/>
                    <a:stretch>
                      <a:fillRect r="-33333" b="-42105"/>
                    </a:stretch>
                  </a:blipFill>
                </p:spPr>
                <p:txBody>
                  <a:bodyPr/>
                  <a:lstStyle/>
                  <a:p>
                    <a:r>
                      <a:rPr lang="zh-CN" altLang="en-US">
                        <a:noFill/>
                      </a:rPr>
                      <a:t> </a:t>
                    </a:r>
                  </a:p>
                </p:txBody>
              </p:sp>
            </mc:Fallback>
          </mc:AlternateContent>
        </p:grpSp>
        <p:grpSp>
          <p:nvGrpSpPr>
            <p:cNvPr id="52" name="组合 51">
              <a:extLst>
                <a:ext uri="{FF2B5EF4-FFF2-40B4-BE49-F238E27FC236}">
                  <a16:creationId xmlns:a16="http://schemas.microsoft.com/office/drawing/2014/main" id="{8E1EAE9A-106E-53F5-7284-6F0227EA1E3C}"/>
                </a:ext>
              </a:extLst>
            </p:cNvPr>
            <p:cNvGrpSpPr/>
            <p:nvPr/>
          </p:nvGrpSpPr>
          <p:grpSpPr>
            <a:xfrm>
              <a:off x="5492966" y="5830174"/>
              <a:ext cx="1720850" cy="673100"/>
              <a:chOff x="1924050" y="4845050"/>
              <a:chExt cx="1720850" cy="673100"/>
            </a:xfrm>
          </p:grpSpPr>
          <p:sp>
            <p:nvSpPr>
              <p:cNvPr id="89" name="矩形 88">
                <a:extLst>
                  <a:ext uri="{FF2B5EF4-FFF2-40B4-BE49-F238E27FC236}">
                    <a16:creationId xmlns:a16="http://schemas.microsoft.com/office/drawing/2014/main" id="{ADF0C79E-7733-F368-5A33-EA8C981540C7}"/>
                  </a:ext>
                </a:extLst>
              </p:cNvPr>
              <p:cNvSpPr/>
              <p:nvPr/>
            </p:nvSpPr>
            <p:spPr>
              <a:xfrm>
                <a:off x="1924050" y="48450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5E2B2C3E-F8DD-2436-F428-533280127176}"/>
                  </a:ext>
                </a:extLst>
              </p:cNvPr>
              <p:cNvSpPr/>
              <p:nvPr/>
            </p:nvSpPr>
            <p:spPr>
              <a:xfrm>
                <a:off x="2076450" y="49974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BEF022DD-42C0-1250-35F6-100EDA202E6C}"/>
                  </a:ext>
                </a:extLst>
              </p:cNvPr>
              <p:cNvSpPr/>
              <p:nvPr/>
            </p:nvSpPr>
            <p:spPr>
              <a:xfrm>
                <a:off x="2228850" y="51498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A9823789-91E6-59E3-05FE-EE5CEC4C749F}"/>
                  </a:ext>
                </a:extLst>
              </p:cNvPr>
              <p:cNvSpPr/>
              <p:nvPr/>
            </p:nvSpPr>
            <p:spPr>
              <a:xfrm>
                <a:off x="2381250" y="53022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53">
              <a:extLst>
                <a:ext uri="{FF2B5EF4-FFF2-40B4-BE49-F238E27FC236}">
                  <a16:creationId xmlns:a16="http://schemas.microsoft.com/office/drawing/2014/main" id="{85AE1CCC-2A4D-3094-94EA-BDCE16DC0A41}"/>
                </a:ext>
              </a:extLst>
            </p:cNvPr>
            <p:cNvGrpSpPr/>
            <p:nvPr/>
          </p:nvGrpSpPr>
          <p:grpSpPr>
            <a:xfrm>
              <a:off x="4081762" y="5919074"/>
              <a:ext cx="673100" cy="673100"/>
              <a:chOff x="1238250" y="4902200"/>
              <a:chExt cx="673100" cy="673100"/>
            </a:xfrm>
            <a:solidFill>
              <a:srgbClr val="C00000"/>
            </a:solidFill>
          </p:grpSpPr>
          <p:sp>
            <p:nvSpPr>
              <p:cNvPr id="85" name="矩形 84">
                <a:extLst>
                  <a:ext uri="{FF2B5EF4-FFF2-40B4-BE49-F238E27FC236}">
                    <a16:creationId xmlns:a16="http://schemas.microsoft.com/office/drawing/2014/main" id="{A8855A43-1DCD-1ACD-E9E1-092042DA6C24}"/>
                  </a:ext>
                </a:extLst>
              </p:cNvPr>
              <p:cNvSpPr/>
              <p:nvPr/>
            </p:nvSpPr>
            <p:spPr>
              <a:xfrm>
                <a:off x="1238250" y="4902200"/>
                <a:ext cx="21590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a:extLst>
                  <a:ext uri="{FF2B5EF4-FFF2-40B4-BE49-F238E27FC236}">
                    <a16:creationId xmlns:a16="http://schemas.microsoft.com/office/drawing/2014/main" id="{9087153B-7296-91F7-D25C-B165E617BD03}"/>
                  </a:ext>
                </a:extLst>
              </p:cNvPr>
              <p:cNvSpPr/>
              <p:nvPr/>
            </p:nvSpPr>
            <p:spPr>
              <a:xfrm>
                <a:off x="1390650" y="5054600"/>
                <a:ext cx="21590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1F7F4CD4-97C8-4DB1-DF1A-C2854B81125F}"/>
                  </a:ext>
                </a:extLst>
              </p:cNvPr>
              <p:cNvSpPr/>
              <p:nvPr/>
            </p:nvSpPr>
            <p:spPr>
              <a:xfrm>
                <a:off x="1543050" y="5207000"/>
                <a:ext cx="21590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a:extLst>
                  <a:ext uri="{FF2B5EF4-FFF2-40B4-BE49-F238E27FC236}">
                    <a16:creationId xmlns:a16="http://schemas.microsoft.com/office/drawing/2014/main" id="{B40AA7BB-F14F-765B-3EFC-36BC60DCC9B9}"/>
                  </a:ext>
                </a:extLst>
              </p:cNvPr>
              <p:cNvSpPr/>
              <p:nvPr/>
            </p:nvSpPr>
            <p:spPr>
              <a:xfrm>
                <a:off x="1695450" y="5359400"/>
                <a:ext cx="21590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a:extLst>
                <a:ext uri="{FF2B5EF4-FFF2-40B4-BE49-F238E27FC236}">
                  <a16:creationId xmlns:a16="http://schemas.microsoft.com/office/drawing/2014/main" id="{6B542133-691A-5D44-49B2-BE35C10C463D}"/>
                </a:ext>
              </a:extLst>
            </p:cNvPr>
            <p:cNvGrpSpPr/>
            <p:nvPr/>
          </p:nvGrpSpPr>
          <p:grpSpPr>
            <a:xfrm>
              <a:off x="4835908" y="5887324"/>
              <a:ext cx="657058" cy="685800"/>
              <a:chOff x="1711492" y="4819650"/>
              <a:chExt cx="657058" cy="685800"/>
            </a:xfrm>
            <a:solidFill>
              <a:srgbClr val="00B050"/>
            </a:solidFill>
          </p:grpSpPr>
          <p:sp>
            <p:nvSpPr>
              <p:cNvPr id="81" name="乘号 80">
                <a:extLst>
                  <a:ext uri="{FF2B5EF4-FFF2-40B4-BE49-F238E27FC236}">
                    <a16:creationId xmlns:a16="http://schemas.microsoft.com/office/drawing/2014/main" id="{7492C1FA-5482-9241-3713-9A46A8A57682}"/>
                  </a:ext>
                </a:extLst>
              </p:cNvPr>
              <p:cNvSpPr/>
              <p:nvPr/>
            </p:nvSpPr>
            <p:spPr>
              <a:xfrm>
                <a:off x="1711492" y="4819650"/>
                <a:ext cx="199858" cy="228600"/>
              </a:xfrm>
              <a:prstGeom prst="mathMultiply">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乘号 81">
                <a:extLst>
                  <a:ext uri="{FF2B5EF4-FFF2-40B4-BE49-F238E27FC236}">
                    <a16:creationId xmlns:a16="http://schemas.microsoft.com/office/drawing/2014/main" id="{D369230A-82BE-0BC2-5893-5882A47A01C7}"/>
                  </a:ext>
                </a:extLst>
              </p:cNvPr>
              <p:cNvSpPr/>
              <p:nvPr/>
            </p:nvSpPr>
            <p:spPr>
              <a:xfrm>
                <a:off x="1863892" y="4972050"/>
                <a:ext cx="199858" cy="228600"/>
              </a:xfrm>
              <a:prstGeom prst="mathMultiply">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乘号 82">
                <a:extLst>
                  <a:ext uri="{FF2B5EF4-FFF2-40B4-BE49-F238E27FC236}">
                    <a16:creationId xmlns:a16="http://schemas.microsoft.com/office/drawing/2014/main" id="{99D1DA84-163D-8CAE-DD83-3F7B3D0EF99A}"/>
                  </a:ext>
                </a:extLst>
              </p:cNvPr>
              <p:cNvSpPr/>
              <p:nvPr/>
            </p:nvSpPr>
            <p:spPr>
              <a:xfrm>
                <a:off x="2016292" y="5124450"/>
                <a:ext cx="199858" cy="228600"/>
              </a:xfrm>
              <a:prstGeom prst="mathMultiply">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乘号 83">
                <a:extLst>
                  <a:ext uri="{FF2B5EF4-FFF2-40B4-BE49-F238E27FC236}">
                    <a16:creationId xmlns:a16="http://schemas.microsoft.com/office/drawing/2014/main" id="{AE35B54E-37CB-7DCA-A26D-B54AF2A6737E}"/>
                  </a:ext>
                </a:extLst>
              </p:cNvPr>
              <p:cNvSpPr/>
              <p:nvPr/>
            </p:nvSpPr>
            <p:spPr>
              <a:xfrm>
                <a:off x="2168692" y="5276850"/>
                <a:ext cx="199858" cy="228600"/>
              </a:xfrm>
              <a:prstGeom prst="mathMultiply">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24C7337A-6E74-6661-78A0-53F1A2A850EF}"/>
                    </a:ext>
                  </a:extLst>
                </p:cNvPr>
                <p:cNvSpPr txBox="1"/>
                <p:nvPr/>
              </p:nvSpPr>
              <p:spPr>
                <a:xfrm>
                  <a:off x="3037019" y="5427107"/>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𝑒</m:t>
                        </m:r>
                      </m:oMath>
                    </m:oMathPara>
                  </a14:m>
                  <a:endParaRPr lang="zh-CN" altLang="en-US" dirty="0"/>
                </a:p>
              </p:txBody>
            </p:sp>
          </mc:Choice>
          <mc:Fallback xmlns="">
            <p:sp>
              <p:nvSpPr>
                <p:cNvPr id="57" name="文本框 56">
                  <a:extLst>
                    <a:ext uri="{FF2B5EF4-FFF2-40B4-BE49-F238E27FC236}">
                      <a16:creationId xmlns:a16="http://schemas.microsoft.com/office/drawing/2014/main" id="{24C7337A-6E74-6661-78A0-53F1A2A850EF}"/>
                    </a:ext>
                  </a:extLst>
                </p:cNvPr>
                <p:cNvSpPr txBox="1">
                  <a:spLocks noRot="1" noChangeAspect="1" noMove="1" noResize="1" noEditPoints="1" noAdjustHandles="1" noChangeArrowheads="1" noChangeShapeType="1" noTextEdit="1"/>
                </p:cNvSpPr>
                <p:nvPr/>
              </p:nvSpPr>
              <p:spPr>
                <a:xfrm>
                  <a:off x="3037019" y="5427107"/>
                  <a:ext cx="6096000" cy="369332"/>
                </a:xfrm>
                <a:prstGeom prst="rect">
                  <a:avLst/>
                </a:prstGeom>
                <a:blipFill>
                  <a:blip r:embed="rId15"/>
                  <a:stretch>
                    <a:fillRect b="-42105"/>
                  </a:stretch>
                </a:blipFill>
              </p:spPr>
              <p:txBody>
                <a:bodyPr/>
                <a:lstStyle/>
                <a:p>
                  <a:r>
                    <a:rPr lang="zh-CN" altLang="en-US">
                      <a:noFill/>
                    </a:rPr>
                    <a:t> </a:t>
                  </a:r>
                </a:p>
              </p:txBody>
            </p:sp>
          </mc:Fallback>
        </mc:AlternateContent>
        <p:grpSp>
          <p:nvGrpSpPr>
            <p:cNvPr id="58" name="组合 57">
              <a:extLst>
                <a:ext uri="{FF2B5EF4-FFF2-40B4-BE49-F238E27FC236}">
                  <a16:creationId xmlns:a16="http://schemas.microsoft.com/office/drawing/2014/main" id="{383295C0-8125-A4D6-13BD-5A277A9D9F19}"/>
                </a:ext>
              </a:extLst>
            </p:cNvPr>
            <p:cNvGrpSpPr/>
            <p:nvPr/>
          </p:nvGrpSpPr>
          <p:grpSpPr>
            <a:xfrm>
              <a:off x="8729794" y="5459943"/>
              <a:ext cx="1720850" cy="1068686"/>
              <a:chOff x="7892346" y="5421888"/>
              <a:chExt cx="1720850" cy="1068686"/>
            </a:xfrm>
          </p:grpSpPr>
          <p:grpSp>
            <p:nvGrpSpPr>
              <p:cNvPr id="75" name="组合 74">
                <a:extLst>
                  <a:ext uri="{FF2B5EF4-FFF2-40B4-BE49-F238E27FC236}">
                    <a16:creationId xmlns:a16="http://schemas.microsoft.com/office/drawing/2014/main" id="{16DF8D66-58E2-285D-374D-C5765865EBF3}"/>
                  </a:ext>
                </a:extLst>
              </p:cNvPr>
              <p:cNvGrpSpPr/>
              <p:nvPr/>
            </p:nvGrpSpPr>
            <p:grpSpPr>
              <a:xfrm>
                <a:off x="7892346" y="5817474"/>
                <a:ext cx="1720850" cy="673100"/>
                <a:chOff x="1924050" y="4845050"/>
                <a:chExt cx="1720850" cy="673100"/>
              </a:xfrm>
              <a:solidFill>
                <a:srgbClr val="FFC000"/>
              </a:solidFill>
            </p:grpSpPr>
            <p:sp>
              <p:nvSpPr>
                <p:cNvPr id="77" name="矩形 76">
                  <a:extLst>
                    <a:ext uri="{FF2B5EF4-FFF2-40B4-BE49-F238E27FC236}">
                      <a16:creationId xmlns:a16="http://schemas.microsoft.com/office/drawing/2014/main" id="{82382398-95E0-3AD9-D252-7146E27C5AAD}"/>
                    </a:ext>
                  </a:extLst>
                </p:cNvPr>
                <p:cNvSpPr/>
                <p:nvPr/>
              </p:nvSpPr>
              <p:spPr>
                <a:xfrm>
                  <a:off x="1924050" y="4845050"/>
                  <a:ext cx="126365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90A92DA-A4C2-D1F6-4626-31C9118AD3AA}"/>
                    </a:ext>
                  </a:extLst>
                </p:cNvPr>
                <p:cNvSpPr/>
                <p:nvPr/>
              </p:nvSpPr>
              <p:spPr>
                <a:xfrm>
                  <a:off x="2076450" y="4997450"/>
                  <a:ext cx="126365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8546D23D-3C8D-D67F-C835-E03370893538}"/>
                    </a:ext>
                  </a:extLst>
                </p:cNvPr>
                <p:cNvSpPr/>
                <p:nvPr/>
              </p:nvSpPr>
              <p:spPr>
                <a:xfrm>
                  <a:off x="2228850" y="5149850"/>
                  <a:ext cx="126365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7B0EF3AB-4B2D-D3B3-04E1-9C302BC572B2}"/>
                    </a:ext>
                  </a:extLst>
                </p:cNvPr>
                <p:cNvSpPr/>
                <p:nvPr/>
              </p:nvSpPr>
              <p:spPr>
                <a:xfrm>
                  <a:off x="2381250" y="5302250"/>
                  <a:ext cx="126365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76" name="文本框 75">
                    <a:extLst>
                      <a:ext uri="{FF2B5EF4-FFF2-40B4-BE49-F238E27FC236}">
                        <a16:creationId xmlns:a16="http://schemas.microsoft.com/office/drawing/2014/main" id="{85F8AF53-D46C-ED17-565B-DC8570F02F69}"/>
                      </a:ext>
                    </a:extLst>
                  </p:cNvPr>
                  <p:cNvSpPr txBox="1"/>
                  <p:nvPr/>
                </p:nvSpPr>
                <p:spPr>
                  <a:xfrm>
                    <a:off x="8375588" y="5421888"/>
                    <a:ext cx="3545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𝑠</m:t>
                          </m:r>
                        </m:oMath>
                      </m:oMathPara>
                    </a14:m>
                    <a:endParaRPr lang="zh-CN" altLang="en-US" dirty="0"/>
                  </a:p>
                </p:txBody>
              </p:sp>
            </mc:Choice>
            <mc:Fallback xmlns="">
              <p:sp>
                <p:nvSpPr>
                  <p:cNvPr id="76" name="文本框 75">
                    <a:extLst>
                      <a:ext uri="{FF2B5EF4-FFF2-40B4-BE49-F238E27FC236}">
                        <a16:creationId xmlns:a16="http://schemas.microsoft.com/office/drawing/2014/main" id="{85F8AF53-D46C-ED17-565B-DC8570F02F69}"/>
                      </a:ext>
                    </a:extLst>
                  </p:cNvPr>
                  <p:cNvSpPr txBox="1">
                    <a:spLocks noRot="1" noChangeAspect="1" noMove="1" noResize="1" noEditPoints="1" noAdjustHandles="1" noChangeArrowheads="1" noChangeShapeType="1" noTextEdit="1"/>
                  </p:cNvSpPr>
                  <p:nvPr/>
                </p:nvSpPr>
                <p:spPr>
                  <a:xfrm>
                    <a:off x="8375588" y="5421888"/>
                    <a:ext cx="354521" cy="369332"/>
                  </a:xfrm>
                  <a:prstGeom prst="rect">
                    <a:avLst/>
                  </a:prstGeom>
                  <a:blipFill>
                    <a:blip r:embed="rId16"/>
                    <a:stretch>
                      <a:fillRect r="-30303" b="-43243"/>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1D8868CB-0D20-68B4-4183-B40303215243}"/>
                    </a:ext>
                  </a:extLst>
                </p:cNvPr>
                <p:cNvSpPr txBox="1"/>
                <p:nvPr/>
              </p:nvSpPr>
              <p:spPr>
                <a:xfrm>
                  <a:off x="3970014" y="5499393"/>
                  <a:ext cx="3872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𝛼</m:t>
                        </m:r>
                      </m:oMath>
                    </m:oMathPara>
                  </a14:m>
                  <a:endParaRPr lang="zh-CN" altLang="en-US" dirty="0"/>
                </a:p>
              </p:txBody>
            </p:sp>
          </mc:Choice>
          <mc:Fallback xmlns="">
            <p:sp>
              <p:nvSpPr>
                <p:cNvPr id="60" name="文本框 59">
                  <a:extLst>
                    <a:ext uri="{FF2B5EF4-FFF2-40B4-BE49-F238E27FC236}">
                      <a16:creationId xmlns:a16="http://schemas.microsoft.com/office/drawing/2014/main" id="{1D8868CB-0D20-68B4-4183-B40303215243}"/>
                    </a:ext>
                  </a:extLst>
                </p:cNvPr>
                <p:cNvSpPr txBox="1">
                  <a:spLocks noRot="1" noChangeAspect="1" noMove="1" noResize="1" noEditPoints="1" noAdjustHandles="1" noChangeArrowheads="1" noChangeShapeType="1" noTextEdit="1"/>
                </p:cNvSpPr>
                <p:nvPr/>
              </p:nvSpPr>
              <p:spPr>
                <a:xfrm>
                  <a:off x="3970014" y="5499393"/>
                  <a:ext cx="387222" cy="369332"/>
                </a:xfrm>
                <a:prstGeom prst="rect">
                  <a:avLst/>
                </a:prstGeom>
                <a:blipFill>
                  <a:blip r:embed="rId17"/>
                  <a:stretch>
                    <a:fillRect r="-33333" b="-43243"/>
                  </a:stretch>
                </a:blipFill>
              </p:spPr>
              <p:txBody>
                <a:bodyPr/>
                <a:lstStyle/>
                <a:p>
                  <a:r>
                    <a:rPr lang="zh-CN" altLang="en-US">
                      <a:noFill/>
                    </a:rPr>
                    <a:t> </a:t>
                  </a:r>
                </a:p>
              </p:txBody>
            </p:sp>
          </mc:Fallback>
        </mc:AlternateContent>
        <p:grpSp>
          <p:nvGrpSpPr>
            <p:cNvPr id="63" name="组合 62">
              <a:extLst>
                <a:ext uri="{FF2B5EF4-FFF2-40B4-BE49-F238E27FC236}">
                  <a16:creationId xmlns:a16="http://schemas.microsoft.com/office/drawing/2014/main" id="{EA5688A8-4051-63AD-3B8A-BE71927B6396}"/>
                </a:ext>
              </a:extLst>
            </p:cNvPr>
            <p:cNvGrpSpPr/>
            <p:nvPr/>
          </p:nvGrpSpPr>
          <p:grpSpPr>
            <a:xfrm>
              <a:off x="750116" y="4656663"/>
              <a:ext cx="1720850" cy="1069106"/>
              <a:chOff x="432795" y="4515845"/>
              <a:chExt cx="1720850" cy="1069106"/>
            </a:xfrm>
          </p:grpSpPr>
          <p:grpSp>
            <p:nvGrpSpPr>
              <p:cNvPr id="68" name="组合 67">
                <a:extLst>
                  <a:ext uri="{FF2B5EF4-FFF2-40B4-BE49-F238E27FC236}">
                    <a16:creationId xmlns:a16="http://schemas.microsoft.com/office/drawing/2014/main" id="{3A625F28-5589-6EE9-DECD-ACAF0F7EC40A}"/>
                  </a:ext>
                </a:extLst>
              </p:cNvPr>
              <p:cNvGrpSpPr/>
              <p:nvPr/>
            </p:nvGrpSpPr>
            <p:grpSpPr>
              <a:xfrm>
                <a:off x="432795" y="4911851"/>
                <a:ext cx="1720850" cy="673100"/>
                <a:chOff x="1924050" y="4845050"/>
                <a:chExt cx="1720850" cy="673100"/>
              </a:xfrm>
            </p:grpSpPr>
            <p:sp>
              <p:nvSpPr>
                <p:cNvPr id="71" name="矩形 70">
                  <a:extLst>
                    <a:ext uri="{FF2B5EF4-FFF2-40B4-BE49-F238E27FC236}">
                      <a16:creationId xmlns:a16="http://schemas.microsoft.com/office/drawing/2014/main" id="{E4B76D1A-CD33-A9E1-EACB-8B704139AFBD}"/>
                    </a:ext>
                  </a:extLst>
                </p:cNvPr>
                <p:cNvSpPr/>
                <p:nvPr/>
              </p:nvSpPr>
              <p:spPr>
                <a:xfrm>
                  <a:off x="1924050" y="48450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BD74A0C4-8F92-57CD-5297-4BA17F2CB31F}"/>
                    </a:ext>
                  </a:extLst>
                </p:cNvPr>
                <p:cNvSpPr/>
                <p:nvPr/>
              </p:nvSpPr>
              <p:spPr>
                <a:xfrm>
                  <a:off x="2076450" y="49974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3A4A1458-5069-7E17-A55F-C04634FD3AF1}"/>
                    </a:ext>
                  </a:extLst>
                </p:cNvPr>
                <p:cNvSpPr/>
                <p:nvPr/>
              </p:nvSpPr>
              <p:spPr>
                <a:xfrm>
                  <a:off x="2228850" y="51498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id="{9B23F840-E621-4F49-CF0A-209C6BF7EF74}"/>
                    </a:ext>
                  </a:extLst>
                </p:cNvPr>
                <p:cNvSpPr/>
                <p:nvPr/>
              </p:nvSpPr>
              <p:spPr>
                <a:xfrm>
                  <a:off x="2381250" y="53022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69" name="文本框 68">
                    <a:extLst>
                      <a:ext uri="{FF2B5EF4-FFF2-40B4-BE49-F238E27FC236}">
                        <a16:creationId xmlns:a16="http://schemas.microsoft.com/office/drawing/2014/main" id="{898D983D-7613-AF4F-6751-4835BDF5B5CB}"/>
                      </a:ext>
                    </a:extLst>
                  </p:cNvPr>
                  <p:cNvSpPr txBox="1"/>
                  <p:nvPr/>
                </p:nvSpPr>
                <p:spPr>
                  <a:xfrm>
                    <a:off x="855767" y="4515845"/>
                    <a:ext cx="3612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𝑒</m:t>
                          </m:r>
                        </m:oMath>
                      </m:oMathPara>
                    </a14:m>
                    <a:endParaRPr lang="zh-CN" altLang="en-US" dirty="0"/>
                  </a:p>
                </p:txBody>
              </p:sp>
            </mc:Choice>
            <mc:Fallback xmlns="">
              <p:sp>
                <p:nvSpPr>
                  <p:cNvPr id="69" name="文本框 68">
                    <a:extLst>
                      <a:ext uri="{FF2B5EF4-FFF2-40B4-BE49-F238E27FC236}">
                        <a16:creationId xmlns:a16="http://schemas.microsoft.com/office/drawing/2014/main" id="{898D983D-7613-AF4F-6751-4835BDF5B5CB}"/>
                      </a:ext>
                    </a:extLst>
                  </p:cNvPr>
                  <p:cNvSpPr txBox="1">
                    <a:spLocks noRot="1" noChangeAspect="1" noMove="1" noResize="1" noEditPoints="1" noAdjustHandles="1" noChangeArrowheads="1" noChangeShapeType="1" noTextEdit="1"/>
                  </p:cNvSpPr>
                  <p:nvPr/>
                </p:nvSpPr>
                <p:spPr>
                  <a:xfrm>
                    <a:off x="855767" y="4515845"/>
                    <a:ext cx="361253" cy="369332"/>
                  </a:xfrm>
                  <a:prstGeom prst="rect">
                    <a:avLst/>
                  </a:prstGeom>
                  <a:blipFill>
                    <a:blip r:embed="rId18"/>
                    <a:stretch>
                      <a:fillRect r="-29412" b="-39474"/>
                    </a:stretch>
                  </a:blipFill>
                </p:spPr>
                <p:txBody>
                  <a:bodyPr/>
                  <a:lstStyle/>
                  <a:p>
                    <a:r>
                      <a:rPr lang="zh-CN" altLang="en-US">
                        <a:noFill/>
                      </a:rPr>
                      <a:t> </a:t>
                    </a:r>
                  </a:p>
                </p:txBody>
              </p:sp>
            </mc:Fallback>
          </mc:AlternateContent>
        </p:grpSp>
        <p:sp>
          <p:nvSpPr>
            <p:cNvPr id="64" name="左大括号 63">
              <a:extLst>
                <a:ext uri="{FF2B5EF4-FFF2-40B4-BE49-F238E27FC236}">
                  <a16:creationId xmlns:a16="http://schemas.microsoft.com/office/drawing/2014/main" id="{280E7739-0B23-3FF5-1AB6-5EDF30243193}"/>
                </a:ext>
              </a:extLst>
            </p:cNvPr>
            <p:cNvSpPr/>
            <p:nvPr/>
          </p:nvSpPr>
          <p:spPr>
            <a:xfrm>
              <a:off x="3415763" y="4306811"/>
              <a:ext cx="423612" cy="2044617"/>
            </a:xfrm>
            <a:prstGeom prst="leftBrace">
              <a:avLst>
                <a:gd name="adj1" fmla="val 86282"/>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箭头: 右 64">
              <a:extLst>
                <a:ext uri="{FF2B5EF4-FFF2-40B4-BE49-F238E27FC236}">
                  <a16:creationId xmlns:a16="http://schemas.microsoft.com/office/drawing/2014/main" id="{54D4835A-F46B-606C-84DB-51FD9B5ABC65}"/>
                </a:ext>
              </a:extLst>
            </p:cNvPr>
            <p:cNvSpPr/>
            <p:nvPr/>
          </p:nvSpPr>
          <p:spPr>
            <a:xfrm>
              <a:off x="7712429" y="6090524"/>
              <a:ext cx="660577" cy="295305"/>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连接符: 曲线 66">
              <a:extLst>
                <a:ext uri="{FF2B5EF4-FFF2-40B4-BE49-F238E27FC236}">
                  <a16:creationId xmlns:a16="http://schemas.microsoft.com/office/drawing/2014/main" id="{7A950F63-455C-1404-6CE1-E450C9618A69}"/>
                </a:ext>
              </a:extLst>
            </p:cNvPr>
            <p:cNvCxnSpPr/>
            <p:nvPr/>
          </p:nvCxnSpPr>
          <p:spPr>
            <a:xfrm rot="10800000" flipV="1">
              <a:off x="4404719" y="4916985"/>
              <a:ext cx="3525084" cy="767073"/>
            </a:xfrm>
            <a:prstGeom prst="curvedConnector3">
              <a:avLst>
                <a:gd name="adj1" fmla="val 29284"/>
              </a:avLst>
            </a:prstGeom>
            <a:ln w="285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00102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96A4BF-736C-9200-9938-25EE2CCE5306}"/>
              </a:ext>
            </a:extLst>
          </p:cNvPr>
          <p:cNvSpPr>
            <a:spLocks noGrp="1"/>
          </p:cNvSpPr>
          <p:nvPr>
            <p:ph type="title"/>
          </p:nvPr>
        </p:nvSpPr>
        <p:spPr/>
        <p:txBody>
          <a:bodyPr/>
          <a:lstStyle/>
          <a:p>
            <a:r>
              <a:rPr lang="zh-CN" altLang="en-US" dirty="0"/>
              <a:t>实验结果</a:t>
            </a:r>
          </a:p>
        </p:txBody>
      </p:sp>
      <p:sp>
        <p:nvSpPr>
          <p:cNvPr id="3" name="内容占位符 2">
            <a:extLst>
              <a:ext uri="{FF2B5EF4-FFF2-40B4-BE49-F238E27FC236}">
                <a16:creationId xmlns:a16="http://schemas.microsoft.com/office/drawing/2014/main" id="{3FCFD299-54A5-63D4-D56D-AD5160100A7C}"/>
              </a:ext>
            </a:extLst>
          </p:cNvPr>
          <p:cNvSpPr>
            <a:spLocks noGrp="1"/>
          </p:cNvSpPr>
          <p:nvPr>
            <p:ph idx="1"/>
          </p:nvPr>
        </p:nvSpPr>
        <p:spPr/>
        <p:txBody>
          <a:bodyPr/>
          <a:lstStyle/>
          <a:p>
            <a:r>
              <a:rPr lang="zh-CN" altLang="en-US" dirty="0"/>
              <a:t>每个实验取</a:t>
            </a:r>
            <a:r>
              <a:rPr lang="en-US" altLang="zh-CN" dirty="0"/>
              <a:t>10</a:t>
            </a:r>
            <a:r>
              <a:rPr lang="zh-CN" altLang="en-US" dirty="0"/>
              <a:t>个</a:t>
            </a:r>
            <a:r>
              <a:rPr lang="en-US" altLang="zh-CN" dirty="0"/>
              <a:t>seed</a:t>
            </a:r>
            <a:r>
              <a:rPr lang="zh-CN" altLang="en-US" dirty="0"/>
              <a:t>消除随机性。</a:t>
            </a:r>
            <a:endParaRPr lang="en-US" altLang="zh-CN" dirty="0"/>
          </a:p>
          <a:p>
            <a:r>
              <a:rPr lang="zh-CN" altLang="en-US" dirty="0"/>
              <a:t>结论：</a:t>
            </a:r>
            <a:endParaRPr lang="en-US" altLang="zh-CN" dirty="0"/>
          </a:p>
          <a:p>
            <a:r>
              <a:rPr lang="en-US" altLang="zh-CN" dirty="0"/>
              <a:t>1</a:t>
            </a:r>
            <a:r>
              <a:rPr lang="zh-CN" altLang="en-US" dirty="0"/>
              <a:t>、原作者使用</a:t>
            </a:r>
            <a:r>
              <a:rPr lang="en-US" altLang="zh-CN" dirty="0"/>
              <a:t>[</a:t>
            </a:r>
            <a:r>
              <a:rPr lang="en-US" altLang="zh-CN" dirty="0" err="1"/>
              <a:t>cls</a:t>
            </a:r>
            <a:r>
              <a:rPr lang="en-US" altLang="zh-CN" dirty="0"/>
              <a:t>] token</a:t>
            </a:r>
            <a:r>
              <a:rPr lang="zh-CN" altLang="en-US" dirty="0"/>
              <a:t>作为分类向量在某些场景下的表现异常优异的。</a:t>
            </a:r>
            <a:endParaRPr lang="en-US" altLang="zh-CN" dirty="0"/>
          </a:p>
          <a:p>
            <a:r>
              <a:rPr lang="en-US" altLang="zh-CN" dirty="0"/>
              <a:t>2</a:t>
            </a:r>
            <a:r>
              <a:rPr lang="zh-CN" altLang="en-US" dirty="0"/>
              <a:t>、当</a:t>
            </a:r>
            <a:r>
              <a:rPr lang="en-US" altLang="zh-CN" dirty="0"/>
              <a:t>[</a:t>
            </a:r>
            <a:r>
              <a:rPr lang="en-US" altLang="zh-CN" dirty="0" err="1"/>
              <a:t>cls</a:t>
            </a:r>
            <a:r>
              <a:rPr lang="en-US" altLang="zh-CN" dirty="0"/>
              <a:t>] token</a:t>
            </a:r>
            <a:r>
              <a:rPr lang="zh-CN" altLang="en-US" dirty="0"/>
              <a:t>效果表现一般时，建议尝试可学习加权池化</a:t>
            </a:r>
            <a:r>
              <a:rPr lang="en-US" altLang="zh-CN" dirty="0"/>
              <a:t>(tanh)</a:t>
            </a:r>
            <a:r>
              <a:rPr lang="zh-CN" altLang="en-US" dirty="0"/>
              <a:t>、注意力加权池化</a:t>
            </a:r>
            <a:r>
              <a:rPr lang="en-US" altLang="zh-CN" dirty="0"/>
              <a:t>(tanh)</a:t>
            </a:r>
            <a:r>
              <a:rPr lang="zh-CN" altLang="en-US" dirty="0"/>
              <a:t>。</a:t>
            </a:r>
            <a:endParaRPr lang="en-US" altLang="zh-CN" dirty="0"/>
          </a:p>
          <a:p>
            <a:endParaRPr lang="en-US" altLang="zh-CN" dirty="0"/>
          </a:p>
          <a:p>
            <a:endParaRPr lang="en-US" altLang="zh-CN" dirty="0"/>
          </a:p>
          <a:p>
            <a:endParaRPr lang="en-US" altLang="zh-CN" dirty="0"/>
          </a:p>
          <a:p>
            <a:endParaRPr lang="zh-CN" altLang="en-US" dirty="0"/>
          </a:p>
        </p:txBody>
      </p:sp>
      <p:sp>
        <p:nvSpPr>
          <p:cNvPr id="4" name="日期占位符 3">
            <a:extLst>
              <a:ext uri="{FF2B5EF4-FFF2-40B4-BE49-F238E27FC236}">
                <a16:creationId xmlns:a16="http://schemas.microsoft.com/office/drawing/2014/main" id="{A8685B9A-CE65-11F8-1D37-032706992DBE}"/>
              </a:ext>
            </a:extLst>
          </p:cNvPr>
          <p:cNvSpPr>
            <a:spLocks noGrp="1"/>
          </p:cNvSpPr>
          <p:nvPr>
            <p:ph type="dt" sz="half" idx="10"/>
          </p:nvPr>
        </p:nvSpPr>
        <p:spPr/>
        <p:txBody>
          <a:bodyPr/>
          <a:lstStyle/>
          <a:p>
            <a:pPr rtl="0"/>
            <a:fld id="{F24FFC25-0C05-49C8-B150-3CF6B89B5C55}" type="datetime1">
              <a:rPr lang="zh-CN" altLang="en-US" smtClean="0"/>
              <a:t>2024/2/15</a:t>
            </a:fld>
            <a:endParaRPr lang="en-US" dirty="0"/>
          </a:p>
        </p:txBody>
      </p:sp>
      <p:pic>
        <p:nvPicPr>
          <p:cNvPr id="5" name="图片 4">
            <a:extLst>
              <a:ext uri="{FF2B5EF4-FFF2-40B4-BE49-F238E27FC236}">
                <a16:creationId xmlns:a16="http://schemas.microsoft.com/office/drawing/2014/main" id="{9576048B-1690-A6B1-EC7B-C71416293E2F}"/>
              </a:ext>
            </a:extLst>
          </p:cNvPr>
          <p:cNvPicPr>
            <a:picLocks noChangeAspect="1"/>
          </p:cNvPicPr>
          <p:nvPr/>
        </p:nvPicPr>
        <p:blipFill>
          <a:blip r:embed="rId2"/>
          <a:stretch>
            <a:fillRect/>
          </a:stretch>
        </p:blipFill>
        <p:spPr>
          <a:xfrm>
            <a:off x="1335497" y="4470400"/>
            <a:ext cx="8749917" cy="1729232"/>
          </a:xfrm>
          <a:prstGeom prst="rect">
            <a:avLst/>
          </a:prstGeom>
        </p:spPr>
      </p:pic>
    </p:spTree>
    <p:extLst>
      <p:ext uri="{BB962C8B-B14F-4D97-AF65-F5344CB8AC3E}">
        <p14:creationId xmlns:p14="http://schemas.microsoft.com/office/powerpoint/2010/main" val="3376833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88D8E-36BF-D937-858C-86FD7DB30BE3}"/>
              </a:ext>
            </a:extLst>
          </p:cNvPr>
          <p:cNvSpPr>
            <a:spLocks noGrp="1"/>
          </p:cNvSpPr>
          <p:nvPr>
            <p:ph type="title"/>
          </p:nvPr>
        </p:nvSpPr>
        <p:spPr/>
        <p:txBody>
          <a:bodyPr/>
          <a:lstStyle/>
          <a:p>
            <a:r>
              <a:rPr lang="zh-CN" altLang="en-US" dirty="0"/>
              <a:t>注意力加权池化扩展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C2B60A5-4BE2-C7A0-4AB5-DCB5AB74BC48}"/>
                  </a:ext>
                </a:extLst>
              </p:cNvPr>
              <p:cNvSpPr>
                <a:spLocks noGrp="1"/>
              </p:cNvSpPr>
              <p:nvPr>
                <p:ph idx="1"/>
              </p:nvPr>
            </p:nvSpPr>
            <p:spPr>
              <a:xfrm>
                <a:off x="581192" y="2340864"/>
                <a:ext cx="11029615" cy="1308937"/>
              </a:xfrm>
            </p:spPr>
            <p:txBody>
              <a:bodyPr/>
              <a:lstStyle/>
              <a:p>
                <a:r>
                  <a:rPr lang="zh-CN" altLang="en-US" dirty="0"/>
                  <a:t>原始输出的</a:t>
                </a:r>
                <a:r>
                  <a:rPr lang="en-US" altLang="zh-CN" dirty="0"/>
                  <a:t>token</a:t>
                </a:r>
                <a:r>
                  <a:rPr lang="zh-CN" altLang="en-US" dirty="0"/>
                  <a:t>内容肯不适合直接和</a:t>
                </a:r>
                <a:r>
                  <a:rPr lang="zh-CN" altLang="zh-CN" dirty="0"/>
                  <a:t>注意力向量</a:t>
                </a:r>
                <a14:m>
                  <m:oMath xmlns:m="http://schemas.openxmlformats.org/officeDocument/2006/math">
                    <m:r>
                      <a:rPr lang="en-US" altLang="zh-CN" i="1">
                        <a:latin typeface="Cambria Math" panose="02040503050406030204" pitchFamily="18" charset="0"/>
                      </a:rPr>
                      <m:t>𝑣</m:t>
                    </m:r>
                  </m:oMath>
                </a14:m>
                <a:r>
                  <a:rPr lang="zh-CN" altLang="en-US" dirty="0"/>
                  <a:t>进行内积，通过添加非线性映射来得到更好的效果。</a:t>
                </a:r>
                <a:endParaRPr lang="en-US" altLang="zh-CN" dirty="0"/>
              </a:p>
              <a:p>
                <a:pPr marL="0" indent="0">
                  <a:buNone/>
                </a:pPr>
                <a:endParaRPr lang="en-US" altLang="zh-CN" dirty="0"/>
              </a:p>
              <a:p>
                <a:endParaRPr lang="en-US" altLang="zh-CN"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5C2B60A5-4BE2-C7A0-4AB5-DCB5AB74BC48}"/>
                  </a:ext>
                </a:extLst>
              </p:cNvPr>
              <p:cNvSpPr>
                <a:spLocks noGrp="1" noRot="1" noChangeAspect="1" noMove="1" noResize="1" noEditPoints="1" noAdjustHandles="1" noChangeArrowheads="1" noChangeShapeType="1" noTextEdit="1"/>
              </p:cNvSpPr>
              <p:nvPr>
                <p:ph idx="1"/>
              </p:nvPr>
            </p:nvSpPr>
            <p:spPr>
              <a:xfrm>
                <a:off x="581192" y="2340864"/>
                <a:ext cx="11029615" cy="1308937"/>
              </a:xfrm>
              <a:blipFill>
                <a:blip r:embed="rId2"/>
                <a:stretch>
                  <a:fillRect l="-166" t="-27907"/>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F20BACAE-2DDC-4A12-C007-8968551A6815}"/>
              </a:ext>
            </a:extLst>
          </p:cNvPr>
          <p:cNvSpPr>
            <a:spLocks noGrp="1"/>
          </p:cNvSpPr>
          <p:nvPr>
            <p:ph type="dt" sz="half" idx="10"/>
          </p:nvPr>
        </p:nvSpPr>
        <p:spPr>
          <a:xfrm>
            <a:off x="8913554" y="6430614"/>
            <a:ext cx="2844799" cy="365125"/>
          </a:xfrm>
        </p:spPr>
        <p:txBody>
          <a:bodyPr/>
          <a:lstStyle/>
          <a:p>
            <a:pPr rtl="0"/>
            <a:fld id="{F24FFC25-0C05-49C8-B150-3CF6B89B5C55}" type="datetime1">
              <a:rPr lang="zh-CN" altLang="en-US" smtClean="0"/>
              <a:t>2024/2/15</a:t>
            </a:fld>
            <a:endParaRPr lang="en-US" dirty="0"/>
          </a:p>
        </p:txBody>
      </p:sp>
      <p:grpSp>
        <p:nvGrpSpPr>
          <p:cNvPr id="5" name="组合 4">
            <a:extLst>
              <a:ext uri="{FF2B5EF4-FFF2-40B4-BE49-F238E27FC236}">
                <a16:creationId xmlns:a16="http://schemas.microsoft.com/office/drawing/2014/main" id="{77312453-3ECC-9219-791B-38717F1188FB}"/>
              </a:ext>
            </a:extLst>
          </p:cNvPr>
          <p:cNvGrpSpPr/>
          <p:nvPr/>
        </p:nvGrpSpPr>
        <p:grpSpPr>
          <a:xfrm>
            <a:off x="1773723" y="3997944"/>
            <a:ext cx="7485995" cy="2068733"/>
            <a:chOff x="1659423" y="3906617"/>
            <a:chExt cx="7485995" cy="2068733"/>
          </a:xfrm>
        </p:grpSpPr>
        <p:sp>
          <p:nvSpPr>
            <p:cNvPr id="8" name="箭头: 右 7">
              <a:extLst>
                <a:ext uri="{FF2B5EF4-FFF2-40B4-BE49-F238E27FC236}">
                  <a16:creationId xmlns:a16="http://schemas.microsoft.com/office/drawing/2014/main" id="{9AD290D4-C3A6-9DAB-1023-68578F5D6AC0}"/>
                </a:ext>
              </a:extLst>
            </p:cNvPr>
            <p:cNvSpPr/>
            <p:nvPr/>
          </p:nvSpPr>
          <p:spPr>
            <a:xfrm>
              <a:off x="2736444" y="5089234"/>
              <a:ext cx="374046" cy="183362"/>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DC902CEC-7818-534C-3A49-D183A47FCE72}"/>
                </a:ext>
              </a:extLst>
            </p:cNvPr>
            <p:cNvSpPr/>
            <p:nvPr/>
          </p:nvSpPr>
          <p:spPr>
            <a:xfrm rot="5400000">
              <a:off x="7996611" y="4631559"/>
              <a:ext cx="762842" cy="11316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a:extLst>
                <a:ext uri="{FF2B5EF4-FFF2-40B4-BE49-F238E27FC236}">
                  <a16:creationId xmlns:a16="http://schemas.microsoft.com/office/drawing/2014/main" id="{2282C56B-F462-E861-29EB-7548951A1906}"/>
                </a:ext>
              </a:extLst>
            </p:cNvPr>
            <p:cNvGrpSpPr/>
            <p:nvPr/>
          </p:nvGrpSpPr>
          <p:grpSpPr>
            <a:xfrm>
              <a:off x="3557955" y="4478484"/>
              <a:ext cx="974417" cy="417945"/>
              <a:chOff x="1924050" y="4845050"/>
              <a:chExt cx="1720850" cy="673100"/>
            </a:xfrm>
          </p:grpSpPr>
          <p:sp>
            <p:nvSpPr>
              <p:cNvPr id="56" name="矩形 55">
                <a:extLst>
                  <a:ext uri="{FF2B5EF4-FFF2-40B4-BE49-F238E27FC236}">
                    <a16:creationId xmlns:a16="http://schemas.microsoft.com/office/drawing/2014/main" id="{EE92DA12-5D1B-3CBF-4EA2-90DC4A5FCB3D}"/>
                  </a:ext>
                </a:extLst>
              </p:cNvPr>
              <p:cNvSpPr/>
              <p:nvPr/>
            </p:nvSpPr>
            <p:spPr>
              <a:xfrm>
                <a:off x="1924050" y="48450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F8A57B58-A417-A6BD-4100-D8467B0BD7FE}"/>
                  </a:ext>
                </a:extLst>
              </p:cNvPr>
              <p:cNvSpPr/>
              <p:nvPr/>
            </p:nvSpPr>
            <p:spPr>
              <a:xfrm>
                <a:off x="2076450" y="49974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3964C91B-569B-8013-8D92-982D0759E1D3}"/>
                  </a:ext>
                </a:extLst>
              </p:cNvPr>
              <p:cNvSpPr/>
              <p:nvPr/>
            </p:nvSpPr>
            <p:spPr>
              <a:xfrm>
                <a:off x="2228850" y="51498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BC9FD966-8700-5CCC-53BC-D12252BD6861}"/>
                  </a:ext>
                </a:extLst>
              </p:cNvPr>
              <p:cNvSpPr/>
              <p:nvPr/>
            </p:nvSpPr>
            <p:spPr>
              <a:xfrm>
                <a:off x="2381250" y="53022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B2C1D32C-E0FA-0334-E6FB-2F4ED361FD82}"/>
                    </a:ext>
                  </a:extLst>
                </p:cNvPr>
                <p:cNvSpPr txBox="1"/>
                <p:nvPr/>
              </p:nvSpPr>
              <p:spPr>
                <a:xfrm>
                  <a:off x="8215521" y="3906617"/>
                  <a:ext cx="211854" cy="2293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𝑣</m:t>
                        </m:r>
                      </m:oMath>
                    </m:oMathPara>
                  </a14:m>
                  <a:endParaRPr lang="zh-CN" altLang="en-US" dirty="0"/>
                </a:p>
              </p:txBody>
            </p:sp>
          </mc:Choice>
          <mc:Fallback xmlns="">
            <p:sp>
              <p:nvSpPr>
                <p:cNvPr id="46" name="文本框 45">
                  <a:extLst>
                    <a:ext uri="{FF2B5EF4-FFF2-40B4-BE49-F238E27FC236}">
                      <a16:creationId xmlns:a16="http://schemas.microsoft.com/office/drawing/2014/main" id="{B2C1D32C-E0FA-0334-E6FB-2F4ED361FD82}"/>
                    </a:ext>
                  </a:extLst>
                </p:cNvPr>
                <p:cNvSpPr txBox="1">
                  <a:spLocks noRot="1" noChangeAspect="1" noMove="1" noResize="1" noEditPoints="1" noAdjustHandles="1" noChangeArrowheads="1" noChangeShapeType="1" noTextEdit="1"/>
                </p:cNvSpPr>
                <p:nvPr/>
              </p:nvSpPr>
              <p:spPr>
                <a:xfrm>
                  <a:off x="8215521" y="3906617"/>
                  <a:ext cx="211854" cy="229327"/>
                </a:xfrm>
                <a:prstGeom prst="rect">
                  <a:avLst/>
                </a:prstGeom>
                <a:blipFill>
                  <a:blip r:embed="rId3"/>
                  <a:stretch>
                    <a:fillRect r="-31429" b="-43243"/>
                  </a:stretch>
                </a:blipFill>
              </p:spPr>
              <p:txBody>
                <a:bodyPr/>
                <a:lstStyle/>
                <a:p>
                  <a:r>
                    <a:rPr lang="zh-CN" altLang="en-US">
                      <a:noFill/>
                    </a:rPr>
                    <a:t> </a:t>
                  </a:r>
                </a:p>
              </p:txBody>
            </p:sp>
          </mc:Fallback>
        </mc:AlternateContent>
        <p:sp>
          <p:nvSpPr>
            <p:cNvPr id="47" name="乘号 46">
              <a:extLst>
                <a:ext uri="{FF2B5EF4-FFF2-40B4-BE49-F238E27FC236}">
                  <a16:creationId xmlns:a16="http://schemas.microsoft.com/office/drawing/2014/main" id="{4A1A4ED2-A60A-24E4-335E-173C1C2621A8}"/>
                </a:ext>
              </a:extLst>
            </p:cNvPr>
            <p:cNvSpPr/>
            <p:nvPr/>
          </p:nvSpPr>
          <p:spPr>
            <a:xfrm>
              <a:off x="7978184" y="4595504"/>
              <a:ext cx="130176" cy="134058"/>
            </a:xfrm>
            <a:prstGeom prst="mathMultiply">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a:extLst>
                <a:ext uri="{FF2B5EF4-FFF2-40B4-BE49-F238E27FC236}">
                  <a16:creationId xmlns:a16="http://schemas.microsoft.com/office/drawing/2014/main" id="{C5E10F6E-85E0-02AC-10FD-A4F764E94C2E}"/>
                </a:ext>
              </a:extLst>
            </p:cNvPr>
            <p:cNvGrpSpPr/>
            <p:nvPr/>
          </p:nvGrpSpPr>
          <p:grpSpPr>
            <a:xfrm>
              <a:off x="8764281" y="4502828"/>
              <a:ext cx="381137" cy="417945"/>
              <a:chOff x="1238250" y="4902200"/>
              <a:chExt cx="673100" cy="673100"/>
            </a:xfrm>
            <a:solidFill>
              <a:srgbClr val="C00000"/>
            </a:solidFill>
          </p:grpSpPr>
          <p:sp>
            <p:nvSpPr>
              <p:cNvPr id="52" name="矩形 51">
                <a:extLst>
                  <a:ext uri="{FF2B5EF4-FFF2-40B4-BE49-F238E27FC236}">
                    <a16:creationId xmlns:a16="http://schemas.microsoft.com/office/drawing/2014/main" id="{147DD357-9C98-67F4-CEED-7CD417F02103}"/>
                  </a:ext>
                </a:extLst>
              </p:cNvPr>
              <p:cNvSpPr/>
              <p:nvPr/>
            </p:nvSpPr>
            <p:spPr>
              <a:xfrm>
                <a:off x="1238250" y="4902200"/>
                <a:ext cx="21590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A678E43F-1F59-2293-CC23-9BD8EE2F8EB2}"/>
                  </a:ext>
                </a:extLst>
              </p:cNvPr>
              <p:cNvSpPr/>
              <p:nvPr/>
            </p:nvSpPr>
            <p:spPr>
              <a:xfrm>
                <a:off x="1390650" y="5054600"/>
                <a:ext cx="21590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9DD494DF-D7A9-C009-B014-25017B9BB3BF}"/>
                  </a:ext>
                </a:extLst>
              </p:cNvPr>
              <p:cNvSpPr/>
              <p:nvPr/>
            </p:nvSpPr>
            <p:spPr>
              <a:xfrm>
                <a:off x="1543050" y="5207000"/>
                <a:ext cx="21590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AEC822FF-29E8-EC28-E670-FE0AEAA5079A}"/>
                  </a:ext>
                </a:extLst>
              </p:cNvPr>
              <p:cNvSpPr/>
              <p:nvPr/>
            </p:nvSpPr>
            <p:spPr>
              <a:xfrm>
                <a:off x="1695450" y="5359400"/>
                <a:ext cx="21590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等号 48">
              <a:extLst>
                <a:ext uri="{FF2B5EF4-FFF2-40B4-BE49-F238E27FC236}">
                  <a16:creationId xmlns:a16="http://schemas.microsoft.com/office/drawing/2014/main" id="{BD75AB52-CC78-D878-39E0-17A56161E801}"/>
                </a:ext>
              </a:extLst>
            </p:cNvPr>
            <p:cNvSpPr/>
            <p:nvPr/>
          </p:nvSpPr>
          <p:spPr>
            <a:xfrm>
              <a:off x="8482923" y="4601399"/>
              <a:ext cx="190569" cy="189258"/>
            </a:xfrm>
            <a:prstGeom prst="mathEqual">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0FD4273D-C03F-498D-6138-0EC7F8CDA742}"/>
                    </a:ext>
                  </a:extLst>
                </p:cNvPr>
                <p:cNvSpPr txBox="1"/>
                <p:nvPr/>
              </p:nvSpPr>
              <p:spPr>
                <a:xfrm>
                  <a:off x="3809793" y="4196227"/>
                  <a:ext cx="204557" cy="2293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𝑒</m:t>
                        </m:r>
                      </m:oMath>
                    </m:oMathPara>
                  </a14:m>
                  <a:endParaRPr lang="zh-CN" altLang="en-US" dirty="0"/>
                </a:p>
              </p:txBody>
            </p:sp>
          </mc:Choice>
          <mc:Fallback xmlns="">
            <p:sp>
              <p:nvSpPr>
                <p:cNvPr id="50" name="文本框 49">
                  <a:extLst>
                    <a:ext uri="{FF2B5EF4-FFF2-40B4-BE49-F238E27FC236}">
                      <a16:creationId xmlns:a16="http://schemas.microsoft.com/office/drawing/2014/main" id="{0FD4273D-C03F-498D-6138-0EC7F8CDA742}"/>
                    </a:ext>
                  </a:extLst>
                </p:cNvPr>
                <p:cNvSpPr txBox="1">
                  <a:spLocks noRot="1" noChangeAspect="1" noMove="1" noResize="1" noEditPoints="1" noAdjustHandles="1" noChangeArrowheads="1" noChangeShapeType="1" noTextEdit="1"/>
                </p:cNvSpPr>
                <p:nvPr/>
              </p:nvSpPr>
              <p:spPr>
                <a:xfrm>
                  <a:off x="3809793" y="4196227"/>
                  <a:ext cx="204557" cy="229327"/>
                </a:xfrm>
                <a:prstGeom prst="rect">
                  <a:avLst/>
                </a:prstGeom>
                <a:blipFill>
                  <a:blip r:embed="rId4"/>
                  <a:stretch>
                    <a:fillRect r="-33333" b="-42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3969EBE4-739F-5275-DE80-EFD172F381FD}"/>
                    </a:ext>
                  </a:extLst>
                </p:cNvPr>
                <p:cNvSpPr txBox="1"/>
                <p:nvPr/>
              </p:nvSpPr>
              <p:spPr>
                <a:xfrm>
                  <a:off x="8689624" y="4159494"/>
                  <a:ext cx="219261" cy="2293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𝛼</m:t>
                        </m:r>
                      </m:oMath>
                    </m:oMathPara>
                  </a14:m>
                  <a:endParaRPr lang="zh-CN" altLang="en-US" dirty="0"/>
                </a:p>
              </p:txBody>
            </p:sp>
          </mc:Choice>
          <mc:Fallback xmlns="">
            <p:sp>
              <p:nvSpPr>
                <p:cNvPr id="51" name="文本框 50">
                  <a:extLst>
                    <a:ext uri="{FF2B5EF4-FFF2-40B4-BE49-F238E27FC236}">
                      <a16:creationId xmlns:a16="http://schemas.microsoft.com/office/drawing/2014/main" id="{3969EBE4-739F-5275-DE80-EFD172F381FD}"/>
                    </a:ext>
                  </a:extLst>
                </p:cNvPr>
                <p:cNvSpPr txBox="1">
                  <a:spLocks noRot="1" noChangeAspect="1" noMove="1" noResize="1" noEditPoints="1" noAdjustHandles="1" noChangeArrowheads="1" noChangeShapeType="1" noTextEdit="1"/>
                </p:cNvSpPr>
                <p:nvPr/>
              </p:nvSpPr>
              <p:spPr>
                <a:xfrm>
                  <a:off x="8689624" y="4159494"/>
                  <a:ext cx="219261" cy="229327"/>
                </a:xfrm>
                <a:prstGeom prst="rect">
                  <a:avLst/>
                </a:prstGeom>
                <a:blipFill>
                  <a:blip r:embed="rId5"/>
                  <a:stretch>
                    <a:fillRect r="-33333" b="-42105"/>
                  </a:stretch>
                </a:blipFill>
              </p:spPr>
              <p:txBody>
                <a:bodyPr/>
                <a:lstStyle/>
                <a:p>
                  <a:r>
                    <a:rPr lang="zh-CN" altLang="en-US">
                      <a:noFill/>
                    </a:rPr>
                    <a:t> </a:t>
                  </a:r>
                </a:p>
              </p:txBody>
            </p:sp>
          </mc:Fallback>
        </mc:AlternateContent>
        <p:grpSp>
          <p:nvGrpSpPr>
            <p:cNvPr id="10" name="组合 9">
              <a:extLst>
                <a:ext uri="{FF2B5EF4-FFF2-40B4-BE49-F238E27FC236}">
                  <a16:creationId xmlns:a16="http://schemas.microsoft.com/office/drawing/2014/main" id="{F9A719E3-7AE5-E8E0-514A-8F273E573035}"/>
                </a:ext>
              </a:extLst>
            </p:cNvPr>
            <p:cNvGrpSpPr/>
            <p:nvPr/>
          </p:nvGrpSpPr>
          <p:grpSpPr>
            <a:xfrm>
              <a:off x="4345022" y="5502205"/>
              <a:ext cx="974417" cy="417944"/>
              <a:chOff x="1924050" y="4845050"/>
              <a:chExt cx="1720850" cy="673100"/>
            </a:xfrm>
          </p:grpSpPr>
          <p:sp>
            <p:nvSpPr>
              <p:cNvPr id="40" name="矩形 39">
                <a:extLst>
                  <a:ext uri="{FF2B5EF4-FFF2-40B4-BE49-F238E27FC236}">
                    <a16:creationId xmlns:a16="http://schemas.microsoft.com/office/drawing/2014/main" id="{F7D2DCE4-E69F-68C6-B9D0-5864DC8F49E3}"/>
                  </a:ext>
                </a:extLst>
              </p:cNvPr>
              <p:cNvSpPr/>
              <p:nvPr/>
            </p:nvSpPr>
            <p:spPr>
              <a:xfrm>
                <a:off x="1924050" y="48450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82460D80-AFE0-720F-ECDE-37D283FEF134}"/>
                  </a:ext>
                </a:extLst>
              </p:cNvPr>
              <p:cNvSpPr/>
              <p:nvPr/>
            </p:nvSpPr>
            <p:spPr>
              <a:xfrm>
                <a:off x="2076450" y="49974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A7253B91-2685-9BC0-45FD-661B9BC5D547}"/>
                  </a:ext>
                </a:extLst>
              </p:cNvPr>
              <p:cNvSpPr/>
              <p:nvPr/>
            </p:nvSpPr>
            <p:spPr>
              <a:xfrm>
                <a:off x="2228850" y="51498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2443E788-7104-41FC-16D2-9A20EB0333AB}"/>
                  </a:ext>
                </a:extLst>
              </p:cNvPr>
              <p:cNvSpPr/>
              <p:nvPr/>
            </p:nvSpPr>
            <p:spPr>
              <a:xfrm>
                <a:off x="2381250" y="53022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00894F5F-A3A8-ED7D-7AC6-B0F8293CDB6A}"/>
                </a:ext>
              </a:extLst>
            </p:cNvPr>
            <p:cNvGrpSpPr/>
            <p:nvPr/>
          </p:nvGrpSpPr>
          <p:grpSpPr>
            <a:xfrm>
              <a:off x="3545940" y="5557406"/>
              <a:ext cx="381137" cy="417944"/>
              <a:chOff x="1238250" y="4902200"/>
              <a:chExt cx="673100" cy="673100"/>
            </a:xfrm>
            <a:solidFill>
              <a:srgbClr val="C00000"/>
            </a:solidFill>
          </p:grpSpPr>
          <p:sp>
            <p:nvSpPr>
              <p:cNvPr id="36" name="矩形 35">
                <a:extLst>
                  <a:ext uri="{FF2B5EF4-FFF2-40B4-BE49-F238E27FC236}">
                    <a16:creationId xmlns:a16="http://schemas.microsoft.com/office/drawing/2014/main" id="{75C3BFF3-DFD1-EF62-7A99-D06E1C5059E5}"/>
                  </a:ext>
                </a:extLst>
              </p:cNvPr>
              <p:cNvSpPr/>
              <p:nvPr/>
            </p:nvSpPr>
            <p:spPr>
              <a:xfrm>
                <a:off x="1238250" y="4902200"/>
                <a:ext cx="21590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13357393-2D9D-35FB-F490-6D200CEE0878}"/>
                  </a:ext>
                </a:extLst>
              </p:cNvPr>
              <p:cNvSpPr/>
              <p:nvPr/>
            </p:nvSpPr>
            <p:spPr>
              <a:xfrm>
                <a:off x="1390650" y="5054600"/>
                <a:ext cx="21590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B1D1B72C-905A-82B6-DFF5-0B67B49A9F23}"/>
                  </a:ext>
                </a:extLst>
              </p:cNvPr>
              <p:cNvSpPr/>
              <p:nvPr/>
            </p:nvSpPr>
            <p:spPr>
              <a:xfrm>
                <a:off x="1543050" y="5207000"/>
                <a:ext cx="21590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7740E112-8681-C890-D12E-B24118C47F0C}"/>
                  </a:ext>
                </a:extLst>
              </p:cNvPr>
              <p:cNvSpPr/>
              <p:nvPr/>
            </p:nvSpPr>
            <p:spPr>
              <a:xfrm>
                <a:off x="1695450" y="5359400"/>
                <a:ext cx="21590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12C711EB-FED4-D1D8-95B5-0B3CC62B2566}"/>
                </a:ext>
              </a:extLst>
            </p:cNvPr>
            <p:cNvGrpSpPr/>
            <p:nvPr/>
          </p:nvGrpSpPr>
          <p:grpSpPr>
            <a:xfrm>
              <a:off x="3972969" y="5537691"/>
              <a:ext cx="372054" cy="425830"/>
              <a:chOff x="1711492" y="4819650"/>
              <a:chExt cx="657058" cy="685800"/>
            </a:xfrm>
            <a:solidFill>
              <a:srgbClr val="00B050"/>
            </a:solidFill>
          </p:grpSpPr>
          <p:sp>
            <p:nvSpPr>
              <p:cNvPr id="32" name="乘号 31">
                <a:extLst>
                  <a:ext uri="{FF2B5EF4-FFF2-40B4-BE49-F238E27FC236}">
                    <a16:creationId xmlns:a16="http://schemas.microsoft.com/office/drawing/2014/main" id="{9B04EBD5-7FFF-2715-36AB-1BA2CA0C4802}"/>
                  </a:ext>
                </a:extLst>
              </p:cNvPr>
              <p:cNvSpPr/>
              <p:nvPr/>
            </p:nvSpPr>
            <p:spPr>
              <a:xfrm>
                <a:off x="1711492" y="4819650"/>
                <a:ext cx="199858" cy="228600"/>
              </a:xfrm>
              <a:prstGeom prst="mathMultiply">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乘号 32">
                <a:extLst>
                  <a:ext uri="{FF2B5EF4-FFF2-40B4-BE49-F238E27FC236}">
                    <a16:creationId xmlns:a16="http://schemas.microsoft.com/office/drawing/2014/main" id="{ADF59A42-1FA9-143B-E5A2-0929D77A35B8}"/>
                  </a:ext>
                </a:extLst>
              </p:cNvPr>
              <p:cNvSpPr/>
              <p:nvPr/>
            </p:nvSpPr>
            <p:spPr>
              <a:xfrm>
                <a:off x="1863892" y="4972050"/>
                <a:ext cx="199858" cy="228600"/>
              </a:xfrm>
              <a:prstGeom prst="mathMultiply">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乘号 33">
                <a:extLst>
                  <a:ext uri="{FF2B5EF4-FFF2-40B4-BE49-F238E27FC236}">
                    <a16:creationId xmlns:a16="http://schemas.microsoft.com/office/drawing/2014/main" id="{FE12EFD4-E9E6-1C3B-993B-556C0109570D}"/>
                  </a:ext>
                </a:extLst>
              </p:cNvPr>
              <p:cNvSpPr/>
              <p:nvPr/>
            </p:nvSpPr>
            <p:spPr>
              <a:xfrm>
                <a:off x="2016292" y="5124450"/>
                <a:ext cx="199858" cy="228600"/>
              </a:xfrm>
              <a:prstGeom prst="mathMultiply">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乘号 34">
                <a:extLst>
                  <a:ext uri="{FF2B5EF4-FFF2-40B4-BE49-F238E27FC236}">
                    <a16:creationId xmlns:a16="http://schemas.microsoft.com/office/drawing/2014/main" id="{25BE3BC1-1C60-3B47-C1C7-528C28FFEEA9}"/>
                  </a:ext>
                </a:extLst>
              </p:cNvPr>
              <p:cNvSpPr/>
              <p:nvPr/>
            </p:nvSpPr>
            <p:spPr>
              <a:xfrm>
                <a:off x="2168692" y="5276850"/>
                <a:ext cx="199858" cy="228600"/>
              </a:xfrm>
              <a:prstGeom prst="mathMultiply">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94F853B-4DDB-435A-5991-78B0BF649E6D}"/>
                    </a:ext>
                  </a:extLst>
                </p:cNvPr>
                <p:cNvSpPr txBox="1"/>
                <p:nvPr/>
              </p:nvSpPr>
              <p:spPr>
                <a:xfrm>
                  <a:off x="3000930" y="5232703"/>
                  <a:ext cx="3451809" cy="2293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𝑒</m:t>
                        </m:r>
                      </m:oMath>
                    </m:oMathPara>
                  </a14:m>
                  <a:endParaRPr lang="zh-CN" altLang="en-US" dirty="0"/>
                </a:p>
              </p:txBody>
            </p:sp>
          </mc:Choice>
          <mc:Fallback xmlns="">
            <p:sp>
              <p:nvSpPr>
                <p:cNvPr id="13" name="文本框 12">
                  <a:extLst>
                    <a:ext uri="{FF2B5EF4-FFF2-40B4-BE49-F238E27FC236}">
                      <a16:creationId xmlns:a16="http://schemas.microsoft.com/office/drawing/2014/main" id="{094F853B-4DDB-435A-5991-78B0BF649E6D}"/>
                    </a:ext>
                  </a:extLst>
                </p:cNvPr>
                <p:cNvSpPr txBox="1">
                  <a:spLocks noRot="1" noChangeAspect="1" noMove="1" noResize="1" noEditPoints="1" noAdjustHandles="1" noChangeArrowheads="1" noChangeShapeType="1" noTextEdit="1"/>
                </p:cNvSpPr>
                <p:nvPr/>
              </p:nvSpPr>
              <p:spPr>
                <a:xfrm>
                  <a:off x="3000930" y="5232703"/>
                  <a:ext cx="3451809" cy="229327"/>
                </a:xfrm>
                <a:prstGeom prst="rect">
                  <a:avLst/>
                </a:prstGeom>
                <a:blipFill>
                  <a:blip r:embed="rId6"/>
                  <a:stretch>
                    <a:fillRect b="-42105"/>
                  </a:stretch>
                </a:blipFill>
              </p:spPr>
              <p:txBody>
                <a:bodyPr/>
                <a:lstStyle/>
                <a:p>
                  <a:r>
                    <a:rPr lang="zh-CN" altLang="en-US">
                      <a:noFill/>
                    </a:rPr>
                    <a:t> </a:t>
                  </a:r>
                </a:p>
              </p:txBody>
            </p:sp>
          </mc:Fallback>
        </mc:AlternateContent>
        <p:grpSp>
          <p:nvGrpSpPr>
            <p:cNvPr id="14" name="组合 13">
              <a:extLst>
                <a:ext uri="{FF2B5EF4-FFF2-40B4-BE49-F238E27FC236}">
                  <a16:creationId xmlns:a16="http://schemas.microsoft.com/office/drawing/2014/main" id="{70C8D214-03BC-5C58-58DA-19AA81B2DAE0}"/>
                </a:ext>
              </a:extLst>
            </p:cNvPr>
            <p:cNvGrpSpPr/>
            <p:nvPr/>
          </p:nvGrpSpPr>
          <p:grpSpPr>
            <a:xfrm>
              <a:off x="6177849" y="5221274"/>
              <a:ext cx="974417" cy="714620"/>
              <a:chOff x="7892346" y="5339677"/>
              <a:chExt cx="1720850" cy="1150897"/>
            </a:xfrm>
          </p:grpSpPr>
          <p:grpSp>
            <p:nvGrpSpPr>
              <p:cNvPr id="26" name="组合 25">
                <a:extLst>
                  <a:ext uri="{FF2B5EF4-FFF2-40B4-BE49-F238E27FC236}">
                    <a16:creationId xmlns:a16="http://schemas.microsoft.com/office/drawing/2014/main" id="{435F274D-AD75-7F3F-30A0-85472E038F57}"/>
                  </a:ext>
                </a:extLst>
              </p:cNvPr>
              <p:cNvGrpSpPr/>
              <p:nvPr/>
            </p:nvGrpSpPr>
            <p:grpSpPr>
              <a:xfrm>
                <a:off x="7892346" y="5817474"/>
                <a:ext cx="1720850" cy="673100"/>
                <a:chOff x="1924050" y="4845050"/>
                <a:chExt cx="1720850" cy="673100"/>
              </a:xfrm>
              <a:solidFill>
                <a:srgbClr val="FFC000"/>
              </a:solidFill>
            </p:grpSpPr>
            <p:sp>
              <p:nvSpPr>
                <p:cNvPr id="28" name="矩形 27">
                  <a:extLst>
                    <a:ext uri="{FF2B5EF4-FFF2-40B4-BE49-F238E27FC236}">
                      <a16:creationId xmlns:a16="http://schemas.microsoft.com/office/drawing/2014/main" id="{B5E88E38-B21B-6CB6-47D7-FD6553F57C7E}"/>
                    </a:ext>
                  </a:extLst>
                </p:cNvPr>
                <p:cNvSpPr/>
                <p:nvPr/>
              </p:nvSpPr>
              <p:spPr>
                <a:xfrm>
                  <a:off x="1924050" y="4845050"/>
                  <a:ext cx="126365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5AEC0AB4-FE81-45FD-DEF9-B4F21FBF3916}"/>
                    </a:ext>
                  </a:extLst>
                </p:cNvPr>
                <p:cNvSpPr/>
                <p:nvPr/>
              </p:nvSpPr>
              <p:spPr>
                <a:xfrm>
                  <a:off x="2076450" y="4997450"/>
                  <a:ext cx="126365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EA0E6E52-86AC-DBE5-01C7-1017FA9FC8AB}"/>
                    </a:ext>
                  </a:extLst>
                </p:cNvPr>
                <p:cNvSpPr/>
                <p:nvPr/>
              </p:nvSpPr>
              <p:spPr>
                <a:xfrm>
                  <a:off x="2228850" y="5149850"/>
                  <a:ext cx="126365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7C724534-7254-B029-3A77-50FFFBF354C9}"/>
                    </a:ext>
                  </a:extLst>
                </p:cNvPr>
                <p:cNvSpPr/>
                <p:nvPr/>
              </p:nvSpPr>
              <p:spPr>
                <a:xfrm>
                  <a:off x="2381250" y="5302250"/>
                  <a:ext cx="126365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BDDC5FAE-8E6C-CADD-A310-BE4FC4AFF496}"/>
                      </a:ext>
                    </a:extLst>
                  </p:cNvPr>
                  <p:cNvSpPr txBox="1"/>
                  <p:nvPr/>
                </p:nvSpPr>
                <p:spPr>
                  <a:xfrm>
                    <a:off x="8377810" y="5339677"/>
                    <a:ext cx="3545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𝑠</m:t>
                          </m:r>
                        </m:oMath>
                      </m:oMathPara>
                    </a14:m>
                    <a:endParaRPr lang="zh-CN" altLang="en-US" dirty="0"/>
                  </a:p>
                </p:txBody>
              </p:sp>
            </mc:Choice>
            <mc:Fallback xmlns="">
              <p:sp>
                <p:nvSpPr>
                  <p:cNvPr id="27" name="文本框 26">
                    <a:extLst>
                      <a:ext uri="{FF2B5EF4-FFF2-40B4-BE49-F238E27FC236}">
                        <a16:creationId xmlns:a16="http://schemas.microsoft.com/office/drawing/2014/main" id="{BDDC5FAE-8E6C-CADD-A310-BE4FC4AFF496}"/>
                      </a:ext>
                    </a:extLst>
                  </p:cNvPr>
                  <p:cNvSpPr txBox="1">
                    <a:spLocks noRot="1" noChangeAspect="1" noMove="1" noResize="1" noEditPoints="1" noAdjustHandles="1" noChangeArrowheads="1" noChangeShapeType="1" noTextEdit="1"/>
                  </p:cNvSpPr>
                  <p:nvPr/>
                </p:nvSpPr>
                <p:spPr>
                  <a:xfrm>
                    <a:off x="8377810" y="5339677"/>
                    <a:ext cx="354522" cy="369332"/>
                  </a:xfrm>
                  <a:prstGeom prst="rect">
                    <a:avLst/>
                  </a:prstGeom>
                  <a:blipFill>
                    <a:blip r:embed="rId7"/>
                    <a:stretch>
                      <a:fillRect r="-30303" b="-42105"/>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A9C1C5B-5DAF-4CBA-9008-5FA0B98BEBBD}"/>
                    </a:ext>
                  </a:extLst>
                </p:cNvPr>
                <p:cNvSpPr txBox="1"/>
                <p:nvPr/>
              </p:nvSpPr>
              <p:spPr>
                <a:xfrm>
                  <a:off x="3436309" y="5260356"/>
                  <a:ext cx="219261" cy="2293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𝛼</m:t>
                        </m:r>
                      </m:oMath>
                    </m:oMathPara>
                  </a14:m>
                  <a:endParaRPr lang="zh-CN" altLang="en-US" dirty="0"/>
                </a:p>
              </p:txBody>
            </p:sp>
          </mc:Choice>
          <mc:Fallback xmlns="">
            <p:sp>
              <p:nvSpPr>
                <p:cNvPr id="15" name="文本框 14">
                  <a:extLst>
                    <a:ext uri="{FF2B5EF4-FFF2-40B4-BE49-F238E27FC236}">
                      <a16:creationId xmlns:a16="http://schemas.microsoft.com/office/drawing/2014/main" id="{2A9C1C5B-5DAF-4CBA-9008-5FA0B98BEBBD}"/>
                    </a:ext>
                  </a:extLst>
                </p:cNvPr>
                <p:cNvSpPr txBox="1">
                  <a:spLocks noRot="1" noChangeAspect="1" noMove="1" noResize="1" noEditPoints="1" noAdjustHandles="1" noChangeArrowheads="1" noChangeShapeType="1" noTextEdit="1"/>
                </p:cNvSpPr>
                <p:nvPr/>
              </p:nvSpPr>
              <p:spPr>
                <a:xfrm>
                  <a:off x="3436309" y="5260356"/>
                  <a:ext cx="219261" cy="229327"/>
                </a:xfrm>
                <a:prstGeom prst="rect">
                  <a:avLst/>
                </a:prstGeom>
                <a:blipFill>
                  <a:blip r:embed="rId8"/>
                  <a:stretch>
                    <a:fillRect r="-33333" b="-39474"/>
                  </a:stretch>
                </a:blipFill>
              </p:spPr>
              <p:txBody>
                <a:bodyPr/>
                <a:lstStyle/>
                <a:p>
                  <a:r>
                    <a:rPr lang="zh-CN" altLang="en-US">
                      <a:noFill/>
                    </a:rPr>
                    <a:t> </a:t>
                  </a:r>
                </a:p>
              </p:txBody>
            </p:sp>
          </mc:Fallback>
        </mc:AlternateContent>
        <p:grpSp>
          <p:nvGrpSpPr>
            <p:cNvPr id="16" name="组合 15">
              <a:extLst>
                <a:ext uri="{FF2B5EF4-FFF2-40B4-BE49-F238E27FC236}">
                  <a16:creationId xmlns:a16="http://schemas.microsoft.com/office/drawing/2014/main" id="{E51A5CA3-BDFA-1DD7-D921-19107AAF9074}"/>
                </a:ext>
              </a:extLst>
            </p:cNvPr>
            <p:cNvGrpSpPr/>
            <p:nvPr/>
          </p:nvGrpSpPr>
          <p:grpSpPr>
            <a:xfrm>
              <a:off x="1659423" y="4717571"/>
              <a:ext cx="974417" cy="719808"/>
              <a:chOff x="432795" y="4425699"/>
              <a:chExt cx="1720850" cy="1159252"/>
            </a:xfrm>
          </p:grpSpPr>
          <p:grpSp>
            <p:nvGrpSpPr>
              <p:cNvPr id="20" name="组合 19">
                <a:extLst>
                  <a:ext uri="{FF2B5EF4-FFF2-40B4-BE49-F238E27FC236}">
                    <a16:creationId xmlns:a16="http://schemas.microsoft.com/office/drawing/2014/main" id="{36AD1DC5-8A08-B8F0-EAA4-327770D54B69}"/>
                  </a:ext>
                </a:extLst>
              </p:cNvPr>
              <p:cNvGrpSpPr/>
              <p:nvPr/>
            </p:nvGrpSpPr>
            <p:grpSpPr>
              <a:xfrm>
                <a:off x="432795" y="4911851"/>
                <a:ext cx="1720850" cy="673100"/>
                <a:chOff x="1924050" y="4845050"/>
                <a:chExt cx="1720850" cy="673100"/>
              </a:xfrm>
            </p:grpSpPr>
            <p:sp>
              <p:nvSpPr>
                <p:cNvPr id="22" name="矩形 21">
                  <a:extLst>
                    <a:ext uri="{FF2B5EF4-FFF2-40B4-BE49-F238E27FC236}">
                      <a16:creationId xmlns:a16="http://schemas.microsoft.com/office/drawing/2014/main" id="{9D242B11-3BAB-9E8C-607E-A9BE720595ED}"/>
                    </a:ext>
                  </a:extLst>
                </p:cNvPr>
                <p:cNvSpPr/>
                <p:nvPr/>
              </p:nvSpPr>
              <p:spPr>
                <a:xfrm>
                  <a:off x="1924050" y="48450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A0F84B91-0EE8-9440-4D5B-B11A4E9D4335}"/>
                    </a:ext>
                  </a:extLst>
                </p:cNvPr>
                <p:cNvSpPr/>
                <p:nvPr/>
              </p:nvSpPr>
              <p:spPr>
                <a:xfrm>
                  <a:off x="2076450" y="49974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4D9005B7-4D6A-9598-6990-940F18FE6273}"/>
                    </a:ext>
                  </a:extLst>
                </p:cNvPr>
                <p:cNvSpPr/>
                <p:nvPr/>
              </p:nvSpPr>
              <p:spPr>
                <a:xfrm>
                  <a:off x="2228850" y="51498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848EBAF1-3C67-4BA8-C750-B25B467180F9}"/>
                    </a:ext>
                  </a:extLst>
                </p:cNvPr>
                <p:cNvSpPr/>
                <p:nvPr/>
              </p:nvSpPr>
              <p:spPr>
                <a:xfrm>
                  <a:off x="2381250" y="53022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2D8093FE-32D6-521F-FF05-0B9D546698A4}"/>
                      </a:ext>
                    </a:extLst>
                  </p:cNvPr>
                  <p:cNvSpPr txBox="1"/>
                  <p:nvPr/>
                </p:nvSpPr>
                <p:spPr>
                  <a:xfrm>
                    <a:off x="855765" y="4425699"/>
                    <a:ext cx="3612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𝑒</m:t>
                          </m:r>
                        </m:oMath>
                      </m:oMathPara>
                    </a14:m>
                    <a:endParaRPr lang="zh-CN" altLang="en-US" dirty="0"/>
                  </a:p>
                </p:txBody>
              </p:sp>
            </mc:Choice>
            <mc:Fallback xmlns="">
              <p:sp>
                <p:nvSpPr>
                  <p:cNvPr id="21" name="文本框 20">
                    <a:extLst>
                      <a:ext uri="{FF2B5EF4-FFF2-40B4-BE49-F238E27FC236}">
                        <a16:creationId xmlns:a16="http://schemas.microsoft.com/office/drawing/2014/main" id="{2D8093FE-32D6-521F-FF05-0B9D546698A4}"/>
                      </a:ext>
                    </a:extLst>
                  </p:cNvPr>
                  <p:cNvSpPr txBox="1">
                    <a:spLocks noRot="1" noChangeAspect="1" noMove="1" noResize="1" noEditPoints="1" noAdjustHandles="1" noChangeArrowheads="1" noChangeShapeType="1" noTextEdit="1"/>
                  </p:cNvSpPr>
                  <p:nvPr/>
                </p:nvSpPr>
                <p:spPr>
                  <a:xfrm>
                    <a:off x="855765" y="4425699"/>
                    <a:ext cx="361254" cy="369332"/>
                  </a:xfrm>
                  <a:prstGeom prst="rect">
                    <a:avLst/>
                  </a:prstGeom>
                  <a:blipFill>
                    <a:blip r:embed="rId9"/>
                    <a:stretch>
                      <a:fillRect r="-29412" b="-43243"/>
                    </a:stretch>
                  </a:blipFill>
                </p:spPr>
                <p:txBody>
                  <a:bodyPr/>
                  <a:lstStyle/>
                  <a:p>
                    <a:r>
                      <a:rPr lang="zh-CN" altLang="en-US">
                        <a:noFill/>
                      </a:rPr>
                      <a:t> </a:t>
                    </a:r>
                  </a:p>
                </p:txBody>
              </p:sp>
            </mc:Fallback>
          </mc:AlternateContent>
        </p:grpSp>
        <p:sp>
          <p:nvSpPr>
            <p:cNvPr id="17" name="左大括号 16">
              <a:extLst>
                <a:ext uri="{FF2B5EF4-FFF2-40B4-BE49-F238E27FC236}">
                  <a16:creationId xmlns:a16="http://schemas.microsoft.com/office/drawing/2014/main" id="{B034E1A8-4A50-C2A7-4B9B-610754049066}"/>
                </a:ext>
              </a:extLst>
            </p:cNvPr>
            <p:cNvSpPr/>
            <p:nvPr/>
          </p:nvSpPr>
          <p:spPr>
            <a:xfrm>
              <a:off x="3168823" y="4556312"/>
              <a:ext cx="239867" cy="1269553"/>
            </a:xfrm>
            <a:prstGeom prst="leftBrace">
              <a:avLst>
                <a:gd name="adj1" fmla="val 86282"/>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箭头: 右 17">
              <a:extLst>
                <a:ext uri="{FF2B5EF4-FFF2-40B4-BE49-F238E27FC236}">
                  <a16:creationId xmlns:a16="http://schemas.microsoft.com/office/drawing/2014/main" id="{F4BB5C4A-F84F-E803-2FB5-17568B44DB00}"/>
                </a:ext>
              </a:extLst>
            </p:cNvPr>
            <p:cNvSpPr/>
            <p:nvPr/>
          </p:nvSpPr>
          <p:spPr>
            <a:xfrm>
              <a:off x="5601775" y="5663863"/>
              <a:ext cx="374046" cy="183362"/>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连接符: 曲线 18">
              <a:extLst>
                <a:ext uri="{FF2B5EF4-FFF2-40B4-BE49-F238E27FC236}">
                  <a16:creationId xmlns:a16="http://schemas.microsoft.com/office/drawing/2014/main" id="{09C93ECE-90EF-48D4-9B5B-162C74124657}"/>
                </a:ext>
              </a:extLst>
            </p:cNvPr>
            <p:cNvCxnSpPr>
              <a:cxnSpLocks/>
            </p:cNvCxnSpPr>
            <p:nvPr/>
          </p:nvCxnSpPr>
          <p:spPr>
            <a:xfrm rot="5400000">
              <a:off x="6158092" y="2444576"/>
              <a:ext cx="490705" cy="5355479"/>
            </a:xfrm>
            <a:prstGeom prst="curvedConnector2">
              <a:avLst/>
            </a:prstGeom>
            <a:ln w="285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id="{0692F7EB-1F7C-0B66-F3FE-559F39E93A8D}"/>
                </a:ext>
              </a:extLst>
            </p:cNvPr>
            <p:cNvSpPr/>
            <p:nvPr/>
          </p:nvSpPr>
          <p:spPr>
            <a:xfrm>
              <a:off x="4825999" y="4306721"/>
              <a:ext cx="1401116" cy="67283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dp+Linear+norm+relu</a:t>
              </a:r>
              <a:endParaRPr lang="zh-CN" altLang="en-US" dirty="0">
                <a:solidFill>
                  <a:schemeClr val="tx1"/>
                </a:solidFill>
              </a:endParaRPr>
            </a:p>
          </p:txBody>
        </p:sp>
        <p:sp>
          <p:nvSpPr>
            <p:cNvPr id="61" name="乘号 60">
              <a:extLst>
                <a:ext uri="{FF2B5EF4-FFF2-40B4-BE49-F238E27FC236}">
                  <a16:creationId xmlns:a16="http://schemas.microsoft.com/office/drawing/2014/main" id="{D2E7328B-B691-56F7-773C-1AB02705D2E3}"/>
                </a:ext>
              </a:extLst>
            </p:cNvPr>
            <p:cNvSpPr/>
            <p:nvPr/>
          </p:nvSpPr>
          <p:spPr>
            <a:xfrm>
              <a:off x="4596659" y="4573113"/>
              <a:ext cx="130176" cy="134058"/>
            </a:xfrm>
            <a:prstGeom prst="mathMultiply">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7" name="组合 66">
              <a:extLst>
                <a:ext uri="{FF2B5EF4-FFF2-40B4-BE49-F238E27FC236}">
                  <a16:creationId xmlns:a16="http://schemas.microsoft.com/office/drawing/2014/main" id="{EBBD472A-9D65-0AAC-703D-07420BFCD771}"/>
                </a:ext>
              </a:extLst>
            </p:cNvPr>
            <p:cNvGrpSpPr/>
            <p:nvPr/>
          </p:nvGrpSpPr>
          <p:grpSpPr>
            <a:xfrm>
              <a:off x="6997144" y="4490319"/>
              <a:ext cx="974417" cy="417945"/>
              <a:chOff x="6389997" y="4472846"/>
              <a:chExt cx="974417" cy="417945"/>
            </a:xfrm>
          </p:grpSpPr>
          <p:sp>
            <p:nvSpPr>
              <p:cNvPr id="63" name="矩形 62">
                <a:extLst>
                  <a:ext uri="{FF2B5EF4-FFF2-40B4-BE49-F238E27FC236}">
                    <a16:creationId xmlns:a16="http://schemas.microsoft.com/office/drawing/2014/main" id="{C527F2AB-6062-89FE-E20F-34D6E49FDA40}"/>
                  </a:ext>
                </a:extLst>
              </p:cNvPr>
              <p:cNvSpPr/>
              <p:nvPr/>
            </p:nvSpPr>
            <p:spPr>
              <a:xfrm>
                <a:off x="6389997" y="4472846"/>
                <a:ext cx="715531" cy="134058"/>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a:extLst>
                  <a:ext uri="{FF2B5EF4-FFF2-40B4-BE49-F238E27FC236}">
                    <a16:creationId xmlns:a16="http://schemas.microsoft.com/office/drawing/2014/main" id="{4AF9E4EC-0F0B-104F-6E3E-FBD924844A50}"/>
                  </a:ext>
                </a:extLst>
              </p:cNvPr>
              <p:cNvSpPr/>
              <p:nvPr/>
            </p:nvSpPr>
            <p:spPr>
              <a:xfrm>
                <a:off x="6476292" y="4567475"/>
                <a:ext cx="715531" cy="134058"/>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64923F35-32F7-8935-D438-7EA64881B570}"/>
                  </a:ext>
                </a:extLst>
              </p:cNvPr>
              <p:cNvSpPr/>
              <p:nvPr/>
            </p:nvSpPr>
            <p:spPr>
              <a:xfrm>
                <a:off x="6562587" y="4662104"/>
                <a:ext cx="715531" cy="134058"/>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2113A7F2-C96E-1410-F0BF-72941C9D46B0}"/>
                  </a:ext>
                </a:extLst>
              </p:cNvPr>
              <p:cNvSpPr/>
              <p:nvPr/>
            </p:nvSpPr>
            <p:spPr>
              <a:xfrm>
                <a:off x="6648883" y="4756733"/>
                <a:ext cx="715531" cy="134058"/>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8" name="箭头: 右 67">
              <a:extLst>
                <a:ext uri="{FF2B5EF4-FFF2-40B4-BE49-F238E27FC236}">
                  <a16:creationId xmlns:a16="http://schemas.microsoft.com/office/drawing/2014/main" id="{F12AAF72-16C2-FB4B-D448-AAE53CEB9237}"/>
                </a:ext>
              </a:extLst>
            </p:cNvPr>
            <p:cNvSpPr/>
            <p:nvPr/>
          </p:nvSpPr>
          <p:spPr>
            <a:xfrm>
              <a:off x="6437206" y="4584052"/>
              <a:ext cx="374046" cy="183362"/>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1" name="图片 70">
            <a:extLst>
              <a:ext uri="{FF2B5EF4-FFF2-40B4-BE49-F238E27FC236}">
                <a16:creationId xmlns:a16="http://schemas.microsoft.com/office/drawing/2014/main" id="{DBD97E87-782B-6913-10BE-2A74C501AF0D}"/>
              </a:ext>
            </a:extLst>
          </p:cNvPr>
          <p:cNvPicPr>
            <a:picLocks noChangeAspect="1"/>
          </p:cNvPicPr>
          <p:nvPr/>
        </p:nvPicPr>
        <p:blipFill>
          <a:blip r:embed="rId10"/>
          <a:stretch>
            <a:fillRect/>
          </a:stretch>
        </p:blipFill>
        <p:spPr>
          <a:xfrm>
            <a:off x="1982614" y="2785568"/>
            <a:ext cx="7866236" cy="1028541"/>
          </a:xfrm>
          <a:prstGeom prst="rect">
            <a:avLst/>
          </a:prstGeom>
        </p:spPr>
      </p:pic>
    </p:spTree>
    <p:extLst>
      <p:ext uri="{BB962C8B-B14F-4D97-AF65-F5344CB8AC3E}">
        <p14:creationId xmlns:p14="http://schemas.microsoft.com/office/powerpoint/2010/main" val="709295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42A79-BB73-A1AD-56D9-0161BE3BD0D7}"/>
              </a:ext>
            </a:extLst>
          </p:cNvPr>
          <p:cNvSpPr>
            <a:spLocks noGrp="1"/>
          </p:cNvSpPr>
          <p:nvPr>
            <p:ph type="title"/>
          </p:nvPr>
        </p:nvSpPr>
        <p:spPr/>
        <p:txBody>
          <a:bodyPr/>
          <a:lstStyle/>
          <a:p>
            <a:r>
              <a:rPr lang="zh-CN" altLang="en-US" dirty="0"/>
              <a:t>不同隐藏层输出句子向量对语义的理解</a:t>
            </a:r>
          </a:p>
        </p:txBody>
      </p:sp>
      <p:sp>
        <p:nvSpPr>
          <p:cNvPr id="3" name="内容占位符 2">
            <a:extLst>
              <a:ext uri="{FF2B5EF4-FFF2-40B4-BE49-F238E27FC236}">
                <a16:creationId xmlns:a16="http://schemas.microsoft.com/office/drawing/2014/main" id="{FCC21428-DBE2-D1B2-4896-86ECA4A3ED52}"/>
              </a:ext>
            </a:extLst>
          </p:cNvPr>
          <p:cNvSpPr>
            <a:spLocks noGrp="1"/>
          </p:cNvSpPr>
          <p:nvPr>
            <p:ph idx="1"/>
          </p:nvPr>
        </p:nvSpPr>
        <p:spPr/>
        <p:txBody>
          <a:bodyPr/>
          <a:lstStyle/>
          <a:p>
            <a:r>
              <a:rPr lang="zh-CN" altLang="zh-CN" sz="1800" dirty="0">
                <a:effectLst/>
                <a:ea typeface="等线" panose="02010600030101010101" pitchFamily="2" charset="-122"/>
                <a:cs typeface="Times New Roman" panose="02020603050405020304" pitchFamily="18" charset="0"/>
              </a:rPr>
              <a:t>神经网络的各个层可以被看作是</a:t>
            </a:r>
            <a:r>
              <a:rPr lang="zh-CN" altLang="zh-CN" sz="1800" b="1" dirty="0">
                <a:effectLst/>
                <a:ea typeface="等线" panose="02010600030101010101" pitchFamily="2" charset="-122"/>
                <a:cs typeface="Times New Roman" panose="02020603050405020304" pitchFamily="18" charset="0"/>
              </a:rPr>
              <a:t>特征提取器</a:t>
            </a:r>
            <a:r>
              <a:rPr lang="zh-CN" altLang="zh-CN" sz="1800" dirty="0">
                <a:effectLst/>
                <a:ea typeface="等线" panose="02010600030101010101" pitchFamily="2" charset="-122"/>
                <a:cs typeface="Times New Roman" panose="02020603050405020304" pitchFamily="18" charset="0"/>
              </a:rPr>
              <a:t>。</a:t>
            </a:r>
            <a:endParaRPr lang="en-US" altLang="zh-CN" sz="1800" dirty="0">
              <a:effectLst/>
              <a:ea typeface="等线" panose="02010600030101010101" pitchFamily="2" charset="-122"/>
              <a:cs typeface="Times New Roman" panose="02020603050405020304" pitchFamily="18" charset="0"/>
            </a:endParaRPr>
          </a:p>
          <a:p>
            <a:r>
              <a:rPr lang="zh-CN" altLang="en-US" sz="1800" dirty="0">
                <a:ea typeface="等线" panose="02010600030101010101" pitchFamily="2" charset="-122"/>
                <a:cs typeface="Times New Roman" panose="02020603050405020304" pitchFamily="18" charset="0"/>
              </a:rPr>
              <a:t>卷积网络为例，</a:t>
            </a:r>
            <a:r>
              <a:rPr lang="zh-CN" altLang="zh-CN" sz="1800" dirty="0">
                <a:effectLst/>
                <a:ea typeface="等线" panose="02010600030101010101" pitchFamily="2" charset="-122"/>
                <a:cs typeface="Times New Roman" panose="02020603050405020304" pitchFamily="18" charset="0"/>
              </a:rPr>
              <a:t>在网络的</a:t>
            </a:r>
            <a:r>
              <a:rPr lang="zh-CN" altLang="zh-CN" sz="1800" b="1" dirty="0">
                <a:effectLst/>
                <a:ea typeface="等线" panose="02010600030101010101" pitchFamily="2" charset="-122"/>
                <a:cs typeface="Times New Roman" panose="02020603050405020304" pitchFamily="18" charset="0"/>
              </a:rPr>
              <a:t>较浅层</a:t>
            </a:r>
            <a:r>
              <a:rPr lang="zh-CN" altLang="zh-CN" sz="1800" dirty="0">
                <a:effectLst/>
                <a:ea typeface="等线" panose="02010600030101010101" pitchFamily="2" charset="-122"/>
                <a:cs typeface="Times New Roman" panose="02020603050405020304" pitchFamily="18" charset="0"/>
              </a:rPr>
              <a:t>，神经元通常对输入数据的</a:t>
            </a:r>
            <a:r>
              <a:rPr lang="zh-CN" altLang="zh-CN" sz="1800" b="1" dirty="0">
                <a:effectLst/>
                <a:ea typeface="等线" panose="02010600030101010101" pitchFamily="2" charset="-122"/>
                <a:cs typeface="Times New Roman" panose="02020603050405020304" pitchFamily="18" charset="0"/>
              </a:rPr>
              <a:t>低级特征</a:t>
            </a:r>
            <a:r>
              <a:rPr lang="zh-CN" altLang="zh-CN" sz="1800" dirty="0">
                <a:effectLst/>
                <a:ea typeface="等线" panose="02010600030101010101" pitchFamily="2" charset="-122"/>
                <a:cs typeface="Times New Roman" panose="02020603050405020304" pitchFamily="18" charset="0"/>
              </a:rPr>
              <a:t>有较好的响应，比如卷积层对边缘、颜色等提取。</a:t>
            </a:r>
            <a:r>
              <a:rPr lang="zh-CN" altLang="en-US" sz="1800" dirty="0">
                <a:effectLst/>
                <a:ea typeface="等线" panose="02010600030101010101" pitchFamily="2" charset="-122"/>
                <a:cs typeface="Times New Roman" panose="02020603050405020304" pitchFamily="18" charset="0"/>
              </a:rPr>
              <a:t>在网络</a:t>
            </a:r>
            <a:r>
              <a:rPr lang="zh-CN" altLang="en-US" sz="1800" b="1" dirty="0">
                <a:effectLst/>
                <a:ea typeface="等线" panose="02010600030101010101" pitchFamily="2" charset="-122"/>
                <a:cs typeface="Times New Roman" panose="02020603050405020304" pitchFamily="18" charset="0"/>
              </a:rPr>
              <a:t>深层</a:t>
            </a:r>
            <a:r>
              <a:rPr lang="zh-CN" altLang="en-US" sz="1800" dirty="0">
                <a:ea typeface="等线" panose="02010600030101010101" pitchFamily="2" charset="-122"/>
                <a:cs typeface="Times New Roman" panose="02020603050405020304" pitchFamily="18" charset="0"/>
              </a:rPr>
              <a:t>随着</a:t>
            </a:r>
            <a:r>
              <a:rPr lang="zh-CN" altLang="zh-CN" sz="1800" dirty="0">
                <a:effectLst/>
                <a:ea typeface="等线" panose="02010600030101010101" pitchFamily="2" charset="-122"/>
                <a:cs typeface="Times New Roman" panose="02020603050405020304" pitchFamily="18" charset="0"/>
              </a:rPr>
              <a:t>非线性的作用叠加，神经元逐渐组合这些低级特征，形成对更抽象、更复杂特征的响应，</a:t>
            </a:r>
            <a:endParaRPr lang="en-US" altLang="zh-CN" sz="1800" dirty="0">
              <a:effectLst/>
              <a:ea typeface="等线" panose="02010600030101010101" pitchFamily="2" charset="-122"/>
              <a:cs typeface="Times New Roman" panose="02020603050405020304" pitchFamily="18" charset="0"/>
            </a:endParaRPr>
          </a:p>
          <a:p>
            <a:r>
              <a:rPr lang="zh-CN" altLang="zh-CN" sz="1600" dirty="0">
                <a:effectLst/>
                <a:ea typeface="等线" panose="02010600030101010101" pitchFamily="2" charset="-122"/>
                <a:cs typeface="Times New Roman" panose="02020603050405020304" pitchFamily="18" charset="0"/>
              </a:rPr>
              <a:t>在神经网络从浅层到深层，特征的抽象程度通常会逐渐增加。</a:t>
            </a:r>
            <a:endParaRPr lang="en-US" altLang="zh-CN" sz="1600" dirty="0">
              <a:effectLst/>
              <a:ea typeface="等线" panose="02010600030101010101" pitchFamily="2" charset="-122"/>
              <a:cs typeface="Times New Roman" panose="02020603050405020304" pitchFamily="18" charset="0"/>
            </a:endParaRPr>
          </a:p>
          <a:p>
            <a:r>
              <a:rPr lang="zh-CN" altLang="en-US" sz="1600" b="1" dirty="0">
                <a:ea typeface="等线" panose="02010600030101010101" pitchFamily="2" charset="-122"/>
                <a:cs typeface="Times New Roman" panose="02020603050405020304" pitchFamily="18" charset="0"/>
              </a:rPr>
              <a:t>最深处的输出特征抽象程度最高，是否对语义的理解越本质？</a:t>
            </a:r>
            <a:endParaRPr lang="en-US" altLang="zh-CN" sz="1600" b="1" dirty="0">
              <a:effectLst/>
              <a:ea typeface="等线" panose="02010600030101010101" pitchFamily="2" charset="-122"/>
              <a:cs typeface="Times New Roman" panose="02020603050405020304" pitchFamily="18" charset="0"/>
            </a:endParaRPr>
          </a:p>
          <a:p>
            <a:endParaRPr lang="zh-CN" altLang="en-US" dirty="0"/>
          </a:p>
        </p:txBody>
      </p:sp>
      <p:sp>
        <p:nvSpPr>
          <p:cNvPr id="4" name="日期占位符 3">
            <a:extLst>
              <a:ext uri="{FF2B5EF4-FFF2-40B4-BE49-F238E27FC236}">
                <a16:creationId xmlns:a16="http://schemas.microsoft.com/office/drawing/2014/main" id="{D3AD57BF-F445-9C80-1E00-8117361DA78F}"/>
              </a:ext>
            </a:extLst>
          </p:cNvPr>
          <p:cNvSpPr>
            <a:spLocks noGrp="1"/>
          </p:cNvSpPr>
          <p:nvPr>
            <p:ph type="dt" sz="half" idx="10"/>
          </p:nvPr>
        </p:nvSpPr>
        <p:spPr/>
        <p:txBody>
          <a:bodyPr/>
          <a:lstStyle/>
          <a:p>
            <a:pPr rtl="0"/>
            <a:fld id="{F24FFC25-0C05-49C8-B150-3CF6B89B5C55}" type="datetime1">
              <a:rPr lang="zh-CN" altLang="en-US" smtClean="0"/>
              <a:t>2024/2/15</a:t>
            </a:fld>
            <a:endParaRPr lang="en-US" dirty="0"/>
          </a:p>
        </p:txBody>
      </p:sp>
    </p:spTree>
    <p:extLst>
      <p:ext uri="{BB962C8B-B14F-4D97-AF65-F5344CB8AC3E}">
        <p14:creationId xmlns:p14="http://schemas.microsoft.com/office/powerpoint/2010/main" val="149415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F2F476-19AD-E133-39EF-FABF32227DA6}"/>
              </a:ext>
            </a:extLst>
          </p:cNvPr>
          <p:cNvSpPr>
            <a:spLocks noGrp="1"/>
          </p:cNvSpPr>
          <p:nvPr>
            <p:ph type="title"/>
          </p:nvPr>
        </p:nvSpPr>
        <p:spPr/>
        <p:txBody>
          <a:bodyPr>
            <a:normAutofit/>
          </a:bodyPr>
          <a:lstStyle/>
          <a:p>
            <a:r>
              <a:rPr lang="zh-CN" altLang="en-US" sz="2400" dirty="0"/>
              <a:t>不同</a:t>
            </a:r>
            <a:r>
              <a:rPr lang="en-US" altLang="zh-CN" sz="2400" dirty="0"/>
              <a:t>block</a:t>
            </a:r>
            <a:r>
              <a:rPr lang="zh-CN" altLang="en-US" sz="2400" dirty="0"/>
              <a:t>的输出作为句子特征，对语义理解的效果</a:t>
            </a:r>
          </a:p>
        </p:txBody>
      </p:sp>
      <p:sp>
        <p:nvSpPr>
          <p:cNvPr id="3" name="内容占位符 2">
            <a:extLst>
              <a:ext uri="{FF2B5EF4-FFF2-40B4-BE49-F238E27FC236}">
                <a16:creationId xmlns:a16="http://schemas.microsoft.com/office/drawing/2014/main" id="{0ACE74E3-E07E-228B-6032-134AA18B7ACC}"/>
              </a:ext>
            </a:extLst>
          </p:cNvPr>
          <p:cNvSpPr>
            <a:spLocks noGrp="1"/>
          </p:cNvSpPr>
          <p:nvPr>
            <p:ph idx="1"/>
          </p:nvPr>
        </p:nvSpPr>
        <p:spPr/>
        <p:txBody>
          <a:bodyPr/>
          <a:lstStyle/>
          <a:p>
            <a:r>
              <a:rPr lang="en-US" altLang="zh-CN" dirty="0"/>
              <a:t>1</a:t>
            </a:r>
            <a:r>
              <a:rPr lang="zh-CN" altLang="en-US" dirty="0"/>
              <a:t>、从第一个</a:t>
            </a:r>
            <a:r>
              <a:rPr lang="en-US" altLang="zh-CN" dirty="0"/>
              <a:t>block(embedding layer)</a:t>
            </a:r>
            <a:r>
              <a:rPr lang="zh-CN" altLang="en-US" dirty="0"/>
              <a:t>开始，因为没有上下文信息，随着嵌入深入网络，它们在每一层都能获得越来越多的上下文信息。</a:t>
            </a:r>
          </a:p>
          <a:p>
            <a:r>
              <a:rPr lang="en-US" altLang="zh-CN" dirty="0"/>
              <a:t>2</a:t>
            </a:r>
            <a:r>
              <a:rPr lang="zh-CN" altLang="en-US" dirty="0"/>
              <a:t>、到开始接近最后一层时，</a:t>
            </a:r>
            <a:r>
              <a:rPr lang="en-US" altLang="zh-CN" dirty="0"/>
              <a:t>block</a:t>
            </a:r>
            <a:r>
              <a:rPr lang="zh-CN" altLang="en-US" dirty="0"/>
              <a:t>输出的特征向量的效果开始变差，模型对语义的理解开始偏向于预训练任务的方向。</a:t>
            </a:r>
          </a:p>
          <a:p>
            <a:r>
              <a:rPr lang="en-US" altLang="zh-CN" dirty="0"/>
              <a:t>3</a:t>
            </a:r>
            <a:r>
              <a:rPr lang="zh-CN" altLang="en-US" dirty="0"/>
              <a:t>、选择倒数</a:t>
            </a:r>
            <a:r>
              <a:rPr lang="en-US" altLang="zh-CN" dirty="0"/>
              <a:t>3~4</a:t>
            </a:r>
            <a:r>
              <a:rPr lang="zh-CN" altLang="en-US" dirty="0"/>
              <a:t>个</a:t>
            </a:r>
            <a:r>
              <a:rPr lang="en-US" altLang="zh-CN" dirty="0"/>
              <a:t>block</a:t>
            </a:r>
            <a:r>
              <a:rPr lang="zh-CN" altLang="en-US" dirty="0"/>
              <a:t>输出的特征是一个更好的选择。</a:t>
            </a: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10" name="图片 9">
            <a:extLst>
              <a:ext uri="{FF2B5EF4-FFF2-40B4-BE49-F238E27FC236}">
                <a16:creationId xmlns:a16="http://schemas.microsoft.com/office/drawing/2014/main" id="{52AADE25-169B-6F62-0F22-DC2021A9ABF0}"/>
              </a:ext>
            </a:extLst>
          </p:cNvPr>
          <p:cNvPicPr>
            <a:picLocks noChangeAspect="1"/>
          </p:cNvPicPr>
          <p:nvPr/>
        </p:nvPicPr>
        <p:blipFill>
          <a:blip r:embed="rId2"/>
          <a:stretch>
            <a:fillRect/>
          </a:stretch>
        </p:blipFill>
        <p:spPr>
          <a:xfrm>
            <a:off x="149598" y="4297180"/>
            <a:ext cx="4125490" cy="2403659"/>
          </a:xfrm>
          <a:prstGeom prst="rect">
            <a:avLst/>
          </a:prstGeom>
        </p:spPr>
      </p:pic>
      <p:pic>
        <p:nvPicPr>
          <p:cNvPr id="12" name="图片 11">
            <a:extLst>
              <a:ext uri="{FF2B5EF4-FFF2-40B4-BE49-F238E27FC236}">
                <a16:creationId xmlns:a16="http://schemas.microsoft.com/office/drawing/2014/main" id="{66CA6C28-F127-F46A-3848-32C75B6B77FB}"/>
              </a:ext>
            </a:extLst>
          </p:cNvPr>
          <p:cNvPicPr>
            <a:picLocks noChangeAspect="1"/>
          </p:cNvPicPr>
          <p:nvPr/>
        </p:nvPicPr>
        <p:blipFill>
          <a:blip r:embed="rId3"/>
          <a:stretch>
            <a:fillRect/>
          </a:stretch>
        </p:blipFill>
        <p:spPr>
          <a:xfrm>
            <a:off x="4130119" y="4231980"/>
            <a:ext cx="3931760" cy="2403660"/>
          </a:xfrm>
          <a:prstGeom prst="rect">
            <a:avLst/>
          </a:prstGeom>
        </p:spPr>
      </p:pic>
      <p:pic>
        <p:nvPicPr>
          <p:cNvPr id="14" name="图片 13">
            <a:extLst>
              <a:ext uri="{FF2B5EF4-FFF2-40B4-BE49-F238E27FC236}">
                <a16:creationId xmlns:a16="http://schemas.microsoft.com/office/drawing/2014/main" id="{34B187CC-8C92-0497-2B74-3AAD4D94DE72}"/>
              </a:ext>
            </a:extLst>
          </p:cNvPr>
          <p:cNvPicPr>
            <a:picLocks noChangeAspect="1"/>
          </p:cNvPicPr>
          <p:nvPr/>
        </p:nvPicPr>
        <p:blipFill>
          <a:blip r:embed="rId4"/>
          <a:stretch>
            <a:fillRect/>
          </a:stretch>
        </p:blipFill>
        <p:spPr>
          <a:xfrm>
            <a:off x="7982298" y="4362378"/>
            <a:ext cx="3880660" cy="2273261"/>
          </a:xfrm>
          <a:prstGeom prst="rect">
            <a:avLst/>
          </a:prstGeom>
        </p:spPr>
      </p:pic>
    </p:spTree>
    <p:extLst>
      <p:ext uri="{BB962C8B-B14F-4D97-AF65-F5344CB8AC3E}">
        <p14:creationId xmlns:p14="http://schemas.microsoft.com/office/powerpoint/2010/main" val="3663945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77CE4-57DB-D810-B7D9-43341DBC6B15}"/>
              </a:ext>
            </a:extLst>
          </p:cNvPr>
          <p:cNvSpPr>
            <a:spLocks noGrp="1"/>
          </p:cNvSpPr>
          <p:nvPr>
            <p:ph type="title"/>
          </p:nvPr>
        </p:nvSpPr>
        <p:spPr/>
        <p:txBody>
          <a:bodyPr/>
          <a:lstStyle/>
          <a:p>
            <a:r>
              <a:rPr lang="en-US" altLang="zh-CN" dirty="0"/>
              <a:t>BERT</a:t>
            </a:r>
            <a:r>
              <a:rPr lang="zh-CN" altLang="en-US" dirty="0"/>
              <a:t>全参数微调</a:t>
            </a:r>
          </a:p>
        </p:txBody>
      </p:sp>
      <p:sp>
        <p:nvSpPr>
          <p:cNvPr id="3" name="内容占位符 2">
            <a:extLst>
              <a:ext uri="{FF2B5EF4-FFF2-40B4-BE49-F238E27FC236}">
                <a16:creationId xmlns:a16="http://schemas.microsoft.com/office/drawing/2014/main" id="{9B603F87-FF92-9CB5-18C4-89F10913EC4B}"/>
              </a:ext>
            </a:extLst>
          </p:cNvPr>
          <p:cNvSpPr>
            <a:spLocks noGrp="1"/>
          </p:cNvSpPr>
          <p:nvPr>
            <p:ph idx="1"/>
          </p:nvPr>
        </p:nvSpPr>
        <p:spPr/>
        <p:txBody>
          <a:bodyPr/>
          <a:lstStyle/>
          <a:p>
            <a:r>
              <a:rPr lang="zh-CN" altLang="en-US" dirty="0"/>
              <a:t>以上讨论均是基于冻结</a:t>
            </a:r>
            <a:r>
              <a:rPr lang="en-US" altLang="zh-CN" dirty="0"/>
              <a:t>Bert</a:t>
            </a:r>
            <a:r>
              <a:rPr lang="zh-CN" altLang="en-US" dirty="0"/>
              <a:t>参数，得到</a:t>
            </a:r>
            <a:r>
              <a:rPr lang="en-US" altLang="zh-CN" dirty="0"/>
              <a:t>tokens </a:t>
            </a:r>
            <a:r>
              <a:rPr lang="zh-CN" altLang="en-US" dirty="0"/>
              <a:t>向量表示，讨论</a:t>
            </a:r>
            <a:r>
              <a:rPr lang="en-US" altLang="zh-CN" dirty="0"/>
              <a:t>Bert</a:t>
            </a:r>
            <a:r>
              <a:rPr lang="zh-CN" altLang="en-US" dirty="0"/>
              <a:t>对语言的理解能力。</a:t>
            </a:r>
            <a:endParaRPr lang="en-US" altLang="zh-CN" dirty="0"/>
          </a:p>
          <a:p>
            <a:r>
              <a:rPr lang="zh-CN" altLang="en-US" dirty="0"/>
              <a:t>冻结</a:t>
            </a:r>
            <a:r>
              <a:rPr lang="en-US" altLang="zh-CN" dirty="0"/>
              <a:t>Bert</a:t>
            </a:r>
            <a:r>
              <a:rPr lang="zh-CN" altLang="en-US" dirty="0"/>
              <a:t>时最佳的句子向量时的模型结构是否是一个好的微调起始点？</a:t>
            </a:r>
            <a:endParaRPr lang="en-US" altLang="zh-CN" dirty="0"/>
          </a:p>
          <a:p>
            <a:r>
              <a:rPr lang="zh-CN" altLang="en-US" dirty="0"/>
              <a:t>实验：全参数微调结合可最佳隐藏层输出</a:t>
            </a:r>
            <a:r>
              <a:rPr lang="en-US" altLang="zh-CN" dirty="0"/>
              <a:t>tokens</a:t>
            </a:r>
            <a:r>
              <a:rPr lang="zh-CN" altLang="en-US" dirty="0"/>
              <a:t>、学习权重池化参与微调。</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4" name="日期占位符 3">
            <a:extLst>
              <a:ext uri="{FF2B5EF4-FFF2-40B4-BE49-F238E27FC236}">
                <a16:creationId xmlns:a16="http://schemas.microsoft.com/office/drawing/2014/main" id="{014A16EC-CBF0-E00B-EB3E-78A5EA708A1B}"/>
              </a:ext>
            </a:extLst>
          </p:cNvPr>
          <p:cNvSpPr>
            <a:spLocks noGrp="1"/>
          </p:cNvSpPr>
          <p:nvPr>
            <p:ph type="dt" sz="half" idx="10"/>
          </p:nvPr>
        </p:nvSpPr>
        <p:spPr/>
        <p:txBody>
          <a:bodyPr/>
          <a:lstStyle/>
          <a:p>
            <a:pPr rtl="0"/>
            <a:fld id="{F24FFC25-0C05-49C8-B150-3CF6B89B5C55}" type="datetime1">
              <a:rPr lang="zh-CN" altLang="en-US" smtClean="0"/>
              <a:t>2024/2/15</a:t>
            </a:fld>
            <a:endParaRPr lang="en-US" dirty="0"/>
          </a:p>
        </p:txBody>
      </p:sp>
      <p:pic>
        <p:nvPicPr>
          <p:cNvPr id="8" name="图片 7">
            <a:extLst>
              <a:ext uri="{FF2B5EF4-FFF2-40B4-BE49-F238E27FC236}">
                <a16:creationId xmlns:a16="http://schemas.microsoft.com/office/drawing/2014/main" id="{7E54652F-5BCC-45FD-FF4A-26C6C3866AF9}"/>
              </a:ext>
            </a:extLst>
          </p:cNvPr>
          <p:cNvPicPr>
            <a:picLocks noChangeAspect="1"/>
          </p:cNvPicPr>
          <p:nvPr/>
        </p:nvPicPr>
        <p:blipFill>
          <a:blip r:embed="rId2"/>
          <a:stretch>
            <a:fillRect/>
          </a:stretch>
        </p:blipFill>
        <p:spPr>
          <a:xfrm>
            <a:off x="3341816" y="4133846"/>
            <a:ext cx="5508367" cy="1460504"/>
          </a:xfrm>
          <a:prstGeom prst="rect">
            <a:avLst/>
          </a:prstGeom>
        </p:spPr>
      </p:pic>
    </p:spTree>
    <p:extLst>
      <p:ext uri="{BB962C8B-B14F-4D97-AF65-F5344CB8AC3E}">
        <p14:creationId xmlns:p14="http://schemas.microsoft.com/office/powerpoint/2010/main" val="4076121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39FB0-5844-6E3A-35A4-7E4994CA38D6}"/>
              </a:ext>
            </a:extLst>
          </p:cNvPr>
          <p:cNvSpPr>
            <a:spLocks noGrp="1"/>
          </p:cNvSpPr>
          <p:nvPr>
            <p:ph type="title"/>
          </p:nvPr>
        </p:nvSpPr>
        <p:spPr/>
        <p:txBody>
          <a:bodyPr/>
          <a:lstStyle/>
          <a:p>
            <a:r>
              <a:rPr lang="zh-CN" altLang="en-US" dirty="0"/>
              <a:t>“臃肿”的分类器能否用在预训练语言模型微调上？</a:t>
            </a:r>
          </a:p>
        </p:txBody>
      </p:sp>
      <p:sp>
        <p:nvSpPr>
          <p:cNvPr id="4" name="日期占位符 3">
            <a:extLst>
              <a:ext uri="{FF2B5EF4-FFF2-40B4-BE49-F238E27FC236}">
                <a16:creationId xmlns:a16="http://schemas.microsoft.com/office/drawing/2014/main" id="{8D119038-D916-9C14-6CC5-59795ACD7AEF}"/>
              </a:ext>
            </a:extLst>
          </p:cNvPr>
          <p:cNvSpPr>
            <a:spLocks noGrp="1"/>
          </p:cNvSpPr>
          <p:nvPr>
            <p:ph type="dt" sz="half" idx="10"/>
          </p:nvPr>
        </p:nvSpPr>
        <p:spPr/>
        <p:txBody>
          <a:bodyPr/>
          <a:lstStyle/>
          <a:p>
            <a:pPr rtl="0"/>
            <a:fld id="{F24FFC25-0C05-49C8-B150-3CF6B89B5C55}" type="datetime1">
              <a:rPr lang="zh-CN" altLang="en-US" smtClean="0"/>
              <a:t>2024/2/15</a:t>
            </a:fld>
            <a:endParaRPr lang="en-US" dirty="0"/>
          </a:p>
        </p:txBody>
      </p:sp>
      <p:sp>
        <p:nvSpPr>
          <p:cNvPr id="5" name="矩形 4">
            <a:extLst>
              <a:ext uri="{FF2B5EF4-FFF2-40B4-BE49-F238E27FC236}">
                <a16:creationId xmlns:a16="http://schemas.microsoft.com/office/drawing/2014/main" id="{062D76D5-3A93-BF5E-6C8D-38CCD7A40FAA}"/>
              </a:ext>
            </a:extLst>
          </p:cNvPr>
          <p:cNvSpPr/>
          <p:nvPr/>
        </p:nvSpPr>
        <p:spPr>
          <a:xfrm>
            <a:off x="2514600" y="3073400"/>
            <a:ext cx="1504950" cy="10414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系统</a:t>
            </a:r>
            <a:r>
              <a:rPr lang="en-US" altLang="zh-CN" dirty="0">
                <a:solidFill>
                  <a:schemeClr val="tx1"/>
                </a:solidFill>
              </a:rPr>
              <a:t>A</a:t>
            </a:r>
          </a:p>
          <a:p>
            <a:pPr algn="ctr"/>
            <a:r>
              <a:rPr lang="en-US" altLang="zh-CN" dirty="0">
                <a:solidFill>
                  <a:schemeClr val="tx1"/>
                </a:solidFill>
              </a:rPr>
              <a:t>Bert</a:t>
            </a:r>
            <a:endParaRPr lang="zh-CN" altLang="en-US" dirty="0">
              <a:solidFill>
                <a:schemeClr val="tx1"/>
              </a:solidFill>
            </a:endParaRPr>
          </a:p>
        </p:txBody>
      </p:sp>
      <p:sp>
        <p:nvSpPr>
          <p:cNvPr id="6" name="矩形 5">
            <a:extLst>
              <a:ext uri="{FF2B5EF4-FFF2-40B4-BE49-F238E27FC236}">
                <a16:creationId xmlns:a16="http://schemas.microsoft.com/office/drawing/2014/main" id="{271204AE-58FD-05D4-3ACD-F9A1C720D3FF}"/>
              </a:ext>
            </a:extLst>
          </p:cNvPr>
          <p:cNvSpPr/>
          <p:nvPr/>
        </p:nvSpPr>
        <p:spPr>
          <a:xfrm>
            <a:off x="5156200" y="3089275"/>
            <a:ext cx="1504950" cy="1076325"/>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系统</a:t>
            </a:r>
            <a:r>
              <a:rPr lang="en-US" altLang="zh-CN" dirty="0">
                <a:solidFill>
                  <a:schemeClr val="tx1"/>
                </a:solidFill>
              </a:rPr>
              <a:t>B</a:t>
            </a:r>
          </a:p>
          <a:p>
            <a:pPr algn="ctr"/>
            <a:r>
              <a:rPr lang="en-US" altLang="zh-CN" dirty="0">
                <a:solidFill>
                  <a:schemeClr val="tx1"/>
                </a:solidFill>
              </a:rPr>
              <a:t>classifier</a:t>
            </a:r>
            <a:endParaRPr lang="zh-CN" altLang="en-US" dirty="0">
              <a:solidFill>
                <a:schemeClr val="tx1"/>
              </a:solidFill>
            </a:endParaRPr>
          </a:p>
        </p:txBody>
      </p:sp>
      <p:sp>
        <p:nvSpPr>
          <p:cNvPr id="7" name="加号 6">
            <a:extLst>
              <a:ext uri="{FF2B5EF4-FFF2-40B4-BE49-F238E27FC236}">
                <a16:creationId xmlns:a16="http://schemas.microsoft.com/office/drawing/2014/main" id="{C577C23E-DE32-44BC-4159-46C4AE5B0B8A}"/>
              </a:ext>
            </a:extLst>
          </p:cNvPr>
          <p:cNvSpPr/>
          <p:nvPr/>
        </p:nvSpPr>
        <p:spPr>
          <a:xfrm>
            <a:off x="4330700" y="3378200"/>
            <a:ext cx="431800" cy="431800"/>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左中括号 7">
            <a:extLst>
              <a:ext uri="{FF2B5EF4-FFF2-40B4-BE49-F238E27FC236}">
                <a16:creationId xmlns:a16="http://schemas.microsoft.com/office/drawing/2014/main" id="{E4794E29-9272-3B03-6013-35C48E1FF4B0}"/>
              </a:ext>
            </a:extLst>
          </p:cNvPr>
          <p:cNvSpPr/>
          <p:nvPr/>
        </p:nvSpPr>
        <p:spPr>
          <a:xfrm>
            <a:off x="2089151" y="2762250"/>
            <a:ext cx="266700" cy="1765300"/>
          </a:xfrm>
          <a:prstGeom prst="leftBracket">
            <a:avLst>
              <a:gd name="adj" fmla="val 184523"/>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左中括号 8">
            <a:extLst>
              <a:ext uri="{FF2B5EF4-FFF2-40B4-BE49-F238E27FC236}">
                <a16:creationId xmlns:a16="http://schemas.microsoft.com/office/drawing/2014/main" id="{9B430281-F793-E907-7F9D-CD5F1631B155}"/>
              </a:ext>
            </a:extLst>
          </p:cNvPr>
          <p:cNvSpPr/>
          <p:nvPr/>
        </p:nvSpPr>
        <p:spPr>
          <a:xfrm rot="10800000">
            <a:off x="6680200" y="2762250"/>
            <a:ext cx="266700" cy="1765300"/>
          </a:xfrm>
          <a:prstGeom prst="leftBracket">
            <a:avLst>
              <a:gd name="adj" fmla="val 184523"/>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D0A34BFA-D4B2-5E41-6694-FE287409F415}"/>
              </a:ext>
            </a:extLst>
          </p:cNvPr>
          <p:cNvSpPr txBox="1"/>
          <p:nvPr/>
        </p:nvSpPr>
        <p:spPr>
          <a:xfrm>
            <a:off x="7087736" y="4241800"/>
            <a:ext cx="646331" cy="461665"/>
          </a:xfrm>
          <a:prstGeom prst="rect">
            <a:avLst/>
          </a:prstGeom>
          <a:noFill/>
        </p:spPr>
        <p:txBody>
          <a:bodyPr wrap="none" rtlCol="0">
            <a:spAutoFit/>
          </a:bodyPr>
          <a:lstStyle/>
          <a:p>
            <a:r>
              <a:rPr lang="zh-CN" altLang="en-US" sz="2400" dirty="0"/>
              <a:t>熵↓</a:t>
            </a:r>
          </a:p>
        </p:txBody>
      </p:sp>
      <p:sp>
        <p:nvSpPr>
          <p:cNvPr id="3" name="矩形 2">
            <a:extLst>
              <a:ext uri="{FF2B5EF4-FFF2-40B4-BE49-F238E27FC236}">
                <a16:creationId xmlns:a16="http://schemas.microsoft.com/office/drawing/2014/main" id="{BEB4624A-F48B-BDB5-0096-CA0729A85C14}"/>
              </a:ext>
            </a:extLst>
          </p:cNvPr>
          <p:cNvSpPr/>
          <p:nvPr/>
        </p:nvSpPr>
        <p:spPr>
          <a:xfrm>
            <a:off x="8994774" y="4417167"/>
            <a:ext cx="1225550" cy="461665"/>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6A1AF23-D419-9CC7-A292-046CC9A3F861}"/>
              </a:ext>
            </a:extLst>
          </p:cNvPr>
          <p:cNvSpPr/>
          <p:nvPr/>
        </p:nvSpPr>
        <p:spPr>
          <a:xfrm>
            <a:off x="8994774" y="3295650"/>
            <a:ext cx="1225550" cy="461665"/>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7D61FF2-335C-F92E-2CC1-8B93853484B8}"/>
              </a:ext>
            </a:extLst>
          </p:cNvPr>
          <p:cNvSpPr txBox="1"/>
          <p:nvPr/>
        </p:nvSpPr>
        <p:spPr>
          <a:xfrm>
            <a:off x="2730500" y="5248352"/>
            <a:ext cx="6096000" cy="369332"/>
          </a:xfrm>
          <a:prstGeom prst="rect">
            <a:avLst/>
          </a:prstGeom>
          <a:noFill/>
        </p:spPr>
        <p:txBody>
          <a:bodyPr wrap="square">
            <a:spAutoFit/>
          </a:bodyPr>
          <a:lstStyle/>
          <a:p>
            <a:r>
              <a:rPr lang="zh-CN" altLang="en-US" dirty="0"/>
              <a:t>84,128</a:t>
            </a:r>
          </a:p>
        </p:txBody>
      </p:sp>
    </p:spTree>
    <p:extLst>
      <p:ext uri="{BB962C8B-B14F-4D97-AF65-F5344CB8AC3E}">
        <p14:creationId xmlns:p14="http://schemas.microsoft.com/office/powerpoint/2010/main" val="4252793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A60CBD-6103-5715-87EB-9F237D915FCC}"/>
              </a:ext>
            </a:extLst>
          </p:cNvPr>
          <p:cNvSpPr>
            <a:spLocks noGrp="1"/>
          </p:cNvSpPr>
          <p:nvPr>
            <p:ph type="title"/>
          </p:nvPr>
        </p:nvSpPr>
        <p:spPr/>
        <p:txBody>
          <a:bodyPr/>
          <a:lstStyle/>
          <a:p>
            <a:r>
              <a:rPr lang="zh-CN" altLang="en-US" dirty="0"/>
              <a:t>补充调参实验</a:t>
            </a:r>
          </a:p>
        </p:txBody>
      </p:sp>
      <p:sp>
        <p:nvSpPr>
          <p:cNvPr id="3" name="内容占位符 2">
            <a:extLst>
              <a:ext uri="{FF2B5EF4-FFF2-40B4-BE49-F238E27FC236}">
                <a16:creationId xmlns:a16="http://schemas.microsoft.com/office/drawing/2014/main" id="{9B6EB7D7-D35A-8BFE-83B1-11B2A7839219}"/>
              </a:ext>
            </a:extLst>
          </p:cNvPr>
          <p:cNvSpPr>
            <a:spLocks noGrp="1"/>
          </p:cNvSpPr>
          <p:nvPr>
            <p:ph idx="1"/>
          </p:nvPr>
        </p:nvSpPr>
        <p:spPr/>
        <p:txBody>
          <a:bodyPr/>
          <a:lstStyle/>
          <a:p>
            <a:r>
              <a:rPr lang="zh-CN" altLang="en-US" dirty="0"/>
              <a:t>隐藏层宽度、数量</a:t>
            </a:r>
            <a:endParaRPr lang="en-US" altLang="zh-CN" dirty="0"/>
          </a:p>
          <a:p>
            <a:r>
              <a:rPr lang="zh-CN" altLang="en-US" dirty="0"/>
              <a:t>线性层直接降维</a:t>
            </a:r>
            <a:r>
              <a:rPr lang="en-US" altLang="zh-CN" dirty="0"/>
              <a:t>[</a:t>
            </a:r>
            <a:r>
              <a:rPr lang="en-US" altLang="zh-CN" dirty="0" err="1"/>
              <a:t>batch,length,hid_dim</a:t>
            </a:r>
            <a:r>
              <a:rPr lang="en-US" altLang="zh-CN" dirty="0"/>
              <a:t>]-&gt;[</a:t>
            </a:r>
            <a:r>
              <a:rPr lang="en-US" altLang="zh-CN" dirty="0" err="1"/>
              <a:t>batch,classes</a:t>
            </a:r>
            <a:r>
              <a:rPr lang="en-US" altLang="zh-CN" dirty="0"/>
              <a:t>]</a:t>
            </a:r>
          </a:p>
          <a:p>
            <a:r>
              <a:rPr lang="zh-CN" altLang="en-US" dirty="0"/>
              <a:t>归一化：</a:t>
            </a:r>
            <a:r>
              <a:rPr lang="en-US" altLang="zh-CN" dirty="0"/>
              <a:t>nn.BatchNorm1d</a:t>
            </a:r>
            <a:r>
              <a:rPr lang="zh-CN" altLang="en-US" dirty="0"/>
              <a:t>、</a:t>
            </a:r>
            <a:r>
              <a:rPr lang="en-US" altLang="zh-CN" dirty="0" err="1"/>
              <a:t>nn.Layernorm</a:t>
            </a:r>
            <a:endParaRPr lang="en-US" altLang="zh-CN" dirty="0"/>
          </a:p>
          <a:p>
            <a:r>
              <a:rPr lang="en-US" altLang="zh-CN" dirty="0"/>
              <a:t>Dropout 0</a:t>
            </a:r>
            <a:r>
              <a:rPr lang="zh-CN" altLang="en-US" dirty="0"/>
              <a:t>，</a:t>
            </a:r>
            <a:r>
              <a:rPr lang="en-US" altLang="zh-CN" dirty="0"/>
              <a:t>0.1</a:t>
            </a:r>
            <a:r>
              <a:rPr lang="zh-CN" altLang="en-US" dirty="0"/>
              <a:t>，</a:t>
            </a:r>
            <a:r>
              <a:rPr lang="en-US" altLang="zh-CN" dirty="0"/>
              <a:t>0.3</a:t>
            </a:r>
          </a:p>
          <a:p>
            <a:r>
              <a:rPr lang="en-US" altLang="zh-CN" dirty="0"/>
              <a:t>…</a:t>
            </a:r>
          </a:p>
          <a:p>
            <a:endParaRPr lang="en-US" altLang="zh-CN" dirty="0"/>
          </a:p>
        </p:txBody>
      </p:sp>
      <p:sp>
        <p:nvSpPr>
          <p:cNvPr id="4" name="日期占位符 3">
            <a:extLst>
              <a:ext uri="{FF2B5EF4-FFF2-40B4-BE49-F238E27FC236}">
                <a16:creationId xmlns:a16="http://schemas.microsoft.com/office/drawing/2014/main" id="{DB2A18E9-CCFF-0EAD-3BB5-7CB91A3583CB}"/>
              </a:ext>
            </a:extLst>
          </p:cNvPr>
          <p:cNvSpPr>
            <a:spLocks noGrp="1"/>
          </p:cNvSpPr>
          <p:nvPr>
            <p:ph type="dt" sz="half" idx="10"/>
          </p:nvPr>
        </p:nvSpPr>
        <p:spPr/>
        <p:txBody>
          <a:bodyPr/>
          <a:lstStyle/>
          <a:p>
            <a:pPr rtl="0"/>
            <a:fld id="{F24FFC25-0C05-49C8-B150-3CF6B89B5C55}" type="datetime1">
              <a:rPr lang="zh-CN" altLang="en-US" smtClean="0"/>
              <a:t>2024/2/15</a:t>
            </a:fld>
            <a:endParaRPr lang="en-US" dirty="0"/>
          </a:p>
        </p:txBody>
      </p:sp>
    </p:spTree>
    <p:extLst>
      <p:ext uri="{BB962C8B-B14F-4D97-AF65-F5344CB8AC3E}">
        <p14:creationId xmlns:p14="http://schemas.microsoft.com/office/powerpoint/2010/main" val="3538210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37F3B5-5B05-DA96-D146-FA988A8858A3}"/>
              </a:ext>
            </a:extLst>
          </p:cNvPr>
          <p:cNvSpPr>
            <a:spLocks noGrp="1"/>
          </p:cNvSpPr>
          <p:nvPr>
            <p:ph type="title"/>
          </p:nvPr>
        </p:nvSpPr>
        <p:spPr/>
        <p:txBody>
          <a:bodyPr/>
          <a:lstStyle/>
          <a:p>
            <a:r>
              <a:rPr lang="zh-CN" altLang="en-US" dirty="0"/>
              <a:t>谢谢</a:t>
            </a:r>
          </a:p>
        </p:txBody>
      </p:sp>
      <p:sp>
        <p:nvSpPr>
          <p:cNvPr id="3" name="内容占位符 2">
            <a:extLst>
              <a:ext uri="{FF2B5EF4-FFF2-40B4-BE49-F238E27FC236}">
                <a16:creationId xmlns:a16="http://schemas.microsoft.com/office/drawing/2014/main" id="{5ECFF65F-995A-1F80-D22D-F3B991BBBC00}"/>
              </a:ext>
            </a:extLst>
          </p:cNvPr>
          <p:cNvSpPr>
            <a:spLocks noGrp="1"/>
          </p:cNvSpPr>
          <p:nvPr>
            <p:ph idx="1"/>
          </p:nvPr>
        </p:nvSpPr>
        <p:spPr/>
        <p:txBody>
          <a:bodyPr>
            <a:normAutofit/>
          </a:bodyPr>
          <a:lstStyle/>
          <a:p>
            <a:pPr algn="ctr"/>
            <a:r>
              <a:rPr lang="zh-CN" altLang="en-US" sz="3200" dirty="0"/>
              <a:t>第一组</a:t>
            </a:r>
            <a:endParaRPr lang="en-US" altLang="zh-CN" sz="3200" dirty="0"/>
          </a:p>
          <a:p>
            <a:pPr algn="ctr"/>
            <a:r>
              <a:rPr lang="zh-CN" altLang="en-US" sz="3200"/>
              <a:t>李珂</a:t>
            </a:r>
            <a:endParaRPr lang="zh-CN" altLang="en-US" sz="3200" dirty="0"/>
          </a:p>
        </p:txBody>
      </p:sp>
      <p:sp>
        <p:nvSpPr>
          <p:cNvPr id="4" name="日期占位符 3">
            <a:extLst>
              <a:ext uri="{FF2B5EF4-FFF2-40B4-BE49-F238E27FC236}">
                <a16:creationId xmlns:a16="http://schemas.microsoft.com/office/drawing/2014/main" id="{7E9B1F9A-697D-6A42-A05C-AC49A464025E}"/>
              </a:ext>
            </a:extLst>
          </p:cNvPr>
          <p:cNvSpPr>
            <a:spLocks noGrp="1"/>
          </p:cNvSpPr>
          <p:nvPr>
            <p:ph type="dt" sz="half" idx="10"/>
          </p:nvPr>
        </p:nvSpPr>
        <p:spPr/>
        <p:txBody>
          <a:bodyPr/>
          <a:lstStyle/>
          <a:p>
            <a:pPr rtl="0"/>
            <a:fld id="{F24FFC25-0C05-49C8-B150-3CF6B89B5C55}" type="datetime1">
              <a:rPr lang="zh-CN" altLang="en-US" smtClean="0"/>
              <a:t>2024/2/15</a:t>
            </a:fld>
            <a:endParaRPr lang="en-US" dirty="0"/>
          </a:p>
        </p:txBody>
      </p:sp>
    </p:spTree>
    <p:extLst>
      <p:ext uri="{BB962C8B-B14F-4D97-AF65-F5344CB8AC3E}">
        <p14:creationId xmlns:p14="http://schemas.microsoft.com/office/powerpoint/2010/main" val="13709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D0589-E4C3-0E41-5A47-4F2568197EAF}"/>
              </a:ext>
            </a:extLst>
          </p:cNvPr>
          <p:cNvSpPr>
            <a:spLocks noGrp="1"/>
          </p:cNvSpPr>
          <p:nvPr>
            <p:ph type="title"/>
          </p:nvPr>
        </p:nvSpPr>
        <p:spPr/>
        <p:txBody>
          <a:bodyPr/>
          <a:lstStyle/>
          <a:p>
            <a:r>
              <a:rPr lang="zh-CN" altLang="en-US" dirty="0"/>
              <a:t>作业题目意义</a:t>
            </a:r>
          </a:p>
        </p:txBody>
      </p:sp>
      <p:sp>
        <p:nvSpPr>
          <p:cNvPr id="3" name="内容占位符 2">
            <a:extLst>
              <a:ext uri="{FF2B5EF4-FFF2-40B4-BE49-F238E27FC236}">
                <a16:creationId xmlns:a16="http://schemas.microsoft.com/office/drawing/2014/main" id="{F0E76207-DD10-1E35-A15A-5648D83CF9AA}"/>
              </a:ext>
            </a:extLst>
          </p:cNvPr>
          <p:cNvSpPr>
            <a:spLocks noGrp="1"/>
          </p:cNvSpPr>
          <p:nvPr>
            <p:ph idx="1"/>
          </p:nvPr>
        </p:nvSpPr>
        <p:spPr/>
        <p:txBody>
          <a:bodyPr/>
          <a:lstStyle/>
          <a:p>
            <a:r>
              <a:rPr lang="en-US" altLang="zh-CN" dirty="0"/>
              <a:t>1</a:t>
            </a:r>
            <a:r>
              <a:rPr lang="zh-CN" altLang="en-US" dirty="0"/>
              <a:t>、预训练语言模型简单但效果显著</a:t>
            </a:r>
            <a:endParaRPr lang="en-US" altLang="zh-CN" dirty="0"/>
          </a:p>
          <a:p>
            <a:pPr lvl="1"/>
            <a:r>
              <a:rPr lang="zh-CN" altLang="en-US" dirty="0"/>
              <a:t>预训练语言模型展现出了惊人的能力，同时预训练语言模型能够很容易地通过添加额外的输出层迁移到下游任务进行微调。</a:t>
            </a:r>
            <a:endParaRPr lang="en-US" altLang="zh-CN" dirty="0"/>
          </a:p>
          <a:p>
            <a:r>
              <a:rPr lang="en-US" altLang="zh-CN" dirty="0"/>
              <a:t>2</a:t>
            </a:r>
            <a:r>
              <a:rPr lang="zh-CN" altLang="en-US" dirty="0"/>
              <a:t>、模型性能受限于预训练任务但预训练成本高</a:t>
            </a:r>
            <a:endParaRPr lang="en-US" altLang="zh-CN" dirty="0"/>
          </a:p>
          <a:p>
            <a:pPr lvl="1"/>
            <a:r>
              <a:rPr lang="zh-CN" altLang="en-US" dirty="0"/>
              <a:t>对于个体开发者，希望在</a:t>
            </a:r>
            <a:r>
              <a:rPr lang="zh-CN" altLang="en-US" dirty="0">
                <a:solidFill>
                  <a:srgbClr val="0070C0"/>
                </a:solidFill>
              </a:rPr>
              <a:t>有别于</a:t>
            </a:r>
            <a:r>
              <a:rPr lang="zh-CN" altLang="en-US" dirty="0"/>
              <a:t>预训练任务的数据集上最大地发挥预训练模型的性能。</a:t>
            </a:r>
            <a:endParaRPr lang="en-US" altLang="zh-CN" dirty="0"/>
          </a:p>
          <a:p>
            <a:endParaRPr lang="en-US" altLang="zh-CN" dirty="0"/>
          </a:p>
        </p:txBody>
      </p:sp>
      <p:sp>
        <p:nvSpPr>
          <p:cNvPr id="4" name="日期占位符 3">
            <a:extLst>
              <a:ext uri="{FF2B5EF4-FFF2-40B4-BE49-F238E27FC236}">
                <a16:creationId xmlns:a16="http://schemas.microsoft.com/office/drawing/2014/main" id="{E9D81C5A-3DCA-9FE9-F5DE-BDD2BFC4EC06}"/>
              </a:ext>
            </a:extLst>
          </p:cNvPr>
          <p:cNvSpPr>
            <a:spLocks noGrp="1"/>
          </p:cNvSpPr>
          <p:nvPr>
            <p:ph type="dt" sz="half" idx="10"/>
          </p:nvPr>
        </p:nvSpPr>
        <p:spPr/>
        <p:txBody>
          <a:bodyPr/>
          <a:lstStyle/>
          <a:p>
            <a:pPr rtl="0"/>
            <a:fld id="{F24FFC25-0C05-49C8-B150-3CF6B89B5C55}" type="datetime1">
              <a:rPr lang="zh-CN" altLang="en-US" smtClean="0"/>
              <a:t>2024/2/15</a:t>
            </a:fld>
            <a:endParaRPr lang="en-US" dirty="0"/>
          </a:p>
        </p:txBody>
      </p:sp>
    </p:spTree>
    <p:extLst>
      <p:ext uri="{BB962C8B-B14F-4D97-AF65-F5344CB8AC3E}">
        <p14:creationId xmlns:p14="http://schemas.microsoft.com/office/powerpoint/2010/main" val="1036622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F352DB-58DA-D241-3022-9D505360D02A}"/>
              </a:ext>
            </a:extLst>
          </p:cNvPr>
          <p:cNvSpPr>
            <a:spLocks noGrp="1"/>
          </p:cNvSpPr>
          <p:nvPr>
            <p:ph type="title"/>
          </p:nvPr>
        </p:nvSpPr>
        <p:spPr/>
        <p:txBody>
          <a:bodyPr/>
          <a:lstStyle/>
          <a:p>
            <a:r>
              <a:rPr lang="zh-CN" altLang="en-US" dirty="0"/>
              <a:t>希望探索</a:t>
            </a:r>
          </a:p>
        </p:txBody>
      </p:sp>
      <p:sp>
        <p:nvSpPr>
          <p:cNvPr id="3" name="内容占位符 2">
            <a:extLst>
              <a:ext uri="{FF2B5EF4-FFF2-40B4-BE49-F238E27FC236}">
                <a16:creationId xmlns:a16="http://schemas.microsoft.com/office/drawing/2014/main" id="{802D2B96-5E3E-B6A8-2A23-B5D8D81EA281}"/>
              </a:ext>
            </a:extLst>
          </p:cNvPr>
          <p:cNvSpPr>
            <a:spLocks noGrp="1"/>
          </p:cNvSpPr>
          <p:nvPr>
            <p:ph idx="1"/>
          </p:nvPr>
        </p:nvSpPr>
        <p:spPr/>
        <p:txBody>
          <a:bodyPr/>
          <a:lstStyle/>
          <a:p>
            <a:r>
              <a:rPr lang="zh-CN" altLang="en-US" dirty="0"/>
              <a:t>是否有更有效的句子向量表示用于文本分类？</a:t>
            </a:r>
            <a:endParaRPr lang="en-US" altLang="zh-CN" dirty="0"/>
          </a:p>
          <a:p>
            <a:pPr lvl="1"/>
            <a:r>
              <a:rPr lang="en-US" altLang="zh-CN" dirty="0"/>
              <a:t>Bert</a:t>
            </a:r>
            <a:r>
              <a:rPr lang="zh-CN" altLang="en-US" dirty="0"/>
              <a:t>原文中使用</a:t>
            </a:r>
            <a:r>
              <a:rPr lang="en-US" altLang="zh-CN" dirty="0"/>
              <a:t>[</a:t>
            </a:r>
            <a:r>
              <a:rPr lang="en-US" altLang="zh-CN" dirty="0" err="1"/>
              <a:t>cls</a:t>
            </a:r>
            <a:r>
              <a:rPr lang="en-US" altLang="zh-CN" dirty="0"/>
              <a:t>] token</a:t>
            </a:r>
            <a:r>
              <a:rPr lang="zh-CN" altLang="en-US" dirty="0"/>
              <a:t>对所有句子级别的任务进行分类，</a:t>
            </a:r>
            <a:r>
              <a:rPr lang="en-US" altLang="zh-CN" dirty="0"/>
              <a:t>[</a:t>
            </a:r>
            <a:r>
              <a:rPr lang="en-US" altLang="zh-CN" dirty="0" err="1"/>
              <a:t>cls</a:t>
            </a:r>
            <a:r>
              <a:rPr lang="en-US" altLang="zh-CN" dirty="0"/>
              <a:t>]</a:t>
            </a:r>
            <a:r>
              <a:rPr lang="zh-CN" altLang="en-US" dirty="0"/>
              <a:t>是否是最佳的句子向量表示？</a:t>
            </a:r>
          </a:p>
          <a:p>
            <a:r>
              <a:rPr lang="zh-CN" altLang="en-US" dirty="0"/>
              <a:t>是否有更有效的轻量级</a:t>
            </a:r>
            <a:r>
              <a:rPr lang="en-US" altLang="zh-CN" dirty="0"/>
              <a:t>classifier</a:t>
            </a:r>
            <a:r>
              <a:rPr lang="zh-CN" altLang="en-US" dirty="0"/>
              <a:t>代替全连接层进行分类？</a:t>
            </a:r>
            <a:endParaRPr lang="en-US" altLang="zh-CN" dirty="0"/>
          </a:p>
          <a:p>
            <a:pPr lvl="1"/>
            <a:r>
              <a:rPr lang="zh-CN" altLang="en-US" dirty="0"/>
              <a:t>简单的全连接层可能更加接近预训练阶段时模型推理，更否以更“轻量级参数化”的方式重新设计分类器？</a:t>
            </a:r>
          </a:p>
          <a:p>
            <a:endParaRPr lang="zh-CN" altLang="en-US" dirty="0"/>
          </a:p>
        </p:txBody>
      </p:sp>
      <p:sp>
        <p:nvSpPr>
          <p:cNvPr id="4" name="日期占位符 3">
            <a:extLst>
              <a:ext uri="{FF2B5EF4-FFF2-40B4-BE49-F238E27FC236}">
                <a16:creationId xmlns:a16="http://schemas.microsoft.com/office/drawing/2014/main" id="{81D18A95-4890-3533-79ED-44F62E95D2B6}"/>
              </a:ext>
            </a:extLst>
          </p:cNvPr>
          <p:cNvSpPr>
            <a:spLocks noGrp="1"/>
          </p:cNvSpPr>
          <p:nvPr>
            <p:ph type="dt" sz="half" idx="10"/>
          </p:nvPr>
        </p:nvSpPr>
        <p:spPr/>
        <p:txBody>
          <a:bodyPr/>
          <a:lstStyle/>
          <a:p>
            <a:pPr rtl="0"/>
            <a:fld id="{F24FFC25-0C05-49C8-B150-3CF6B89B5C55}" type="datetime1">
              <a:rPr lang="zh-CN" altLang="en-US" smtClean="0"/>
              <a:t>2024/2/15</a:t>
            </a:fld>
            <a:endParaRPr lang="en-US" dirty="0"/>
          </a:p>
        </p:txBody>
      </p:sp>
    </p:spTree>
    <p:extLst>
      <p:ext uri="{BB962C8B-B14F-4D97-AF65-F5344CB8AC3E}">
        <p14:creationId xmlns:p14="http://schemas.microsoft.com/office/powerpoint/2010/main" val="3540582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E03BA1-8F91-DFBB-1092-A922D5DCA953}"/>
              </a:ext>
            </a:extLst>
          </p:cNvPr>
          <p:cNvSpPr>
            <a:spLocks noGrp="1"/>
          </p:cNvSpPr>
          <p:nvPr>
            <p:ph type="title"/>
          </p:nvPr>
        </p:nvSpPr>
        <p:spPr/>
        <p:txBody>
          <a:bodyPr/>
          <a:lstStyle/>
          <a:p>
            <a:r>
              <a:rPr lang="zh-CN" altLang="en-US" dirty="0"/>
              <a:t>实现平台</a:t>
            </a:r>
          </a:p>
        </p:txBody>
      </p:sp>
      <p:sp>
        <p:nvSpPr>
          <p:cNvPr id="3" name="内容占位符 2">
            <a:extLst>
              <a:ext uri="{FF2B5EF4-FFF2-40B4-BE49-F238E27FC236}">
                <a16:creationId xmlns:a16="http://schemas.microsoft.com/office/drawing/2014/main" id="{D99F62B4-94E8-01E3-0BF5-5C8CBD6B276C}"/>
              </a:ext>
            </a:extLst>
          </p:cNvPr>
          <p:cNvSpPr>
            <a:spLocks noGrp="1"/>
          </p:cNvSpPr>
          <p:nvPr>
            <p:ph idx="1"/>
          </p:nvPr>
        </p:nvSpPr>
        <p:spPr/>
        <p:txBody>
          <a:bodyPr/>
          <a:lstStyle/>
          <a:p>
            <a:r>
              <a:rPr lang="en-US" altLang="zh-CN" dirty="0" err="1"/>
              <a:t>Huggingface</a:t>
            </a:r>
            <a:r>
              <a:rPr lang="en-US" altLang="zh-CN" dirty="0"/>
              <a:t> </a:t>
            </a:r>
            <a:r>
              <a:rPr lang="zh-CN" altLang="en-US" dirty="0"/>
              <a:t>开源的 </a:t>
            </a:r>
            <a:r>
              <a:rPr lang="en-US" altLang="zh-CN" dirty="0"/>
              <a:t>transformers</a:t>
            </a:r>
            <a:r>
              <a:rPr lang="zh-CN" altLang="en-US" dirty="0"/>
              <a:t>项目</a:t>
            </a:r>
            <a:endParaRPr lang="en-US" altLang="zh-CN" dirty="0"/>
          </a:p>
          <a:p>
            <a:r>
              <a:rPr lang="zh-CN" altLang="en-US" dirty="0"/>
              <a:t>开源代码与预训练模型权重及训练超参数</a:t>
            </a:r>
            <a:endParaRPr lang="en-US" altLang="zh-CN" dirty="0"/>
          </a:p>
          <a:p>
            <a:r>
              <a:rPr lang="en-US" altLang="zh-CN" dirty="0">
                <a:hlinkClick r:id="rId2"/>
              </a:rPr>
              <a:t>https://github.com/huggingface/transformers</a:t>
            </a:r>
            <a:endParaRPr lang="en-US" altLang="zh-CN" dirty="0"/>
          </a:p>
          <a:p>
            <a:r>
              <a:rPr lang="zh-CN" altLang="en-US" dirty="0"/>
              <a:t>基于</a:t>
            </a:r>
            <a:r>
              <a:rPr lang="en-US" altLang="zh-CN" dirty="0"/>
              <a:t>BERT-base</a:t>
            </a:r>
            <a:r>
              <a:rPr lang="zh-CN" altLang="en-US" dirty="0"/>
              <a:t>，可复现原始论文最佳效果</a:t>
            </a:r>
          </a:p>
        </p:txBody>
      </p:sp>
      <p:sp>
        <p:nvSpPr>
          <p:cNvPr id="4" name="日期占位符 3">
            <a:extLst>
              <a:ext uri="{FF2B5EF4-FFF2-40B4-BE49-F238E27FC236}">
                <a16:creationId xmlns:a16="http://schemas.microsoft.com/office/drawing/2014/main" id="{40BE0EEA-0F83-24D9-ACF0-8DFDA3B74EAF}"/>
              </a:ext>
            </a:extLst>
          </p:cNvPr>
          <p:cNvSpPr>
            <a:spLocks noGrp="1"/>
          </p:cNvSpPr>
          <p:nvPr>
            <p:ph type="dt" sz="half" idx="10"/>
          </p:nvPr>
        </p:nvSpPr>
        <p:spPr/>
        <p:txBody>
          <a:bodyPr/>
          <a:lstStyle/>
          <a:p>
            <a:pPr rtl="0"/>
            <a:fld id="{F24FFC25-0C05-49C8-B150-3CF6B89B5C55}" type="datetime1">
              <a:rPr lang="zh-CN" altLang="en-US" smtClean="0"/>
              <a:t>2024/2/15</a:t>
            </a:fld>
            <a:endParaRPr lang="en-US" dirty="0"/>
          </a:p>
        </p:txBody>
      </p:sp>
      <p:pic>
        <p:nvPicPr>
          <p:cNvPr id="6" name="图片 5">
            <a:extLst>
              <a:ext uri="{FF2B5EF4-FFF2-40B4-BE49-F238E27FC236}">
                <a16:creationId xmlns:a16="http://schemas.microsoft.com/office/drawing/2014/main" id="{51950373-2EE1-4CB9-37F5-5E70811C98CC}"/>
              </a:ext>
            </a:extLst>
          </p:cNvPr>
          <p:cNvPicPr>
            <a:picLocks noChangeAspect="1"/>
          </p:cNvPicPr>
          <p:nvPr/>
        </p:nvPicPr>
        <p:blipFill>
          <a:blip r:embed="rId3"/>
          <a:stretch>
            <a:fillRect/>
          </a:stretch>
        </p:blipFill>
        <p:spPr>
          <a:xfrm>
            <a:off x="5730212" y="1954250"/>
            <a:ext cx="5880595" cy="3785413"/>
          </a:xfrm>
          <a:prstGeom prst="rect">
            <a:avLst/>
          </a:prstGeom>
        </p:spPr>
      </p:pic>
    </p:spTree>
    <p:extLst>
      <p:ext uri="{BB962C8B-B14F-4D97-AF65-F5344CB8AC3E}">
        <p14:creationId xmlns:p14="http://schemas.microsoft.com/office/powerpoint/2010/main" val="2546864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D0C3AA-9C93-44F5-0852-74E35F4A17DA}"/>
              </a:ext>
            </a:extLst>
          </p:cNvPr>
          <p:cNvSpPr>
            <a:spLocks noGrp="1"/>
          </p:cNvSpPr>
          <p:nvPr>
            <p:ph type="title"/>
          </p:nvPr>
        </p:nvSpPr>
        <p:spPr/>
        <p:txBody>
          <a:bodyPr/>
          <a:lstStyle/>
          <a:p>
            <a:r>
              <a:rPr lang="zh-CN" altLang="en-US" dirty="0"/>
              <a:t>数据集</a:t>
            </a:r>
          </a:p>
        </p:txBody>
      </p:sp>
      <p:sp>
        <p:nvSpPr>
          <p:cNvPr id="3" name="内容占位符 2">
            <a:extLst>
              <a:ext uri="{FF2B5EF4-FFF2-40B4-BE49-F238E27FC236}">
                <a16:creationId xmlns:a16="http://schemas.microsoft.com/office/drawing/2014/main" id="{F0EA6620-3C82-898A-46B3-2501CEF07BDA}"/>
              </a:ext>
            </a:extLst>
          </p:cNvPr>
          <p:cNvSpPr>
            <a:spLocks noGrp="1"/>
          </p:cNvSpPr>
          <p:nvPr>
            <p:ph idx="1"/>
          </p:nvPr>
        </p:nvSpPr>
        <p:spPr/>
        <p:txBody>
          <a:bodyPr/>
          <a:lstStyle/>
          <a:p>
            <a:r>
              <a:rPr lang="en-US" altLang="zh-CN" dirty="0"/>
              <a:t>1</a:t>
            </a:r>
            <a:r>
              <a:rPr lang="zh-CN" altLang="en-US" dirty="0"/>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MRPC(The Microsoft Research Paraphrase Corpus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，微软研究院释义语料库</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，相似性和释义任务，是从在线新闻源中自动抽取句子对语料库，并人工注释句子对中的</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句子是否在语义上等效</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r>
              <a:rPr lang="en-US" altLang="zh-CN" dirty="0"/>
              <a:t>2</a:t>
            </a:r>
            <a:r>
              <a:rPr lang="zh-CN" altLang="en-US" dirty="0"/>
              <a:t>、</a:t>
            </a:r>
            <a:r>
              <a:rPr lang="en-US" altLang="zh-CN" sz="1800" dirty="0">
                <a:effectLst/>
                <a:latin typeface="等线" panose="02010600030101010101" pitchFamily="2" charset="-122"/>
                <a:cs typeface="Times New Roman" panose="02020603050405020304" pitchFamily="18" charset="0"/>
              </a:rPr>
              <a:t> RTE(The Recognizing Textual Entailment datasets</a:t>
            </a:r>
            <a:r>
              <a:rPr lang="zh-CN" altLang="zh-CN" sz="1800" dirty="0">
                <a:effectLst/>
                <a:ea typeface="等线" panose="02010600030101010101" pitchFamily="2" charset="-122"/>
                <a:cs typeface="Times New Roman" panose="02020603050405020304" pitchFamily="18" charset="0"/>
              </a:rPr>
              <a:t>，识别文本蕴含数据集</a:t>
            </a:r>
            <a:r>
              <a:rPr lang="en-US" altLang="zh-CN"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，自然语言推断任务，这些数据样本都从新闻和维基百科构建而来。</a:t>
            </a:r>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RTE</a:t>
            </a:r>
            <a:r>
              <a:rPr lang="zh-CN" altLang="zh-CN" sz="1800" dirty="0">
                <a:effectLst/>
                <a:ea typeface="等线" panose="02010600030101010101" pitchFamily="2" charset="-122"/>
                <a:cs typeface="Times New Roman" panose="02020603050405020304" pitchFamily="18" charset="0"/>
              </a:rPr>
              <a:t>数据集是为了判断</a:t>
            </a:r>
            <a:r>
              <a:rPr lang="zh-CN" altLang="zh-CN" sz="1800" b="1" dirty="0">
                <a:effectLst/>
                <a:ea typeface="等线" panose="02010600030101010101" pitchFamily="2" charset="-122"/>
                <a:cs typeface="Times New Roman" panose="02020603050405020304" pitchFamily="18" charset="0"/>
              </a:rPr>
              <a:t>两个句子是否能够推断或对齐</a:t>
            </a:r>
            <a:r>
              <a:rPr lang="zh-CN" altLang="zh-CN" sz="1800" dirty="0">
                <a:effectLst/>
                <a:ea typeface="等线" panose="02010600030101010101" pitchFamily="2" charset="-122"/>
                <a:cs typeface="Times New Roman" panose="02020603050405020304" pitchFamily="18" charset="0"/>
              </a:rPr>
              <a:t>，属于句子对的文本二分类任务。</a:t>
            </a:r>
            <a:endParaRPr lang="en-US" altLang="zh-CN" sz="1800" dirty="0">
              <a:effectLst/>
              <a:ea typeface="等线" panose="02010600030101010101" pitchFamily="2" charset="-122"/>
              <a:cs typeface="Times New Roman" panose="02020603050405020304" pitchFamily="18" charset="0"/>
            </a:endParaRPr>
          </a:p>
          <a:p>
            <a:r>
              <a:rPr lang="en-US" altLang="zh-CN" sz="1800" dirty="0">
                <a:ea typeface="等线" panose="02010600030101010101" pitchFamily="2" charset="-122"/>
                <a:cs typeface="Times New Roman" panose="02020603050405020304" pitchFamily="18" charset="0"/>
              </a:rPr>
              <a:t>3</a:t>
            </a:r>
            <a:r>
              <a:rPr lang="zh-CN" altLang="en-US" sz="1800" dirty="0">
                <a:ea typeface="等线" panose="02010600030101010101" pitchFamily="2" charset="-122"/>
                <a:cs typeface="Times New Roman" panose="02020603050405020304" pitchFamily="18" charset="0"/>
              </a:rPr>
              <a:t>、</a:t>
            </a:r>
            <a:r>
              <a:rPr lang="en-US" altLang="zh-CN" sz="1800" dirty="0" err="1">
                <a:latin typeface="等线" panose="02010600030101010101" pitchFamily="2" charset="-122"/>
                <a:cs typeface="Times New Roman" panose="02020603050405020304" pitchFamily="18" charset="0"/>
              </a:rPr>
              <a:t>CoLA</a:t>
            </a:r>
            <a:r>
              <a:rPr lang="en-US" altLang="zh-CN" sz="1800" dirty="0">
                <a:latin typeface="等线" panose="02010600030101010101" pitchFamily="2" charset="-122"/>
                <a:cs typeface="Times New Roman" panose="02020603050405020304" pitchFamily="18" charset="0"/>
              </a:rPr>
              <a:t>(The Corpus of Linguistic Acceptability</a:t>
            </a:r>
            <a:r>
              <a:rPr lang="zh-CN" altLang="en-US" sz="1800" dirty="0">
                <a:latin typeface="等线" panose="02010600030101010101" pitchFamily="2" charset="-122"/>
                <a:cs typeface="Times New Roman" panose="02020603050405020304" pitchFamily="18" charset="0"/>
              </a:rPr>
              <a:t>，</a:t>
            </a:r>
            <a:r>
              <a:rPr lang="zh-CN" altLang="en-US" sz="1800" dirty="0">
                <a:latin typeface="等线" panose="02010600030101010101" pitchFamily="2" charset="-122"/>
                <a:ea typeface="等线" panose="02010600030101010101" pitchFamily="2" charset="-122"/>
                <a:cs typeface="Times New Roman" panose="02020603050405020304" pitchFamily="18" charset="0"/>
              </a:rPr>
              <a:t>语言可接受性语料库</a:t>
            </a:r>
            <a:r>
              <a:rPr lang="en-US" altLang="zh-CN" sz="1800" dirty="0">
                <a:latin typeface="等线" panose="02010600030101010101" pitchFamily="2" charset="-122"/>
                <a:cs typeface="Times New Roman" panose="02020603050405020304" pitchFamily="18" charset="0"/>
              </a:rPr>
              <a:t>)</a:t>
            </a:r>
            <a:r>
              <a:rPr lang="zh-CN" altLang="en-US" sz="1800" dirty="0">
                <a:latin typeface="等线" panose="02010600030101010101" pitchFamily="2" charset="-122"/>
                <a:cs typeface="Times New Roman" panose="02020603050405020304" pitchFamily="18" charset="0"/>
              </a:rPr>
              <a:t>，</a:t>
            </a:r>
            <a:r>
              <a:rPr lang="zh-CN" altLang="en-US" sz="1800" dirty="0">
                <a:ea typeface="等线" panose="02010600030101010101" pitchFamily="2" charset="-122"/>
                <a:cs typeface="Times New Roman" panose="02020603050405020304" pitchFamily="18" charset="0"/>
              </a:rPr>
              <a:t>单句子分类任务，语料来自语言理论的书籍和期刊，每个句子被标注为</a:t>
            </a:r>
            <a:r>
              <a:rPr lang="zh-CN" altLang="en-US" sz="1800" b="1" dirty="0">
                <a:ea typeface="等线" panose="02010600030101010101" pitchFamily="2" charset="-122"/>
                <a:cs typeface="Times New Roman" panose="02020603050405020304" pitchFamily="18" charset="0"/>
              </a:rPr>
              <a:t>是否合乎语法</a:t>
            </a:r>
            <a:r>
              <a:rPr lang="zh-CN" altLang="en-US" sz="1800" dirty="0">
                <a:ea typeface="等线" panose="02010600030101010101" pitchFamily="2" charset="-122"/>
                <a:cs typeface="Times New Roman" panose="02020603050405020304" pitchFamily="18" charset="0"/>
              </a:rPr>
              <a:t>的单词序列。本任务是一个二分类任务，标签共两个，分别是</a:t>
            </a:r>
            <a:r>
              <a:rPr lang="en-US" altLang="zh-CN" sz="1800" dirty="0">
                <a:ea typeface="等线" panose="02010600030101010101" pitchFamily="2" charset="-122"/>
                <a:cs typeface="Times New Roman" panose="02020603050405020304" pitchFamily="18" charset="0"/>
              </a:rPr>
              <a:t>0</a:t>
            </a:r>
            <a:r>
              <a:rPr lang="zh-CN" altLang="en-US" sz="1800" dirty="0">
                <a:ea typeface="等线" panose="02010600030101010101" pitchFamily="2" charset="-122"/>
                <a:cs typeface="Times New Roman" panose="02020603050405020304" pitchFamily="18" charset="0"/>
              </a:rPr>
              <a:t>和</a:t>
            </a:r>
            <a:r>
              <a:rPr lang="en-US" altLang="zh-CN" sz="1800" dirty="0">
                <a:ea typeface="等线" panose="02010600030101010101" pitchFamily="2" charset="-122"/>
                <a:cs typeface="Times New Roman" panose="02020603050405020304" pitchFamily="18" charset="0"/>
              </a:rPr>
              <a:t>1</a:t>
            </a:r>
            <a:r>
              <a:rPr lang="zh-CN" altLang="en-US" sz="1800" dirty="0">
                <a:ea typeface="等线" panose="02010600030101010101" pitchFamily="2" charset="-122"/>
                <a:cs typeface="Times New Roman" panose="02020603050405020304" pitchFamily="18" charset="0"/>
              </a:rPr>
              <a:t>，其中</a:t>
            </a:r>
            <a:r>
              <a:rPr lang="en-US" altLang="zh-CN" sz="1800" dirty="0">
                <a:ea typeface="等线" panose="02010600030101010101" pitchFamily="2" charset="-122"/>
                <a:cs typeface="Times New Roman" panose="02020603050405020304" pitchFamily="18" charset="0"/>
              </a:rPr>
              <a:t>0</a:t>
            </a:r>
            <a:r>
              <a:rPr lang="zh-CN" altLang="en-US" sz="1800" dirty="0">
                <a:ea typeface="等线" panose="02010600030101010101" pitchFamily="2" charset="-122"/>
                <a:cs typeface="Times New Roman" panose="02020603050405020304" pitchFamily="18" charset="0"/>
              </a:rPr>
              <a:t>表示不合乎语法，</a:t>
            </a:r>
            <a:r>
              <a:rPr lang="en-US" altLang="zh-CN" sz="1800" dirty="0">
                <a:ea typeface="等线" panose="02010600030101010101" pitchFamily="2" charset="-122"/>
                <a:cs typeface="Times New Roman" panose="02020603050405020304" pitchFamily="18" charset="0"/>
              </a:rPr>
              <a:t>1</a:t>
            </a:r>
            <a:r>
              <a:rPr lang="zh-CN" altLang="en-US" sz="1800" dirty="0">
                <a:ea typeface="等线" panose="02010600030101010101" pitchFamily="2" charset="-122"/>
                <a:cs typeface="Times New Roman" panose="02020603050405020304" pitchFamily="18" charset="0"/>
              </a:rPr>
              <a:t>表示合乎语法。</a:t>
            </a:r>
            <a:endParaRPr lang="zh-CN" altLang="en-US" dirty="0"/>
          </a:p>
        </p:txBody>
      </p:sp>
      <p:sp>
        <p:nvSpPr>
          <p:cNvPr id="4" name="日期占位符 3">
            <a:extLst>
              <a:ext uri="{FF2B5EF4-FFF2-40B4-BE49-F238E27FC236}">
                <a16:creationId xmlns:a16="http://schemas.microsoft.com/office/drawing/2014/main" id="{D5C5D805-60C3-1A29-A249-36EEC088AA53}"/>
              </a:ext>
            </a:extLst>
          </p:cNvPr>
          <p:cNvSpPr>
            <a:spLocks noGrp="1"/>
          </p:cNvSpPr>
          <p:nvPr>
            <p:ph type="dt" sz="half" idx="10"/>
          </p:nvPr>
        </p:nvSpPr>
        <p:spPr/>
        <p:txBody>
          <a:bodyPr/>
          <a:lstStyle/>
          <a:p>
            <a:pPr rtl="0"/>
            <a:fld id="{F24FFC25-0C05-49C8-B150-3CF6B89B5C55}" type="datetime1">
              <a:rPr lang="zh-CN" altLang="en-US" smtClean="0"/>
              <a:t>2024/2/15</a:t>
            </a:fld>
            <a:endParaRPr lang="en-US" dirty="0"/>
          </a:p>
        </p:txBody>
      </p:sp>
    </p:spTree>
    <p:extLst>
      <p:ext uri="{BB962C8B-B14F-4D97-AF65-F5344CB8AC3E}">
        <p14:creationId xmlns:p14="http://schemas.microsoft.com/office/powerpoint/2010/main" val="1713072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437E75-8C44-CBBB-7C24-D69D34E270E2}"/>
              </a:ext>
            </a:extLst>
          </p:cNvPr>
          <p:cNvSpPr>
            <a:spLocks noGrp="1"/>
          </p:cNvSpPr>
          <p:nvPr>
            <p:ph type="title"/>
          </p:nvPr>
        </p:nvSpPr>
        <p:spPr/>
        <p:txBody>
          <a:bodyPr/>
          <a:lstStyle/>
          <a:p>
            <a:r>
              <a:rPr lang="zh-CN" altLang="en-US" dirty="0"/>
              <a:t>是否有更有效的句子向量表示用于文本分类？</a:t>
            </a:r>
          </a:p>
        </p:txBody>
      </p:sp>
      <p:sp>
        <p:nvSpPr>
          <p:cNvPr id="3" name="内容占位符 2">
            <a:extLst>
              <a:ext uri="{FF2B5EF4-FFF2-40B4-BE49-F238E27FC236}">
                <a16:creationId xmlns:a16="http://schemas.microsoft.com/office/drawing/2014/main" id="{F35FAB47-7280-F34A-B95F-3F3D104AC665}"/>
              </a:ext>
            </a:extLst>
          </p:cNvPr>
          <p:cNvSpPr>
            <a:spLocks noGrp="1"/>
          </p:cNvSpPr>
          <p:nvPr>
            <p:ph idx="1"/>
          </p:nvPr>
        </p:nvSpPr>
        <p:spPr/>
        <p:txBody>
          <a:bodyPr/>
          <a:lstStyle/>
          <a:p>
            <a:r>
              <a:rPr lang="zh-CN" altLang="en-US" dirty="0"/>
              <a:t>寻找信息更充足的句子向量表示：</a:t>
            </a:r>
            <a:endParaRPr lang="en-US" altLang="zh-CN" dirty="0"/>
          </a:p>
          <a:p>
            <a:pPr lvl="1"/>
            <a:r>
              <a:rPr lang="en-US" altLang="zh-CN" dirty="0"/>
              <a:t>1</a:t>
            </a:r>
            <a:r>
              <a:rPr lang="zh-CN" altLang="en-US" dirty="0"/>
              <a:t>、两层感知机：冻结预训练</a:t>
            </a:r>
            <a:r>
              <a:rPr lang="en-US" altLang="zh-CN" dirty="0" err="1"/>
              <a:t>bert</a:t>
            </a:r>
            <a:r>
              <a:rPr lang="zh-CN" altLang="en-US" dirty="0"/>
              <a:t>参数，只优化分类器。</a:t>
            </a:r>
            <a:endParaRPr lang="en-US" altLang="zh-CN" dirty="0"/>
          </a:p>
          <a:p>
            <a:pPr lvl="2"/>
            <a:r>
              <a:rPr lang="zh-CN" altLang="en-US" dirty="0"/>
              <a:t>以此寻找更有效的句子向量表示，用于分类。</a:t>
            </a:r>
            <a:endParaRPr lang="en-US" altLang="zh-CN" dirty="0"/>
          </a:p>
          <a:p>
            <a:endParaRPr lang="zh-CN" altLang="en-US" dirty="0"/>
          </a:p>
        </p:txBody>
      </p:sp>
      <p:sp>
        <p:nvSpPr>
          <p:cNvPr id="4" name="日期占位符 3">
            <a:extLst>
              <a:ext uri="{FF2B5EF4-FFF2-40B4-BE49-F238E27FC236}">
                <a16:creationId xmlns:a16="http://schemas.microsoft.com/office/drawing/2014/main" id="{BD1877D7-A70A-5544-8BD9-55FF69F87FF9}"/>
              </a:ext>
            </a:extLst>
          </p:cNvPr>
          <p:cNvSpPr>
            <a:spLocks noGrp="1"/>
          </p:cNvSpPr>
          <p:nvPr>
            <p:ph type="dt" sz="half" idx="10"/>
          </p:nvPr>
        </p:nvSpPr>
        <p:spPr/>
        <p:txBody>
          <a:bodyPr/>
          <a:lstStyle/>
          <a:p>
            <a:pPr rtl="0"/>
            <a:fld id="{F24FFC25-0C05-49C8-B150-3CF6B89B5C55}" type="datetime1">
              <a:rPr lang="zh-CN" altLang="en-US" smtClean="0"/>
              <a:t>2024/2/15</a:t>
            </a:fld>
            <a:endParaRPr lang="en-US" dirty="0"/>
          </a:p>
        </p:txBody>
      </p:sp>
    </p:spTree>
    <p:extLst>
      <p:ext uri="{BB962C8B-B14F-4D97-AF65-F5344CB8AC3E}">
        <p14:creationId xmlns:p14="http://schemas.microsoft.com/office/powerpoint/2010/main" val="1938738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F61691-3192-E84B-C395-C25E0B4D41A7}"/>
              </a:ext>
            </a:extLst>
          </p:cNvPr>
          <p:cNvSpPr>
            <a:spLocks noGrp="1"/>
          </p:cNvSpPr>
          <p:nvPr>
            <p:ph type="title"/>
          </p:nvPr>
        </p:nvSpPr>
        <p:spPr/>
        <p:txBody>
          <a:bodyPr/>
          <a:lstStyle/>
          <a:p>
            <a:r>
              <a:rPr lang="zh-CN" altLang="en-US" dirty="0"/>
              <a:t>句子向量表示：</a:t>
            </a:r>
          </a:p>
        </p:txBody>
      </p:sp>
      <p:sp>
        <p:nvSpPr>
          <p:cNvPr id="3" name="内容占位符 2">
            <a:extLst>
              <a:ext uri="{FF2B5EF4-FFF2-40B4-BE49-F238E27FC236}">
                <a16:creationId xmlns:a16="http://schemas.microsoft.com/office/drawing/2014/main" id="{5ABFAB70-2D34-586A-33D4-BC7F6515EA36}"/>
              </a:ext>
            </a:extLst>
          </p:cNvPr>
          <p:cNvSpPr>
            <a:spLocks noGrp="1"/>
          </p:cNvSpPr>
          <p:nvPr>
            <p:ph idx="1"/>
          </p:nvPr>
        </p:nvSpPr>
        <p:spPr/>
        <p:txBody>
          <a:bodyPr/>
          <a:lstStyle/>
          <a:p>
            <a:r>
              <a:rPr lang="zh-CN" altLang="en-US" dirty="0"/>
              <a:t>假设</a:t>
            </a:r>
            <a:r>
              <a:rPr lang="en-US" altLang="zh-CN" dirty="0"/>
              <a:t>Bert</a:t>
            </a:r>
            <a:r>
              <a:rPr lang="zh-CN" altLang="en-US" dirty="0"/>
              <a:t>输出层，输出</a:t>
            </a:r>
            <a:r>
              <a:rPr lang="en-US" altLang="zh-CN" dirty="0" err="1"/>
              <a:t>output.shape</a:t>
            </a:r>
            <a:r>
              <a:rPr lang="en-US" altLang="zh-CN" dirty="0"/>
              <a:t> = [</a:t>
            </a:r>
            <a:r>
              <a:rPr lang="en-US" altLang="zh-CN" dirty="0" err="1"/>
              <a:t>batchsize</a:t>
            </a:r>
            <a:r>
              <a:rPr lang="en-US" altLang="zh-CN" dirty="0"/>
              <a:t>, length, d]</a:t>
            </a:r>
            <a:r>
              <a:rPr lang="zh-CN" altLang="en-US" dirty="0"/>
              <a:t>，</a:t>
            </a:r>
            <a:r>
              <a:rPr lang="en-US" altLang="zh-CN" dirty="0"/>
              <a:t>length</a:t>
            </a:r>
            <a:r>
              <a:rPr lang="zh-CN" altLang="en-US" dirty="0"/>
              <a:t>表示句子长度，</a:t>
            </a:r>
            <a:r>
              <a:rPr lang="en-US" altLang="zh-CN" dirty="0"/>
              <a:t>d</a:t>
            </a:r>
            <a:r>
              <a:rPr lang="zh-CN" altLang="en-US" dirty="0"/>
              <a:t>表示隐藏层维度。</a:t>
            </a:r>
            <a:endParaRPr lang="en-US" altLang="zh-CN" dirty="0"/>
          </a:p>
          <a:p>
            <a:r>
              <a:rPr lang="en-US" altLang="zh-CN" dirty="0"/>
              <a:t>1</a:t>
            </a:r>
            <a:r>
              <a:rPr lang="zh-CN" altLang="en-US" dirty="0"/>
              <a:t>、</a:t>
            </a:r>
            <a:r>
              <a:rPr lang="en-US" altLang="zh-CN" dirty="0"/>
              <a:t>[</a:t>
            </a:r>
            <a:r>
              <a:rPr lang="en-US" altLang="zh-CN" dirty="0" err="1"/>
              <a:t>cls</a:t>
            </a:r>
            <a:r>
              <a:rPr lang="en-US" altLang="zh-CN" dirty="0"/>
              <a:t>] token: output[:, 0] </a:t>
            </a:r>
            <a:r>
              <a:rPr lang="zh-CN" altLang="en-US" dirty="0"/>
              <a:t>取第一个</a:t>
            </a:r>
            <a:r>
              <a:rPr lang="en-US" altLang="zh-CN" dirty="0"/>
              <a:t>token</a:t>
            </a:r>
            <a:r>
              <a:rPr lang="zh-CN" altLang="en-US" dirty="0"/>
              <a:t>即为</a:t>
            </a:r>
            <a:r>
              <a:rPr lang="en-US" altLang="zh-CN" dirty="0"/>
              <a:t>[</a:t>
            </a:r>
            <a:r>
              <a:rPr lang="en-US" altLang="zh-CN" dirty="0" err="1"/>
              <a:t>cls</a:t>
            </a:r>
            <a:r>
              <a:rPr lang="en-US" altLang="zh-CN" dirty="0"/>
              <a:t>]</a:t>
            </a:r>
            <a:r>
              <a:rPr lang="zh-CN" altLang="en-US" dirty="0"/>
              <a:t>。</a:t>
            </a:r>
            <a:endParaRPr lang="en-US" altLang="zh-CN" dirty="0"/>
          </a:p>
          <a:p>
            <a:r>
              <a:rPr lang="en-US" altLang="zh-CN" dirty="0"/>
              <a:t>2</a:t>
            </a:r>
            <a:r>
              <a:rPr lang="zh-CN" altLang="en-US" dirty="0"/>
              <a:t>、平均池化：</a:t>
            </a:r>
            <a:r>
              <a:rPr lang="en-US" altLang="zh-CN" dirty="0" err="1"/>
              <a:t>torch.mean</a:t>
            </a:r>
            <a:r>
              <a:rPr lang="en-US" altLang="zh-CN" dirty="0"/>
              <a:t>(</a:t>
            </a:r>
            <a:r>
              <a:rPr lang="en-US" altLang="zh-CN" dirty="0" err="1"/>
              <a:t>output,dim</a:t>
            </a:r>
            <a:r>
              <a:rPr lang="en-US" altLang="zh-CN" dirty="0"/>
              <a:t>=1)</a:t>
            </a:r>
          </a:p>
          <a:p>
            <a:r>
              <a:rPr lang="en-US" altLang="zh-CN" dirty="0"/>
              <a:t>3</a:t>
            </a:r>
            <a:r>
              <a:rPr lang="zh-CN" altLang="en-US" dirty="0"/>
              <a:t>、最大池化：</a:t>
            </a:r>
            <a:r>
              <a:rPr lang="en-US" altLang="zh-CN" dirty="0" err="1"/>
              <a:t>torch.max</a:t>
            </a:r>
            <a:r>
              <a:rPr lang="en-US" altLang="zh-CN" dirty="0"/>
              <a:t>(</a:t>
            </a:r>
            <a:r>
              <a:rPr lang="en-US" altLang="zh-CN" dirty="0" err="1"/>
              <a:t>output,dim</a:t>
            </a:r>
            <a:r>
              <a:rPr lang="en-US" altLang="zh-CN" dirty="0"/>
              <a:t>=1)</a:t>
            </a:r>
          </a:p>
          <a:p>
            <a:r>
              <a:rPr lang="en-US" altLang="zh-CN" dirty="0"/>
              <a:t>4</a:t>
            </a:r>
            <a:r>
              <a:rPr lang="zh-CN" altLang="en-US" dirty="0"/>
              <a:t>、最小池化：</a:t>
            </a:r>
            <a:r>
              <a:rPr lang="en-US" altLang="zh-CN" dirty="0" err="1"/>
              <a:t>torch.min</a:t>
            </a:r>
            <a:r>
              <a:rPr lang="en-US" altLang="zh-CN" dirty="0"/>
              <a:t>(</a:t>
            </a:r>
            <a:r>
              <a:rPr lang="en-US" altLang="zh-CN" dirty="0" err="1"/>
              <a:t>output,dim</a:t>
            </a:r>
            <a:r>
              <a:rPr lang="en-US" altLang="zh-CN" dirty="0"/>
              <a:t>=1)</a:t>
            </a:r>
          </a:p>
          <a:p>
            <a:endParaRPr lang="en-US" altLang="zh-CN" dirty="0"/>
          </a:p>
        </p:txBody>
      </p:sp>
      <p:sp>
        <p:nvSpPr>
          <p:cNvPr id="4" name="日期占位符 3">
            <a:extLst>
              <a:ext uri="{FF2B5EF4-FFF2-40B4-BE49-F238E27FC236}">
                <a16:creationId xmlns:a16="http://schemas.microsoft.com/office/drawing/2014/main" id="{C0018B32-2C37-FAE6-AEA8-E51A5A22E7B9}"/>
              </a:ext>
            </a:extLst>
          </p:cNvPr>
          <p:cNvSpPr>
            <a:spLocks noGrp="1"/>
          </p:cNvSpPr>
          <p:nvPr>
            <p:ph type="dt" sz="half" idx="10"/>
          </p:nvPr>
        </p:nvSpPr>
        <p:spPr/>
        <p:txBody>
          <a:bodyPr/>
          <a:lstStyle/>
          <a:p>
            <a:pPr rtl="0"/>
            <a:fld id="{F24FFC25-0C05-49C8-B150-3CF6B89B5C55}" type="datetime1">
              <a:rPr lang="zh-CN" altLang="en-US" smtClean="0"/>
              <a:t>2024/2/15</a:t>
            </a:fld>
            <a:endParaRPr lang="en-US" dirty="0"/>
          </a:p>
        </p:txBody>
      </p:sp>
    </p:spTree>
    <p:extLst>
      <p:ext uri="{BB962C8B-B14F-4D97-AF65-F5344CB8AC3E}">
        <p14:creationId xmlns:p14="http://schemas.microsoft.com/office/powerpoint/2010/main" val="423656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CC9223-A84F-2075-4FF9-4DE7DD41FBCD}"/>
              </a:ext>
            </a:extLst>
          </p:cNvPr>
          <p:cNvSpPr>
            <a:spLocks noGrp="1"/>
          </p:cNvSpPr>
          <p:nvPr>
            <p:ph type="title"/>
          </p:nvPr>
        </p:nvSpPr>
        <p:spPr/>
        <p:txBody>
          <a:bodyPr/>
          <a:lstStyle/>
          <a:p>
            <a:r>
              <a:rPr lang="zh-CN" altLang="en-US" dirty="0"/>
              <a:t>句子向量表示：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DB93C20-1D3B-130A-D645-3C26E616216F}"/>
                  </a:ext>
                </a:extLst>
              </p:cNvPr>
              <p:cNvSpPr>
                <a:spLocks noGrp="1"/>
              </p:cNvSpPr>
              <p:nvPr>
                <p:ph idx="1"/>
              </p:nvPr>
            </p:nvSpPr>
            <p:spPr/>
            <p:txBody>
              <a:bodyPr/>
              <a:lstStyle/>
              <a:p>
                <a:r>
                  <a:rPr lang="zh-CN" altLang="en-US" dirty="0"/>
                  <a:t>设</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模型输出层词嵌入为一组向量 </a:t>
                </a:r>
                <a14:m>
                  <m:oMath xmlns:m="http://schemas.openxmlformats.org/officeDocument/2006/math">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3</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𝑙𝑒𝑛𝑔𝑡h</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oMath>
                </a14:m>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，其中</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𝑅</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𝑑</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p>
                    </m:sSup>
                  </m:oMath>
                </a14:m>
                <a:endParaRPr lang="en-US" altLang="zh-CN" dirty="0"/>
              </a:p>
              <a:p>
                <a:r>
                  <a:rPr lang="en-US" altLang="zh-CN" dirty="0"/>
                  <a:t>5</a:t>
                </a:r>
                <a:r>
                  <a:rPr lang="zh-CN" altLang="en-US" dirty="0"/>
                  <a:t>、</a:t>
                </a:r>
                <a:r>
                  <a:rPr lang="zh-CN" altLang="en-US" b="1" dirty="0"/>
                  <a:t>可学习加权池化</a:t>
                </a:r>
                <a:r>
                  <a:rPr lang="zh-CN" altLang="en-US" dirty="0"/>
                  <a:t>：</a:t>
                </a:r>
                <a:endParaRPr lang="en-US" altLang="zh-CN" dirty="0"/>
              </a:p>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定义一组可学习参数</a:t>
                </a:r>
                <a14:m>
                  <m:oMath xmlns:m="http://schemas.openxmlformats.org/officeDocument/2006/math">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𝜔</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𝑅</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𝑙𝑒𝑛𝑔𝑡h</m:t>
                        </m:r>
                      </m:sup>
                    </m:sSup>
                  </m:oMath>
                </a14:m>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𝜔</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得到一组新</a:t>
                </a:r>
                <a14:m>
                  <m:oMath xmlns:m="http://schemas.openxmlformats.org/officeDocument/2006/math">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3</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𝑙𝑒𝑛𝑔𝑡h</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oMath>
                </a14:m>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最后句子向量表示为：</a:t>
                </a:r>
                <a14:m>
                  <m:oMath xmlns:m="http://schemas.openxmlformats.org/officeDocument/2006/math">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𝐴</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nary>
                      <m:naryPr>
                        <m:chr m:val="∑"/>
                        <m:limLoc m:val="undOvr"/>
                        <m:subHide m:val="on"/>
                        <m:sup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sup/>
                      <m:e>
                        <m: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e>
                    </m:nary>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 </a:t>
                </a:r>
                <a14:m>
                  <m:oMath xmlns:m="http://schemas.openxmlformats.org/officeDocument/2006/math">
                    <m:r>
                      <a:rPr lang="en-US" altLang="zh-CN" sz="1800" kern="100">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为非线性映射，这里取</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tanh</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14:m>
                  <m:oMath xmlns:m="http://schemas.openxmlformats.org/officeDocument/2006/math">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𝜔</m:t>
                    </m:r>
                  </m:oMath>
                </a14:m>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初始化</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1"/>
                <a14:m>
                  <m:oMath xmlns:m="http://schemas.openxmlformats.org/officeDocument/2006/math">
                    <m:sSub>
                      <m:sSubPr>
                        <m:ctrlPr>
                          <a:rPr lang="zh-CN" altLang="zh-CN" sz="2000" i="1" smtClean="0">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𝜔</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effectLst/>
                            <a:latin typeface="Cambria Math" panose="02040503050406030204" pitchFamily="18" charset="0"/>
                            <a:ea typeface="Cambria Math" panose="02040503050406030204" pitchFamily="18" charset="0"/>
                          </a:rPr>
                        </m:ctrlPr>
                      </m:fPr>
                      <m:num>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1</m:t>
                        </m:r>
                      </m:num>
                      <m:den>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𝑙𝑒𝑛𝑔𝑡</m:t>
                        </m:r>
                        <m:r>
                          <a:rPr lang="en-US" altLang="zh-CN" sz="1800" i="1">
                            <a:effectLst/>
                            <a:latin typeface="Cambria Math" panose="02040503050406030204" pitchFamily="18" charset="0"/>
                            <a:ea typeface="MS Gothic" panose="020B0609070205080204" pitchFamily="49" charset="-128"/>
                            <a:cs typeface="MS Gothic" panose="020B0609070205080204" pitchFamily="49" charset="-128"/>
                          </a:rPr>
                          <m:t>h</m:t>
                        </m:r>
                      </m:den>
                    </m:f>
                  </m:oMath>
                </a14:m>
                <a:r>
                  <a:rPr lang="zh-CN" altLang="zh-CN" sz="1800" dirty="0">
                    <a:effectLst/>
                    <a:ea typeface="等线" panose="02010600030101010101" pitchFamily="2" charset="-122"/>
                    <a:cs typeface="Times New Roman" panose="02020603050405020304" pitchFamily="18" charset="0"/>
                  </a:rPr>
                  <a:t>，当</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oMath>
                </a14:m>
                <a:r>
                  <a:rPr lang="zh-CN" altLang="zh-CN" sz="1800" dirty="0">
                    <a:effectLst/>
                    <a:ea typeface="等线" panose="02010600030101010101" pitchFamily="2" charset="-122"/>
                    <a:cs typeface="Times New Roman" panose="02020603050405020304" pitchFamily="18" charset="0"/>
                  </a:rPr>
                  <a:t>的元素值一般</a:t>
                </a:r>
                <a:r>
                  <a:rPr lang="en-US" altLang="zh-CN" sz="1800" dirty="0">
                    <a:effectLst/>
                    <a:ea typeface="等线" panose="02010600030101010101" pitchFamily="2" charset="-122"/>
                    <a:cs typeface="Times New Roman" panose="02020603050405020304" pitchFamily="18" charset="0"/>
                  </a:rPr>
                  <a:t>1e-2</a:t>
                </a:r>
                <a:r>
                  <a:rPr lang="zh-CN" altLang="en-US" sz="1800" dirty="0">
                    <a:effectLst/>
                    <a:ea typeface="等线" panose="02010600030101010101" pitchFamily="2" charset="-122"/>
                    <a:cs typeface="Times New Roman" panose="02020603050405020304" pitchFamily="18" charset="0"/>
                  </a:rPr>
                  <a:t>量级</a:t>
                </a:r>
                <a:r>
                  <a:rPr lang="zh-CN" altLang="zh-CN" sz="1800" dirty="0">
                    <a:effectLst/>
                    <a:ea typeface="等线" panose="02010600030101010101" pitchFamily="2" charset="-122"/>
                    <a:cs typeface="Times New Roman" panose="02020603050405020304" pitchFamily="18" charset="0"/>
                  </a:rPr>
                  <a:t>，在</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𝜔</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effectLst/>
                            <a:latin typeface="Cambria Math" panose="02040503050406030204" pitchFamily="18" charset="0"/>
                            <a:ea typeface="Cambria Math" panose="02040503050406030204" pitchFamily="18" charset="0"/>
                          </a:rPr>
                        </m:ctrlPr>
                      </m:fPr>
                      <m:num>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1</m:t>
                        </m:r>
                      </m:num>
                      <m:den>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𝑙𝑒𝑛𝑔𝑡</m:t>
                        </m:r>
                        <m:r>
                          <a:rPr lang="en-US" altLang="zh-CN" sz="1800" i="1">
                            <a:effectLst/>
                            <a:latin typeface="Cambria Math" panose="02040503050406030204" pitchFamily="18" charset="0"/>
                            <a:ea typeface="MS Gothic" panose="020B0609070205080204" pitchFamily="49" charset="-128"/>
                            <a:cs typeface="MS Gothic" panose="020B0609070205080204" pitchFamily="49" charset="-128"/>
                          </a:rPr>
                          <m:t>h</m:t>
                        </m:r>
                      </m:den>
                    </m:f>
                  </m:oMath>
                </a14:m>
                <a:r>
                  <a:rPr lang="zh-CN" altLang="zh-CN" sz="1800" dirty="0">
                    <a:effectLst/>
                    <a:ea typeface="等线" panose="02010600030101010101" pitchFamily="2" charset="-122"/>
                    <a:cs typeface="Times New Roman" panose="02020603050405020304" pitchFamily="18" charset="0"/>
                  </a:rPr>
                  <a:t>时，在</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≈0</m:t>
                    </m:r>
                  </m:oMath>
                </a14:m>
                <a:r>
                  <a:rPr lang="zh-CN" altLang="zh-CN" sz="1800" dirty="0">
                    <a:effectLst/>
                    <a:ea typeface="等线" panose="02010600030101010101" pitchFamily="2" charset="-122"/>
                    <a:cs typeface="Times New Roman" panose="02020603050405020304" pitchFamily="18" charset="0"/>
                  </a:rPr>
                  <a:t>，多个</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oMath>
                </a14:m>
                <a:r>
                  <a:rPr lang="zh-CN" altLang="zh-CN" sz="1800" dirty="0">
                    <a:effectLst/>
                    <a:ea typeface="等线" panose="02010600030101010101" pitchFamily="2" charset="-122"/>
                    <a:cs typeface="Times New Roman" panose="02020603050405020304" pitchFamily="18" charset="0"/>
                  </a:rPr>
                  <a:t>经过</a:t>
                </a:r>
                <a:r>
                  <a:rPr lang="en-US" altLang="zh-CN" sz="1800" dirty="0">
                    <a:effectLst/>
                    <a:ea typeface="等线" panose="02010600030101010101" pitchFamily="2" charset="-122"/>
                    <a:cs typeface="Times New Roman" panose="02020603050405020304" pitchFamily="18" charset="0"/>
                  </a:rPr>
                  <a:t>tanh</a:t>
                </a:r>
                <a:r>
                  <a:rPr lang="zh-CN" altLang="zh-CN" sz="1800" dirty="0">
                    <a:effectLst/>
                    <a:ea typeface="等线" panose="02010600030101010101" pitchFamily="2" charset="-122"/>
                    <a:cs typeface="Times New Roman" panose="02020603050405020304" pitchFamily="18" charset="0"/>
                  </a:rPr>
                  <a:t>时映射区间接近于线性，因此</a:t>
                </a:r>
                <a:r>
                  <a:rPr lang="zh-CN" altLang="zh-CN" sz="1800" b="1" dirty="0">
                    <a:effectLst/>
                    <a:ea typeface="等线" panose="02010600030101010101" pitchFamily="2" charset="-122"/>
                    <a:cs typeface="Times New Roman" panose="02020603050405020304" pitchFamily="18" charset="0"/>
                  </a:rPr>
                  <a:t>初始效果</a:t>
                </a:r>
                <a:r>
                  <a:rPr lang="zh-CN" altLang="zh-CN" sz="1800" dirty="0">
                    <a:effectLst/>
                    <a:ea typeface="等线" panose="02010600030101010101" pitchFamily="2" charset="-122"/>
                    <a:cs typeface="Times New Roman" panose="02020603050405020304" pitchFamily="18" charset="0"/>
                  </a:rPr>
                  <a:t>应该接近于取平均，随着迭代希望能够达到一个更好的效果。</a:t>
                </a: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CDB93C20-1D3B-130A-D645-3C26E616216F}"/>
                  </a:ext>
                </a:extLst>
              </p:cNvPr>
              <p:cNvSpPr>
                <a:spLocks noGrp="1" noRot="1" noChangeAspect="1" noMove="1" noResize="1" noEditPoints="1" noAdjustHandles="1" noChangeArrowheads="1" noChangeShapeType="1" noTextEdit="1"/>
              </p:cNvSpPr>
              <p:nvPr>
                <p:ph idx="1"/>
              </p:nvPr>
            </p:nvSpPr>
            <p:spPr>
              <a:blipFill>
                <a:blip r:embed="rId2"/>
                <a:stretch>
                  <a:fillRect l="-276" t="-1342"/>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35E652AE-3E48-6B03-A71F-AAE4F00B9DFB}"/>
              </a:ext>
            </a:extLst>
          </p:cNvPr>
          <p:cNvSpPr>
            <a:spLocks noGrp="1"/>
          </p:cNvSpPr>
          <p:nvPr>
            <p:ph type="dt" sz="half" idx="10"/>
          </p:nvPr>
        </p:nvSpPr>
        <p:spPr>
          <a:xfrm>
            <a:off x="9091851" y="6301894"/>
            <a:ext cx="2844799" cy="365125"/>
          </a:xfrm>
        </p:spPr>
        <p:txBody>
          <a:bodyPr/>
          <a:lstStyle/>
          <a:p>
            <a:pPr rtl="0"/>
            <a:fld id="{F24FFC25-0C05-49C8-B150-3CF6B89B5C55}" type="datetime1">
              <a:rPr lang="zh-CN" altLang="en-US" smtClean="0"/>
              <a:t>2024/2/15</a:t>
            </a:fld>
            <a:endParaRPr lang="en-US" dirty="0"/>
          </a:p>
        </p:txBody>
      </p:sp>
      <p:grpSp>
        <p:nvGrpSpPr>
          <p:cNvPr id="30" name="组合 29">
            <a:extLst>
              <a:ext uri="{FF2B5EF4-FFF2-40B4-BE49-F238E27FC236}">
                <a16:creationId xmlns:a16="http://schemas.microsoft.com/office/drawing/2014/main" id="{F1B5030C-D692-FFA8-9878-636035788481}"/>
              </a:ext>
            </a:extLst>
          </p:cNvPr>
          <p:cNvGrpSpPr/>
          <p:nvPr/>
        </p:nvGrpSpPr>
        <p:grpSpPr>
          <a:xfrm>
            <a:off x="3130415" y="5399162"/>
            <a:ext cx="5616542" cy="1144032"/>
            <a:chOff x="3130415" y="5399162"/>
            <a:chExt cx="5616542" cy="1144032"/>
          </a:xfrm>
        </p:grpSpPr>
        <p:grpSp>
          <p:nvGrpSpPr>
            <p:cNvPr id="26" name="组合 25">
              <a:extLst>
                <a:ext uri="{FF2B5EF4-FFF2-40B4-BE49-F238E27FC236}">
                  <a16:creationId xmlns:a16="http://schemas.microsoft.com/office/drawing/2014/main" id="{1A56E37B-303F-8FF0-F578-FCBA46255351}"/>
                </a:ext>
              </a:extLst>
            </p:cNvPr>
            <p:cNvGrpSpPr/>
            <p:nvPr/>
          </p:nvGrpSpPr>
          <p:grpSpPr>
            <a:xfrm>
              <a:off x="3215523" y="5768494"/>
              <a:ext cx="5531434" cy="774700"/>
              <a:chOff x="6079373" y="5470044"/>
              <a:chExt cx="5531434" cy="774700"/>
            </a:xfrm>
          </p:grpSpPr>
          <p:grpSp>
            <p:nvGrpSpPr>
              <p:cNvPr id="13" name="组合 12">
                <a:extLst>
                  <a:ext uri="{FF2B5EF4-FFF2-40B4-BE49-F238E27FC236}">
                    <a16:creationId xmlns:a16="http://schemas.microsoft.com/office/drawing/2014/main" id="{A6539BD8-FE10-657F-C25F-2F81D3107E72}"/>
                  </a:ext>
                </a:extLst>
              </p:cNvPr>
              <p:cNvGrpSpPr/>
              <p:nvPr/>
            </p:nvGrpSpPr>
            <p:grpSpPr>
              <a:xfrm>
                <a:off x="7490577" y="5482744"/>
                <a:ext cx="1720850" cy="673100"/>
                <a:chOff x="1924050" y="4845050"/>
                <a:chExt cx="1720850" cy="673100"/>
              </a:xfrm>
            </p:grpSpPr>
            <p:sp>
              <p:nvSpPr>
                <p:cNvPr id="5" name="矩形 4">
                  <a:extLst>
                    <a:ext uri="{FF2B5EF4-FFF2-40B4-BE49-F238E27FC236}">
                      <a16:creationId xmlns:a16="http://schemas.microsoft.com/office/drawing/2014/main" id="{5471EF2E-F9E6-3AB4-BD66-AB0EC194732C}"/>
                    </a:ext>
                  </a:extLst>
                </p:cNvPr>
                <p:cNvSpPr/>
                <p:nvPr/>
              </p:nvSpPr>
              <p:spPr>
                <a:xfrm>
                  <a:off x="1924050" y="48450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9535E82-B37D-0638-957A-3CF065B2E7B2}"/>
                    </a:ext>
                  </a:extLst>
                </p:cNvPr>
                <p:cNvSpPr/>
                <p:nvPr/>
              </p:nvSpPr>
              <p:spPr>
                <a:xfrm>
                  <a:off x="2076450" y="49974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DA5E54E-5AED-14A8-4F3C-5835A5D92E0B}"/>
                    </a:ext>
                  </a:extLst>
                </p:cNvPr>
                <p:cNvSpPr/>
                <p:nvPr/>
              </p:nvSpPr>
              <p:spPr>
                <a:xfrm>
                  <a:off x="2228850" y="51498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E138EAE6-4497-76EA-A333-5BC2496E1FD5}"/>
                    </a:ext>
                  </a:extLst>
                </p:cNvPr>
                <p:cNvSpPr/>
                <p:nvPr/>
              </p:nvSpPr>
              <p:spPr>
                <a:xfrm>
                  <a:off x="2381250" y="53022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9D710830-9871-703B-4B9A-3FACA7838732}"/>
                  </a:ext>
                </a:extLst>
              </p:cNvPr>
              <p:cNvGrpSpPr/>
              <p:nvPr/>
            </p:nvGrpSpPr>
            <p:grpSpPr>
              <a:xfrm>
                <a:off x="6079373" y="5571644"/>
                <a:ext cx="673100" cy="673100"/>
                <a:chOff x="1238250" y="4902200"/>
                <a:chExt cx="673100" cy="673100"/>
              </a:xfrm>
              <a:solidFill>
                <a:srgbClr val="FF0000"/>
              </a:solidFill>
            </p:grpSpPr>
            <p:sp>
              <p:nvSpPr>
                <p:cNvPr id="9" name="矩形 8">
                  <a:extLst>
                    <a:ext uri="{FF2B5EF4-FFF2-40B4-BE49-F238E27FC236}">
                      <a16:creationId xmlns:a16="http://schemas.microsoft.com/office/drawing/2014/main" id="{4ACA7C24-75FB-EFEB-D5EA-381EE1ACFC9E}"/>
                    </a:ext>
                  </a:extLst>
                </p:cNvPr>
                <p:cNvSpPr/>
                <p:nvPr/>
              </p:nvSpPr>
              <p:spPr>
                <a:xfrm>
                  <a:off x="1238250" y="4902200"/>
                  <a:ext cx="21590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EE6EE3A-5FD7-CF84-4DD4-DE9211ED4BBE}"/>
                    </a:ext>
                  </a:extLst>
                </p:cNvPr>
                <p:cNvSpPr/>
                <p:nvPr/>
              </p:nvSpPr>
              <p:spPr>
                <a:xfrm>
                  <a:off x="1390650" y="5054600"/>
                  <a:ext cx="21590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6D2B613A-E83A-8012-5B13-5054D9428451}"/>
                    </a:ext>
                  </a:extLst>
                </p:cNvPr>
                <p:cNvSpPr/>
                <p:nvPr/>
              </p:nvSpPr>
              <p:spPr>
                <a:xfrm>
                  <a:off x="1543050" y="5207000"/>
                  <a:ext cx="21590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49BAFEF-BCA1-6E00-E77D-797D96E6B631}"/>
                    </a:ext>
                  </a:extLst>
                </p:cNvPr>
                <p:cNvSpPr/>
                <p:nvPr/>
              </p:nvSpPr>
              <p:spPr>
                <a:xfrm>
                  <a:off x="1695450" y="5359400"/>
                  <a:ext cx="21590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DF4BF0D2-5249-78B3-AEDB-8D96CB05F107}"/>
                  </a:ext>
                </a:extLst>
              </p:cNvPr>
              <p:cNvGrpSpPr/>
              <p:nvPr/>
            </p:nvGrpSpPr>
            <p:grpSpPr>
              <a:xfrm>
                <a:off x="6833519" y="5539894"/>
                <a:ext cx="657058" cy="685800"/>
                <a:chOff x="1711492" y="4819650"/>
                <a:chExt cx="657058" cy="685800"/>
              </a:xfrm>
              <a:solidFill>
                <a:srgbClr val="00B050"/>
              </a:solidFill>
            </p:grpSpPr>
            <p:sp>
              <p:nvSpPr>
                <p:cNvPr id="15" name="乘号 14">
                  <a:extLst>
                    <a:ext uri="{FF2B5EF4-FFF2-40B4-BE49-F238E27FC236}">
                      <a16:creationId xmlns:a16="http://schemas.microsoft.com/office/drawing/2014/main" id="{24E092D4-1C43-FAEC-B2D5-8CED1B77F62F}"/>
                    </a:ext>
                  </a:extLst>
                </p:cNvPr>
                <p:cNvSpPr/>
                <p:nvPr/>
              </p:nvSpPr>
              <p:spPr>
                <a:xfrm>
                  <a:off x="1711492" y="4819650"/>
                  <a:ext cx="199858" cy="228600"/>
                </a:xfrm>
                <a:prstGeom prst="mathMultiply">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乘号 15">
                  <a:extLst>
                    <a:ext uri="{FF2B5EF4-FFF2-40B4-BE49-F238E27FC236}">
                      <a16:creationId xmlns:a16="http://schemas.microsoft.com/office/drawing/2014/main" id="{8908D700-72B2-ACD8-0987-38B9BE24E2E5}"/>
                    </a:ext>
                  </a:extLst>
                </p:cNvPr>
                <p:cNvSpPr/>
                <p:nvPr/>
              </p:nvSpPr>
              <p:spPr>
                <a:xfrm>
                  <a:off x="1863892" y="4972050"/>
                  <a:ext cx="199858" cy="228600"/>
                </a:xfrm>
                <a:prstGeom prst="mathMultiply">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乘号 16">
                  <a:extLst>
                    <a:ext uri="{FF2B5EF4-FFF2-40B4-BE49-F238E27FC236}">
                      <a16:creationId xmlns:a16="http://schemas.microsoft.com/office/drawing/2014/main" id="{089985AA-B202-8E8B-8282-983F2800389F}"/>
                    </a:ext>
                  </a:extLst>
                </p:cNvPr>
                <p:cNvSpPr/>
                <p:nvPr/>
              </p:nvSpPr>
              <p:spPr>
                <a:xfrm>
                  <a:off x="2016292" y="5124450"/>
                  <a:ext cx="199858" cy="228600"/>
                </a:xfrm>
                <a:prstGeom prst="mathMultiply">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乘号 17">
                  <a:extLst>
                    <a:ext uri="{FF2B5EF4-FFF2-40B4-BE49-F238E27FC236}">
                      <a16:creationId xmlns:a16="http://schemas.microsoft.com/office/drawing/2014/main" id="{F39F48C3-1575-0018-2D60-DE800037CA29}"/>
                    </a:ext>
                  </a:extLst>
                </p:cNvPr>
                <p:cNvSpPr/>
                <p:nvPr/>
              </p:nvSpPr>
              <p:spPr>
                <a:xfrm>
                  <a:off x="2168692" y="5276850"/>
                  <a:ext cx="199858" cy="228600"/>
                </a:xfrm>
                <a:prstGeom prst="mathMultiply">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等号 19">
                <a:extLst>
                  <a:ext uri="{FF2B5EF4-FFF2-40B4-BE49-F238E27FC236}">
                    <a16:creationId xmlns:a16="http://schemas.microsoft.com/office/drawing/2014/main" id="{723F51D3-89D8-4816-2467-D0DDDCCDC46D}"/>
                  </a:ext>
                </a:extLst>
              </p:cNvPr>
              <p:cNvSpPr/>
              <p:nvPr/>
            </p:nvSpPr>
            <p:spPr>
              <a:xfrm>
                <a:off x="9360651" y="5616094"/>
                <a:ext cx="336550" cy="304800"/>
              </a:xfrm>
              <a:prstGeom prst="mathEqual">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1" name="组合 20">
                <a:extLst>
                  <a:ext uri="{FF2B5EF4-FFF2-40B4-BE49-F238E27FC236}">
                    <a16:creationId xmlns:a16="http://schemas.microsoft.com/office/drawing/2014/main" id="{41F50ADE-FA56-1AA5-5C00-DADEC90AD291}"/>
                  </a:ext>
                </a:extLst>
              </p:cNvPr>
              <p:cNvGrpSpPr/>
              <p:nvPr/>
            </p:nvGrpSpPr>
            <p:grpSpPr>
              <a:xfrm>
                <a:off x="9889957" y="5470044"/>
                <a:ext cx="1720850" cy="673100"/>
                <a:chOff x="1924050" y="4845050"/>
                <a:chExt cx="1720850" cy="673100"/>
              </a:xfrm>
              <a:solidFill>
                <a:srgbClr val="FFC000"/>
              </a:solidFill>
            </p:grpSpPr>
            <p:sp>
              <p:nvSpPr>
                <p:cNvPr id="22" name="矩形 21">
                  <a:extLst>
                    <a:ext uri="{FF2B5EF4-FFF2-40B4-BE49-F238E27FC236}">
                      <a16:creationId xmlns:a16="http://schemas.microsoft.com/office/drawing/2014/main" id="{A877232E-7264-CF87-8911-18A453B2D52D}"/>
                    </a:ext>
                  </a:extLst>
                </p:cNvPr>
                <p:cNvSpPr/>
                <p:nvPr/>
              </p:nvSpPr>
              <p:spPr>
                <a:xfrm>
                  <a:off x="1924050" y="4845050"/>
                  <a:ext cx="126365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5B1E3C1D-4E16-B362-C05F-F3DE7AD7AFDE}"/>
                    </a:ext>
                  </a:extLst>
                </p:cNvPr>
                <p:cNvSpPr/>
                <p:nvPr/>
              </p:nvSpPr>
              <p:spPr>
                <a:xfrm>
                  <a:off x="2076450" y="4997450"/>
                  <a:ext cx="126365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C883A349-AD1E-41B0-42E2-A93E6DA3C562}"/>
                    </a:ext>
                  </a:extLst>
                </p:cNvPr>
                <p:cNvSpPr/>
                <p:nvPr/>
              </p:nvSpPr>
              <p:spPr>
                <a:xfrm>
                  <a:off x="2228850" y="5149850"/>
                  <a:ext cx="126365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33815642-9161-A489-8F46-14607DFCF637}"/>
                    </a:ext>
                  </a:extLst>
                </p:cNvPr>
                <p:cNvSpPr/>
                <p:nvPr/>
              </p:nvSpPr>
              <p:spPr>
                <a:xfrm>
                  <a:off x="2381250" y="5302250"/>
                  <a:ext cx="126365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FB146852-04A6-17FA-9DB7-7F398871A37E}"/>
                    </a:ext>
                  </a:extLst>
                </p:cNvPr>
                <p:cNvSpPr txBox="1"/>
                <p:nvPr/>
              </p:nvSpPr>
              <p:spPr>
                <a:xfrm>
                  <a:off x="3130415" y="5505249"/>
                  <a:ext cx="4141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𝜔</m:t>
                        </m:r>
                      </m:oMath>
                    </m:oMathPara>
                  </a14:m>
                  <a:endParaRPr lang="zh-CN" altLang="en-US" dirty="0"/>
                </a:p>
              </p:txBody>
            </p:sp>
          </mc:Choice>
          <mc:Fallback xmlns="">
            <p:sp>
              <p:nvSpPr>
                <p:cNvPr id="27" name="文本框 26">
                  <a:extLst>
                    <a:ext uri="{FF2B5EF4-FFF2-40B4-BE49-F238E27FC236}">
                      <a16:creationId xmlns:a16="http://schemas.microsoft.com/office/drawing/2014/main" id="{FB146852-04A6-17FA-9DB7-7F398871A37E}"/>
                    </a:ext>
                  </a:extLst>
                </p:cNvPr>
                <p:cNvSpPr txBox="1">
                  <a:spLocks noRot="1" noChangeAspect="1" noMove="1" noResize="1" noEditPoints="1" noAdjustHandles="1" noChangeArrowheads="1" noChangeShapeType="1" noTextEdit="1"/>
                </p:cNvSpPr>
                <p:nvPr/>
              </p:nvSpPr>
              <p:spPr>
                <a:xfrm>
                  <a:off x="3130415" y="5505249"/>
                  <a:ext cx="414152"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D9F93190-B37E-D739-1D26-359B32CB48E5}"/>
                    </a:ext>
                  </a:extLst>
                </p:cNvPr>
                <p:cNvSpPr txBox="1"/>
                <p:nvPr/>
              </p:nvSpPr>
              <p:spPr>
                <a:xfrm>
                  <a:off x="5039987" y="5404996"/>
                  <a:ext cx="424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28" name="文本框 27">
                  <a:extLst>
                    <a:ext uri="{FF2B5EF4-FFF2-40B4-BE49-F238E27FC236}">
                      <a16:creationId xmlns:a16="http://schemas.microsoft.com/office/drawing/2014/main" id="{D9F93190-B37E-D739-1D26-359B32CB48E5}"/>
                    </a:ext>
                  </a:extLst>
                </p:cNvPr>
                <p:cNvSpPr txBox="1">
                  <a:spLocks noRot="1" noChangeAspect="1" noMove="1" noResize="1" noEditPoints="1" noAdjustHandles="1" noChangeArrowheads="1" noChangeShapeType="1" noTextEdit="1"/>
                </p:cNvSpPr>
                <p:nvPr/>
              </p:nvSpPr>
              <p:spPr>
                <a:xfrm>
                  <a:off x="5039987" y="5404996"/>
                  <a:ext cx="424090" cy="369332"/>
                </a:xfrm>
                <a:prstGeom prst="rect">
                  <a:avLst/>
                </a:prstGeom>
                <a:blipFill>
                  <a:blip r:embed="rId4"/>
                  <a:stretch>
                    <a:fillRect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1860CECD-5489-9AE4-46D5-3756C0F3899C}"/>
                    </a:ext>
                  </a:extLst>
                </p:cNvPr>
                <p:cNvSpPr txBox="1"/>
                <p:nvPr/>
              </p:nvSpPr>
              <p:spPr>
                <a:xfrm>
                  <a:off x="7445887" y="5399162"/>
                  <a:ext cx="4187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29" name="文本框 28">
                  <a:extLst>
                    <a:ext uri="{FF2B5EF4-FFF2-40B4-BE49-F238E27FC236}">
                      <a16:creationId xmlns:a16="http://schemas.microsoft.com/office/drawing/2014/main" id="{1860CECD-5489-9AE4-46D5-3756C0F3899C}"/>
                    </a:ext>
                  </a:extLst>
                </p:cNvPr>
                <p:cNvSpPr txBox="1">
                  <a:spLocks noRot="1" noChangeAspect="1" noMove="1" noResize="1" noEditPoints="1" noAdjustHandles="1" noChangeArrowheads="1" noChangeShapeType="1" noTextEdit="1"/>
                </p:cNvSpPr>
                <p:nvPr/>
              </p:nvSpPr>
              <p:spPr>
                <a:xfrm>
                  <a:off x="7445887" y="5399162"/>
                  <a:ext cx="418768" cy="369332"/>
                </a:xfrm>
                <a:prstGeom prst="rect">
                  <a:avLst/>
                </a:prstGeom>
                <a:blipFill>
                  <a:blip r:embed="rId5"/>
                  <a:stretch>
                    <a:fillRect b="-3333"/>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991632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07491-5601-BE12-EC70-CA65113B3A85}"/>
              </a:ext>
            </a:extLst>
          </p:cNvPr>
          <p:cNvSpPr>
            <a:spLocks noGrp="1"/>
          </p:cNvSpPr>
          <p:nvPr>
            <p:ph type="title"/>
          </p:nvPr>
        </p:nvSpPr>
        <p:spPr/>
        <p:txBody>
          <a:bodyPr/>
          <a:lstStyle/>
          <a:p>
            <a:r>
              <a:rPr lang="zh-CN" altLang="en-US" dirty="0"/>
              <a:t>句子向量表示：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0E0A543-E4BD-D0EC-1B8A-914359685861}"/>
                  </a:ext>
                </a:extLst>
              </p:cNvPr>
              <p:cNvSpPr>
                <a:spLocks noGrp="1"/>
              </p:cNvSpPr>
              <p:nvPr>
                <p:ph idx="1"/>
              </p:nvPr>
            </p:nvSpPr>
            <p:spPr/>
            <p:txBody>
              <a:bodyPr/>
              <a:lstStyle/>
              <a:p>
                <a:r>
                  <a:rPr lang="zh-CN" altLang="en-US" dirty="0"/>
                  <a:t>设</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模型输出层词嵌入为一组向量 </a:t>
                </a:r>
                <a14:m>
                  <m:oMath xmlns:m="http://schemas.openxmlformats.org/officeDocument/2006/math">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3</m:t>
                        </m:r>
                      </m:sub>
                    </m:s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𝑙𝑒𝑛𝑔𝑡h</m:t>
                        </m:r>
                      </m:sub>
                    </m:s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oMath>
                </a14:m>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，其中</a:t>
                </a:r>
                <a14:m>
                  <m:oMath xmlns:m="http://schemas.openxmlformats.org/officeDocument/2006/math">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𝑅</m:t>
                        </m:r>
                      </m:e>
                      <m:sup>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𝑑</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×1</m:t>
                        </m:r>
                      </m:sup>
                    </m:sSup>
                  </m:oMath>
                </a14:m>
                <a:endParaRPr lang="en-US" altLang="zh-CN" dirty="0"/>
              </a:p>
              <a:p>
                <a:r>
                  <a:rPr lang="en-US" altLang="zh-CN" dirty="0"/>
                  <a:t>6</a:t>
                </a:r>
                <a:r>
                  <a:rPr lang="zh-CN" altLang="en-US" dirty="0"/>
                  <a:t>、</a:t>
                </a:r>
                <a:r>
                  <a:rPr lang="zh-CN" altLang="en-US" b="1" dirty="0"/>
                  <a:t>注意力加权池化</a:t>
                </a:r>
                <a:r>
                  <a:rPr lang="zh-CN" altLang="en-US" dirty="0"/>
                  <a:t>：</a:t>
                </a:r>
                <a:endParaRPr lang="en-US" altLang="zh-CN" dirty="0"/>
              </a:p>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定义一个可学习的注意力向量，</a:t>
                </a:r>
                <a14:m>
                  <m:oMath xmlns:m="http://schemas.openxmlformats.org/officeDocument/2006/math">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𝑣</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𝑅</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𝑙𝑒𝑛𝑔𝑡h</m:t>
                        </m:r>
                      </m:sup>
                    </m:sSup>
                  </m:oMath>
                </a14:m>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对</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于每个</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oMath>
                </a14:m>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进行注意力计算，即</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𝛼</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𝑣</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oMath>
                </a14:m>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14:m>
                  <m:oMath xmlns:m="http://schemas.openxmlformats.org/officeDocument/2006/math">
                    <m:r>
                      <a:rPr lang="en-US" altLang="zh-CN" sz="1800" b="0" i="1" kern="100">
                        <a:latin typeface="Cambria Math" panose="02040503050406030204" pitchFamily="18" charset="0"/>
                        <a:ea typeface="等线" panose="02010600030101010101" pitchFamily="2" charset="-122"/>
                        <a:cs typeface="Times New Roman" panose="02020603050405020304" pitchFamily="18" charset="0"/>
                      </a:rPr>
                      <m:t>𝛼</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等线" panose="02010600030101010101" pitchFamily="2" charset="-122"/>
                        <a:cs typeface="Times New Roman" panose="02020603050405020304" pitchFamily="18" charset="0"/>
                      </a:rPr>
                      <m:t>𝜶</m:t>
                    </m:r>
                    <m: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a typeface="等线" panose="02010600030101010101" pitchFamily="2" charset="-122"/>
                    <a:cs typeface="Times New Roman" panose="02020603050405020304" pitchFamily="18" charset="0"/>
                  </a:rPr>
                  <a:t> </a:t>
                </a:r>
                <a14:m>
                  <m:oMath xmlns:m="http://schemas.openxmlformats.org/officeDocument/2006/math">
                    <m:r>
                      <a:rPr lang="en-US" altLang="zh-CN" sz="1800" kern="100">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为非线性映射，这里取</a:t>
                </a:r>
                <a:r>
                  <a:rPr lang="en-US" altLang="zh-CN" sz="1800" kern="100" dirty="0" err="1">
                    <a:latin typeface="等线" panose="02010600030101010101" pitchFamily="2" charset="-122"/>
                    <a:ea typeface="等线" panose="02010600030101010101" pitchFamily="2" charset="-122"/>
                    <a:cs typeface="Times New Roman" panose="02020603050405020304" pitchFamily="18" charset="0"/>
                  </a:rPr>
                  <a:t>softmax</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或</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tanh</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latin typeface="等线" panose="02010600030101010101" pitchFamily="2" charset="-122"/>
                    <a:ea typeface="等线" panose="02010600030101010101" pitchFamily="2" charset="-122"/>
                    <a:cs typeface="Times New Roman" panose="02020603050405020304" pitchFamily="18" charset="0"/>
                  </a:rPr>
                  <a:t>由此权重计算</a:t>
                </a:r>
                <a14:m>
                  <m:oMath xmlns:m="http://schemas.openxmlformats.org/officeDocument/2006/math">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1800" kern="100">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kern="100">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1800" kern="100">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sz="1800" kern="100">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1800" kern="100">
                            <a:latin typeface="Cambria Math" panose="02040503050406030204" pitchFamily="18" charset="0"/>
                            <a:ea typeface="等线" panose="02010600030101010101" pitchFamily="2" charset="-122"/>
                            <a:cs typeface="Times New Roman" panose="02020603050405020304" pitchFamily="18" charset="0"/>
                          </a:rPr>
                          <m:t>𝛼</m:t>
                        </m:r>
                      </m:e>
                      <m:sub>
                        <m:r>
                          <a:rPr lang="en-US" altLang="zh-CN" sz="1800" kern="100">
                            <a:latin typeface="Cambria Math" panose="02040503050406030204" pitchFamily="18" charset="0"/>
                            <a:ea typeface="等线" panose="02010600030101010101" pitchFamily="2" charset="-122"/>
                            <a:cs typeface="Times New Roman" panose="02020603050405020304" pitchFamily="18" charset="0"/>
                          </a:rPr>
                          <m:t>𝑖</m:t>
                        </m:r>
                      </m:sub>
                    </m:sSub>
                  </m:oMath>
                </a14:m>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latin typeface="等线" panose="02010600030101010101" pitchFamily="2" charset="-122"/>
                    <a:ea typeface="等线" panose="02010600030101010101" pitchFamily="2" charset="-122"/>
                    <a:cs typeface="Times New Roman" panose="02020603050405020304" pitchFamily="18" charset="0"/>
                  </a:rPr>
                  <a:t>得到一组新</a:t>
                </a:r>
                <a:r>
                  <a:rPr lang="en-US" altLang="zh-CN" sz="1800" kern="100" dirty="0" err="1">
                    <a:latin typeface="等线" panose="02010600030101010101" pitchFamily="2" charset="-122"/>
                    <a:ea typeface="等线" panose="02010600030101010101" pitchFamily="2" charset="-122"/>
                    <a:cs typeface="Times New Roman" panose="02020603050405020304" pitchFamily="18" charset="0"/>
                  </a:rPr>
                  <a:t>tokenss</a:t>
                </a:r>
                <a:r>
                  <a:rPr lang="zh-CN" altLang="zh-CN" sz="1800" kern="100" dirty="0">
                    <a:latin typeface="等线" panose="02010600030101010101" pitchFamily="2" charset="-122"/>
                    <a:ea typeface="等线" panose="02010600030101010101" pitchFamily="2" charset="-122"/>
                    <a:cs typeface="Times New Roman" panose="02020603050405020304" pitchFamily="18" charset="0"/>
                  </a:rPr>
                  <a:t>向量</a:t>
                </a:r>
                <a14:m>
                  <m:oMath xmlns:m="http://schemas.openxmlformats.org/officeDocument/2006/math">
                    <m:r>
                      <a:rPr lang="en-US" altLang="zh-CN" sz="1800"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1800" kern="100">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kern="100">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1800" kern="100">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kern="100">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1800"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1800" kern="100">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kern="100">
                            <a:latin typeface="Cambria Math" panose="02040503050406030204" pitchFamily="18" charset="0"/>
                            <a:ea typeface="等线" panose="02010600030101010101" pitchFamily="2" charset="-122"/>
                            <a:cs typeface="Times New Roman" panose="02020603050405020304" pitchFamily="18" charset="0"/>
                          </a:rPr>
                          <m:t>3</m:t>
                        </m:r>
                      </m:sub>
                    </m:sSub>
                    <m:r>
                      <a:rPr lang="en-US" altLang="zh-CN" sz="1800"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1800" kern="100">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kern="100">
                            <a:latin typeface="Cambria Math" panose="02040503050406030204" pitchFamily="18" charset="0"/>
                            <a:ea typeface="等线" panose="02010600030101010101" pitchFamily="2" charset="-122"/>
                            <a:cs typeface="Times New Roman" panose="02020603050405020304" pitchFamily="18" charset="0"/>
                          </a:rPr>
                          <m:t>𝑙𝑒𝑛𝑔𝑡h</m:t>
                        </m:r>
                      </m:sub>
                    </m:sSub>
                    <m:r>
                      <a:rPr lang="en-US" altLang="zh-CN" sz="1800" kern="100">
                        <a:latin typeface="Cambria Math" panose="02040503050406030204" pitchFamily="18" charset="0"/>
                        <a:ea typeface="等线" panose="02010600030101010101" pitchFamily="2" charset="-122"/>
                        <a:cs typeface="Times New Roman" panose="02020603050405020304" pitchFamily="18" charset="0"/>
                      </a:rPr>
                      <m:t>]</m:t>
                    </m:r>
                  </m:oMath>
                </a14:m>
                <a:r>
                  <a:rPr lang="zh-CN" altLang="zh-CN" sz="1800" kern="100" dirty="0">
                    <a:latin typeface="等线" panose="02010600030101010101" pitchFamily="2" charset="-122"/>
                    <a:ea typeface="等线" panose="02010600030101010101" pitchFamily="2" charset="-122"/>
                    <a:cs typeface="Times New Roman" panose="02020603050405020304" pitchFamily="18" charset="0"/>
                  </a:rPr>
                  <a:t>，最终句子向量表示：</a:t>
                </a:r>
                <a14:m>
                  <m:oMath xmlns:m="http://schemas.openxmlformats.org/officeDocument/2006/math">
                    <m:r>
                      <a:rPr lang="en-US" altLang="zh-CN" sz="1800" kern="100">
                        <a:latin typeface="Cambria Math" panose="02040503050406030204" pitchFamily="18" charset="0"/>
                        <a:ea typeface="等线" panose="02010600030101010101" pitchFamily="2" charset="-122"/>
                        <a:cs typeface="Times New Roman" panose="02020603050405020304" pitchFamily="18" charset="0"/>
                      </a:rPr>
                      <m:t>𝐴</m:t>
                    </m:r>
                    <m:r>
                      <a:rPr lang="en-US" altLang="zh-CN" sz="1800" kern="100">
                        <a:latin typeface="Cambria Math" panose="02040503050406030204" pitchFamily="18" charset="0"/>
                        <a:ea typeface="等线" panose="02010600030101010101" pitchFamily="2" charset="-122"/>
                        <a:cs typeface="Times New Roman" panose="02020603050405020304" pitchFamily="18" charset="0"/>
                      </a:rPr>
                      <m:t>=</m:t>
                    </m:r>
                    <m:nary>
                      <m:naryPr>
                        <m:chr m:val="∑"/>
                        <m:limLoc m:val="undOvr"/>
                        <m:subHide m:val="on"/>
                        <m:supHide m:val="on"/>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naryPr>
                      <m:sub/>
                      <m:sup/>
                      <m:e>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1800" kern="100">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kern="100">
                                <a:latin typeface="Cambria Math" panose="02040503050406030204" pitchFamily="18" charset="0"/>
                                <a:ea typeface="等线" panose="02010600030101010101" pitchFamily="2" charset="-122"/>
                                <a:cs typeface="Times New Roman" panose="02020603050405020304" pitchFamily="18" charset="0"/>
                              </a:rPr>
                              <m:t>𝑖</m:t>
                            </m:r>
                          </m:sub>
                        </m:sSub>
                      </m:e>
                    </m:nary>
                  </m:oMath>
                </a14:m>
                <a:r>
                  <a:rPr lang="zh-CN" altLang="zh-CN" sz="18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a:t>
                </a:r>
              </a:p>
              <a:p>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D0E0A543-E4BD-D0EC-1B8A-914359685861}"/>
                  </a:ext>
                </a:extLst>
              </p:cNvPr>
              <p:cNvSpPr>
                <a:spLocks noGrp="1" noRot="1" noChangeAspect="1" noMove="1" noResize="1" noEditPoints="1" noAdjustHandles="1" noChangeArrowheads="1" noChangeShapeType="1" noTextEdit="1"/>
              </p:cNvSpPr>
              <p:nvPr>
                <p:ph idx="1"/>
              </p:nvPr>
            </p:nvSpPr>
            <p:spPr>
              <a:blipFill>
                <a:blip r:embed="rId2"/>
                <a:stretch>
                  <a:fillRect l="-221" t="-10738"/>
                </a:stretch>
              </a:blipFill>
            </p:spPr>
            <p:txBody>
              <a:bodyPr/>
              <a:lstStyle/>
              <a:p>
                <a:r>
                  <a:rPr lang="zh-CN" altLang="en-US">
                    <a:noFill/>
                  </a:rPr>
                  <a:t> </a:t>
                </a:r>
              </a:p>
            </p:txBody>
          </p:sp>
        </mc:Fallback>
      </mc:AlternateContent>
      <p:grpSp>
        <p:nvGrpSpPr>
          <p:cNvPr id="63" name="组合 62">
            <a:extLst>
              <a:ext uri="{FF2B5EF4-FFF2-40B4-BE49-F238E27FC236}">
                <a16:creationId xmlns:a16="http://schemas.microsoft.com/office/drawing/2014/main" id="{DFD8AC4C-3593-47BF-F9A3-084BC54AFEF3}"/>
              </a:ext>
            </a:extLst>
          </p:cNvPr>
          <p:cNvGrpSpPr/>
          <p:nvPr/>
        </p:nvGrpSpPr>
        <p:grpSpPr>
          <a:xfrm>
            <a:off x="750116" y="3492294"/>
            <a:ext cx="9700528" cy="3099880"/>
            <a:chOff x="750116" y="3492294"/>
            <a:chExt cx="9700528" cy="3099880"/>
          </a:xfrm>
        </p:grpSpPr>
        <p:sp>
          <p:nvSpPr>
            <p:cNvPr id="41" name="箭头: 右 40">
              <a:extLst>
                <a:ext uri="{FF2B5EF4-FFF2-40B4-BE49-F238E27FC236}">
                  <a16:creationId xmlns:a16="http://schemas.microsoft.com/office/drawing/2014/main" id="{651F4B66-F25B-7C52-FCDC-0DB668D46AF8}"/>
                </a:ext>
              </a:extLst>
            </p:cNvPr>
            <p:cNvSpPr/>
            <p:nvPr/>
          </p:nvSpPr>
          <p:spPr>
            <a:xfrm>
              <a:off x="2652167" y="5165083"/>
              <a:ext cx="660577" cy="295305"/>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FE5D1C9D-555E-DAD1-1414-A76382D16E1C}"/>
                </a:ext>
              </a:extLst>
            </p:cNvPr>
            <p:cNvGrpSpPr/>
            <p:nvPr/>
          </p:nvGrpSpPr>
          <p:grpSpPr>
            <a:xfrm>
              <a:off x="4102982" y="3492294"/>
              <a:ext cx="3915780" cy="1573298"/>
              <a:chOff x="436148" y="4879324"/>
              <a:chExt cx="3915780" cy="1573298"/>
            </a:xfrm>
          </p:grpSpPr>
          <p:sp>
            <p:nvSpPr>
              <p:cNvPr id="27" name="矩形 26">
                <a:extLst>
                  <a:ext uri="{FF2B5EF4-FFF2-40B4-BE49-F238E27FC236}">
                    <a16:creationId xmlns:a16="http://schemas.microsoft.com/office/drawing/2014/main" id="{91968AE3-BA80-A1FA-25A0-8B7FD6ACB339}"/>
                  </a:ext>
                </a:extLst>
              </p:cNvPr>
              <p:cNvSpPr/>
              <p:nvPr/>
            </p:nvSpPr>
            <p:spPr>
              <a:xfrm rot="5400000">
                <a:off x="2382422" y="5738415"/>
                <a:ext cx="1228557" cy="19985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a:extLst>
                  <a:ext uri="{FF2B5EF4-FFF2-40B4-BE49-F238E27FC236}">
                    <a16:creationId xmlns:a16="http://schemas.microsoft.com/office/drawing/2014/main" id="{39D70E20-19A8-067D-EE65-943CE23B8D0E}"/>
                  </a:ext>
                </a:extLst>
              </p:cNvPr>
              <p:cNvGrpSpPr/>
              <p:nvPr/>
            </p:nvGrpSpPr>
            <p:grpSpPr>
              <a:xfrm>
                <a:off x="436148" y="5568499"/>
                <a:ext cx="1720850" cy="673100"/>
                <a:chOff x="1924050" y="4845050"/>
                <a:chExt cx="1720850" cy="673100"/>
              </a:xfrm>
            </p:grpSpPr>
            <p:sp>
              <p:nvSpPr>
                <p:cNvPr id="29" name="矩形 28">
                  <a:extLst>
                    <a:ext uri="{FF2B5EF4-FFF2-40B4-BE49-F238E27FC236}">
                      <a16:creationId xmlns:a16="http://schemas.microsoft.com/office/drawing/2014/main" id="{4A42D2F2-A542-2F76-18E9-44BD2F877AC9}"/>
                    </a:ext>
                  </a:extLst>
                </p:cNvPr>
                <p:cNvSpPr/>
                <p:nvPr/>
              </p:nvSpPr>
              <p:spPr>
                <a:xfrm>
                  <a:off x="1924050" y="48450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CB5560D4-8435-A3CE-BCAF-3269E374C8FF}"/>
                    </a:ext>
                  </a:extLst>
                </p:cNvPr>
                <p:cNvSpPr/>
                <p:nvPr/>
              </p:nvSpPr>
              <p:spPr>
                <a:xfrm>
                  <a:off x="2076450" y="49974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A8838E89-FAA0-5D8A-4F91-E080F23AC5D1}"/>
                    </a:ext>
                  </a:extLst>
                </p:cNvPr>
                <p:cNvSpPr/>
                <p:nvPr/>
              </p:nvSpPr>
              <p:spPr>
                <a:xfrm>
                  <a:off x="2228850" y="51498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D6726A16-3886-5604-2EFE-C2D85F5A0170}"/>
                    </a:ext>
                  </a:extLst>
                </p:cNvPr>
                <p:cNvSpPr/>
                <p:nvPr/>
              </p:nvSpPr>
              <p:spPr>
                <a:xfrm>
                  <a:off x="2381250" y="53022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9F10D0CA-C262-5341-90F4-27FC8B7D6A4D}"/>
                      </a:ext>
                    </a:extLst>
                  </p:cNvPr>
                  <p:cNvSpPr txBox="1"/>
                  <p:nvPr/>
                </p:nvSpPr>
                <p:spPr>
                  <a:xfrm>
                    <a:off x="2807800" y="4879324"/>
                    <a:ext cx="3741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𝑣</m:t>
                          </m:r>
                        </m:oMath>
                      </m:oMathPara>
                    </a14:m>
                    <a:endParaRPr lang="zh-CN" altLang="en-US" dirty="0"/>
                  </a:p>
                </p:txBody>
              </p:sp>
            </mc:Choice>
            <mc:Fallback xmlns="">
              <p:sp>
                <p:nvSpPr>
                  <p:cNvPr id="33" name="文本框 32">
                    <a:extLst>
                      <a:ext uri="{FF2B5EF4-FFF2-40B4-BE49-F238E27FC236}">
                        <a16:creationId xmlns:a16="http://schemas.microsoft.com/office/drawing/2014/main" id="{9F10D0CA-C262-5341-90F4-27FC8B7D6A4D}"/>
                      </a:ext>
                    </a:extLst>
                  </p:cNvPr>
                  <p:cNvSpPr txBox="1">
                    <a:spLocks noRot="1" noChangeAspect="1" noMove="1" noResize="1" noEditPoints="1" noAdjustHandles="1" noChangeArrowheads="1" noChangeShapeType="1" noTextEdit="1"/>
                  </p:cNvSpPr>
                  <p:nvPr/>
                </p:nvSpPr>
                <p:spPr>
                  <a:xfrm>
                    <a:off x="2807800" y="4879324"/>
                    <a:ext cx="374141" cy="369332"/>
                  </a:xfrm>
                  <a:prstGeom prst="rect">
                    <a:avLst/>
                  </a:prstGeom>
                  <a:blipFill>
                    <a:blip r:embed="rId3"/>
                    <a:stretch>
                      <a:fillRect/>
                    </a:stretch>
                  </a:blipFill>
                </p:spPr>
                <p:txBody>
                  <a:bodyPr/>
                  <a:lstStyle/>
                  <a:p>
                    <a:r>
                      <a:rPr lang="zh-CN" altLang="en-US">
                        <a:noFill/>
                      </a:rPr>
                      <a:t> </a:t>
                    </a:r>
                  </a:p>
                </p:txBody>
              </p:sp>
            </mc:Fallback>
          </mc:AlternateContent>
          <p:sp>
            <p:nvSpPr>
              <p:cNvPr id="34" name="乘号 33">
                <a:extLst>
                  <a:ext uri="{FF2B5EF4-FFF2-40B4-BE49-F238E27FC236}">
                    <a16:creationId xmlns:a16="http://schemas.microsoft.com/office/drawing/2014/main" id="{5BE8BD0D-6718-16BF-2F75-AB6D053ADA0A}"/>
                  </a:ext>
                </a:extLst>
              </p:cNvPr>
              <p:cNvSpPr/>
              <p:nvPr/>
            </p:nvSpPr>
            <p:spPr>
              <a:xfrm>
                <a:off x="2290557" y="5689149"/>
                <a:ext cx="229895" cy="215900"/>
              </a:xfrm>
              <a:prstGeom prst="mathMultiply">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a:extLst>
                  <a:ext uri="{FF2B5EF4-FFF2-40B4-BE49-F238E27FC236}">
                    <a16:creationId xmlns:a16="http://schemas.microsoft.com/office/drawing/2014/main" id="{4E4E87BB-580C-0F83-7197-26EF33C8B667}"/>
                  </a:ext>
                </a:extLst>
              </p:cNvPr>
              <p:cNvGrpSpPr/>
              <p:nvPr/>
            </p:nvGrpSpPr>
            <p:grpSpPr>
              <a:xfrm>
                <a:off x="3678828" y="5539894"/>
                <a:ext cx="673100" cy="673100"/>
                <a:chOff x="1238250" y="4902200"/>
                <a:chExt cx="673100" cy="673100"/>
              </a:xfrm>
              <a:solidFill>
                <a:srgbClr val="C00000"/>
              </a:solidFill>
            </p:grpSpPr>
            <p:sp>
              <p:nvSpPr>
                <p:cNvPr id="36" name="矩形 35">
                  <a:extLst>
                    <a:ext uri="{FF2B5EF4-FFF2-40B4-BE49-F238E27FC236}">
                      <a16:creationId xmlns:a16="http://schemas.microsoft.com/office/drawing/2014/main" id="{843162AF-2290-9513-5BD4-41D84AB64EBA}"/>
                    </a:ext>
                  </a:extLst>
                </p:cNvPr>
                <p:cNvSpPr/>
                <p:nvPr/>
              </p:nvSpPr>
              <p:spPr>
                <a:xfrm>
                  <a:off x="1238250" y="4902200"/>
                  <a:ext cx="21590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4E52AC33-0890-A73D-3320-088147321103}"/>
                    </a:ext>
                  </a:extLst>
                </p:cNvPr>
                <p:cNvSpPr/>
                <p:nvPr/>
              </p:nvSpPr>
              <p:spPr>
                <a:xfrm>
                  <a:off x="1390650" y="5054600"/>
                  <a:ext cx="21590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738636BB-7D52-7424-5983-2F4E5A8BABE3}"/>
                    </a:ext>
                  </a:extLst>
                </p:cNvPr>
                <p:cNvSpPr/>
                <p:nvPr/>
              </p:nvSpPr>
              <p:spPr>
                <a:xfrm>
                  <a:off x="1543050" y="5207000"/>
                  <a:ext cx="21590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410764A7-0841-DB88-C9F3-1712A7749C44}"/>
                    </a:ext>
                  </a:extLst>
                </p:cNvPr>
                <p:cNvSpPr/>
                <p:nvPr/>
              </p:nvSpPr>
              <p:spPr>
                <a:xfrm>
                  <a:off x="1695450" y="5359400"/>
                  <a:ext cx="21590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等号 39">
                <a:extLst>
                  <a:ext uri="{FF2B5EF4-FFF2-40B4-BE49-F238E27FC236}">
                    <a16:creationId xmlns:a16="http://schemas.microsoft.com/office/drawing/2014/main" id="{3C4650EA-7484-BCA7-6AC2-30031BC49999}"/>
                  </a:ext>
                </a:extLst>
              </p:cNvPr>
              <p:cNvSpPr/>
              <p:nvPr/>
            </p:nvSpPr>
            <p:spPr>
              <a:xfrm>
                <a:off x="3181941" y="5698644"/>
                <a:ext cx="336550" cy="304800"/>
              </a:xfrm>
              <a:prstGeom prst="mathEqual">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F814E978-5BD5-9FB4-0B7D-287AD7097724}"/>
                      </a:ext>
                    </a:extLst>
                  </p:cNvPr>
                  <p:cNvSpPr txBox="1"/>
                  <p:nvPr/>
                </p:nvSpPr>
                <p:spPr>
                  <a:xfrm>
                    <a:off x="880902" y="5113923"/>
                    <a:ext cx="3612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𝑒</m:t>
                          </m:r>
                        </m:oMath>
                      </m:oMathPara>
                    </a14:m>
                    <a:endParaRPr lang="zh-CN" altLang="en-US" dirty="0"/>
                  </a:p>
                </p:txBody>
              </p:sp>
            </mc:Choice>
            <mc:Fallback xmlns="">
              <p:sp>
                <p:nvSpPr>
                  <p:cNvPr id="43" name="文本框 42">
                    <a:extLst>
                      <a:ext uri="{FF2B5EF4-FFF2-40B4-BE49-F238E27FC236}">
                        <a16:creationId xmlns:a16="http://schemas.microsoft.com/office/drawing/2014/main" id="{F814E978-5BD5-9FB4-0B7D-287AD7097724}"/>
                      </a:ext>
                    </a:extLst>
                  </p:cNvPr>
                  <p:cNvSpPr txBox="1">
                    <a:spLocks noRot="1" noChangeAspect="1" noMove="1" noResize="1" noEditPoints="1" noAdjustHandles="1" noChangeArrowheads="1" noChangeShapeType="1" noTextEdit="1"/>
                  </p:cNvSpPr>
                  <p:nvPr/>
                </p:nvSpPr>
                <p:spPr>
                  <a:xfrm>
                    <a:off x="880902" y="5113923"/>
                    <a:ext cx="361253"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3E0332D1-62B3-A23B-FA2A-10FDA25C9B7C}"/>
                      </a:ext>
                    </a:extLst>
                  </p:cNvPr>
                  <p:cNvSpPr txBox="1"/>
                  <p:nvPr/>
                </p:nvSpPr>
                <p:spPr>
                  <a:xfrm>
                    <a:off x="3578724" y="5170562"/>
                    <a:ext cx="3872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𝛼</m:t>
                          </m:r>
                        </m:oMath>
                      </m:oMathPara>
                    </a14:m>
                    <a:endParaRPr lang="zh-CN" altLang="en-US" dirty="0"/>
                  </a:p>
                </p:txBody>
              </p:sp>
            </mc:Choice>
            <mc:Fallback xmlns="">
              <p:sp>
                <p:nvSpPr>
                  <p:cNvPr id="50" name="文本框 49">
                    <a:extLst>
                      <a:ext uri="{FF2B5EF4-FFF2-40B4-BE49-F238E27FC236}">
                        <a16:creationId xmlns:a16="http://schemas.microsoft.com/office/drawing/2014/main" id="{3E0332D1-62B3-A23B-FA2A-10FDA25C9B7C}"/>
                      </a:ext>
                    </a:extLst>
                  </p:cNvPr>
                  <p:cNvSpPr txBox="1">
                    <a:spLocks noRot="1" noChangeAspect="1" noMove="1" noResize="1" noEditPoints="1" noAdjustHandles="1" noChangeArrowheads="1" noChangeShapeType="1" noTextEdit="1"/>
                  </p:cNvSpPr>
                  <p:nvPr/>
                </p:nvSpPr>
                <p:spPr>
                  <a:xfrm>
                    <a:off x="3578724" y="5170562"/>
                    <a:ext cx="387222" cy="369332"/>
                  </a:xfrm>
                  <a:prstGeom prst="rect">
                    <a:avLst/>
                  </a:prstGeom>
                  <a:blipFill>
                    <a:blip r:embed="rId5"/>
                    <a:stretch>
                      <a:fillRect/>
                    </a:stretch>
                  </a:blipFill>
                </p:spPr>
                <p:txBody>
                  <a:bodyPr/>
                  <a:lstStyle/>
                  <a:p>
                    <a:r>
                      <a:rPr lang="zh-CN" altLang="en-US">
                        <a:noFill/>
                      </a:rPr>
                      <a:t> </a:t>
                    </a:r>
                  </a:p>
                </p:txBody>
              </p:sp>
            </mc:Fallback>
          </mc:AlternateContent>
        </p:grpSp>
        <p:grpSp>
          <p:nvGrpSpPr>
            <p:cNvPr id="6" name="组合 5">
              <a:extLst>
                <a:ext uri="{FF2B5EF4-FFF2-40B4-BE49-F238E27FC236}">
                  <a16:creationId xmlns:a16="http://schemas.microsoft.com/office/drawing/2014/main" id="{5346AF41-1BF6-EA82-0372-0AF298D98F0C}"/>
                </a:ext>
              </a:extLst>
            </p:cNvPr>
            <p:cNvGrpSpPr/>
            <p:nvPr/>
          </p:nvGrpSpPr>
          <p:grpSpPr>
            <a:xfrm>
              <a:off x="5492966" y="5830174"/>
              <a:ext cx="1720850" cy="673100"/>
              <a:chOff x="1924050" y="4845050"/>
              <a:chExt cx="1720850" cy="673100"/>
            </a:xfrm>
          </p:grpSpPr>
          <p:sp>
            <p:nvSpPr>
              <p:cNvPr id="23" name="矩形 22">
                <a:extLst>
                  <a:ext uri="{FF2B5EF4-FFF2-40B4-BE49-F238E27FC236}">
                    <a16:creationId xmlns:a16="http://schemas.microsoft.com/office/drawing/2014/main" id="{96B9FB74-5299-0CEF-F093-6A09041B185C}"/>
                  </a:ext>
                </a:extLst>
              </p:cNvPr>
              <p:cNvSpPr/>
              <p:nvPr/>
            </p:nvSpPr>
            <p:spPr>
              <a:xfrm>
                <a:off x="1924050" y="48450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F3963653-5FFC-F884-80FF-51979365F9F3}"/>
                  </a:ext>
                </a:extLst>
              </p:cNvPr>
              <p:cNvSpPr/>
              <p:nvPr/>
            </p:nvSpPr>
            <p:spPr>
              <a:xfrm>
                <a:off x="2076450" y="49974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46170631-022B-5733-BC24-C331B9FFE2FE}"/>
                  </a:ext>
                </a:extLst>
              </p:cNvPr>
              <p:cNvSpPr/>
              <p:nvPr/>
            </p:nvSpPr>
            <p:spPr>
              <a:xfrm>
                <a:off x="2228850" y="51498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13B5F3B0-7E37-DC14-C2B9-8734A29EA347}"/>
                  </a:ext>
                </a:extLst>
              </p:cNvPr>
              <p:cNvSpPr/>
              <p:nvPr/>
            </p:nvSpPr>
            <p:spPr>
              <a:xfrm>
                <a:off x="2381250" y="53022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a:extLst>
                <a:ext uri="{FF2B5EF4-FFF2-40B4-BE49-F238E27FC236}">
                  <a16:creationId xmlns:a16="http://schemas.microsoft.com/office/drawing/2014/main" id="{4DBD8E3B-5021-F067-00FC-0B5F20FA693C}"/>
                </a:ext>
              </a:extLst>
            </p:cNvPr>
            <p:cNvGrpSpPr/>
            <p:nvPr/>
          </p:nvGrpSpPr>
          <p:grpSpPr>
            <a:xfrm>
              <a:off x="4081762" y="5919074"/>
              <a:ext cx="673100" cy="673100"/>
              <a:chOff x="1238250" y="4902200"/>
              <a:chExt cx="673100" cy="673100"/>
            </a:xfrm>
            <a:solidFill>
              <a:srgbClr val="C00000"/>
            </a:solidFill>
          </p:grpSpPr>
          <p:sp>
            <p:nvSpPr>
              <p:cNvPr id="19" name="矩形 18">
                <a:extLst>
                  <a:ext uri="{FF2B5EF4-FFF2-40B4-BE49-F238E27FC236}">
                    <a16:creationId xmlns:a16="http://schemas.microsoft.com/office/drawing/2014/main" id="{4F269D35-C3EC-ED6F-F1B5-1D6537C03298}"/>
                  </a:ext>
                </a:extLst>
              </p:cNvPr>
              <p:cNvSpPr/>
              <p:nvPr/>
            </p:nvSpPr>
            <p:spPr>
              <a:xfrm>
                <a:off x="1238250" y="4902200"/>
                <a:ext cx="21590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BF8AEA90-6CBF-9304-2B72-3F9C259BC70C}"/>
                  </a:ext>
                </a:extLst>
              </p:cNvPr>
              <p:cNvSpPr/>
              <p:nvPr/>
            </p:nvSpPr>
            <p:spPr>
              <a:xfrm>
                <a:off x="1390650" y="5054600"/>
                <a:ext cx="21590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2D53DC43-BF3B-FCF4-D634-E7FF7E02A491}"/>
                  </a:ext>
                </a:extLst>
              </p:cNvPr>
              <p:cNvSpPr/>
              <p:nvPr/>
            </p:nvSpPr>
            <p:spPr>
              <a:xfrm>
                <a:off x="1543050" y="5207000"/>
                <a:ext cx="21590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4A69CA7-581E-142B-6202-F9108EB9C919}"/>
                  </a:ext>
                </a:extLst>
              </p:cNvPr>
              <p:cNvSpPr/>
              <p:nvPr/>
            </p:nvSpPr>
            <p:spPr>
              <a:xfrm>
                <a:off x="1695450" y="5359400"/>
                <a:ext cx="21590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id="{C7F6932E-428F-F8FA-A16F-1CDF6CDAE844}"/>
                </a:ext>
              </a:extLst>
            </p:cNvPr>
            <p:cNvGrpSpPr/>
            <p:nvPr/>
          </p:nvGrpSpPr>
          <p:grpSpPr>
            <a:xfrm>
              <a:off x="4835908" y="5887324"/>
              <a:ext cx="657058" cy="685800"/>
              <a:chOff x="1711492" y="4819650"/>
              <a:chExt cx="657058" cy="685800"/>
            </a:xfrm>
            <a:solidFill>
              <a:srgbClr val="00B050"/>
            </a:solidFill>
          </p:grpSpPr>
          <p:sp>
            <p:nvSpPr>
              <p:cNvPr id="15" name="乘号 14">
                <a:extLst>
                  <a:ext uri="{FF2B5EF4-FFF2-40B4-BE49-F238E27FC236}">
                    <a16:creationId xmlns:a16="http://schemas.microsoft.com/office/drawing/2014/main" id="{F13617BD-E24F-0BED-CC37-DB5D76BDC356}"/>
                  </a:ext>
                </a:extLst>
              </p:cNvPr>
              <p:cNvSpPr/>
              <p:nvPr/>
            </p:nvSpPr>
            <p:spPr>
              <a:xfrm>
                <a:off x="1711492" y="4819650"/>
                <a:ext cx="199858" cy="228600"/>
              </a:xfrm>
              <a:prstGeom prst="mathMultiply">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乘号 15">
                <a:extLst>
                  <a:ext uri="{FF2B5EF4-FFF2-40B4-BE49-F238E27FC236}">
                    <a16:creationId xmlns:a16="http://schemas.microsoft.com/office/drawing/2014/main" id="{852EA21B-C0F4-5A2D-D3D4-78A25043877A}"/>
                  </a:ext>
                </a:extLst>
              </p:cNvPr>
              <p:cNvSpPr/>
              <p:nvPr/>
            </p:nvSpPr>
            <p:spPr>
              <a:xfrm>
                <a:off x="1863892" y="4972050"/>
                <a:ext cx="199858" cy="228600"/>
              </a:xfrm>
              <a:prstGeom prst="mathMultiply">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乘号 16">
                <a:extLst>
                  <a:ext uri="{FF2B5EF4-FFF2-40B4-BE49-F238E27FC236}">
                    <a16:creationId xmlns:a16="http://schemas.microsoft.com/office/drawing/2014/main" id="{C35248E5-A022-7A18-6F19-85C69D428DA4}"/>
                  </a:ext>
                </a:extLst>
              </p:cNvPr>
              <p:cNvSpPr/>
              <p:nvPr/>
            </p:nvSpPr>
            <p:spPr>
              <a:xfrm>
                <a:off x="2016292" y="5124450"/>
                <a:ext cx="199858" cy="228600"/>
              </a:xfrm>
              <a:prstGeom prst="mathMultiply">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乘号 17">
                <a:extLst>
                  <a:ext uri="{FF2B5EF4-FFF2-40B4-BE49-F238E27FC236}">
                    <a16:creationId xmlns:a16="http://schemas.microsoft.com/office/drawing/2014/main" id="{AD9C33A8-B1F0-B4F4-6226-EB4401A22A16}"/>
                  </a:ext>
                </a:extLst>
              </p:cNvPr>
              <p:cNvSpPr/>
              <p:nvPr/>
            </p:nvSpPr>
            <p:spPr>
              <a:xfrm>
                <a:off x="2168692" y="5276850"/>
                <a:ext cx="199858" cy="228600"/>
              </a:xfrm>
              <a:prstGeom prst="mathMultiply">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409027B9-DF1A-5F71-B21B-E61220FEB772}"/>
                    </a:ext>
                  </a:extLst>
                </p:cNvPr>
                <p:cNvSpPr txBox="1"/>
                <p:nvPr/>
              </p:nvSpPr>
              <p:spPr>
                <a:xfrm>
                  <a:off x="3037019" y="5427107"/>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𝑒</m:t>
                        </m:r>
                      </m:oMath>
                    </m:oMathPara>
                  </a14:m>
                  <a:endParaRPr lang="zh-CN" altLang="en-US" dirty="0"/>
                </a:p>
              </p:txBody>
            </p:sp>
          </mc:Choice>
          <mc:Fallback xmlns="">
            <p:sp>
              <p:nvSpPr>
                <p:cNvPr id="45" name="文本框 44">
                  <a:extLst>
                    <a:ext uri="{FF2B5EF4-FFF2-40B4-BE49-F238E27FC236}">
                      <a16:creationId xmlns:a16="http://schemas.microsoft.com/office/drawing/2014/main" id="{409027B9-DF1A-5F71-B21B-E61220FEB772}"/>
                    </a:ext>
                  </a:extLst>
                </p:cNvPr>
                <p:cNvSpPr txBox="1">
                  <a:spLocks noRot="1" noChangeAspect="1" noMove="1" noResize="1" noEditPoints="1" noAdjustHandles="1" noChangeArrowheads="1" noChangeShapeType="1" noTextEdit="1"/>
                </p:cNvSpPr>
                <p:nvPr/>
              </p:nvSpPr>
              <p:spPr>
                <a:xfrm>
                  <a:off x="3037019" y="5427107"/>
                  <a:ext cx="6096000" cy="369332"/>
                </a:xfrm>
                <a:prstGeom prst="rect">
                  <a:avLst/>
                </a:prstGeom>
                <a:blipFill>
                  <a:blip r:embed="rId6"/>
                  <a:stretch>
                    <a:fillRect/>
                  </a:stretch>
                </a:blipFill>
              </p:spPr>
              <p:txBody>
                <a:bodyPr/>
                <a:lstStyle/>
                <a:p>
                  <a:r>
                    <a:rPr lang="zh-CN" altLang="en-US">
                      <a:noFill/>
                    </a:rPr>
                    <a:t> </a:t>
                  </a:r>
                </a:p>
              </p:txBody>
            </p:sp>
          </mc:Fallback>
        </mc:AlternateContent>
        <p:grpSp>
          <p:nvGrpSpPr>
            <p:cNvPr id="57" name="组合 56">
              <a:extLst>
                <a:ext uri="{FF2B5EF4-FFF2-40B4-BE49-F238E27FC236}">
                  <a16:creationId xmlns:a16="http://schemas.microsoft.com/office/drawing/2014/main" id="{5C3D5BFB-8BDC-6C27-66EF-6B31E84D66AB}"/>
                </a:ext>
              </a:extLst>
            </p:cNvPr>
            <p:cNvGrpSpPr/>
            <p:nvPr/>
          </p:nvGrpSpPr>
          <p:grpSpPr>
            <a:xfrm>
              <a:off x="8729794" y="5459943"/>
              <a:ext cx="1720850" cy="1068686"/>
              <a:chOff x="7892346" y="5421888"/>
              <a:chExt cx="1720850" cy="1068686"/>
            </a:xfrm>
          </p:grpSpPr>
          <p:grpSp>
            <p:nvGrpSpPr>
              <p:cNvPr id="10" name="组合 9">
                <a:extLst>
                  <a:ext uri="{FF2B5EF4-FFF2-40B4-BE49-F238E27FC236}">
                    <a16:creationId xmlns:a16="http://schemas.microsoft.com/office/drawing/2014/main" id="{0CB57E44-CA20-4CA8-D57B-246A15D72D28}"/>
                  </a:ext>
                </a:extLst>
              </p:cNvPr>
              <p:cNvGrpSpPr/>
              <p:nvPr/>
            </p:nvGrpSpPr>
            <p:grpSpPr>
              <a:xfrm>
                <a:off x="7892346" y="5817474"/>
                <a:ext cx="1720850" cy="673100"/>
                <a:chOff x="1924050" y="4845050"/>
                <a:chExt cx="1720850" cy="673100"/>
              </a:xfrm>
              <a:solidFill>
                <a:srgbClr val="FFC000"/>
              </a:solidFill>
            </p:grpSpPr>
            <p:sp>
              <p:nvSpPr>
                <p:cNvPr id="11" name="矩形 10">
                  <a:extLst>
                    <a:ext uri="{FF2B5EF4-FFF2-40B4-BE49-F238E27FC236}">
                      <a16:creationId xmlns:a16="http://schemas.microsoft.com/office/drawing/2014/main" id="{C6B5A3F1-1BDB-225A-848F-485B4D041A03}"/>
                    </a:ext>
                  </a:extLst>
                </p:cNvPr>
                <p:cNvSpPr/>
                <p:nvPr/>
              </p:nvSpPr>
              <p:spPr>
                <a:xfrm>
                  <a:off x="1924050" y="4845050"/>
                  <a:ext cx="126365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7BE72AB9-69AE-CEC1-3123-49D2857C8C3F}"/>
                    </a:ext>
                  </a:extLst>
                </p:cNvPr>
                <p:cNvSpPr/>
                <p:nvPr/>
              </p:nvSpPr>
              <p:spPr>
                <a:xfrm>
                  <a:off x="2076450" y="4997450"/>
                  <a:ext cx="126365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3534B3BA-7209-3C37-8A55-F20F6CD6B084}"/>
                    </a:ext>
                  </a:extLst>
                </p:cNvPr>
                <p:cNvSpPr/>
                <p:nvPr/>
              </p:nvSpPr>
              <p:spPr>
                <a:xfrm>
                  <a:off x="2228850" y="5149850"/>
                  <a:ext cx="126365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C0D37418-6D3B-D297-34A3-5CAC28919C23}"/>
                    </a:ext>
                  </a:extLst>
                </p:cNvPr>
                <p:cNvSpPr/>
                <p:nvPr/>
              </p:nvSpPr>
              <p:spPr>
                <a:xfrm>
                  <a:off x="2381250" y="5302250"/>
                  <a:ext cx="1263650" cy="2159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D2587045-0E52-2A3F-39DB-3F595AC8B213}"/>
                      </a:ext>
                    </a:extLst>
                  </p:cNvPr>
                  <p:cNvSpPr txBox="1"/>
                  <p:nvPr/>
                </p:nvSpPr>
                <p:spPr>
                  <a:xfrm>
                    <a:off x="8375588" y="5421888"/>
                    <a:ext cx="3545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𝑠</m:t>
                          </m:r>
                        </m:oMath>
                      </m:oMathPara>
                    </a14:m>
                    <a:endParaRPr lang="zh-CN" altLang="en-US" dirty="0"/>
                  </a:p>
                </p:txBody>
              </p:sp>
            </mc:Choice>
            <mc:Fallback xmlns="">
              <p:sp>
                <p:nvSpPr>
                  <p:cNvPr id="48" name="文本框 47">
                    <a:extLst>
                      <a:ext uri="{FF2B5EF4-FFF2-40B4-BE49-F238E27FC236}">
                        <a16:creationId xmlns:a16="http://schemas.microsoft.com/office/drawing/2014/main" id="{D2587045-0E52-2A3F-39DB-3F595AC8B213}"/>
                      </a:ext>
                    </a:extLst>
                  </p:cNvPr>
                  <p:cNvSpPr txBox="1">
                    <a:spLocks noRot="1" noChangeAspect="1" noMove="1" noResize="1" noEditPoints="1" noAdjustHandles="1" noChangeArrowheads="1" noChangeShapeType="1" noTextEdit="1"/>
                  </p:cNvSpPr>
                  <p:nvPr/>
                </p:nvSpPr>
                <p:spPr>
                  <a:xfrm>
                    <a:off x="8375588" y="5421888"/>
                    <a:ext cx="354521" cy="369332"/>
                  </a:xfrm>
                  <a:prstGeom prst="rect">
                    <a:avLst/>
                  </a:prstGeom>
                  <a:blipFill>
                    <a:blip r:embed="rId7"/>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F271AA41-83F6-E3F0-DBA6-923AB8011D24}"/>
                    </a:ext>
                  </a:extLst>
                </p:cNvPr>
                <p:cNvSpPr txBox="1"/>
                <p:nvPr/>
              </p:nvSpPr>
              <p:spPr>
                <a:xfrm>
                  <a:off x="3970014" y="5499393"/>
                  <a:ext cx="3872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𝛼</m:t>
                        </m:r>
                      </m:oMath>
                    </m:oMathPara>
                  </a14:m>
                  <a:endParaRPr lang="zh-CN" altLang="en-US" dirty="0"/>
                </a:p>
              </p:txBody>
            </p:sp>
          </mc:Choice>
          <mc:Fallback xmlns="">
            <p:sp>
              <p:nvSpPr>
                <p:cNvPr id="51" name="文本框 50">
                  <a:extLst>
                    <a:ext uri="{FF2B5EF4-FFF2-40B4-BE49-F238E27FC236}">
                      <a16:creationId xmlns:a16="http://schemas.microsoft.com/office/drawing/2014/main" id="{F271AA41-83F6-E3F0-DBA6-923AB8011D24}"/>
                    </a:ext>
                  </a:extLst>
                </p:cNvPr>
                <p:cNvSpPr txBox="1">
                  <a:spLocks noRot="1" noChangeAspect="1" noMove="1" noResize="1" noEditPoints="1" noAdjustHandles="1" noChangeArrowheads="1" noChangeShapeType="1" noTextEdit="1"/>
                </p:cNvSpPr>
                <p:nvPr/>
              </p:nvSpPr>
              <p:spPr>
                <a:xfrm>
                  <a:off x="3970014" y="5499393"/>
                  <a:ext cx="387222" cy="369332"/>
                </a:xfrm>
                <a:prstGeom prst="rect">
                  <a:avLst/>
                </a:prstGeom>
                <a:blipFill>
                  <a:blip r:embed="rId8"/>
                  <a:stretch>
                    <a:fillRect/>
                  </a:stretch>
                </a:blipFill>
              </p:spPr>
              <p:txBody>
                <a:bodyPr/>
                <a:lstStyle/>
                <a:p>
                  <a:r>
                    <a:rPr lang="zh-CN" altLang="en-US">
                      <a:noFill/>
                    </a:rPr>
                    <a:t> </a:t>
                  </a:r>
                </a:p>
              </p:txBody>
            </p:sp>
          </mc:Fallback>
        </mc:AlternateContent>
        <p:grpSp>
          <p:nvGrpSpPr>
            <p:cNvPr id="55" name="组合 54">
              <a:extLst>
                <a:ext uri="{FF2B5EF4-FFF2-40B4-BE49-F238E27FC236}">
                  <a16:creationId xmlns:a16="http://schemas.microsoft.com/office/drawing/2014/main" id="{97B1E9B8-D1E4-3624-2253-EB93735CDB67}"/>
                </a:ext>
              </a:extLst>
            </p:cNvPr>
            <p:cNvGrpSpPr/>
            <p:nvPr/>
          </p:nvGrpSpPr>
          <p:grpSpPr>
            <a:xfrm>
              <a:off x="750116" y="4656663"/>
              <a:ext cx="1720850" cy="1069106"/>
              <a:chOff x="432795" y="4515845"/>
              <a:chExt cx="1720850" cy="1069106"/>
            </a:xfrm>
          </p:grpSpPr>
          <p:grpSp>
            <p:nvGrpSpPr>
              <p:cNvPr id="46" name="组合 45">
                <a:extLst>
                  <a:ext uri="{FF2B5EF4-FFF2-40B4-BE49-F238E27FC236}">
                    <a16:creationId xmlns:a16="http://schemas.microsoft.com/office/drawing/2014/main" id="{96DBA45A-2630-5F13-1248-EACF553B6B29}"/>
                  </a:ext>
                </a:extLst>
              </p:cNvPr>
              <p:cNvGrpSpPr/>
              <p:nvPr/>
            </p:nvGrpSpPr>
            <p:grpSpPr>
              <a:xfrm>
                <a:off x="432795" y="4911851"/>
                <a:ext cx="1720850" cy="673100"/>
                <a:chOff x="1924050" y="4845050"/>
                <a:chExt cx="1720850" cy="673100"/>
              </a:xfrm>
            </p:grpSpPr>
            <p:sp>
              <p:nvSpPr>
                <p:cNvPr id="47" name="矩形 46">
                  <a:extLst>
                    <a:ext uri="{FF2B5EF4-FFF2-40B4-BE49-F238E27FC236}">
                      <a16:creationId xmlns:a16="http://schemas.microsoft.com/office/drawing/2014/main" id="{7568931C-F22C-151C-996B-13EC56E71246}"/>
                    </a:ext>
                  </a:extLst>
                </p:cNvPr>
                <p:cNvSpPr/>
                <p:nvPr/>
              </p:nvSpPr>
              <p:spPr>
                <a:xfrm>
                  <a:off x="1924050" y="48450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1260671A-CB33-23B6-CFB7-DC112F096A35}"/>
                    </a:ext>
                  </a:extLst>
                </p:cNvPr>
                <p:cNvSpPr/>
                <p:nvPr/>
              </p:nvSpPr>
              <p:spPr>
                <a:xfrm>
                  <a:off x="2076450" y="49974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4ADC80AF-3AE5-4136-CD6F-BAB2514AA8F6}"/>
                    </a:ext>
                  </a:extLst>
                </p:cNvPr>
                <p:cNvSpPr/>
                <p:nvPr/>
              </p:nvSpPr>
              <p:spPr>
                <a:xfrm>
                  <a:off x="2228850" y="51498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743B1AC7-3ACE-2834-E03B-E904CE3AD913}"/>
                    </a:ext>
                  </a:extLst>
                </p:cNvPr>
                <p:cNvSpPr/>
                <p:nvPr/>
              </p:nvSpPr>
              <p:spPr>
                <a:xfrm>
                  <a:off x="2381250" y="5302250"/>
                  <a:ext cx="1263650" cy="215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4DA3F0CE-F311-8A5A-B11D-DE87E0865B68}"/>
                      </a:ext>
                    </a:extLst>
                  </p:cNvPr>
                  <p:cNvSpPr txBox="1"/>
                  <p:nvPr/>
                </p:nvSpPr>
                <p:spPr>
                  <a:xfrm>
                    <a:off x="855767" y="4515845"/>
                    <a:ext cx="3612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𝑒</m:t>
                          </m:r>
                        </m:oMath>
                      </m:oMathPara>
                    </a14:m>
                    <a:endParaRPr lang="zh-CN" altLang="en-US" dirty="0"/>
                  </a:p>
                </p:txBody>
              </p:sp>
            </mc:Choice>
            <mc:Fallback xmlns="">
              <p:sp>
                <p:nvSpPr>
                  <p:cNvPr id="54" name="文本框 53">
                    <a:extLst>
                      <a:ext uri="{FF2B5EF4-FFF2-40B4-BE49-F238E27FC236}">
                        <a16:creationId xmlns:a16="http://schemas.microsoft.com/office/drawing/2014/main" id="{4DA3F0CE-F311-8A5A-B11D-DE87E0865B68}"/>
                      </a:ext>
                    </a:extLst>
                  </p:cNvPr>
                  <p:cNvSpPr txBox="1">
                    <a:spLocks noRot="1" noChangeAspect="1" noMove="1" noResize="1" noEditPoints="1" noAdjustHandles="1" noChangeArrowheads="1" noChangeShapeType="1" noTextEdit="1"/>
                  </p:cNvSpPr>
                  <p:nvPr/>
                </p:nvSpPr>
                <p:spPr>
                  <a:xfrm>
                    <a:off x="855767" y="4515845"/>
                    <a:ext cx="361253" cy="369332"/>
                  </a:xfrm>
                  <a:prstGeom prst="rect">
                    <a:avLst/>
                  </a:prstGeom>
                  <a:blipFill>
                    <a:blip r:embed="rId9"/>
                    <a:stretch>
                      <a:fillRect/>
                    </a:stretch>
                  </a:blipFill>
                </p:spPr>
                <p:txBody>
                  <a:bodyPr/>
                  <a:lstStyle/>
                  <a:p>
                    <a:r>
                      <a:rPr lang="zh-CN" altLang="en-US">
                        <a:noFill/>
                      </a:rPr>
                      <a:t> </a:t>
                    </a:r>
                  </a:p>
                </p:txBody>
              </p:sp>
            </mc:Fallback>
          </mc:AlternateContent>
        </p:grpSp>
        <p:sp>
          <p:nvSpPr>
            <p:cNvPr id="56" name="左大括号 55">
              <a:extLst>
                <a:ext uri="{FF2B5EF4-FFF2-40B4-BE49-F238E27FC236}">
                  <a16:creationId xmlns:a16="http://schemas.microsoft.com/office/drawing/2014/main" id="{A9151D5E-E4CB-2771-3960-7153C8A49E45}"/>
                </a:ext>
              </a:extLst>
            </p:cNvPr>
            <p:cNvSpPr/>
            <p:nvPr/>
          </p:nvSpPr>
          <p:spPr>
            <a:xfrm>
              <a:off x="3415763" y="4306811"/>
              <a:ext cx="423612" cy="2044617"/>
            </a:xfrm>
            <a:prstGeom prst="leftBrace">
              <a:avLst>
                <a:gd name="adj1" fmla="val 86282"/>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箭头: 右 57">
              <a:extLst>
                <a:ext uri="{FF2B5EF4-FFF2-40B4-BE49-F238E27FC236}">
                  <a16:creationId xmlns:a16="http://schemas.microsoft.com/office/drawing/2014/main" id="{804F6D1A-60B1-301B-0E80-65935157077C}"/>
                </a:ext>
              </a:extLst>
            </p:cNvPr>
            <p:cNvSpPr/>
            <p:nvPr/>
          </p:nvSpPr>
          <p:spPr>
            <a:xfrm>
              <a:off x="7712429" y="6090524"/>
              <a:ext cx="660577" cy="295305"/>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0" name="连接符: 曲线 59">
              <a:extLst>
                <a:ext uri="{FF2B5EF4-FFF2-40B4-BE49-F238E27FC236}">
                  <a16:creationId xmlns:a16="http://schemas.microsoft.com/office/drawing/2014/main" id="{6ECCEF22-6CA7-5C89-5244-951B5D507086}"/>
                </a:ext>
              </a:extLst>
            </p:cNvPr>
            <p:cNvCxnSpPr/>
            <p:nvPr/>
          </p:nvCxnSpPr>
          <p:spPr>
            <a:xfrm rot="10800000" flipV="1">
              <a:off x="4404719" y="4916985"/>
              <a:ext cx="3525084" cy="767073"/>
            </a:xfrm>
            <a:prstGeom prst="curvedConnector3">
              <a:avLst>
                <a:gd name="adj1" fmla="val 29284"/>
              </a:avLst>
            </a:prstGeom>
            <a:ln w="285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688704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53_TF33552983.potx" id="{E785B998-EA1E-435A-BC09-53167714146B}" vid="{39930FD0-D29E-42B6-87EA-7A1632EF1D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{8B7DB3B5-EA2F-4BCA-8771-4D6872480CD9}tf33552983_win32</Template>
  <TotalTime>786</TotalTime>
  <Words>1407</Words>
  <Application>Microsoft Office PowerPoint</Application>
  <PresentationFormat>宽屏</PresentationFormat>
  <Paragraphs>145</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Microsoft YaHei UI</vt:lpstr>
      <vt:lpstr>等线</vt:lpstr>
      <vt:lpstr>Calibri</vt:lpstr>
      <vt:lpstr>Cambria Math</vt:lpstr>
      <vt:lpstr>Wingdings 2</vt:lpstr>
      <vt:lpstr>DividendVTI</vt:lpstr>
      <vt:lpstr>预训练语言模型Bert的特性与潜力</vt:lpstr>
      <vt:lpstr>作业题目意义</vt:lpstr>
      <vt:lpstr>希望探索</vt:lpstr>
      <vt:lpstr>实现平台</vt:lpstr>
      <vt:lpstr>数据集</vt:lpstr>
      <vt:lpstr>是否有更有效的句子向量表示用于文本分类？</vt:lpstr>
      <vt:lpstr>句子向量表示：</vt:lpstr>
      <vt:lpstr>句子向量表示：</vt:lpstr>
      <vt:lpstr>句子向量表示：</vt:lpstr>
      <vt:lpstr>注意力加权池化</vt:lpstr>
      <vt:lpstr>实验结果</vt:lpstr>
      <vt:lpstr>注意力加权池化扩展</vt:lpstr>
      <vt:lpstr>不同隐藏层输出句子向量对语义的理解</vt:lpstr>
      <vt:lpstr>不同block的输出作为句子特征，对语义理解的效果</vt:lpstr>
      <vt:lpstr>BERT全参数微调</vt:lpstr>
      <vt:lpstr>“臃肿”的分类器能否用在预训练语言模型微调上？</vt:lpstr>
      <vt:lpstr>补充调参实验</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珂 李</dc:creator>
  <cp:lastModifiedBy>珂 李</cp:lastModifiedBy>
  <cp:revision>191</cp:revision>
  <dcterms:created xsi:type="dcterms:W3CDTF">2023-12-27T08:18:48Z</dcterms:created>
  <dcterms:modified xsi:type="dcterms:W3CDTF">2024-02-15T15:43:55Z</dcterms:modified>
</cp:coreProperties>
</file>