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5" r:id="rId4"/>
    <p:sldMasterId id="2147483696" r:id="rId5"/>
    <p:sldMasterId id="2147483708" r:id="rId6"/>
  </p:sldMasterIdLst>
  <p:notesMasterIdLst>
    <p:notesMasterId r:id="rId26"/>
  </p:notesMasterIdLst>
  <p:sldIdLst>
    <p:sldId id="256" r:id="rId7"/>
    <p:sldId id="257" r:id="rId8"/>
    <p:sldId id="336" r:id="rId9"/>
    <p:sldId id="342" r:id="rId10"/>
    <p:sldId id="285" r:id="rId11"/>
    <p:sldId id="343" r:id="rId12"/>
    <p:sldId id="344" r:id="rId13"/>
    <p:sldId id="320" r:id="rId14"/>
    <p:sldId id="334" r:id="rId15"/>
    <p:sldId id="324" r:id="rId16"/>
    <p:sldId id="321" r:id="rId17"/>
    <p:sldId id="326" r:id="rId18"/>
    <p:sldId id="327" r:id="rId19"/>
    <p:sldId id="335" r:id="rId20"/>
    <p:sldId id="345" r:id="rId21"/>
    <p:sldId id="328" r:id="rId22"/>
    <p:sldId id="329" r:id="rId23"/>
    <p:sldId id="333" r:id="rId24"/>
    <p:sldId id="27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52F3F-75B6-42A8-A23A-40A8C0B025A9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981DB-23A5-415F-AA02-30535F756C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AC93E-671B-4C06-8CD0-0CA61B168475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915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E511A6-D352-4D27-9121-05D9A5835011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CDCA43-ABBC-47C7-8BF5-9FF30D698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E511A6-D352-4D27-9121-05D9A5835011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CDCA43-ABBC-47C7-8BF5-9FF30D698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E511A6-D352-4D27-9121-05D9A5835011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CDCA43-ABBC-47C7-8BF5-9FF30D698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E511A6-D352-4D27-9121-05D9A5835011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CDCA43-ABBC-47C7-8BF5-9FF30D698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1122363"/>
            <a:ext cx="12192000" cy="90522"/>
            <a:chOff x="0" y="846225"/>
            <a:chExt cx="9144000" cy="110846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846225"/>
              <a:ext cx="9144000" cy="110846"/>
              <a:chOff x="0" y="846225"/>
              <a:chExt cx="9144000" cy="11084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875653" y="846225"/>
                <a:ext cx="8268347" cy="110438"/>
                <a:chOff x="875653" y="846225"/>
                <a:chExt cx="8268347" cy="110438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875653" y="846227"/>
                  <a:ext cx="8268347" cy="110436"/>
                </a:xfrm>
                <a:prstGeom prst="rect">
                  <a:avLst/>
                </a:prstGeom>
                <a:solidFill>
                  <a:srgbClr val="000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/>
                </a:p>
              </p:txBody>
            </p:sp>
            <p:sp>
              <p:nvSpPr>
                <p:cNvPr id="13" name="直角三角形 12"/>
                <p:cNvSpPr/>
                <p:nvPr/>
              </p:nvSpPr>
              <p:spPr>
                <a:xfrm>
                  <a:off x="975360" y="846225"/>
                  <a:ext cx="137160" cy="110438"/>
                </a:xfrm>
                <a:prstGeom prst="rtTriangle">
                  <a:avLst/>
                </a:prstGeom>
                <a:solidFill>
                  <a:srgbClr val="000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/>
                </a:p>
              </p:txBody>
            </p:sp>
          </p:grpSp>
          <p:sp>
            <p:nvSpPr>
              <p:cNvPr id="11" name="矩形 10"/>
              <p:cNvSpPr/>
              <p:nvPr/>
            </p:nvSpPr>
            <p:spPr>
              <a:xfrm>
                <a:off x="0" y="846226"/>
                <a:ext cx="975360" cy="110845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cxnSp>
          <p:nvCxnSpPr>
            <p:cNvPr id="9" name="直接连接符 8"/>
            <p:cNvCxnSpPr>
              <a:stCxn id="13" idx="2"/>
            </p:cNvCxnSpPr>
            <p:nvPr/>
          </p:nvCxnSpPr>
          <p:spPr>
            <a:xfrm flipV="1">
              <a:off x="975360" y="846225"/>
              <a:ext cx="0" cy="11043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53"/>
          <a:stretch>
            <a:fillRect/>
          </a:stretch>
        </p:blipFill>
        <p:spPr>
          <a:xfrm>
            <a:off x="209387" y="202493"/>
            <a:ext cx="1148457" cy="741191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0" y="1967696"/>
            <a:ext cx="12192000" cy="14618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6000" b="1">
                <a:solidFill>
                  <a:srgbClr val="A40000"/>
                </a:solidFill>
                <a:latin typeface="+mn-lt"/>
              </a:defRPr>
            </a:lvl1pPr>
          </a:lstStyle>
          <a:p>
            <a:r>
              <a:rPr lang="en-US" altLang="zh-CN" dirty="0"/>
              <a:t>Presentation Title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3223" y="4184343"/>
            <a:ext cx="4561433" cy="3408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>
                <a:solidFill>
                  <a:srgbClr val="A40000"/>
                </a:solidFill>
                <a:latin typeface="+mn-lt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Reporter</a:t>
            </a:r>
            <a:endParaRPr 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893223" y="4587544"/>
            <a:ext cx="4555735" cy="373753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rgbClr val="A40000"/>
                </a:solidFill>
              </a:defRPr>
            </a:lvl1pPr>
          </a:lstStyle>
          <a:p>
            <a:pPr lvl="0"/>
            <a:r>
              <a:rPr lang="en-US" altLang="zh-CN" dirty="0"/>
              <a:t>system</a:t>
            </a:r>
            <a:endParaRPr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3893223" y="5023678"/>
            <a:ext cx="4555735" cy="373753"/>
          </a:xfrm>
        </p:spPr>
        <p:txBody>
          <a:bodyPr anchor="ctr">
            <a:normAutofit/>
          </a:bodyPr>
          <a:lstStyle>
            <a:lvl1pPr marL="0" indent="0">
              <a:buNone/>
              <a:defRPr sz="2400" b="0">
                <a:solidFill>
                  <a:srgbClr val="A40000"/>
                </a:solidFill>
              </a:defRPr>
            </a:lvl1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965879" y="6534364"/>
            <a:ext cx="5226121" cy="246580"/>
            <a:chOff x="3891916" y="6461760"/>
            <a:chExt cx="5252086" cy="515112"/>
          </a:xfrm>
        </p:grpSpPr>
        <p:sp>
          <p:nvSpPr>
            <p:cNvPr id="20" name="文本框 19"/>
            <p:cNvSpPr txBox="1"/>
            <p:nvPr/>
          </p:nvSpPr>
          <p:spPr>
            <a:xfrm>
              <a:off x="3891916" y="6461760"/>
              <a:ext cx="5252086" cy="515112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直角三角形 20"/>
            <p:cNvSpPr/>
            <p:nvPr/>
          </p:nvSpPr>
          <p:spPr>
            <a:xfrm flipV="1">
              <a:off x="3892140" y="6461761"/>
              <a:ext cx="655405" cy="33973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2" name="副标题 2"/>
          <p:cNvSpPr txBox="1"/>
          <p:nvPr/>
        </p:nvSpPr>
        <p:spPr>
          <a:xfrm>
            <a:off x="362243" y="6394958"/>
            <a:ext cx="6750121" cy="3036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l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589196" y="6468085"/>
            <a:ext cx="375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igh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nergy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hoton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ource </a:t>
            </a:r>
            <a:r>
              <a:rPr lang="en-US" altLang="zh-CN" sz="1400" b="0" dirty="0">
                <a:solidFill>
                  <a:schemeClr val="bg1"/>
                </a:solidFill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1400" b="0" baseline="0" dirty="0">
                <a:solidFill>
                  <a:schemeClr val="bg1"/>
                </a:solidFill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u="none" baseline="0" dirty="0">
                <a:solidFill>
                  <a:schemeClr val="bg1"/>
                </a:solidFill>
                <a:effectLst/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400" b="1" u="none" baseline="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eijing</a:t>
            </a:r>
            <a:endParaRPr lang="zh-CN" altLang="en-US" sz="1400" b="1" u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1922" y="6783099"/>
            <a:ext cx="10111373" cy="0"/>
          </a:xfrm>
          <a:prstGeom prst="line">
            <a:avLst/>
          </a:prstGeom>
          <a:ln w="1905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E511A6-D352-4D27-9121-05D9A5835011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CDCA43-ABBC-47C7-8BF5-9FF30D698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E511A6-D352-4D27-9121-05D9A5835011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CDCA43-ABBC-47C7-8BF5-9FF30D698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E511A6-D352-4D27-9121-05D9A5835011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CDCA43-ABBC-47C7-8BF5-9FF30D698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1122363"/>
            <a:ext cx="12192000" cy="90522"/>
            <a:chOff x="0" y="846225"/>
            <a:chExt cx="9144000" cy="110846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846225"/>
              <a:ext cx="9144000" cy="110846"/>
              <a:chOff x="0" y="846225"/>
              <a:chExt cx="9144000" cy="11084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875653" y="846225"/>
                <a:ext cx="8268347" cy="110438"/>
                <a:chOff x="875653" y="846225"/>
                <a:chExt cx="8268347" cy="110438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875653" y="846227"/>
                  <a:ext cx="8268347" cy="110436"/>
                </a:xfrm>
                <a:prstGeom prst="rect">
                  <a:avLst/>
                </a:prstGeom>
                <a:solidFill>
                  <a:srgbClr val="000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/>
                </a:p>
              </p:txBody>
            </p:sp>
            <p:sp>
              <p:nvSpPr>
                <p:cNvPr id="13" name="直角三角形 12"/>
                <p:cNvSpPr/>
                <p:nvPr/>
              </p:nvSpPr>
              <p:spPr>
                <a:xfrm>
                  <a:off x="975360" y="846225"/>
                  <a:ext cx="137160" cy="110438"/>
                </a:xfrm>
                <a:prstGeom prst="rtTriangle">
                  <a:avLst/>
                </a:prstGeom>
                <a:solidFill>
                  <a:srgbClr val="000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/>
                </a:p>
              </p:txBody>
            </p:sp>
          </p:grpSp>
          <p:sp>
            <p:nvSpPr>
              <p:cNvPr id="11" name="矩形 10"/>
              <p:cNvSpPr/>
              <p:nvPr/>
            </p:nvSpPr>
            <p:spPr>
              <a:xfrm>
                <a:off x="0" y="846226"/>
                <a:ext cx="975360" cy="110845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cxnSp>
          <p:nvCxnSpPr>
            <p:cNvPr id="9" name="直接连接符 8"/>
            <p:cNvCxnSpPr>
              <a:stCxn id="13" idx="2"/>
            </p:cNvCxnSpPr>
            <p:nvPr/>
          </p:nvCxnSpPr>
          <p:spPr>
            <a:xfrm flipV="1">
              <a:off x="975360" y="846225"/>
              <a:ext cx="0" cy="11043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53"/>
          <a:stretch>
            <a:fillRect/>
          </a:stretch>
        </p:blipFill>
        <p:spPr>
          <a:xfrm>
            <a:off x="209387" y="202493"/>
            <a:ext cx="1148457" cy="741191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0" y="1967696"/>
            <a:ext cx="12192000" cy="14618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6000" b="1">
                <a:solidFill>
                  <a:srgbClr val="A40000"/>
                </a:solidFill>
                <a:latin typeface="+mn-lt"/>
              </a:defRPr>
            </a:lvl1pPr>
          </a:lstStyle>
          <a:p>
            <a:r>
              <a:rPr lang="en-US" altLang="zh-CN" dirty="0"/>
              <a:t>Presentation Title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3223" y="4184343"/>
            <a:ext cx="4561433" cy="3408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>
                <a:solidFill>
                  <a:srgbClr val="A40000"/>
                </a:solidFill>
                <a:latin typeface="+mn-lt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Reporter</a:t>
            </a:r>
            <a:endParaRPr 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893223" y="4587544"/>
            <a:ext cx="4555735" cy="373753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rgbClr val="A40000"/>
                </a:solidFill>
              </a:defRPr>
            </a:lvl1pPr>
          </a:lstStyle>
          <a:p>
            <a:pPr lvl="0"/>
            <a:r>
              <a:rPr lang="en-US" altLang="zh-CN" dirty="0"/>
              <a:t>system</a:t>
            </a:r>
            <a:endParaRPr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3893223" y="5023678"/>
            <a:ext cx="4555735" cy="373753"/>
          </a:xfrm>
        </p:spPr>
        <p:txBody>
          <a:bodyPr anchor="ctr">
            <a:normAutofit/>
          </a:bodyPr>
          <a:lstStyle>
            <a:lvl1pPr marL="0" indent="0">
              <a:buNone/>
              <a:defRPr sz="2400" b="0">
                <a:solidFill>
                  <a:srgbClr val="A40000"/>
                </a:solidFill>
              </a:defRPr>
            </a:lvl1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965879" y="6534364"/>
            <a:ext cx="5226121" cy="246580"/>
            <a:chOff x="3891916" y="6461760"/>
            <a:chExt cx="5252086" cy="515112"/>
          </a:xfrm>
        </p:grpSpPr>
        <p:sp>
          <p:nvSpPr>
            <p:cNvPr id="20" name="文本框 19"/>
            <p:cNvSpPr txBox="1"/>
            <p:nvPr/>
          </p:nvSpPr>
          <p:spPr>
            <a:xfrm>
              <a:off x="3891916" y="6461760"/>
              <a:ext cx="5252086" cy="515112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直角三角形 20"/>
            <p:cNvSpPr/>
            <p:nvPr/>
          </p:nvSpPr>
          <p:spPr>
            <a:xfrm flipV="1">
              <a:off x="3892140" y="6461761"/>
              <a:ext cx="655405" cy="33973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2" name="副标题 2"/>
          <p:cNvSpPr txBox="1"/>
          <p:nvPr/>
        </p:nvSpPr>
        <p:spPr>
          <a:xfrm>
            <a:off x="362243" y="6394958"/>
            <a:ext cx="6750121" cy="3036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l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Dec  9th,</a:t>
            </a:r>
            <a:r>
              <a:rPr lang="en-US" altLang="zh-CN" sz="1600" b="0" kern="1200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 2019</a:t>
            </a:r>
            <a:endParaRPr lang="zh-CN" altLang="en-US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589196" y="6468085"/>
            <a:ext cx="375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igh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nergy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hoton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ource </a:t>
            </a:r>
            <a:r>
              <a:rPr lang="en-US" altLang="zh-CN" sz="1400" b="0" dirty="0">
                <a:solidFill>
                  <a:schemeClr val="bg1"/>
                </a:solidFill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1400" b="0" baseline="0" dirty="0">
                <a:solidFill>
                  <a:schemeClr val="bg1"/>
                </a:solidFill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u="none" baseline="0" dirty="0">
                <a:solidFill>
                  <a:schemeClr val="bg1"/>
                </a:solidFill>
                <a:effectLst/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400" b="1" u="none" baseline="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eijing</a:t>
            </a:r>
            <a:endParaRPr lang="zh-CN" altLang="en-US" sz="1400" b="1" u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1922" y="6783099"/>
            <a:ext cx="10111373" cy="0"/>
          </a:xfrm>
          <a:prstGeom prst="line">
            <a:avLst/>
          </a:prstGeom>
          <a:ln w="1905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E511A6-D352-4D27-9121-05D9A5835011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CDCA43-ABBC-47C7-8BF5-9FF30D698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E511A6-D352-4D27-9121-05D9A5835011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CDCA43-ABBC-47C7-8BF5-9FF30D698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E511A6-D352-4D27-9121-05D9A5835011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CDCA43-ABBC-47C7-8BF5-9FF30D698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E511A6-D352-4D27-9121-05D9A5835011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CDCA43-ABBC-47C7-8BF5-9FF30D698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image" Target="../media/image1.tiff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0" y="821645"/>
            <a:ext cx="12192000" cy="99858"/>
            <a:chOff x="0" y="821645"/>
            <a:chExt cx="9144000" cy="135426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846225"/>
              <a:ext cx="9144000" cy="110846"/>
              <a:chOff x="0" y="846225"/>
              <a:chExt cx="9144000" cy="110846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875653" y="846225"/>
                <a:ext cx="8268347" cy="110438"/>
                <a:chOff x="875653" y="846225"/>
                <a:chExt cx="8268347" cy="110438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875653" y="846227"/>
                  <a:ext cx="8268347" cy="110436"/>
                </a:xfrm>
                <a:prstGeom prst="rect">
                  <a:avLst/>
                </a:prstGeom>
                <a:solidFill>
                  <a:srgbClr val="000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/>
                </a:p>
              </p:txBody>
            </p:sp>
            <p:sp>
              <p:nvSpPr>
                <p:cNvPr id="14" name="直角三角形 13"/>
                <p:cNvSpPr/>
                <p:nvPr/>
              </p:nvSpPr>
              <p:spPr>
                <a:xfrm>
                  <a:off x="975360" y="846225"/>
                  <a:ext cx="137160" cy="110438"/>
                </a:xfrm>
                <a:prstGeom prst="rtTriangle">
                  <a:avLst/>
                </a:prstGeom>
                <a:solidFill>
                  <a:srgbClr val="000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/>
                </a:p>
              </p:txBody>
            </p:sp>
          </p:grpSp>
          <p:sp>
            <p:nvSpPr>
              <p:cNvPr id="12" name="矩形 11"/>
              <p:cNvSpPr/>
              <p:nvPr/>
            </p:nvSpPr>
            <p:spPr>
              <a:xfrm>
                <a:off x="0" y="846226"/>
                <a:ext cx="975360" cy="110845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 flipV="1">
              <a:off x="975360" y="821645"/>
              <a:ext cx="0" cy="13501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0" y="108731"/>
            <a:ext cx="954117" cy="63338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" y="6565187"/>
            <a:ext cx="12191998" cy="290074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1059896" y="6433920"/>
            <a:ext cx="0" cy="42134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/>
          <p:cNvSpPr txBox="1"/>
          <p:nvPr/>
        </p:nvSpPr>
        <p:spPr>
          <a:xfrm>
            <a:off x="11373494" y="6565187"/>
            <a:ext cx="503434" cy="290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zh-CN" altLang="en-US" sz="2000" kern="120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71D156-31C7-4A0D-88C3-08F7D3EE48DA}" type="slidenum">
              <a:rPr lang="en-US" altLang="zh-CN" sz="1600" b="1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zh-CN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36E1D-0C00-4995-8F14-99C11D7E6064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0" y="821645"/>
            <a:ext cx="12192000" cy="99858"/>
            <a:chOff x="0" y="821645"/>
            <a:chExt cx="9144000" cy="135426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846225"/>
              <a:ext cx="9144000" cy="110846"/>
              <a:chOff x="0" y="846225"/>
              <a:chExt cx="9144000" cy="110846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875653" y="846225"/>
                <a:ext cx="8268347" cy="110438"/>
                <a:chOff x="875653" y="846225"/>
                <a:chExt cx="8268347" cy="110438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875653" y="846227"/>
                  <a:ext cx="8268347" cy="110436"/>
                </a:xfrm>
                <a:prstGeom prst="rect">
                  <a:avLst/>
                </a:prstGeom>
                <a:solidFill>
                  <a:srgbClr val="000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/>
                </a:p>
              </p:txBody>
            </p:sp>
            <p:sp>
              <p:nvSpPr>
                <p:cNvPr id="14" name="直角三角形 13"/>
                <p:cNvSpPr/>
                <p:nvPr/>
              </p:nvSpPr>
              <p:spPr>
                <a:xfrm>
                  <a:off x="975360" y="846225"/>
                  <a:ext cx="137160" cy="110438"/>
                </a:xfrm>
                <a:prstGeom prst="rtTriangle">
                  <a:avLst/>
                </a:prstGeom>
                <a:solidFill>
                  <a:srgbClr val="000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/>
                </a:p>
              </p:txBody>
            </p:sp>
          </p:grpSp>
          <p:sp>
            <p:nvSpPr>
              <p:cNvPr id="12" name="矩形 11"/>
              <p:cNvSpPr/>
              <p:nvPr/>
            </p:nvSpPr>
            <p:spPr>
              <a:xfrm>
                <a:off x="0" y="846226"/>
                <a:ext cx="975360" cy="110845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 flipV="1">
              <a:off x="975360" y="821645"/>
              <a:ext cx="0" cy="13501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0" y="108731"/>
            <a:ext cx="954117" cy="63338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" y="6565187"/>
            <a:ext cx="12191998" cy="290074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1059896" y="6433920"/>
            <a:ext cx="0" cy="42134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/>
          <p:cNvSpPr txBox="1"/>
          <p:nvPr/>
        </p:nvSpPr>
        <p:spPr>
          <a:xfrm>
            <a:off x="11373494" y="6565187"/>
            <a:ext cx="503434" cy="290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zh-CN" altLang="en-US" sz="2000" kern="120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71D156-31C7-4A0D-88C3-08F7D3EE48DA}" type="slidenum">
              <a:rPr lang="en-US" altLang="zh-CN" sz="1600" b="1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zh-CN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9193-D15B-46EA-A6DD-B2F22659AD8C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36E1D-0C00-4995-8F14-99C11D7E6064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E9A7-F74A-464D-A157-6B3D4D7F5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552" y="2170487"/>
            <a:ext cx="11456895" cy="13533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科学元数据管理软件框架介绍</a:t>
            </a:r>
            <a:endParaRPr lang="zh-CN" altLang="en-US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0061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813" y="156470"/>
            <a:ext cx="10515600" cy="1325563"/>
          </a:xfrm>
        </p:spPr>
        <p:txBody>
          <a:bodyPr/>
          <a:lstStyle/>
          <a:p>
            <a:r>
              <a:rPr lang="zh-CN" altLang="en-US" dirty="0"/>
              <a:t>数据模型存储</a:t>
            </a:r>
          </a:p>
        </p:txBody>
      </p:sp>
      <p:sp>
        <p:nvSpPr>
          <p:cNvPr id="5" name="矩形 4"/>
          <p:cNvSpPr/>
          <p:nvPr/>
        </p:nvSpPr>
        <p:spPr>
          <a:xfrm>
            <a:off x="365125" y="1840864"/>
            <a:ext cx="4566285" cy="4506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38802" y="1433983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模型存储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51780" y="1840865"/>
            <a:ext cx="65220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数据模型存储于数据库中，其主要字段解释如下：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000" b="1" dirty="0"/>
              <a:t>parameter</a:t>
            </a:r>
          </a:p>
          <a:p>
            <a:r>
              <a:rPr lang="zh-CN" altLang="en-US" sz="2000" b="1" dirty="0"/>
              <a:t>     用于存储</a:t>
            </a:r>
            <a:r>
              <a:rPr lang="en-US" altLang="zh-CN" sz="2000" b="1" dirty="0"/>
              <a:t>json</a:t>
            </a:r>
            <a:r>
              <a:rPr lang="zh-CN" altLang="en-US" sz="2000" b="1" dirty="0"/>
              <a:t>类型的数据模型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2000" b="1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000" b="1" dirty="0" err="1"/>
              <a:t>isInitModel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zh-CN" altLang="en-US" sz="2000" b="1" dirty="0"/>
              <a:t>用于标记是否为基础数据模型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2000" b="1" dirty="0"/>
          </a:p>
          <a:p>
            <a:pPr marL="342900" indent="-342900">
              <a:buFont typeface="Wingdings" panose="05000000000000000000" charset="0"/>
              <a:buNone/>
            </a:pPr>
            <a:endParaRPr lang="zh-CN" altLang="en-US" sz="2000" b="1" dirty="0"/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20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384810" y="1987550"/>
            <a:ext cx="67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id:int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5125" y="2459355"/>
            <a:ext cx="210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modelName:varchar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069E4D-8496-4495-84BD-D8A826E80AA7}"/>
              </a:ext>
            </a:extLst>
          </p:cNvPr>
          <p:cNvSpPr txBox="1"/>
          <p:nvPr/>
        </p:nvSpPr>
        <p:spPr>
          <a:xfrm>
            <a:off x="361648" y="2926940"/>
            <a:ext cx="193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parameter:varchar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DA49A8E-7421-46E5-B644-D36175BCD752}"/>
              </a:ext>
            </a:extLst>
          </p:cNvPr>
          <p:cNvSpPr txBox="1"/>
          <p:nvPr/>
        </p:nvSpPr>
        <p:spPr>
          <a:xfrm>
            <a:off x="361646" y="3857231"/>
            <a:ext cx="199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description:varchar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268B84D-9C94-447C-8599-A6504362D0A5}"/>
              </a:ext>
            </a:extLst>
          </p:cNvPr>
          <p:cNvSpPr txBox="1"/>
          <p:nvPr/>
        </p:nvSpPr>
        <p:spPr>
          <a:xfrm>
            <a:off x="361647" y="3389646"/>
            <a:ext cx="112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author:int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F5CEDD2-07BA-425F-AC29-34AB2E4F5192}"/>
              </a:ext>
            </a:extLst>
          </p:cNvPr>
          <p:cNvSpPr txBox="1"/>
          <p:nvPr/>
        </p:nvSpPr>
        <p:spPr>
          <a:xfrm>
            <a:off x="361646" y="4278716"/>
            <a:ext cx="2308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createTime:timestamp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E9A93E7-6F57-4E43-B80B-B3FD9C60A80C}"/>
              </a:ext>
            </a:extLst>
          </p:cNvPr>
          <p:cNvSpPr txBox="1"/>
          <p:nvPr/>
        </p:nvSpPr>
        <p:spPr>
          <a:xfrm>
            <a:off x="361646" y="4700201"/>
            <a:ext cx="2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modifyTime</a:t>
            </a:r>
            <a:r>
              <a:rPr lang="en-US" altLang="zh-CN" dirty="0">
                <a:highlight>
                  <a:srgbClr val="FFFF00"/>
                </a:highlight>
              </a:rPr>
              <a:t>: timestamp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F7E9E28-F337-41EA-8C62-E0ABD44ABCD0}"/>
              </a:ext>
            </a:extLst>
          </p:cNvPr>
          <p:cNvSpPr txBox="1"/>
          <p:nvPr/>
        </p:nvSpPr>
        <p:spPr>
          <a:xfrm>
            <a:off x="361646" y="5076304"/>
            <a:ext cx="125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isDelete:int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2DB50CB-96EA-4102-9874-C0A2B71705E2}"/>
              </a:ext>
            </a:extLst>
          </p:cNvPr>
          <p:cNvSpPr txBox="1"/>
          <p:nvPr/>
        </p:nvSpPr>
        <p:spPr>
          <a:xfrm>
            <a:off x="361645" y="5940770"/>
            <a:ext cx="15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isInitModel:int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1B99D87-65DF-4112-A8B9-C86EC7FF42A7}"/>
              </a:ext>
            </a:extLst>
          </p:cNvPr>
          <p:cNvSpPr txBox="1"/>
          <p:nvPr/>
        </p:nvSpPr>
        <p:spPr>
          <a:xfrm>
            <a:off x="361646" y="5534528"/>
            <a:ext cx="11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isUsed:int</a:t>
            </a:r>
            <a:endParaRPr lang="en-US" altLang="zh-CN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813" y="156470"/>
            <a:ext cx="10515600" cy="1325563"/>
          </a:xfrm>
        </p:spPr>
        <p:txBody>
          <a:bodyPr/>
          <a:lstStyle/>
          <a:p>
            <a:r>
              <a:rPr lang="zh-CN" altLang="en-US" dirty="0"/>
              <a:t>数据模型定义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033"/>
            <a:ext cx="10515600" cy="4694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ym typeface="+mn-ea"/>
              </a:rPr>
              <a:t>新建数据模型存储实现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1.</a:t>
            </a:r>
            <a:r>
              <a:rPr lang="zh-CN" altLang="en-US" sz="2000" dirty="0">
                <a:solidFill>
                  <a:schemeClr val="tx1"/>
                </a:solidFill>
              </a:rPr>
              <a:t>首先根据当前登录用户进行权限校验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2.</a:t>
            </a:r>
            <a:r>
              <a:rPr lang="zh-CN" altLang="en-US" sz="2000" dirty="0">
                <a:solidFill>
                  <a:schemeClr val="tx1"/>
                </a:solidFill>
              </a:rPr>
              <a:t>然后通过基础模型或者完全自定义进行模型创建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3.</a:t>
            </a:r>
            <a:r>
              <a:rPr lang="zh-CN" altLang="en-US" sz="2000" dirty="0"/>
              <a:t>通过</a:t>
            </a:r>
            <a:r>
              <a:rPr lang="en-US" altLang="zh-CN" sz="2000" dirty="0" err="1"/>
              <a:t>JsonSchema</a:t>
            </a:r>
            <a:r>
              <a:rPr lang="zh-CN" altLang="en-US" sz="2000" dirty="0"/>
              <a:t>校验数据模型，通过后存储该模型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3300" y="3818255"/>
            <a:ext cx="1492250" cy="32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新数据模型</a:t>
            </a:r>
            <a:r>
              <a:rPr lang="en-US" altLang="zh-CN" dirty="0"/>
              <a:t>1</a:t>
            </a:r>
          </a:p>
        </p:txBody>
      </p:sp>
      <p:sp>
        <p:nvSpPr>
          <p:cNvPr id="6" name="矩形 5"/>
          <p:cNvSpPr/>
          <p:nvPr/>
        </p:nvSpPr>
        <p:spPr>
          <a:xfrm>
            <a:off x="1003300" y="4507865"/>
            <a:ext cx="1492250" cy="32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新数据模型</a:t>
            </a:r>
            <a:r>
              <a:rPr lang="en-US" altLang="zh-CN" dirty="0"/>
              <a:t>2</a:t>
            </a:r>
          </a:p>
        </p:txBody>
      </p:sp>
      <p:sp>
        <p:nvSpPr>
          <p:cNvPr id="7" name="矩形 6"/>
          <p:cNvSpPr/>
          <p:nvPr/>
        </p:nvSpPr>
        <p:spPr>
          <a:xfrm>
            <a:off x="1003300" y="5198110"/>
            <a:ext cx="1492250" cy="32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新数据模型</a:t>
            </a:r>
            <a:r>
              <a:rPr lang="en-US" altLang="zh-CN" dirty="0"/>
              <a:t>3</a:t>
            </a:r>
          </a:p>
        </p:txBody>
      </p:sp>
      <p:sp>
        <p:nvSpPr>
          <p:cNvPr id="9" name="矩形 8"/>
          <p:cNvSpPr/>
          <p:nvPr/>
        </p:nvSpPr>
        <p:spPr>
          <a:xfrm>
            <a:off x="3795395" y="3568700"/>
            <a:ext cx="4068445" cy="223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625657" y="3146379"/>
            <a:ext cx="1203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数据模型</a:t>
            </a:r>
          </a:p>
        </p:txBody>
      </p:sp>
      <p:sp>
        <p:nvSpPr>
          <p:cNvPr id="11" name="左箭头标注 10"/>
          <p:cNvSpPr/>
          <p:nvPr/>
        </p:nvSpPr>
        <p:spPr>
          <a:xfrm rot="10800000" flipH="1">
            <a:off x="3385820" y="4329430"/>
            <a:ext cx="409575" cy="683260"/>
          </a:xfrm>
          <a:prstGeom prst="left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5" idx="3"/>
            <a:endCxn id="11" idx="1"/>
          </p:cNvCxnSpPr>
          <p:nvPr/>
        </p:nvCxnSpPr>
        <p:spPr>
          <a:xfrm>
            <a:off x="2495550" y="3982085"/>
            <a:ext cx="890270" cy="6889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3"/>
            <a:endCxn id="11" idx="1"/>
          </p:cNvCxnSpPr>
          <p:nvPr/>
        </p:nvCxnSpPr>
        <p:spPr>
          <a:xfrm flipV="1">
            <a:off x="2495550" y="4671060"/>
            <a:ext cx="890270" cy="6908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</p:cNvCxnSpPr>
          <p:nvPr/>
        </p:nvCxnSpPr>
        <p:spPr>
          <a:xfrm flipV="1">
            <a:off x="2495550" y="4665980"/>
            <a:ext cx="911860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928351" y="3955415"/>
            <a:ext cx="2600960" cy="2584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schema1</a:t>
            </a:r>
          </a:p>
        </p:txBody>
      </p:sp>
      <p:sp>
        <p:nvSpPr>
          <p:cNvPr id="19" name="矩形 18"/>
          <p:cNvSpPr/>
          <p:nvPr/>
        </p:nvSpPr>
        <p:spPr>
          <a:xfrm>
            <a:off x="3927716" y="4538980"/>
            <a:ext cx="2600960" cy="2584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schema2</a:t>
            </a:r>
          </a:p>
        </p:txBody>
      </p:sp>
      <p:sp>
        <p:nvSpPr>
          <p:cNvPr id="20" name="矩形 19"/>
          <p:cNvSpPr/>
          <p:nvPr/>
        </p:nvSpPr>
        <p:spPr>
          <a:xfrm>
            <a:off x="3928351" y="5162550"/>
            <a:ext cx="2600960" cy="2584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schema3</a:t>
            </a:r>
          </a:p>
        </p:txBody>
      </p:sp>
      <p:sp>
        <p:nvSpPr>
          <p:cNvPr id="21" name="矩形 20"/>
          <p:cNvSpPr/>
          <p:nvPr/>
        </p:nvSpPr>
        <p:spPr>
          <a:xfrm>
            <a:off x="8359351" y="3974464"/>
            <a:ext cx="1198880" cy="141922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Mysql</a:t>
            </a:r>
            <a:endParaRPr lang="en-US" altLang="zh-CN" dirty="0"/>
          </a:p>
        </p:txBody>
      </p:sp>
      <p:cxnSp>
        <p:nvCxnSpPr>
          <p:cNvPr id="23" name="直接箭头连接符 22"/>
          <p:cNvCxnSpPr>
            <a:cxnSpLocks/>
            <a:stCxn id="9" idx="3"/>
            <a:endCxn id="21" idx="1"/>
          </p:cNvCxnSpPr>
          <p:nvPr/>
        </p:nvCxnSpPr>
        <p:spPr>
          <a:xfrm flipV="1">
            <a:off x="7863840" y="4684077"/>
            <a:ext cx="495511" cy="1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左箭头标注 10">
            <a:extLst>
              <a:ext uri="{FF2B5EF4-FFF2-40B4-BE49-F238E27FC236}">
                <a16:creationId xmlns:a16="http://schemas.microsoft.com/office/drawing/2014/main" id="{AD24ECA5-E70A-443C-8A6A-60E917ED6049}"/>
              </a:ext>
            </a:extLst>
          </p:cNvPr>
          <p:cNvSpPr/>
          <p:nvPr/>
        </p:nvSpPr>
        <p:spPr>
          <a:xfrm flipH="1">
            <a:off x="6816135" y="3700406"/>
            <a:ext cx="915005" cy="1931147"/>
          </a:xfrm>
          <a:prstGeom prst="left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添加时间信息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813" y="156470"/>
            <a:ext cx="10515600" cy="1325563"/>
          </a:xfrm>
        </p:spPr>
        <p:txBody>
          <a:bodyPr/>
          <a:lstStyle/>
          <a:p>
            <a:r>
              <a:rPr lang="zh-CN" altLang="en-US" dirty="0"/>
              <a:t>数据接口定义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482090"/>
            <a:ext cx="11214735" cy="4712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b="1" dirty="0">
                <a:sym typeface="+mn-ea"/>
              </a:rPr>
              <a:t>接口</a:t>
            </a:r>
            <a:r>
              <a:rPr lang="zh-CN" altLang="en-US" b="1" dirty="0">
                <a:sym typeface="+mn-ea"/>
              </a:rPr>
              <a:t>的要求</a:t>
            </a:r>
            <a:endParaRPr lang="zh-CN" b="1" dirty="0"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用户根据创建的数据模型信息进行数据接口创建：</a:t>
            </a:r>
          </a:p>
          <a:p>
            <a:pPr>
              <a:buFont typeface="Wingdings" panose="05000000000000000000" charset="0"/>
              <a:buChar char="Ø"/>
            </a:pPr>
            <a:r>
              <a:rPr lang="zh-CN" altLang="en-US" sz="2000" dirty="0"/>
              <a:t>根据接口的宏观功能将接口分为</a:t>
            </a:r>
            <a:r>
              <a:rPr lang="en-US" altLang="zh-CN" sz="2000" dirty="0"/>
              <a:t>add/update/delete/select</a:t>
            </a:r>
            <a:r>
              <a:rPr lang="zh-CN" altLang="en-US" sz="2000" dirty="0"/>
              <a:t>类型接口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/>
                </a:solidFill>
              </a:rPr>
              <a:t>接口的实现直接操作</a:t>
            </a:r>
            <a:r>
              <a:rPr lang="zh-CN" altLang="en-US" sz="2000" dirty="0"/>
              <a:t>所存储的科学元数据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 sz="2000" dirty="0"/>
              <a:t>通过用户定义的接口的功能信息直接自动生成接口请求地址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 sz="2000" dirty="0"/>
              <a:t>系统精确返回创建接口时所填写的接口参数信息的异常信息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 sz="2000" dirty="0"/>
              <a:t>在使用不同类型的自定义接口时，需要对用户权限进行校验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813" y="156470"/>
            <a:ext cx="10515600" cy="1325563"/>
          </a:xfrm>
        </p:spPr>
        <p:txBody>
          <a:bodyPr/>
          <a:lstStyle/>
          <a:p>
            <a:r>
              <a:rPr lang="zh-CN" altLang="en-US" dirty="0"/>
              <a:t>数据接口定义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482090"/>
            <a:ext cx="11214735" cy="4712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以下分别为</a:t>
            </a:r>
            <a:r>
              <a:rPr lang="en-US" altLang="zh-CN" sz="2000" dirty="0"/>
              <a:t>add/update/delete/select</a:t>
            </a:r>
            <a:r>
              <a:rPr lang="zh-CN" altLang="en-US" sz="2000" dirty="0"/>
              <a:t>类型接口参数结构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8A3C0B-4904-454E-AEF7-9BB47388D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88" y="1912844"/>
            <a:ext cx="3123266" cy="267708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8B78A64-AC05-41DA-83C4-E8C240653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454" y="1912787"/>
            <a:ext cx="3267091" cy="464932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298B745-0899-4D28-BBEC-1A0A90785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545" y="1912730"/>
            <a:ext cx="3232056" cy="464932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8E63FDC-3726-4D2C-8FA2-71F63DFE91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8601" y="1912673"/>
            <a:ext cx="215265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813" y="156470"/>
            <a:ext cx="10515600" cy="1325563"/>
          </a:xfrm>
        </p:spPr>
        <p:txBody>
          <a:bodyPr/>
          <a:lstStyle/>
          <a:p>
            <a:r>
              <a:rPr lang="zh-CN" altLang="en-US" dirty="0"/>
              <a:t>数据接口定义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482090"/>
            <a:ext cx="11214735" cy="4712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ym typeface="+mn-ea"/>
              </a:rPr>
              <a:t>新建数据接口存储流程</a:t>
            </a:r>
            <a:endParaRPr lang="zh-CN" b="1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/>
              <a:t>1.</a:t>
            </a:r>
            <a:r>
              <a:rPr lang="zh-CN" altLang="en-US" sz="2000" dirty="0"/>
              <a:t>选定需要基于的数据模型的模型 </a:t>
            </a:r>
            <a:r>
              <a:rPr lang="en-US" altLang="zh-CN" sz="2000" dirty="0"/>
              <a:t>id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2.</a:t>
            </a:r>
            <a:r>
              <a:rPr lang="zh-CN" altLang="en-US" sz="2000" dirty="0">
                <a:solidFill>
                  <a:schemeClr val="tx1"/>
                </a:solidFill>
              </a:rPr>
              <a:t>自定义</a:t>
            </a:r>
            <a:r>
              <a:rPr lang="zh-CN" altLang="en-US" sz="2000" dirty="0"/>
              <a:t>数据</a:t>
            </a:r>
            <a:r>
              <a:rPr lang="en-US" altLang="zh-CN" sz="2000" dirty="0"/>
              <a:t>API</a:t>
            </a:r>
            <a:r>
              <a:rPr lang="zh-CN" altLang="en-US" sz="2000" dirty="0"/>
              <a:t>参数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3.</a:t>
            </a:r>
            <a:r>
              <a:rPr lang="zh-CN" altLang="en-US" sz="2000" dirty="0">
                <a:solidFill>
                  <a:schemeClr val="tx1"/>
                </a:solidFill>
              </a:rPr>
              <a:t>使用</a:t>
            </a:r>
            <a:r>
              <a:rPr lang="en-US" altLang="zh-CN" sz="2000" dirty="0">
                <a:solidFill>
                  <a:schemeClr val="tx1"/>
                </a:solidFill>
              </a:rPr>
              <a:t>Schema</a:t>
            </a:r>
            <a:r>
              <a:rPr lang="zh-CN" altLang="en-US" sz="2000" dirty="0">
                <a:solidFill>
                  <a:schemeClr val="tx1"/>
                </a:solidFill>
              </a:rPr>
              <a:t>对不同类型的</a:t>
            </a:r>
            <a:r>
              <a:rPr lang="en-US" altLang="zh-CN" sz="2000" dirty="0">
                <a:solidFill>
                  <a:schemeClr val="tx1"/>
                </a:solidFill>
              </a:rPr>
              <a:t>API</a:t>
            </a:r>
            <a:r>
              <a:rPr lang="zh-CN" altLang="en-US" sz="2000" dirty="0">
                <a:solidFill>
                  <a:schemeClr val="tx1"/>
                </a:solidFill>
              </a:rPr>
              <a:t>参数进行校验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4.</a:t>
            </a:r>
            <a:r>
              <a:rPr lang="zh-CN" altLang="en-US" sz="2000" dirty="0"/>
              <a:t>存入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数据库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1194" y="4904944"/>
            <a:ext cx="1665135" cy="40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数据模型选取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182358" y="3957208"/>
            <a:ext cx="4654550" cy="230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307864" y="4128975"/>
            <a:ext cx="933450" cy="195770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</a:t>
            </a:r>
            <a:r>
              <a:rPr lang="zh-CN" altLang="en-US" dirty="0"/>
              <a:t>类型判断</a:t>
            </a:r>
            <a:endParaRPr lang="en-US" altLang="zh-CN" dirty="0"/>
          </a:p>
        </p:txBody>
      </p:sp>
      <p:cxnSp>
        <p:nvCxnSpPr>
          <p:cNvPr id="8" name="直接箭头连接符 7"/>
          <p:cNvCxnSpPr>
            <a:cxnSpLocks/>
            <a:endCxn id="6" idx="1"/>
          </p:cNvCxnSpPr>
          <p:nvPr/>
        </p:nvCxnSpPr>
        <p:spPr>
          <a:xfrm flipV="1">
            <a:off x="2456329" y="5107828"/>
            <a:ext cx="851535" cy="317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987439" y="4113735"/>
            <a:ext cx="933450" cy="195770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</a:t>
            </a:r>
            <a:r>
              <a:rPr lang="en-US" altLang="zh-CN" dirty="0"/>
              <a:t>API</a:t>
            </a:r>
            <a:r>
              <a:rPr lang="zh-CN" altLang="en-US" dirty="0"/>
              <a:t>类型进行参数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6564779" y="4113735"/>
            <a:ext cx="933450" cy="195770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若为</a:t>
            </a:r>
            <a:r>
              <a:rPr lang="en-US" altLang="zh-CN" dirty="0"/>
              <a:t>add</a:t>
            </a:r>
            <a:r>
              <a:rPr lang="zh-CN" altLang="en-US" dirty="0"/>
              <a:t>类型接口则对参数进行模型校验</a:t>
            </a:r>
            <a:endParaRPr lang="en-US" altLang="zh-CN" dirty="0"/>
          </a:p>
        </p:txBody>
      </p:sp>
      <p:sp>
        <p:nvSpPr>
          <p:cNvPr id="11" name="椭圆 10"/>
          <p:cNvSpPr/>
          <p:nvPr/>
        </p:nvSpPr>
        <p:spPr>
          <a:xfrm>
            <a:off x="8583033" y="4310903"/>
            <a:ext cx="1704975" cy="159385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Mysql</a:t>
            </a:r>
            <a:endParaRPr lang="en-US" altLang="zh-CN" dirty="0"/>
          </a:p>
        </p:txBody>
      </p:sp>
      <p:cxnSp>
        <p:nvCxnSpPr>
          <p:cNvPr id="12" name="直接箭头连接符 11"/>
          <p:cNvCxnSpPr>
            <a:cxnSpLocks/>
            <a:stCxn id="10" idx="3"/>
            <a:endCxn id="11" idx="2"/>
          </p:cNvCxnSpPr>
          <p:nvPr/>
        </p:nvCxnSpPr>
        <p:spPr>
          <a:xfrm>
            <a:off x="7498229" y="5092588"/>
            <a:ext cx="1084804" cy="1524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9" idx="1"/>
          </p:cNvCxnSpPr>
          <p:nvPr/>
        </p:nvCxnSpPr>
        <p:spPr>
          <a:xfrm>
            <a:off x="4241314" y="5092905"/>
            <a:ext cx="74612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734423" y="5092588"/>
            <a:ext cx="74612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690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813" y="156470"/>
            <a:ext cx="10515600" cy="1325563"/>
          </a:xfrm>
        </p:spPr>
        <p:txBody>
          <a:bodyPr/>
          <a:lstStyle/>
          <a:p>
            <a:r>
              <a:rPr lang="zh-CN" altLang="en-US" dirty="0"/>
              <a:t>数据接口存储</a:t>
            </a:r>
          </a:p>
        </p:txBody>
      </p:sp>
      <p:sp>
        <p:nvSpPr>
          <p:cNvPr id="5" name="矩形 4"/>
          <p:cNvSpPr/>
          <p:nvPr/>
        </p:nvSpPr>
        <p:spPr>
          <a:xfrm>
            <a:off x="365125" y="1840864"/>
            <a:ext cx="4566285" cy="4506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38802" y="1433983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API</a:t>
            </a:r>
            <a:r>
              <a:rPr lang="zh-CN" altLang="en-US" sz="2000" b="1" dirty="0"/>
              <a:t>存储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51780" y="1840865"/>
            <a:ext cx="652208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数据模型存储于数据库中，其主要字段解释如下：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000" b="1" dirty="0"/>
              <a:t>filter</a:t>
            </a:r>
          </a:p>
          <a:p>
            <a:r>
              <a:rPr lang="zh-CN" altLang="en-US" sz="2000" b="1" dirty="0"/>
              <a:t>     用于数据</a:t>
            </a:r>
            <a:r>
              <a:rPr lang="en-US" altLang="zh-CN" sz="2000" b="1" dirty="0"/>
              <a:t>API</a:t>
            </a:r>
            <a:r>
              <a:rPr lang="zh-CN" altLang="en-US" sz="2000" b="1" dirty="0"/>
              <a:t>的使用参数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2000" b="1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000" b="1" dirty="0" err="1"/>
              <a:t>modelId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zh-CN" altLang="en-US" sz="2000" b="1" dirty="0"/>
              <a:t>用于标识该</a:t>
            </a:r>
            <a:r>
              <a:rPr lang="en-US" altLang="zh-CN" sz="2000" b="1" dirty="0"/>
              <a:t>API</a:t>
            </a:r>
            <a:r>
              <a:rPr lang="zh-CN" altLang="en-US" sz="2000" b="1" dirty="0"/>
              <a:t>对应的数据模型</a:t>
            </a:r>
            <a:endParaRPr lang="en-US" altLang="zh-CN" sz="2000" b="1" dirty="0"/>
          </a:p>
          <a:p>
            <a:endParaRPr lang="en-US" altLang="zh-CN" sz="2000" b="1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000" b="1" dirty="0" err="1"/>
              <a:t>accessUser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zh-CN" altLang="en-US" sz="2000" b="1" dirty="0"/>
              <a:t>该</a:t>
            </a:r>
            <a:r>
              <a:rPr lang="en-US" altLang="zh-CN" sz="2000" b="1" dirty="0"/>
              <a:t>API</a:t>
            </a:r>
            <a:r>
              <a:rPr lang="zh-CN" altLang="en-US" sz="2000" b="1" dirty="0"/>
              <a:t>的使用权限信息。本系统会先根据接口类型进行权限校验，然后根据该字段进行校验</a:t>
            </a:r>
          </a:p>
          <a:p>
            <a:endParaRPr lang="en-US" altLang="zh-CN" sz="2000" b="1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000" b="1" dirty="0" err="1"/>
              <a:t>url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zh-CN" altLang="en-US" sz="2000" b="1" dirty="0"/>
              <a:t>由系统自动生成的</a:t>
            </a:r>
            <a:r>
              <a:rPr lang="en-US" altLang="zh-CN" sz="2000" b="1" dirty="0"/>
              <a:t>API</a:t>
            </a:r>
            <a:r>
              <a:rPr lang="zh-CN" altLang="en-US" sz="2000" b="1" dirty="0"/>
              <a:t>请求地址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2000" b="1" dirty="0"/>
          </a:p>
          <a:p>
            <a:pPr marL="342900" indent="-342900">
              <a:buFont typeface="Wingdings" panose="05000000000000000000" charset="0"/>
              <a:buNone/>
            </a:pPr>
            <a:endParaRPr lang="zh-CN" altLang="en-US" sz="2000" b="1" dirty="0"/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20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384810" y="1987550"/>
            <a:ext cx="67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id:int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5125" y="2459355"/>
            <a:ext cx="184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apiName:varchar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069E4D-8496-4495-84BD-D8A826E80AA7}"/>
              </a:ext>
            </a:extLst>
          </p:cNvPr>
          <p:cNvSpPr txBox="1"/>
          <p:nvPr/>
        </p:nvSpPr>
        <p:spPr>
          <a:xfrm>
            <a:off x="361648" y="2926940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method:varchar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DA49A8E-7421-46E5-B644-D36175BCD752}"/>
              </a:ext>
            </a:extLst>
          </p:cNvPr>
          <p:cNvSpPr txBox="1"/>
          <p:nvPr/>
        </p:nvSpPr>
        <p:spPr>
          <a:xfrm>
            <a:off x="361646" y="3857231"/>
            <a:ext cx="199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description:varchar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268B84D-9C94-447C-8599-A6504362D0A5}"/>
              </a:ext>
            </a:extLst>
          </p:cNvPr>
          <p:cNvSpPr txBox="1"/>
          <p:nvPr/>
        </p:nvSpPr>
        <p:spPr>
          <a:xfrm>
            <a:off x="361647" y="3389646"/>
            <a:ext cx="112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author:int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F5CEDD2-07BA-425F-AC29-34AB2E4F5192}"/>
              </a:ext>
            </a:extLst>
          </p:cNvPr>
          <p:cNvSpPr txBox="1"/>
          <p:nvPr/>
        </p:nvSpPr>
        <p:spPr>
          <a:xfrm>
            <a:off x="361646" y="4278716"/>
            <a:ext cx="2308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createTime:timestamp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E9A93E7-6F57-4E43-B80B-B3FD9C60A80C}"/>
              </a:ext>
            </a:extLst>
          </p:cNvPr>
          <p:cNvSpPr txBox="1"/>
          <p:nvPr/>
        </p:nvSpPr>
        <p:spPr>
          <a:xfrm>
            <a:off x="361646" y="4700201"/>
            <a:ext cx="2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modifyTime</a:t>
            </a:r>
            <a:r>
              <a:rPr lang="en-US" altLang="zh-CN" dirty="0">
                <a:highlight>
                  <a:srgbClr val="FFFF00"/>
                </a:highlight>
              </a:rPr>
              <a:t>: timestamp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F7E9E28-F337-41EA-8C62-E0ABD44ABCD0}"/>
              </a:ext>
            </a:extLst>
          </p:cNvPr>
          <p:cNvSpPr txBox="1"/>
          <p:nvPr/>
        </p:nvSpPr>
        <p:spPr>
          <a:xfrm>
            <a:off x="361646" y="5076304"/>
            <a:ext cx="125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isDelete:int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2DB50CB-96EA-4102-9874-C0A2B71705E2}"/>
              </a:ext>
            </a:extLst>
          </p:cNvPr>
          <p:cNvSpPr txBox="1"/>
          <p:nvPr/>
        </p:nvSpPr>
        <p:spPr>
          <a:xfrm>
            <a:off x="361645" y="5940770"/>
            <a:ext cx="1364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type:varchar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1B99D87-65DF-4112-A8B9-C86EC7FF42A7}"/>
              </a:ext>
            </a:extLst>
          </p:cNvPr>
          <p:cNvSpPr txBox="1"/>
          <p:nvPr/>
        </p:nvSpPr>
        <p:spPr>
          <a:xfrm>
            <a:off x="361646" y="5534528"/>
            <a:ext cx="11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isUsed:int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993BEBD-225D-4B11-B24E-933B1EC10D06}"/>
              </a:ext>
            </a:extLst>
          </p:cNvPr>
          <p:cNvSpPr txBox="1"/>
          <p:nvPr/>
        </p:nvSpPr>
        <p:spPr>
          <a:xfrm>
            <a:off x="2482648" y="1886246"/>
            <a:ext cx="13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modelId</a:t>
            </a:r>
            <a:r>
              <a:rPr lang="en-US" altLang="zh-CN" dirty="0">
                <a:highlight>
                  <a:srgbClr val="FFFF00"/>
                </a:highlight>
              </a:rPr>
              <a:t>: int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8E9D33A-3477-4774-8275-A70533EBD224}"/>
              </a:ext>
            </a:extLst>
          </p:cNvPr>
          <p:cNvSpPr txBox="1"/>
          <p:nvPr/>
        </p:nvSpPr>
        <p:spPr>
          <a:xfrm>
            <a:off x="2482648" y="2262349"/>
            <a:ext cx="1200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url:varchar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C0E98CB-9570-4EEA-BE02-AD148D79CC13}"/>
              </a:ext>
            </a:extLst>
          </p:cNvPr>
          <p:cNvSpPr txBox="1"/>
          <p:nvPr/>
        </p:nvSpPr>
        <p:spPr>
          <a:xfrm>
            <a:off x="2482647" y="3126815"/>
            <a:ext cx="139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filter:varchar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2D831FD-0EC2-469F-985F-B7387368C69B}"/>
              </a:ext>
            </a:extLst>
          </p:cNvPr>
          <p:cNvSpPr txBox="1"/>
          <p:nvPr/>
        </p:nvSpPr>
        <p:spPr>
          <a:xfrm>
            <a:off x="2482648" y="2720573"/>
            <a:ext cx="197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accessUser:varchar</a:t>
            </a:r>
            <a:endParaRPr lang="en-US" altLang="zh-C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82060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813" y="156470"/>
            <a:ext cx="10515600" cy="1325563"/>
          </a:xfrm>
        </p:spPr>
        <p:txBody>
          <a:bodyPr/>
          <a:lstStyle/>
          <a:p>
            <a:r>
              <a:rPr lang="zh-CN" altLang="en-US" dirty="0"/>
              <a:t>接口使用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89996" y="1382769"/>
            <a:ext cx="1151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通过请求自定义</a:t>
            </a:r>
            <a:r>
              <a:rPr lang="en-US" altLang="zh-CN" dirty="0"/>
              <a:t>API</a:t>
            </a:r>
            <a:r>
              <a:rPr lang="zh-CN" altLang="en-US" dirty="0"/>
              <a:t>时生成的</a:t>
            </a:r>
            <a:r>
              <a:rPr lang="en-US" altLang="zh-CN" dirty="0" err="1"/>
              <a:t>url</a:t>
            </a:r>
            <a:r>
              <a:rPr lang="zh-CN" altLang="en-US" dirty="0"/>
              <a:t>地址以使用相应的接口。</a:t>
            </a:r>
            <a:endParaRPr lang="en-US" altLang="zh-CN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0DA0AE5-B29A-412C-900F-1A511B645AD0}"/>
              </a:ext>
            </a:extLst>
          </p:cNvPr>
          <p:cNvSpPr/>
          <p:nvPr/>
        </p:nvSpPr>
        <p:spPr>
          <a:xfrm>
            <a:off x="455259" y="3612776"/>
            <a:ext cx="1508012" cy="29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</a:t>
            </a:r>
            <a:r>
              <a:rPr lang="zh-CN" altLang="en-US" dirty="0"/>
              <a:t>使用参数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0C8D52A-9197-4E99-9FAC-D647E73C9B02}"/>
              </a:ext>
            </a:extLst>
          </p:cNvPr>
          <p:cNvSpPr/>
          <p:nvPr/>
        </p:nvSpPr>
        <p:spPr>
          <a:xfrm>
            <a:off x="455259" y="4069976"/>
            <a:ext cx="1508012" cy="29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</a:t>
            </a:r>
            <a:r>
              <a:rPr lang="zh-CN" altLang="en-US" dirty="0"/>
              <a:t>使用参数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2B2C838-A0D1-4335-8F56-209D77C4F38F}"/>
              </a:ext>
            </a:extLst>
          </p:cNvPr>
          <p:cNvSpPr/>
          <p:nvPr/>
        </p:nvSpPr>
        <p:spPr>
          <a:xfrm>
            <a:off x="455259" y="4527176"/>
            <a:ext cx="1508012" cy="29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</a:t>
            </a:r>
            <a:r>
              <a:rPr lang="zh-CN" altLang="en-US" dirty="0"/>
              <a:t>使用参数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BF28A77-D6FE-4066-B384-4AED569A1CF2}"/>
              </a:ext>
            </a:extLst>
          </p:cNvPr>
          <p:cNvSpPr/>
          <p:nvPr/>
        </p:nvSpPr>
        <p:spPr>
          <a:xfrm>
            <a:off x="2351928" y="2421461"/>
            <a:ext cx="3421343" cy="360183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092558-D08B-4793-899D-41864D0069A7}"/>
              </a:ext>
            </a:extLst>
          </p:cNvPr>
          <p:cNvSpPr/>
          <p:nvPr/>
        </p:nvSpPr>
        <p:spPr>
          <a:xfrm>
            <a:off x="2441688" y="2977368"/>
            <a:ext cx="466165" cy="23447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参数校验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55E685-F8BD-4EEB-A054-CCFDD24F7198}"/>
              </a:ext>
            </a:extLst>
          </p:cNvPr>
          <p:cNvSpPr/>
          <p:nvPr/>
        </p:nvSpPr>
        <p:spPr>
          <a:xfrm>
            <a:off x="3296510" y="2977368"/>
            <a:ext cx="466165" cy="23447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数据整合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8A67A0-AE03-4059-9181-9BBD8A64629A}"/>
              </a:ext>
            </a:extLst>
          </p:cNvPr>
          <p:cNvSpPr/>
          <p:nvPr/>
        </p:nvSpPr>
        <p:spPr>
          <a:xfrm>
            <a:off x="4151332" y="2977368"/>
            <a:ext cx="466165" cy="23447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Schema</a:t>
            </a:r>
            <a:r>
              <a:rPr lang="zh-CN" altLang="en-US" dirty="0"/>
              <a:t>校验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696FA76-1D16-4026-97D5-E13AAF7B272F}"/>
              </a:ext>
            </a:extLst>
          </p:cNvPr>
          <p:cNvSpPr/>
          <p:nvPr/>
        </p:nvSpPr>
        <p:spPr>
          <a:xfrm>
            <a:off x="5068234" y="2977368"/>
            <a:ext cx="466165" cy="23447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操作执行</a:t>
            </a:r>
          </a:p>
        </p:txBody>
      </p:sp>
      <p:sp>
        <p:nvSpPr>
          <p:cNvPr id="6" name="流程图: 磁盘 5">
            <a:extLst>
              <a:ext uri="{FF2B5EF4-FFF2-40B4-BE49-F238E27FC236}">
                <a16:creationId xmlns:a16="http://schemas.microsoft.com/office/drawing/2014/main" id="{FCFC8FC4-4406-42DE-9F88-99886666705F}"/>
              </a:ext>
            </a:extLst>
          </p:cNvPr>
          <p:cNvSpPr/>
          <p:nvPr/>
        </p:nvSpPr>
        <p:spPr>
          <a:xfrm>
            <a:off x="6418731" y="3711883"/>
            <a:ext cx="1505469" cy="10130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MongoDB</a:t>
            </a:r>
            <a:endParaRPr lang="zh-CN" altLang="en-US" dirty="0"/>
          </a:p>
        </p:txBody>
      </p: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25D0831C-EB49-450E-93C6-9CD74F3A360C}"/>
              </a:ext>
            </a:extLst>
          </p:cNvPr>
          <p:cNvSpPr/>
          <p:nvPr/>
        </p:nvSpPr>
        <p:spPr>
          <a:xfrm>
            <a:off x="8791088" y="3860296"/>
            <a:ext cx="1505469" cy="71618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结果返回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84C3C85-B31D-432B-9108-40278495C095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963271" y="3761189"/>
            <a:ext cx="388657" cy="4611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BEB01EE-B728-424D-A2A6-79720B8B55A3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1963271" y="4218389"/>
            <a:ext cx="388657" cy="3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4A976EA-870B-4ABD-AA85-D047418C2217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 flipV="1">
            <a:off x="1963271" y="4222377"/>
            <a:ext cx="388657" cy="453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73E71AE-E629-4EDE-8B9A-A69D02017998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5773271" y="4218389"/>
            <a:ext cx="645460" cy="3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E5FA3E0-7D13-4360-AFE2-6803106F5A1C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4617497" y="4149746"/>
            <a:ext cx="4507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41264D6-BEDC-4B8B-806C-211CD9184119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762675" y="4149746"/>
            <a:ext cx="3886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4C75562-CDFD-4C09-91CE-5DE65CA8698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907853" y="4149746"/>
            <a:ext cx="3886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06011F0-3DCE-470C-B2B0-7FAAF7683E9D}"/>
              </a:ext>
            </a:extLst>
          </p:cNvPr>
          <p:cNvCxnSpPr>
            <a:cxnSpLocks/>
            <a:stCxn id="6" idx="4"/>
            <a:endCxn id="11" idx="1"/>
          </p:cNvCxnSpPr>
          <p:nvPr/>
        </p:nvCxnSpPr>
        <p:spPr>
          <a:xfrm>
            <a:off x="7924200" y="4218389"/>
            <a:ext cx="8668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813" y="156470"/>
            <a:ext cx="10515600" cy="1325563"/>
          </a:xfrm>
        </p:spPr>
        <p:txBody>
          <a:bodyPr/>
          <a:lstStyle/>
          <a:p>
            <a:r>
              <a:rPr lang="zh-CN" altLang="en-US" dirty="0"/>
              <a:t>真实科学元数据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16890" y="1795145"/>
            <a:ext cx="505915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{</a:t>
            </a:r>
          </a:p>
          <a:p>
            <a:r>
              <a:rPr lang="en-US" altLang="zh-CN" sz="1100" dirty="0"/>
              <a:t>  "_id": "21.86116.5/bsrf.ds.20200609.1w1a.9d4f563be26b4090bc3d93171e1871a6",</a:t>
            </a:r>
          </a:p>
          <a:p>
            <a:r>
              <a:rPr lang="en-US" altLang="zh-CN" sz="1100" dirty="0"/>
              <a:t>  "</a:t>
            </a:r>
            <a:r>
              <a:rPr lang="en-US" altLang="zh-CN" sz="1100" dirty="0" err="1"/>
              <a:t>principalInvestigator</a:t>
            </a:r>
            <a:r>
              <a:rPr lang="en-US" altLang="zh-CN" sz="1100" dirty="0"/>
              <a:t>": "</a:t>
            </a:r>
            <a:r>
              <a:rPr lang="zh-CN" altLang="en-US" sz="1100" dirty="0"/>
              <a:t>董永齐</a:t>
            </a:r>
            <a:r>
              <a:rPr lang="en-US" altLang="zh-CN" sz="1100" dirty="0"/>
              <a:t>",</a:t>
            </a:r>
          </a:p>
          <a:p>
            <a:r>
              <a:rPr lang="en-US" altLang="zh-CN" sz="1100" dirty="0"/>
              <a:t>  "</a:t>
            </a:r>
            <a:r>
              <a:rPr lang="en-US" altLang="zh-CN" sz="1100" dirty="0" err="1"/>
              <a:t>endTime</a:t>
            </a:r>
            <a:r>
              <a:rPr lang="en-US" altLang="zh-CN" sz="1100" dirty="0"/>
              <a:t>": "2020-06-09T11:01:16Z",</a:t>
            </a:r>
          </a:p>
          <a:p>
            <a:r>
              <a:rPr lang="en-US" altLang="zh-CN" sz="1100" dirty="0"/>
              <a:t>  "</a:t>
            </a:r>
            <a:r>
              <a:rPr lang="en-US" altLang="zh-CN" sz="1100" dirty="0" err="1"/>
              <a:t>creationLocation</a:t>
            </a:r>
            <a:r>
              <a:rPr lang="en-US" altLang="zh-CN" sz="1100" dirty="0"/>
              <a:t>": "1W1A",</a:t>
            </a:r>
          </a:p>
          <a:p>
            <a:r>
              <a:rPr lang="en-US" altLang="zh-CN" sz="1100" dirty="0"/>
              <a:t>  "</a:t>
            </a:r>
            <a:r>
              <a:rPr lang="en-US" altLang="zh-CN" sz="1100" dirty="0" err="1"/>
              <a:t>dataFormat</a:t>
            </a:r>
            <a:r>
              <a:rPr lang="en-US" altLang="zh-CN" sz="1100" dirty="0"/>
              <a:t>": "spec",</a:t>
            </a:r>
          </a:p>
          <a:p>
            <a:r>
              <a:rPr lang="en-US" altLang="zh-CN" sz="1100" dirty="0"/>
              <a:t>  "owner": "</a:t>
            </a:r>
            <a:r>
              <a:rPr lang="zh-CN" altLang="en-US" sz="1100" dirty="0"/>
              <a:t>董永齐</a:t>
            </a:r>
            <a:r>
              <a:rPr lang="en-US" altLang="zh-CN" sz="1100" dirty="0"/>
              <a:t>",</a:t>
            </a:r>
          </a:p>
          <a:p>
            <a:r>
              <a:rPr lang="en-US" altLang="zh-CN" sz="1100" dirty="0"/>
              <a:t>  "</a:t>
            </a:r>
            <a:r>
              <a:rPr lang="en-US" altLang="zh-CN" sz="1100" dirty="0" err="1"/>
              <a:t>ownerEmail</a:t>
            </a:r>
            <a:r>
              <a:rPr lang="en-US" altLang="zh-CN" sz="1100" dirty="0"/>
              <a:t>": "dyq9075@mail.ustc.edu.cn",</a:t>
            </a:r>
          </a:p>
          <a:p>
            <a:r>
              <a:rPr lang="en-US" altLang="zh-CN" sz="1100" dirty="0"/>
              <a:t>  "</a:t>
            </a:r>
            <a:r>
              <a:rPr lang="en-US" altLang="zh-CN" sz="1100" dirty="0" err="1"/>
              <a:t>orcidOfOwner</a:t>
            </a:r>
            <a:r>
              <a:rPr lang="en-US" altLang="zh-CN" sz="1100" dirty="0"/>
              <a:t>": "",</a:t>
            </a:r>
          </a:p>
          <a:p>
            <a:r>
              <a:rPr lang="en-US" altLang="zh-CN" sz="1100" dirty="0"/>
              <a:t>  "</a:t>
            </a:r>
            <a:r>
              <a:rPr lang="en-US" altLang="zh-CN" sz="1100" dirty="0" err="1"/>
              <a:t>contactEmail</a:t>
            </a:r>
            <a:r>
              <a:rPr lang="en-US" altLang="zh-CN" sz="1100" dirty="0"/>
              <a:t>": "jtzhou@mail.ustc.edu.cn",</a:t>
            </a:r>
          </a:p>
          <a:p>
            <a:r>
              <a:rPr lang="en-US" altLang="zh-CN" sz="1100" dirty="0"/>
              <a:t>  "</a:t>
            </a:r>
            <a:r>
              <a:rPr lang="en-US" altLang="zh-CN" sz="1100" dirty="0" err="1"/>
              <a:t>sourceFolder</a:t>
            </a:r>
            <a:r>
              <a:rPr lang="en-US" altLang="zh-CN" sz="1100" dirty="0"/>
              <a:t>": "</a:t>
            </a:r>
            <a:r>
              <a:rPr lang="en-US" altLang="zh-CN" sz="1100" dirty="0" err="1"/>
              <a:t>nfs</a:t>
            </a:r>
            <a:r>
              <a:rPr lang="en-US" altLang="zh-CN" sz="1100" dirty="0"/>
              <a:t>://192.168.212.208//</a:t>
            </a:r>
            <a:r>
              <a:rPr lang="en-US" altLang="zh-CN" sz="1100" dirty="0" err="1"/>
              <a:t>mnt</a:t>
            </a:r>
            <a:r>
              <a:rPr lang="en-US" altLang="zh-CN" sz="1100" dirty="0"/>
              <a:t>/</a:t>
            </a:r>
            <a:r>
              <a:rPr lang="en-US" altLang="zh-CN" sz="1100" dirty="0" err="1"/>
              <a:t>nfs</a:t>
            </a:r>
            <a:r>
              <a:rPr lang="en-US" altLang="zh-CN" sz="1100" dirty="0"/>
              <a:t>//USTCLZL/20200609//TSRSM6",</a:t>
            </a:r>
          </a:p>
          <a:p>
            <a:r>
              <a:rPr lang="en-US" altLang="zh-CN" sz="1100" dirty="0"/>
              <a:t>  "</a:t>
            </a:r>
            <a:r>
              <a:rPr lang="en-US" altLang="zh-CN" sz="1100" dirty="0" err="1"/>
              <a:t>creationTime</a:t>
            </a:r>
            <a:r>
              <a:rPr lang="en-US" altLang="zh-CN" sz="1100" dirty="0"/>
              <a:t>": "2020-06-09T11:01:16.819Z",</a:t>
            </a:r>
          </a:p>
          <a:p>
            <a:r>
              <a:rPr lang="en-US" altLang="zh-CN" sz="1100" dirty="0"/>
              <a:t>  "type": "raw",</a:t>
            </a:r>
          </a:p>
          <a:p>
            <a:r>
              <a:rPr lang="en-US" altLang="zh-CN" sz="1100" dirty="0"/>
              <a:t>  "</a:t>
            </a:r>
            <a:r>
              <a:rPr lang="en-US" altLang="zh-CN" sz="1100" dirty="0" err="1"/>
              <a:t>validationStatus</a:t>
            </a:r>
            <a:r>
              <a:rPr lang="en-US" altLang="zh-CN" sz="1100" dirty="0"/>
              <a:t>": "</a:t>
            </a:r>
            <a:r>
              <a:rPr lang="en-US" altLang="zh-CN" sz="1100" dirty="0" err="1"/>
              <a:t>NotValidated</a:t>
            </a:r>
            <a:r>
              <a:rPr lang="en-US" altLang="zh-CN" sz="1100" dirty="0"/>
              <a:t>",</a:t>
            </a:r>
          </a:p>
          <a:p>
            <a:r>
              <a:rPr lang="en-US" altLang="zh-CN" sz="1100" dirty="0"/>
              <a:t>  "keywords": [],</a:t>
            </a:r>
          </a:p>
          <a:p>
            <a:r>
              <a:rPr lang="en-US" altLang="zh-CN" sz="1100" dirty="0"/>
              <a:t>  "description": "TSRSM6-BFO_mica_20200609-BFO_mica_20200609",</a:t>
            </a:r>
          </a:p>
          <a:p>
            <a:r>
              <a:rPr lang="en-US" altLang="zh-CN" sz="1100" dirty="0"/>
              <a:t>  "</a:t>
            </a:r>
            <a:r>
              <a:rPr lang="en-US" altLang="zh-CN" sz="1100" dirty="0" err="1"/>
              <a:t>datasetName</a:t>
            </a:r>
            <a:r>
              <a:rPr lang="en-US" altLang="zh-CN" sz="1100" dirty="0"/>
              <a:t>": "20200609-1W1A-projectname-BFO_mica_20200609",</a:t>
            </a:r>
          </a:p>
          <a:p>
            <a:r>
              <a:rPr lang="en-US" altLang="zh-CN" sz="1100" dirty="0"/>
              <a:t>  "classification": "IN=</a:t>
            </a:r>
            <a:r>
              <a:rPr lang="en-US" altLang="zh-CN" sz="1100" dirty="0" err="1"/>
              <a:t>medium,AV</a:t>
            </a:r>
            <a:r>
              <a:rPr lang="en-US" altLang="zh-CN" sz="1100" dirty="0"/>
              <a:t>=</a:t>
            </a:r>
            <a:r>
              <a:rPr lang="en-US" altLang="zh-CN" sz="1100" dirty="0" err="1"/>
              <a:t>low,CO</a:t>
            </a:r>
            <a:r>
              <a:rPr lang="en-US" altLang="zh-CN" sz="1100" dirty="0"/>
              <a:t>=low",</a:t>
            </a:r>
          </a:p>
          <a:p>
            <a:r>
              <a:rPr lang="en-US" altLang="zh-CN" sz="1100" dirty="0"/>
              <a:t>  "license": "1.0",</a:t>
            </a:r>
          </a:p>
          <a:p>
            <a:r>
              <a:rPr lang="en-US" altLang="zh-CN" sz="1100" dirty="0"/>
              <a:t>  "version": "3.0.1",</a:t>
            </a:r>
          </a:p>
          <a:p>
            <a:r>
              <a:rPr lang="en-US" altLang="zh-CN" sz="1100" dirty="0"/>
              <a:t>  "</a:t>
            </a:r>
            <a:r>
              <a:rPr lang="en-US" altLang="zh-CN" sz="1100" dirty="0" err="1"/>
              <a:t>isPublished</a:t>
            </a:r>
            <a:r>
              <a:rPr lang="en-US" altLang="zh-CN" sz="1100" dirty="0"/>
              <a:t>": false,</a:t>
            </a:r>
          </a:p>
          <a:p>
            <a:r>
              <a:rPr lang="en-US" altLang="zh-CN" sz="1100" dirty="0"/>
              <a:t>  "</a:t>
            </a:r>
            <a:r>
              <a:rPr lang="en-US" altLang="zh-CN" sz="1100" dirty="0" err="1"/>
              <a:t>ownerGroup</a:t>
            </a:r>
            <a:r>
              <a:rPr lang="en-US" altLang="zh-CN" sz="1100" dirty="0"/>
              <a:t>": "1w1a",</a:t>
            </a:r>
          </a:p>
          <a:p>
            <a:r>
              <a:rPr lang="en-US" altLang="zh-CN" sz="1100" dirty="0"/>
              <a:t>  "</a:t>
            </a:r>
            <a:r>
              <a:rPr lang="en-US" altLang="zh-CN" sz="1100" dirty="0" err="1"/>
              <a:t>accessGroups</a:t>
            </a:r>
            <a:r>
              <a:rPr lang="en-US" altLang="zh-CN" sz="1100" dirty="0"/>
              <a:t>": [</a:t>
            </a:r>
          </a:p>
          <a:p>
            <a:r>
              <a:rPr lang="en-US" altLang="zh-CN" sz="1100" dirty="0"/>
              <a:t>    "1w1a"</a:t>
            </a:r>
          </a:p>
          <a:p>
            <a:r>
              <a:rPr lang="en-US" altLang="zh-CN" sz="1100" dirty="0"/>
              <a:t>  ],</a:t>
            </a:r>
          </a:p>
          <a:p>
            <a:endParaRPr lang="en-US" altLang="zh-CN" sz="1100" dirty="0"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0B0CCC-F22C-4599-A3DA-E5428BF2AC9D}"/>
              </a:ext>
            </a:extLst>
          </p:cNvPr>
          <p:cNvSpPr txBox="1"/>
          <p:nvPr/>
        </p:nvSpPr>
        <p:spPr>
          <a:xfrm>
            <a:off x="6347613" y="1468755"/>
            <a:ext cx="3467616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1100" dirty="0"/>
              <a:t>"</a:t>
            </a:r>
            <a:r>
              <a:rPr lang="en-US" altLang="zh-CN" sz="1100" dirty="0" err="1"/>
              <a:t>createdBy</a:t>
            </a:r>
            <a:r>
              <a:rPr lang="en-US" altLang="zh-CN" sz="1100" dirty="0"/>
              <a:t>": "</a:t>
            </a:r>
            <a:r>
              <a:rPr lang="en-US" altLang="zh-CN" sz="1100" dirty="0" err="1"/>
              <a:t>ingestor</a:t>
            </a:r>
            <a:r>
              <a:rPr lang="en-US" altLang="zh-CN" sz="1100" dirty="0"/>
              <a:t>",</a:t>
            </a:r>
          </a:p>
          <a:p>
            <a:r>
              <a:rPr lang="en-US" altLang="zh-CN" sz="1100" dirty="0"/>
              <a:t>  "</a:t>
            </a:r>
            <a:r>
              <a:rPr lang="en-US" altLang="zh-CN" sz="1100" dirty="0" err="1"/>
              <a:t>createdAt</a:t>
            </a:r>
            <a:r>
              <a:rPr lang="en-US" altLang="zh-CN" sz="1100" dirty="0"/>
              <a:t>": "2020-06-09T02:59:47.249Z",</a:t>
            </a:r>
          </a:p>
          <a:p>
            <a:r>
              <a:rPr lang="en-US" altLang="zh-CN" sz="1100" dirty="0"/>
              <a:t>  "</a:t>
            </a:r>
            <a:r>
              <a:rPr lang="en-US" altLang="zh-CN" sz="1100" dirty="0" err="1"/>
              <a:t>updatedAt</a:t>
            </a:r>
            <a:r>
              <a:rPr lang="en-US" altLang="zh-CN" sz="1100" dirty="0"/>
              <a:t>": "2020-07-16T01:02:06.785Z",</a:t>
            </a:r>
          </a:p>
          <a:p>
            <a:r>
              <a:rPr lang="en-US" altLang="zh-CN" sz="1100" dirty="0"/>
              <a:t>  "</a:t>
            </a:r>
            <a:r>
              <a:rPr lang="en-US" altLang="zh-CN" sz="1100" dirty="0" err="1"/>
              <a:t>proposalId</a:t>
            </a:r>
            <a:r>
              <a:rPr lang="en-US" altLang="zh-CN" sz="1100" dirty="0"/>
              <a:t>": "2019-BEPC-PT-003661",</a:t>
            </a:r>
          </a:p>
          <a:p>
            <a:r>
              <a:rPr lang="en-US" altLang="zh-CN" sz="1100" dirty="0"/>
              <a:t>  "</a:t>
            </a:r>
            <a:r>
              <a:rPr lang="en-US" altLang="zh-CN" sz="1100" dirty="0" err="1"/>
              <a:t>datasetlifecycle</a:t>
            </a:r>
            <a:r>
              <a:rPr lang="en-US" altLang="zh-CN" sz="1100" dirty="0"/>
              <a:t>": {</a:t>
            </a:r>
          </a:p>
          <a:p>
            <a:r>
              <a:rPr lang="en-US" altLang="zh-CN" sz="1100" dirty="0"/>
              <a:t>    "archivable": true,</a:t>
            </a:r>
          </a:p>
          <a:p>
            <a:r>
              <a:rPr lang="en-US" altLang="zh-CN" sz="1100" dirty="0"/>
              <a:t>    "retrievable": true,</a:t>
            </a:r>
          </a:p>
          <a:p>
            <a:r>
              <a:rPr lang="en-US" altLang="zh-CN" sz="1100" dirty="0"/>
              <a:t>    "publishable": true,</a:t>
            </a:r>
          </a:p>
          <a:p>
            <a:r>
              <a:rPr lang="en-US" altLang="zh-CN" sz="1100" dirty="0"/>
              <a:t>    "</a:t>
            </a:r>
            <a:r>
              <a:rPr lang="en-US" altLang="zh-CN" sz="1100" dirty="0" err="1"/>
              <a:t>dateOfDiskPurging</a:t>
            </a:r>
            <a:r>
              <a:rPr lang="en-US" altLang="zh-CN" sz="1100" dirty="0"/>
              <a:t>": "2020-06-17T14:46:10Z",</a:t>
            </a:r>
          </a:p>
          <a:p>
            <a:r>
              <a:rPr lang="en-US" altLang="zh-CN" sz="1100" dirty="0"/>
              <a:t>    "</a:t>
            </a:r>
            <a:r>
              <a:rPr lang="en-US" altLang="zh-CN" sz="1100" dirty="0" err="1"/>
              <a:t>archiveRetentionTime</a:t>
            </a:r>
            <a:r>
              <a:rPr lang="en-US" altLang="zh-CN" sz="1100" dirty="0"/>
              <a:t>": "2020-05-28T08:55:04.816Z",</a:t>
            </a:r>
          </a:p>
          <a:p>
            <a:r>
              <a:rPr lang="en-US" altLang="zh-CN" sz="1100" dirty="0"/>
              <a:t>    "</a:t>
            </a:r>
            <a:r>
              <a:rPr lang="en-US" altLang="zh-CN" sz="1100" dirty="0" err="1"/>
              <a:t>dateOfPublishing</a:t>
            </a:r>
            <a:r>
              <a:rPr lang="en-US" altLang="zh-CN" sz="1100" dirty="0"/>
              <a:t>": "2020-06-17T14:46:10Z",</a:t>
            </a:r>
          </a:p>
          <a:p>
            <a:r>
              <a:rPr lang="en-US" altLang="zh-CN" sz="1100" dirty="0"/>
              <a:t>    "</a:t>
            </a:r>
            <a:r>
              <a:rPr lang="en-US" altLang="zh-CN" sz="1100" dirty="0" err="1"/>
              <a:t>isOnCentralDisk</a:t>
            </a:r>
            <a:r>
              <a:rPr lang="en-US" altLang="zh-CN" sz="1100" dirty="0"/>
              <a:t>": true,</a:t>
            </a:r>
          </a:p>
          <a:p>
            <a:r>
              <a:rPr lang="en-US" altLang="zh-CN" sz="1100" dirty="0"/>
              <a:t>    "</a:t>
            </a:r>
            <a:r>
              <a:rPr lang="en-US" altLang="zh-CN" sz="1100" dirty="0" err="1"/>
              <a:t>archiveStatusMessage</a:t>
            </a:r>
            <a:r>
              <a:rPr lang="en-US" altLang="zh-CN" sz="1100" dirty="0"/>
              <a:t>": "string",</a:t>
            </a:r>
          </a:p>
          <a:p>
            <a:r>
              <a:rPr lang="en-US" altLang="zh-CN" sz="1100" dirty="0"/>
              <a:t>    "</a:t>
            </a:r>
            <a:r>
              <a:rPr lang="en-US" altLang="zh-CN" sz="1100" dirty="0" err="1"/>
              <a:t>retrieveStatusMessage</a:t>
            </a:r>
            <a:r>
              <a:rPr lang="en-US" altLang="zh-CN" sz="1100" dirty="0"/>
              <a:t>": "string",</a:t>
            </a:r>
          </a:p>
          <a:p>
            <a:r>
              <a:rPr lang="en-US" altLang="zh-CN" sz="1100" dirty="0"/>
              <a:t>    "</a:t>
            </a:r>
            <a:r>
              <a:rPr lang="en-US" altLang="zh-CN" sz="1100" dirty="0" err="1"/>
              <a:t>archiveReturnMessage</a:t>
            </a:r>
            <a:r>
              <a:rPr lang="en-US" altLang="zh-CN" sz="1100" dirty="0"/>
              <a:t>": {},</a:t>
            </a:r>
          </a:p>
          <a:p>
            <a:r>
              <a:rPr lang="en-US" altLang="zh-CN" sz="1100" dirty="0"/>
              <a:t>    "</a:t>
            </a:r>
            <a:r>
              <a:rPr lang="en-US" altLang="zh-CN" sz="1100" dirty="0" err="1"/>
              <a:t>retrieveReturnMessage</a:t>
            </a:r>
            <a:r>
              <a:rPr lang="en-US" altLang="zh-CN" sz="1100" dirty="0"/>
              <a:t>": {},</a:t>
            </a:r>
          </a:p>
          <a:p>
            <a:r>
              <a:rPr lang="en-US" altLang="zh-CN" sz="1100" dirty="0"/>
              <a:t>    "</a:t>
            </a:r>
            <a:r>
              <a:rPr lang="en-US" altLang="zh-CN" sz="1100" dirty="0" err="1"/>
              <a:t>exportedTo</a:t>
            </a:r>
            <a:r>
              <a:rPr lang="en-US" altLang="zh-CN" sz="1100" dirty="0"/>
              <a:t>": "string",</a:t>
            </a:r>
          </a:p>
          <a:p>
            <a:r>
              <a:rPr lang="en-US" altLang="zh-CN" sz="1100" dirty="0"/>
              <a:t>    "</a:t>
            </a:r>
            <a:r>
              <a:rPr lang="en-US" altLang="zh-CN" sz="1100" dirty="0" err="1"/>
              <a:t>retrieveIntegrityCheck</a:t>
            </a:r>
            <a:r>
              <a:rPr lang="en-US" altLang="zh-CN" sz="1100" dirty="0"/>
              <a:t>": true</a:t>
            </a:r>
          </a:p>
          <a:p>
            <a:r>
              <a:rPr lang="en-US" altLang="zh-CN" sz="1100" dirty="0"/>
              <a:t>  },</a:t>
            </a:r>
          </a:p>
          <a:p>
            <a:r>
              <a:rPr lang="en-US" altLang="zh-CN" sz="1100" dirty="0"/>
              <a:t>  "history": [</a:t>
            </a:r>
          </a:p>
          <a:p>
            <a:r>
              <a:rPr lang="en-US" altLang="zh-CN" sz="1100" dirty="0"/>
              <a:t>    {</a:t>
            </a:r>
          </a:p>
          <a:p>
            <a:r>
              <a:rPr lang="en-US" altLang="zh-CN" sz="1100" dirty="0"/>
              <a:t>      "id": "f7fca030-c6ff-11ea-87aa-85870d415ddc",</a:t>
            </a:r>
          </a:p>
          <a:p>
            <a:r>
              <a:rPr lang="en-US" altLang="zh-CN" sz="1100" dirty="0"/>
              <a:t>      "</a:t>
            </a:r>
            <a:r>
              <a:rPr lang="en-US" altLang="zh-CN" sz="1100" dirty="0" err="1"/>
              <a:t>updatedBy</a:t>
            </a:r>
            <a:r>
              <a:rPr lang="en-US" altLang="zh-CN" sz="1100" dirty="0"/>
              <a:t>": "admin",</a:t>
            </a:r>
          </a:p>
          <a:p>
            <a:r>
              <a:rPr lang="en-US" altLang="zh-CN" sz="1100" dirty="0"/>
              <a:t>      "</a:t>
            </a:r>
            <a:r>
              <a:rPr lang="en-US" altLang="zh-CN" sz="1100" dirty="0" err="1"/>
              <a:t>updatedAt</a:t>
            </a:r>
            <a:r>
              <a:rPr lang="en-US" altLang="zh-CN" sz="1100" dirty="0"/>
              <a:t>": "2020-07-16T01:02:06.763Z"</a:t>
            </a:r>
          </a:p>
          <a:p>
            <a:r>
              <a:rPr lang="en-US" altLang="zh-CN" sz="1100" dirty="0"/>
              <a:t>    }</a:t>
            </a:r>
          </a:p>
          <a:p>
            <a:r>
              <a:rPr lang="en-US" altLang="zh-CN" sz="1100" dirty="0"/>
              <a:t>  ],</a:t>
            </a:r>
          </a:p>
          <a:p>
            <a:r>
              <a:rPr lang="en-US" altLang="zh-CN" sz="1100" dirty="0"/>
              <a:t>  "size": 92160,</a:t>
            </a:r>
          </a:p>
          <a:p>
            <a:r>
              <a:rPr lang="en-US" altLang="zh-CN" sz="1100" dirty="0"/>
              <a:t>  "</a:t>
            </a:r>
            <a:r>
              <a:rPr lang="en-US" altLang="zh-CN" sz="1100" dirty="0" err="1"/>
              <a:t>updatedBy</a:t>
            </a:r>
            <a:r>
              <a:rPr lang="en-US" altLang="zh-CN" sz="1100" dirty="0"/>
              <a:t>": "admin"</a:t>
            </a:r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813" y="156470"/>
            <a:ext cx="10515600" cy="1325563"/>
          </a:xfrm>
        </p:spPr>
        <p:txBody>
          <a:bodyPr/>
          <a:lstStyle/>
          <a:p>
            <a:r>
              <a:rPr lang="zh-CN" altLang="en-US" dirty="0"/>
              <a:t>开发进度</a:t>
            </a:r>
            <a:r>
              <a:rPr lang="en-US" altLang="zh-CN" dirty="0"/>
              <a:t>&amp;</a:t>
            </a:r>
            <a:r>
              <a:rPr lang="zh-CN" altLang="en-US" dirty="0"/>
              <a:t>面临问题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25B0CE-083D-4E05-BBB2-79A0DF7C6014}"/>
              </a:ext>
            </a:extLst>
          </p:cNvPr>
          <p:cNvSpPr txBox="1"/>
          <p:nvPr/>
        </p:nvSpPr>
        <p:spPr>
          <a:xfrm>
            <a:off x="526850" y="1763532"/>
            <a:ext cx="101464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开发进度：</a:t>
            </a:r>
            <a:endParaRPr lang="en-US" altLang="zh-CN" b="1" dirty="0"/>
          </a:p>
          <a:p>
            <a:r>
              <a:rPr lang="zh-CN" altLang="en-US" dirty="0"/>
              <a:t>从模型创建到自定义</a:t>
            </a:r>
            <a:r>
              <a:rPr lang="en-US" altLang="zh-CN" dirty="0"/>
              <a:t>API</a:t>
            </a:r>
            <a:r>
              <a:rPr lang="zh-CN" altLang="en-US" dirty="0"/>
              <a:t>的使用的基本功能第一版已全部实现。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en-US" b="1" dirty="0"/>
              <a:t>面临问题：</a:t>
            </a:r>
            <a:endParaRPr lang="en-US" altLang="zh-CN" b="1" dirty="0"/>
          </a:p>
          <a:p>
            <a:r>
              <a:rPr lang="zh-CN" altLang="en-US" dirty="0"/>
              <a:t>将代码整合入</a:t>
            </a:r>
            <a:r>
              <a:rPr lang="en-US" altLang="zh-CN" dirty="0"/>
              <a:t>cordwood</a:t>
            </a:r>
            <a:r>
              <a:rPr lang="zh-CN" altLang="en-US" dirty="0"/>
              <a:t>低代码开发平台时的问题：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Cordwood</a:t>
            </a:r>
            <a:r>
              <a:rPr lang="zh-CN" altLang="en-US" dirty="0"/>
              <a:t>使用的时</a:t>
            </a:r>
            <a:r>
              <a:rPr lang="en-US" altLang="zh-CN" dirty="0" err="1"/>
              <a:t>mybatis</a:t>
            </a:r>
            <a:r>
              <a:rPr lang="zh-CN" altLang="en-US" dirty="0"/>
              <a:t>，本项目使用的是</a:t>
            </a:r>
            <a:r>
              <a:rPr lang="en-US" altLang="zh-CN" dirty="0" err="1"/>
              <a:t>mybatis</a:t>
            </a:r>
            <a:r>
              <a:rPr lang="en-US" altLang="zh-CN" dirty="0"/>
              <a:t>-plus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Cordwood</a:t>
            </a:r>
            <a:r>
              <a:rPr lang="zh-CN" altLang="en-US" dirty="0"/>
              <a:t>以插件方式整合，</a:t>
            </a:r>
            <a:r>
              <a:rPr lang="en-US" altLang="zh-CN" dirty="0"/>
              <a:t> Cordwood</a:t>
            </a:r>
            <a:r>
              <a:rPr lang="zh-CN" altLang="en-US" dirty="0"/>
              <a:t>现存插件形式为单模块项目，本项目是以多模块进行开发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D92A977-0BE4-4BF1-B69C-D2498953A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774" y="1691965"/>
            <a:ext cx="6768758" cy="36840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813" y="156470"/>
            <a:ext cx="10515600" cy="1325563"/>
          </a:xfrm>
        </p:spPr>
        <p:txBody>
          <a:bodyPr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900CF90-9EC2-4B52-82D6-994B2BDEA13E}"/>
              </a:ext>
            </a:extLst>
          </p:cNvPr>
          <p:cNvSpPr txBox="1">
            <a:spLocks/>
          </p:cNvSpPr>
          <p:nvPr/>
        </p:nvSpPr>
        <p:spPr>
          <a:xfrm>
            <a:off x="580748" y="1561932"/>
            <a:ext cx="10515600" cy="469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1.</a:t>
            </a:r>
            <a:r>
              <a:rPr lang="zh-CN" altLang="en-US" sz="2000" dirty="0"/>
              <a:t>模型管理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模型新增、模型结构、模型校验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2.</a:t>
            </a:r>
            <a:r>
              <a:rPr lang="zh-CN" altLang="en-US" sz="2000" dirty="0"/>
              <a:t>接口管理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接口新增、接口校验、接口展示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662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0D4D8-4FFE-4CFA-A3EE-FEF3A78D0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684" y="1108951"/>
            <a:ext cx="8896350" cy="527259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目标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进度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演示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51C7C8D-C261-A4DE-0EA1-6A5C427E59CF}"/>
              </a:ext>
            </a:extLst>
          </p:cNvPr>
          <p:cNvSpPr txBox="1">
            <a:spLocks/>
          </p:cNvSpPr>
          <p:nvPr/>
        </p:nvSpPr>
        <p:spPr>
          <a:xfrm>
            <a:off x="1369695" y="178435"/>
            <a:ext cx="9711055" cy="709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提纲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737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813" y="156470"/>
            <a:ext cx="10515600" cy="1325563"/>
          </a:xfrm>
        </p:spPr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7" y="1199229"/>
            <a:ext cx="10515600" cy="469493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随着高能同步辐射光源（</a:t>
            </a:r>
            <a:r>
              <a:rPr lang="en-US" altLang="zh-CN" dirty="0"/>
              <a:t>HEPS</a:t>
            </a:r>
            <a:r>
              <a:rPr lang="zh-CN" altLang="en-US" dirty="0"/>
              <a:t>）的建设以及加速器技术的发展，</a:t>
            </a:r>
            <a:r>
              <a:rPr lang="zh-CN" altLang="zh-CN" dirty="0"/>
              <a:t>预计</a:t>
            </a:r>
            <a:r>
              <a:rPr lang="zh-CN" altLang="zh-CN" dirty="0">
                <a:solidFill>
                  <a:srgbClr val="FF0000"/>
                </a:solidFill>
              </a:rPr>
              <a:t>每天</a:t>
            </a:r>
            <a:r>
              <a:rPr lang="zh-CN" altLang="zh-CN" dirty="0"/>
              <a:t>平均产生</a:t>
            </a:r>
            <a:r>
              <a:rPr lang="en-US" altLang="zh-CN" dirty="0">
                <a:solidFill>
                  <a:srgbClr val="FF0000"/>
                </a:solidFill>
              </a:rPr>
              <a:t>200TB</a:t>
            </a:r>
            <a:r>
              <a:rPr lang="zh-CN" altLang="zh-CN" dirty="0"/>
              <a:t>的实验数据。</a:t>
            </a:r>
            <a:r>
              <a:rPr lang="zh-CN" altLang="en-US" dirty="0"/>
              <a:t>然而，由于数据量较大、缺少科学的数据管理方法，存在科学数据丢失、</a:t>
            </a:r>
            <a:r>
              <a:rPr lang="zh-CN" altLang="en-US" dirty="0">
                <a:solidFill>
                  <a:srgbClr val="FF0000"/>
                </a:solidFill>
              </a:rPr>
              <a:t>共享</a:t>
            </a:r>
            <a:r>
              <a:rPr lang="zh-CN" altLang="en-US" dirty="0"/>
              <a:t>等问题。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元数据作为高能物理实验数据的重要组成部分，促进了数据分析与高效利用。因此，为了实现科学数据高效</a:t>
            </a:r>
            <a:r>
              <a:rPr lang="zh-CN" altLang="en-US" dirty="0">
                <a:solidFill>
                  <a:srgbClr val="FF0000"/>
                </a:solidFill>
              </a:rPr>
              <a:t>组织与利用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全</a:t>
            </a:r>
            <a:r>
              <a:rPr lang="zh-CN" altLang="zh-CN" dirty="0">
                <a:solidFill>
                  <a:srgbClr val="FF0000"/>
                </a:solidFill>
              </a:rPr>
              <a:t>生命周期</a:t>
            </a:r>
            <a:r>
              <a:rPr lang="zh-CN" altLang="en-US" dirty="0"/>
              <a:t>的跟踪与管理，需建设</a:t>
            </a:r>
            <a:r>
              <a:rPr lang="zh-CN" altLang="en-US" dirty="0">
                <a:solidFill>
                  <a:srgbClr val="FF0000"/>
                </a:solidFill>
              </a:rPr>
              <a:t>科学元数据管理系统</a:t>
            </a:r>
            <a:r>
              <a:rPr lang="zh-CN" altLang="en-US" dirty="0"/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813" y="156470"/>
            <a:ext cx="10515600" cy="1325563"/>
          </a:xfrm>
        </p:spPr>
        <p:txBody>
          <a:bodyPr/>
          <a:lstStyle/>
          <a:p>
            <a:r>
              <a:rPr lang="zh-CN" altLang="en-US" dirty="0"/>
              <a:t>任务与目标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033"/>
            <a:ext cx="11440886" cy="469493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目标：实现元数据管理软件快速、便捷的配置与调用</a:t>
            </a:r>
            <a:endParaRPr lang="en-US" altLang="zh-CN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000" dirty="0"/>
              <a:t>通过</a:t>
            </a:r>
            <a:r>
              <a:rPr lang="en-US" altLang="zh-CN" sz="2000" dirty="0"/>
              <a:t>web</a:t>
            </a:r>
            <a:r>
              <a:rPr lang="zh-CN" altLang="en-US" sz="2000" dirty="0"/>
              <a:t>界面实现元数据模型及模型关系配置</a:t>
            </a:r>
            <a:endParaRPr lang="en-US" altLang="zh-CN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000" dirty="0"/>
              <a:t>通过元数据模型及模型关系配置快速生成</a:t>
            </a:r>
            <a:r>
              <a:rPr lang="en-US" altLang="zh-CN" sz="2000" dirty="0"/>
              <a:t>API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000" dirty="0"/>
              <a:t>实现</a:t>
            </a:r>
            <a:r>
              <a:rPr lang="en-US" altLang="zh-CN" sz="2000" dirty="0"/>
              <a:t>API</a:t>
            </a:r>
            <a:r>
              <a:rPr lang="zh-CN" altLang="en-US" sz="2000" dirty="0"/>
              <a:t>对元数据模型及模型关系的验证</a:t>
            </a:r>
            <a:endParaRPr lang="en-US" altLang="zh-CN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000" dirty="0"/>
              <a:t>预置</a:t>
            </a:r>
            <a:r>
              <a:rPr lang="en-US" altLang="zh-CN" sz="2000" dirty="0"/>
              <a:t>HEPS</a:t>
            </a:r>
            <a:r>
              <a:rPr lang="zh-CN" altLang="en-US" sz="2000" dirty="0"/>
              <a:t>通用的元数据模型，可实现</a:t>
            </a:r>
            <a:r>
              <a:rPr lang="en-US" altLang="zh-CN" sz="2000" dirty="0"/>
              <a:t>API</a:t>
            </a:r>
            <a:r>
              <a:rPr lang="zh-CN" altLang="en-US" sz="2000" dirty="0"/>
              <a:t>快速部署</a:t>
            </a:r>
            <a:endParaRPr lang="en-US" altLang="zh-CN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000" dirty="0"/>
              <a:t>在调用</a:t>
            </a:r>
            <a:r>
              <a:rPr lang="en-US" altLang="zh-CN" sz="2000" dirty="0"/>
              <a:t>API</a:t>
            </a:r>
            <a:r>
              <a:rPr lang="zh-CN" altLang="en-US" sz="2000" dirty="0"/>
              <a:t>服务时能够快速完成对请求类型、参数的校验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9302" y="1340768"/>
            <a:ext cx="9906550" cy="524291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000" dirty="0"/>
              <a:t>数据模型：用户根据自己的需求定义相应的数据模型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接口定义：用户根据自己的功能需求和数据模型定义相应的请求接口（自动生成相应的</a:t>
            </a:r>
            <a:r>
              <a:rPr lang="en-US" altLang="zh-CN" sz="2000" dirty="0"/>
              <a:t>API</a:t>
            </a:r>
            <a:r>
              <a:rPr lang="zh-CN" altLang="en-US" sz="2000" dirty="0"/>
              <a:t>请求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地址）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数据存储：存储不确定性数据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数据管理：为用户提供管理数据的</a:t>
            </a:r>
            <a:r>
              <a:rPr lang="en-US" altLang="zh-CN" sz="2000" dirty="0"/>
              <a:t>API</a:t>
            </a:r>
            <a:endParaRPr lang="zh-CN" altLang="en-US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权限管理：菜单权限、接口权限</a:t>
            </a:r>
            <a:r>
              <a:rPr lang="en-US" altLang="zh-CN" sz="2000" dirty="0"/>
              <a:t>…</a:t>
            </a:r>
            <a:endParaRPr lang="zh-CN" altLang="en-US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其他：日志、异常信息返回等等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C55598C-CC91-4BD5-B91D-FB109B88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813" y="156470"/>
            <a:ext cx="10515600" cy="1325563"/>
          </a:xfrm>
        </p:spPr>
        <p:txBody>
          <a:bodyPr/>
          <a:lstStyle/>
          <a:p>
            <a:r>
              <a:rPr lang="zh-CN" altLang="en-US" dirty="0"/>
              <a:t>任务与目标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768"/>
    </mc:Choice>
    <mc:Fallback xmlns="">
      <p:transition spd="slow" advTm="5776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928" y="932791"/>
            <a:ext cx="7833674" cy="5385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813" y="156470"/>
            <a:ext cx="10515600" cy="1325563"/>
          </a:xfrm>
        </p:spPr>
        <p:txBody>
          <a:bodyPr/>
          <a:lstStyle/>
          <a:p>
            <a:r>
              <a:rPr lang="zh-CN" altLang="en-US" dirty="0"/>
              <a:t>整体架构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75345" y="2929626"/>
            <a:ext cx="3815731" cy="2938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         </a:t>
            </a:r>
            <a:r>
              <a:rPr lang="zh-CN" altLang="en-US" sz="2000" dirty="0"/>
              <a:t>用户在前端定义模型和接口，接口供线站调用。后端不仅负责系统服务与接口调用服务。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</a:t>
            </a:r>
            <a:r>
              <a:rPr lang="zh-CN" altLang="en-US" sz="2000" dirty="0"/>
              <a:t>使用</a:t>
            </a:r>
            <a:r>
              <a:rPr lang="en-US" altLang="zh-CN" sz="2000" dirty="0"/>
              <a:t>API</a:t>
            </a:r>
            <a:r>
              <a:rPr lang="zh-CN" altLang="en-US" sz="2000" dirty="0"/>
              <a:t>的有：线站</a:t>
            </a:r>
            <a:r>
              <a:rPr lang="en-US" altLang="zh-CN" sz="2000" dirty="0"/>
              <a:t>DAQ</a:t>
            </a:r>
            <a:r>
              <a:rPr lang="zh-CN" altLang="en-US" sz="2000" dirty="0"/>
              <a:t>系统、存储系统、数据传输系统、数据服务系统</a:t>
            </a:r>
            <a:endParaRPr lang="en-US" altLang="zh-CN" sz="2000" dirty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194928" y="4002833"/>
            <a:ext cx="740966" cy="108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922FB4A-ADA4-469C-ADE6-550126421C56}"/>
              </a:ext>
            </a:extLst>
          </p:cNvPr>
          <p:cNvSpPr txBox="1"/>
          <p:nvPr/>
        </p:nvSpPr>
        <p:spPr>
          <a:xfrm>
            <a:off x="7415222" y="218591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参数校验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42BE594-539A-448A-9C13-968145A50A1C}"/>
              </a:ext>
            </a:extLst>
          </p:cNvPr>
          <p:cNvSpPr txBox="1"/>
          <p:nvPr/>
        </p:nvSpPr>
        <p:spPr>
          <a:xfrm>
            <a:off x="9018802" y="3290959"/>
            <a:ext cx="889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模型与接口</a:t>
            </a:r>
            <a:endParaRPr lang="en-US" altLang="zh-CN" sz="1100" dirty="0"/>
          </a:p>
          <a:p>
            <a:r>
              <a:rPr lang="zh-CN" altLang="en-US" sz="1100" dirty="0"/>
              <a:t>参数校验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B0D4A98-700E-405C-9926-DB04A2E4510E}"/>
              </a:ext>
            </a:extLst>
          </p:cNvPr>
          <p:cNvCxnSpPr/>
          <p:nvPr/>
        </p:nvCxnSpPr>
        <p:spPr>
          <a:xfrm rot="16200000" flipV="1">
            <a:off x="5188999" y="3910609"/>
            <a:ext cx="1571347" cy="1562470"/>
          </a:xfrm>
          <a:prstGeom prst="bentConnector3">
            <a:avLst>
              <a:gd name="adj1" fmla="val -1327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813" y="156470"/>
            <a:ext cx="10515600" cy="1325563"/>
          </a:xfrm>
        </p:spPr>
        <p:txBody>
          <a:bodyPr/>
          <a:lstStyle/>
          <a:p>
            <a:r>
              <a:rPr lang="zh-CN" altLang="en-US" dirty="0"/>
              <a:t>数据模型定义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033"/>
            <a:ext cx="10515600" cy="4694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模型的要求：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根据用户自身需求定义对应的数据模型（字段项可变）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/>
              <a:t>模型易于解析与使用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模型易于管理与维护</a:t>
            </a: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813" y="156470"/>
            <a:ext cx="10515600" cy="1325563"/>
          </a:xfrm>
        </p:spPr>
        <p:txBody>
          <a:bodyPr/>
          <a:lstStyle/>
          <a:p>
            <a:r>
              <a:rPr lang="zh-CN" altLang="en-US" dirty="0"/>
              <a:t>数据模型定义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1035685"/>
            <a:ext cx="11245850" cy="5141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ym typeface="+mn-ea"/>
              </a:rPr>
              <a:t>数据模型结构</a:t>
            </a: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B13D36-D417-4295-AA92-AE8D41724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1" y="1482033"/>
            <a:ext cx="11402732" cy="48846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813" y="156470"/>
            <a:ext cx="10515600" cy="1325563"/>
          </a:xfrm>
        </p:spPr>
        <p:txBody>
          <a:bodyPr/>
          <a:lstStyle/>
          <a:p>
            <a:r>
              <a:rPr lang="zh-CN" altLang="en-US" dirty="0"/>
              <a:t>数据模型定义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1035685"/>
            <a:ext cx="11245850" cy="5141595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en-US" b="1" dirty="0">
                <a:sym typeface="+mn-ea"/>
              </a:rPr>
              <a:t>数据模型</a:t>
            </a:r>
            <a:r>
              <a:rPr lang="en-US" altLang="zh-CN" b="1" dirty="0">
                <a:sym typeface="+mn-ea"/>
              </a:rPr>
              <a:t>Json</a:t>
            </a:r>
            <a:r>
              <a:rPr lang="zh-CN" altLang="en-US" b="1" dirty="0">
                <a:sym typeface="+mn-ea"/>
              </a:rPr>
              <a:t>展示</a:t>
            </a:r>
          </a:p>
          <a:p>
            <a:pPr marL="0" indent="0">
              <a:buNone/>
            </a:pPr>
            <a:r>
              <a:rPr lang="en-US" altLang="zh-CN" sz="2500" dirty="0"/>
              <a:t>{</a:t>
            </a:r>
          </a:p>
          <a:p>
            <a:pPr marL="0" indent="0">
              <a:buNone/>
            </a:pPr>
            <a:r>
              <a:rPr lang="en-US" altLang="zh-CN" sz="2500" dirty="0"/>
              <a:t>  "name": "model Name",</a:t>
            </a:r>
          </a:p>
          <a:p>
            <a:pPr marL="0" indent="0">
              <a:buNone/>
            </a:pPr>
            <a:r>
              <a:rPr lang="en-US" altLang="zh-CN" sz="2500" dirty="0"/>
              <a:t>  "description": "description of the model",</a:t>
            </a:r>
          </a:p>
          <a:p>
            <a:pPr marL="0" indent="0">
              <a:buNone/>
            </a:pPr>
            <a:r>
              <a:rPr lang="en-US" altLang="zh-CN" sz="2500" dirty="0"/>
              <a:t>  "</a:t>
            </a:r>
            <a:r>
              <a:rPr lang="en-US" altLang="zh-CN" sz="2500" dirty="0" err="1"/>
              <a:t>mongodb</a:t>
            </a:r>
            <a:r>
              <a:rPr lang="en-US" altLang="zh-CN" sz="2500" dirty="0"/>
              <a:t>":{</a:t>
            </a:r>
          </a:p>
          <a:p>
            <a:pPr marL="0" indent="0">
              <a:buNone/>
            </a:pPr>
            <a:r>
              <a:rPr lang="en-US" altLang="zh-CN" sz="2500" dirty="0"/>
              <a:t>    "</a:t>
            </a:r>
            <a:r>
              <a:rPr lang="en-US" altLang="zh-CN" sz="2500" dirty="0" err="1"/>
              <a:t>onDisk</a:t>
            </a:r>
            <a:r>
              <a:rPr lang="en-US" altLang="zh-CN" sz="2500" dirty="0"/>
              <a:t>":true,</a:t>
            </a:r>
          </a:p>
          <a:p>
            <a:pPr marL="0" indent="0">
              <a:buNone/>
            </a:pPr>
            <a:r>
              <a:rPr lang="en-US" altLang="zh-CN" sz="2500" dirty="0"/>
              <a:t>    "collection":"</a:t>
            </a:r>
            <a:r>
              <a:rPr lang="en-US" altLang="zh-CN" sz="2500" dirty="0" err="1"/>
              <a:t>collectionName</a:t>
            </a:r>
            <a:r>
              <a:rPr lang="en-US" altLang="zh-CN" sz="2500" dirty="0"/>
              <a:t>"</a:t>
            </a:r>
          </a:p>
          <a:p>
            <a:pPr marL="0" indent="0">
              <a:buNone/>
            </a:pPr>
            <a:r>
              <a:rPr lang="en-US" altLang="zh-CN" sz="2500" dirty="0"/>
              <a:t>  },</a:t>
            </a:r>
          </a:p>
          <a:p>
            <a:pPr marL="0" indent="0">
              <a:buNone/>
            </a:pPr>
            <a:r>
              <a:rPr lang="en-US" altLang="zh-CN" sz="2500" dirty="0"/>
              <a:t>  "parameter": {</a:t>
            </a:r>
          </a:p>
          <a:p>
            <a:pPr marL="0" indent="0">
              <a:buNone/>
            </a:pPr>
            <a:r>
              <a:rPr lang="en-US" altLang="zh-CN" sz="2500" dirty="0"/>
              <a:t>    "field1": {</a:t>
            </a:r>
          </a:p>
          <a:p>
            <a:pPr marL="0" indent="0">
              <a:buNone/>
            </a:pPr>
            <a:r>
              <a:rPr lang="en-US" altLang="zh-CN" sz="2500" dirty="0"/>
              <a:t>      "type": "string/date/number/</a:t>
            </a:r>
            <a:r>
              <a:rPr lang="en-US" altLang="zh-CN" sz="2500" dirty="0" err="1"/>
              <a:t>boolean</a:t>
            </a:r>
            <a:r>
              <a:rPr lang="en-US" altLang="zh-CN" sz="2500" dirty="0"/>
              <a:t>/object/array",</a:t>
            </a:r>
          </a:p>
          <a:p>
            <a:pPr marL="0" indent="0">
              <a:buNone/>
            </a:pPr>
            <a:r>
              <a:rPr lang="en-US" altLang="zh-CN" sz="2500" dirty="0"/>
              <a:t>      "</a:t>
            </a:r>
            <a:r>
              <a:rPr lang="en-US" altLang="zh-CN" sz="2500" dirty="0" err="1"/>
              <a:t>isRequired</a:t>
            </a:r>
            <a:r>
              <a:rPr lang="en-US" altLang="zh-CN" sz="2500" dirty="0"/>
              <a:t>": true,</a:t>
            </a:r>
          </a:p>
          <a:p>
            <a:pPr marL="0" indent="0">
              <a:buNone/>
            </a:pPr>
            <a:r>
              <a:rPr lang="en-US" altLang="zh-CN" sz="2500" dirty="0"/>
              <a:t>      "</a:t>
            </a:r>
            <a:r>
              <a:rPr lang="en-US" altLang="zh-CN" sz="2500" dirty="0" err="1"/>
              <a:t>isIndex</a:t>
            </a:r>
            <a:r>
              <a:rPr lang="en-US" altLang="zh-CN" sz="2500" dirty="0"/>
              <a:t>": true,</a:t>
            </a:r>
          </a:p>
          <a:p>
            <a:pPr marL="0" indent="0">
              <a:buNone/>
            </a:pPr>
            <a:r>
              <a:rPr lang="en-US" altLang="zh-CN" sz="2500" dirty="0"/>
              <a:t>      "description": "description of field1"</a:t>
            </a:r>
          </a:p>
          <a:p>
            <a:pPr marL="0" indent="0">
              <a:buNone/>
            </a:pPr>
            <a:r>
              <a:rPr lang="en-US" altLang="zh-CN" sz="2500" dirty="0"/>
              <a:t>    },</a:t>
            </a:r>
          </a:p>
          <a:p>
            <a:pPr marL="0" indent="0">
              <a:buNone/>
            </a:pPr>
            <a:r>
              <a:rPr lang="en-US" altLang="zh-CN" sz="2500" dirty="0"/>
              <a:t>    "field2": {</a:t>
            </a:r>
          </a:p>
          <a:p>
            <a:pPr marL="0" indent="0">
              <a:buNone/>
            </a:pPr>
            <a:r>
              <a:rPr lang="en-US" altLang="zh-CN" sz="2500" dirty="0"/>
              <a:t>      "type": "string/date/number/</a:t>
            </a:r>
            <a:r>
              <a:rPr lang="en-US" altLang="zh-CN" sz="2500" dirty="0" err="1"/>
              <a:t>boolean</a:t>
            </a:r>
            <a:r>
              <a:rPr lang="en-US" altLang="zh-CN" sz="2500" dirty="0"/>
              <a:t>/object/array",</a:t>
            </a:r>
          </a:p>
          <a:p>
            <a:pPr marL="0" indent="0">
              <a:buNone/>
            </a:pPr>
            <a:r>
              <a:rPr lang="en-US" altLang="zh-CN" sz="2500" dirty="0"/>
              <a:t>      "</a:t>
            </a:r>
            <a:r>
              <a:rPr lang="en-US" altLang="zh-CN" sz="2500" dirty="0" err="1"/>
              <a:t>isRequired</a:t>
            </a:r>
            <a:r>
              <a:rPr lang="en-US" altLang="zh-CN" sz="2500" dirty="0"/>
              <a:t>": true,</a:t>
            </a:r>
          </a:p>
          <a:p>
            <a:pPr marL="0" indent="0">
              <a:buNone/>
            </a:pPr>
            <a:r>
              <a:rPr lang="en-US" altLang="zh-CN" sz="2500" dirty="0"/>
              <a:t>      "</a:t>
            </a:r>
            <a:r>
              <a:rPr lang="en-US" altLang="zh-CN" sz="2500" dirty="0" err="1"/>
              <a:t>isIndex</a:t>
            </a:r>
            <a:r>
              <a:rPr lang="en-US" altLang="zh-CN" sz="2500" dirty="0"/>
              <a:t>": true,</a:t>
            </a:r>
          </a:p>
          <a:p>
            <a:pPr marL="0" indent="0">
              <a:buNone/>
            </a:pPr>
            <a:r>
              <a:rPr lang="en-US" altLang="zh-CN" sz="2500" dirty="0"/>
              <a:t>      "description": "description of field2"</a:t>
            </a:r>
          </a:p>
          <a:p>
            <a:pPr marL="0" indent="0">
              <a:buNone/>
            </a:pPr>
            <a:r>
              <a:rPr lang="en-US" altLang="zh-CN" sz="2500" dirty="0"/>
              <a:t>    },</a:t>
            </a:r>
          </a:p>
          <a:p>
            <a:pPr marL="0" indent="0">
              <a:buNone/>
            </a:pPr>
            <a:r>
              <a:rPr lang="en-US" altLang="zh-CN" sz="2500" dirty="0"/>
              <a:t>    "</a:t>
            </a:r>
            <a:r>
              <a:rPr lang="en-US" altLang="zh-CN" sz="2500" dirty="0" err="1"/>
              <a:t>fieldn</a:t>
            </a:r>
            <a:r>
              <a:rPr lang="en-US" altLang="zh-CN" sz="2500" dirty="0"/>
              <a:t>": {</a:t>
            </a:r>
          </a:p>
          <a:p>
            <a:pPr marL="0" indent="0">
              <a:buNone/>
            </a:pPr>
            <a:r>
              <a:rPr lang="en-US" altLang="zh-CN" sz="2500" dirty="0"/>
              <a:t>      "type": "string/date/number/</a:t>
            </a:r>
            <a:r>
              <a:rPr lang="en-US" altLang="zh-CN" sz="2500" dirty="0" err="1"/>
              <a:t>boolean</a:t>
            </a:r>
            <a:r>
              <a:rPr lang="en-US" altLang="zh-CN" sz="2500" dirty="0"/>
              <a:t>/object/array",</a:t>
            </a:r>
          </a:p>
          <a:p>
            <a:pPr marL="0" indent="0">
              <a:buNone/>
            </a:pPr>
            <a:r>
              <a:rPr lang="en-US" altLang="zh-CN" sz="2500" dirty="0"/>
              <a:t>      "</a:t>
            </a:r>
            <a:r>
              <a:rPr lang="en-US" altLang="zh-CN" sz="2500" dirty="0" err="1"/>
              <a:t>isRequired</a:t>
            </a:r>
            <a:r>
              <a:rPr lang="en-US" altLang="zh-CN" sz="2500" dirty="0"/>
              <a:t>": true,</a:t>
            </a:r>
          </a:p>
          <a:p>
            <a:pPr marL="0" indent="0">
              <a:buNone/>
            </a:pPr>
            <a:r>
              <a:rPr lang="en-US" altLang="zh-CN" sz="2500" dirty="0"/>
              <a:t>      "</a:t>
            </a:r>
            <a:r>
              <a:rPr lang="en-US" altLang="zh-CN" sz="2500" dirty="0" err="1"/>
              <a:t>isIndex</a:t>
            </a:r>
            <a:r>
              <a:rPr lang="en-US" altLang="zh-CN" sz="2500" dirty="0"/>
              <a:t>": true,</a:t>
            </a:r>
          </a:p>
          <a:p>
            <a:pPr marL="0" indent="0">
              <a:buNone/>
            </a:pPr>
            <a:r>
              <a:rPr lang="en-US" altLang="zh-CN" sz="2500" dirty="0"/>
              <a:t>      "description": "description of </a:t>
            </a:r>
            <a:r>
              <a:rPr lang="en-US" altLang="zh-CN" sz="2500" dirty="0" err="1"/>
              <a:t>fieldn</a:t>
            </a:r>
            <a:r>
              <a:rPr lang="en-US" altLang="zh-CN" sz="2500" dirty="0"/>
              <a:t>"</a:t>
            </a:r>
          </a:p>
          <a:p>
            <a:pPr marL="0" indent="0">
              <a:buNone/>
            </a:pPr>
            <a:r>
              <a:rPr lang="en-US" altLang="zh-CN" sz="2500" dirty="0"/>
              <a:t>    }</a:t>
            </a:r>
          </a:p>
          <a:p>
            <a:pPr marL="0" indent="0">
              <a:buNone/>
            </a:pPr>
            <a:r>
              <a:rPr lang="en-US" altLang="zh-CN" sz="2500" dirty="0"/>
              <a:t>   },</a:t>
            </a:r>
          </a:p>
          <a:p>
            <a:pPr marL="0" indent="0">
              <a:buNone/>
            </a:pPr>
            <a:r>
              <a:rPr lang="en-US" altLang="zh-CN" sz="2500" dirty="0"/>
              <a:t>   "relation":{</a:t>
            </a:r>
          </a:p>
          <a:p>
            <a:pPr marL="0" indent="0">
              <a:buNone/>
            </a:pPr>
            <a:r>
              <a:rPr lang="en-US" altLang="zh-CN" sz="2500" dirty="0"/>
              <a:t>      "</a:t>
            </a:r>
            <a:r>
              <a:rPr lang="en-US" altLang="zh-CN" sz="2500" dirty="0" err="1"/>
              <a:t>modelRelation</a:t>
            </a:r>
            <a:r>
              <a:rPr lang="en-US" altLang="zh-CN" sz="2500" dirty="0"/>
              <a:t>":[</a:t>
            </a:r>
          </a:p>
          <a:p>
            <a:pPr marL="0" indent="0">
              <a:buNone/>
            </a:pPr>
            <a:r>
              <a:rPr lang="en-US" altLang="zh-CN" sz="2500" dirty="0"/>
              <a:t>{</a:t>
            </a:r>
          </a:p>
          <a:p>
            <a:pPr marL="0" indent="0">
              <a:buNone/>
            </a:pPr>
            <a:r>
              <a:rPr lang="en-US" altLang="zh-CN" sz="2500" dirty="0"/>
              <a:t>        "</a:t>
            </a:r>
            <a:r>
              <a:rPr lang="en-US" altLang="zh-CN" sz="2500" dirty="0" err="1"/>
              <a:t>modelName</a:t>
            </a:r>
            <a:r>
              <a:rPr lang="en-US" altLang="zh-CN" sz="2500" dirty="0"/>
              <a:t>":"</a:t>
            </a:r>
            <a:r>
              <a:rPr lang="en-US" altLang="zh-CN" sz="2500" dirty="0" err="1"/>
              <a:t>foreignKey</a:t>
            </a:r>
            <a:r>
              <a:rPr lang="en-US" altLang="zh-CN" sz="2500" dirty="0"/>
              <a:t>",</a:t>
            </a:r>
          </a:p>
          <a:p>
            <a:pPr marL="0" indent="0">
              <a:buNone/>
            </a:pPr>
            <a:r>
              <a:rPr lang="en-US" altLang="zh-CN" sz="2500" dirty="0"/>
              <a:t>        "</a:t>
            </a:r>
            <a:r>
              <a:rPr lang="en-US" altLang="zh-CN" sz="2500" dirty="0" err="1"/>
              <a:t>relatModelName</a:t>
            </a:r>
            <a:r>
              <a:rPr lang="en-US" altLang="zh-CN" sz="2500" dirty="0"/>
              <a:t>":"key"</a:t>
            </a:r>
          </a:p>
          <a:p>
            <a:pPr marL="0" indent="0">
              <a:buNone/>
            </a:pPr>
            <a:r>
              <a:rPr lang="en-US" altLang="zh-CN" sz="2500" dirty="0"/>
              <a:t>      }</a:t>
            </a:r>
          </a:p>
          <a:p>
            <a:pPr marL="0" indent="0">
              <a:buNone/>
            </a:pPr>
            <a:r>
              <a:rPr lang="en-US" altLang="zh-CN" sz="2500" dirty="0"/>
              <a:t>    ]</a:t>
            </a:r>
          </a:p>
          <a:p>
            <a:pPr marL="0" indent="0">
              <a:buNone/>
            </a:pPr>
            <a:r>
              <a:rPr lang="en-US" altLang="zh-CN" sz="2500" dirty="0"/>
              <a:t>   }</a:t>
            </a:r>
          </a:p>
          <a:p>
            <a:pPr marL="0" indent="0">
              <a:buNone/>
            </a:pPr>
            <a:r>
              <a:rPr lang="en-US" altLang="zh-CN" sz="2500" dirty="0"/>
              <a:t>}</a:t>
            </a: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973875"/>
      </p:ext>
    </p:extLst>
  </p:cSld>
  <p:clrMapOvr>
    <a:masterClrMapping/>
  </p:clrMapOvr>
</p:sld>
</file>

<file path=ppt/theme/theme1.xml><?xml version="1.0" encoding="utf-8"?>
<a:theme xmlns:a="http://schemas.openxmlformats.org/drawingml/2006/main" name="huha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首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huhao</Template>
  <TotalTime>194</TotalTime>
  <Words>1461</Words>
  <Application>Microsoft Office PowerPoint</Application>
  <PresentationFormat>宽屏</PresentationFormat>
  <Paragraphs>241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华文楷体</vt:lpstr>
      <vt:lpstr>微软雅黑</vt:lpstr>
      <vt:lpstr>Arial</vt:lpstr>
      <vt:lpstr>Calibri</vt:lpstr>
      <vt:lpstr>Calibri Light</vt:lpstr>
      <vt:lpstr>Rockwell Extra Bold</vt:lpstr>
      <vt:lpstr>Times New Roman</vt:lpstr>
      <vt:lpstr>Wingdings</vt:lpstr>
      <vt:lpstr>huhao</vt:lpstr>
      <vt:lpstr>1_自定义设计方案</vt:lpstr>
      <vt:lpstr>自定义设计方案</vt:lpstr>
      <vt:lpstr>首页</vt:lpstr>
      <vt:lpstr>2_自定义设计方案</vt:lpstr>
      <vt:lpstr>3_自定义设计方案</vt:lpstr>
      <vt:lpstr>科学元数据管理软件框架介绍</vt:lpstr>
      <vt:lpstr>PowerPoint 演示文稿</vt:lpstr>
      <vt:lpstr>背景</vt:lpstr>
      <vt:lpstr>任务与目标</vt:lpstr>
      <vt:lpstr>任务与目标</vt:lpstr>
      <vt:lpstr>整体架构</vt:lpstr>
      <vt:lpstr>数据模型定义</vt:lpstr>
      <vt:lpstr>数据模型定义</vt:lpstr>
      <vt:lpstr>数据模型定义</vt:lpstr>
      <vt:lpstr>数据模型存储</vt:lpstr>
      <vt:lpstr>数据模型定义</vt:lpstr>
      <vt:lpstr>数据接口定义</vt:lpstr>
      <vt:lpstr>数据接口定义</vt:lpstr>
      <vt:lpstr>数据接口定义</vt:lpstr>
      <vt:lpstr>数据接口存储</vt:lpstr>
      <vt:lpstr>接口使用</vt:lpstr>
      <vt:lpstr>真实科学元数据</vt:lpstr>
      <vt:lpstr>开发进度&amp;面临问题</vt:lpstr>
      <vt:lpstr>进度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unknown</dc:creator>
  <cp:lastModifiedBy>王 浩帆</cp:lastModifiedBy>
  <cp:revision>321</cp:revision>
  <dcterms:created xsi:type="dcterms:W3CDTF">2019-11-05T01:17:00Z</dcterms:created>
  <dcterms:modified xsi:type="dcterms:W3CDTF">2022-09-22T06:03:26Z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59081DE6C3BE464A80359C52F548308D</vt:lpwstr>
  </property>
  <property fmtid="{D5CDD505-2E9C-101B-9397-08002B2CF9AE}" pid="3" name="KSOProductBuildVer">
    <vt:lpwstr>2052-11.1.0.11194</vt:lpwstr>
  </property>
</Properties>
</file>