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409" r:id="rId3"/>
    <p:sldId id="410" r:id="rId4"/>
    <p:sldId id="412" r:id="rId5"/>
    <p:sldId id="414" r:id="rId6"/>
    <p:sldId id="415" r:id="rId7"/>
    <p:sldId id="416" r:id="rId8"/>
    <p:sldId id="417" r:id="rId9"/>
    <p:sldId id="418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b="1" i="0" spc="30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1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>
            <a:lvl1pPr marL="228600" indent="-228600" eaLnBrk="1" fontAlgn="auto" latinLnBrk="0" hangingPunct="1">
              <a:lnSpc>
                <a:spcPct val="13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60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 b="1" i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uFillTx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lnSpc>
                <a:spcPct val="130000"/>
              </a:lnSpc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1" fontAlgn="auto" latinLnBrk="0" hangingPunct="1">
              <a:lnSpc>
                <a:spcPct val="120000"/>
              </a:lnSpc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1" fontAlgn="auto" latinLnBrk="0" hangingPunct="1">
              <a:lnSpc>
                <a:spcPct val="120000"/>
              </a:lnSpc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lnSpc>
                <a:spcPct val="120000"/>
              </a:lnSpc>
              <a:defRPr sz="1400"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lang="zh-CN" altLang="en-US" sz="14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+mn-ea"/>
              </a:defRPr>
            </a:lvl1pPr>
            <a:lvl2pPr marL="457200" indent="0" defTabSz="914400" eaLnBrk="1" fontAlgn="auto" latinLnBrk="0" hangingPunct="1">
              <a:buNone/>
              <a:tabLst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eaLnBrk="1" fontAlgn="auto" latinLnBrk="0" hangingPunct="1">
              <a:defRPr u="none" strike="noStrike" kern="1200" cap="none" spc="150" normalizeH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800" b="1" i="0" u="none" strike="noStrike" kern="1200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 eaLnBrk="1" fontAlgn="auto" latinLnBrk="0" hangingPunct="1">
              <a:lnSpc>
                <a:spcPct val="130000"/>
              </a:lnSpc>
              <a:spcAft>
                <a:spcPts val="10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1pPr>
            <a:lvl2pPr marL="685800" indent="-228600" defTabSz="9144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2pPr>
            <a:lvl3pPr marL="1143000" indent="-228600" eaLnBrk="1" fontAlgn="auto" latinLnBrk="0" hangingPunct="1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●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3pPr>
            <a:lvl4pPr marL="16002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Wingdings" panose="05000000000000000000" charset="0"/>
              <a:buChar char="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4pPr>
            <a:lvl5pPr marL="2057400" indent="-228600" eaLnBrk="1" fontAlgn="auto" latinLnBrk="0" hangingPunct="1">
              <a:lnSpc>
                <a:spcPct val="120000"/>
              </a:lnSpc>
              <a:spcAft>
                <a:spcPts val="300"/>
              </a:spcAft>
              <a:buFont typeface="Arial" panose="020B0604020202020204" pitchFamily="34" charset="0"/>
              <a:buChar char="•"/>
              <a:defRPr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7.xml"/><Relationship Id="rId2" Type="http://schemas.openxmlformats.org/officeDocument/2006/relationships/image" Target="../media/image1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6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69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7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3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海工特征提取技术细节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林仕航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1475" y="551180"/>
            <a:ext cx="1074547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mffs</a:t>
            </a:r>
            <a:r>
              <a:rPr lang="zh-CN" altLang="en-US"/>
              <a:t>（梅尔倒谱系数</a:t>
            </a:r>
            <a:r>
              <a:rPr lang="zh-CN" altLang="en-US"/>
              <a:t>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使用</a:t>
            </a:r>
            <a:r>
              <a:rPr lang="en-US" altLang="zh-CN"/>
              <a:t>python</a:t>
            </a:r>
            <a:r>
              <a:rPr lang="zh-CN" altLang="en-US"/>
              <a:t>第三方库</a:t>
            </a:r>
            <a:r>
              <a:rPr lang="en-US" altLang="zh-CN"/>
              <a:t>librosa</a:t>
            </a:r>
            <a:endParaRPr lang="en-US" altLang="zh-CN"/>
          </a:p>
          <a:p>
            <a:r>
              <a:rPr lang="zh-CN" altLang="en-US"/>
              <a:t>代码引用</a:t>
            </a:r>
            <a:endParaRPr lang="en-US" altLang="zh-CN"/>
          </a:p>
          <a:p>
            <a:r>
              <a:rPr lang="en-US" altLang="zh-CN"/>
              <a:t>mfccs = librosa.feature.mfcc(music, sr=sr,n_mfcc=20)</a:t>
            </a:r>
            <a:endParaRPr lang="en-US" altLang="zh-CN"/>
          </a:p>
          <a:p>
            <a:r>
              <a:rPr lang="en-US" altLang="zh-CN"/>
              <a:t>print (mfccs.shape)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music</a:t>
            </a:r>
            <a:r>
              <a:rPr lang="zh-CN" altLang="en-US"/>
              <a:t>为音频文件的音频序列</a:t>
            </a:r>
            <a:endParaRPr lang="zh-CN" altLang="en-US"/>
          </a:p>
          <a:p>
            <a:r>
              <a:rPr lang="en-US" altLang="zh-CN"/>
              <a:t>sr</a:t>
            </a:r>
            <a:r>
              <a:rPr lang="zh-CN" altLang="en-US"/>
              <a:t>为采样频率</a:t>
            </a:r>
            <a:endParaRPr lang="zh-CN" altLang="en-US"/>
          </a:p>
          <a:p>
            <a:r>
              <a:rPr lang="en-US" altLang="zh-CN"/>
              <a:t>n_mfcc</a:t>
            </a:r>
            <a:r>
              <a:rPr lang="zh-CN" altLang="en-US"/>
              <a:t>为滤波器个数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mfccs.shape</a:t>
            </a:r>
            <a:r>
              <a:rPr lang="zh-CN" altLang="en-US">
                <a:sym typeface="+mn-ea"/>
              </a:rPr>
              <a:t>即为梅尔倒谱系数 例：(20, 97)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可视化图片展示</a:t>
            </a:r>
            <a:endParaRPr lang="zh-CN" altLang="en-US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426835" y="1066800"/>
            <a:ext cx="5298440" cy="39808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1475" y="551180"/>
            <a:ext cx="1074547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2.</a:t>
            </a:r>
            <a:r>
              <a:rPr lang="zh-CN" altLang="en-US"/>
              <a:t>过零率</a:t>
            </a:r>
            <a:endParaRPr lang="zh-CN" altLang="en-US"/>
          </a:p>
          <a:p>
            <a:r>
              <a:rPr lang="zh-CN" altLang="en-US">
                <a:sym typeface="+mn-ea"/>
              </a:rPr>
              <a:t>使用</a:t>
            </a:r>
            <a:r>
              <a:rPr lang="en-US" altLang="zh-CN">
                <a:sym typeface="+mn-ea"/>
              </a:rPr>
              <a:t>python</a:t>
            </a:r>
            <a:r>
              <a:rPr lang="zh-CN" altLang="en-US">
                <a:sym typeface="+mn-ea"/>
              </a:rPr>
              <a:t>第三方库</a:t>
            </a:r>
            <a:r>
              <a:rPr lang="en-US" altLang="zh-CN">
                <a:sym typeface="+mn-ea"/>
              </a:rPr>
              <a:t>librosa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librosa.feature.zero_crossing_rate(music, frame_length = 2048, hop_length = 512, center = True)</a:t>
            </a:r>
            <a:endParaRPr lang="zh-CN" altLang="en-US"/>
          </a:p>
          <a:p>
            <a:r>
              <a:rPr lang="zh-CN" altLang="en-US"/>
              <a:t>zero_crossing_Array = librosa.feature.zero_crossing_rate(music)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zero_crossing_Array为返回的过零率数值，指每帧的过零率。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用户输入时间，根据时间转换成帧数，进行提取。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可视化展示如下</a:t>
            </a:r>
            <a:endParaRPr lang="zh-CN" altLang="en-US"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3768725"/>
            <a:ext cx="8204835" cy="292862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1475" y="551180"/>
            <a:ext cx="10745470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</a:t>
            </a:r>
            <a:r>
              <a:rPr lang="zh-CN" altLang="en-US"/>
              <a:t>功率谱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功率谱采用</a:t>
            </a:r>
            <a:r>
              <a:rPr lang="en-US" altLang="zh-CN"/>
              <a:t>python</a:t>
            </a:r>
            <a:r>
              <a:rPr lang="zh-CN" altLang="en-US"/>
              <a:t>计算</a:t>
            </a:r>
            <a:r>
              <a:rPr lang="zh-CN" altLang="en-US"/>
              <a:t>频域功率谱</a:t>
            </a:r>
            <a:endParaRPr lang="zh-CN" altLang="en-US"/>
          </a:p>
          <a:p>
            <a:r>
              <a:rPr lang="zh-CN" altLang="en-US"/>
              <a:t>主要代码：</a:t>
            </a:r>
            <a:endParaRPr lang="zh-CN" altLang="en-US"/>
          </a:p>
          <a:p>
            <a:r>
              <a:rPr lang="en-US" altLang="zh-CN"/>
              <a:t>Y = fft(y, num_fft) </a:t>
            </a:r>
            <a:endParaRPr lang="en-US" altLang="zh-CN"/>
          </a:p>
          <a:p>
            <a:r>
              <a:rPr lang="en-US" altLang="zh-CN"/>
              <a:t>Y = np.abs(Y)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ps = Y**2 / num_fft</a:t>
            </a:r>
            <a:endParaRPr lang="en-US" altLang="zh-CN"/>
          </a:p>
          <a:p>
            <a:r>
              <a:rPr lang="en-US" altLang="zh-CN"/>
              <a:t>20*np.log10(ps[:num_fft//2]))</a:t>
            </a:r>
            <a:endParaRPr lang="en-US" altLang="zh-CN"/>
          </a:p>
          <a:p>
            <a:r>
              <a:rPr lang="en-US" altLang="zh-CN"/>
              <a:t>y</a:t>
            </a:r>
            <a:r>
              <a:rPr lang="zh-CN" altLang="en-US"/>
              <a:t>为音频序列，</a:t>
            </a:r>
            <a:r>
              <a:rPr lang="en-US" altLang="zh-CN"/>
              <a:t>num_fft</a:t>
            </a:r>
            <a:r>
              <a:rPr lang="zh-CN" altLang="en-US"/>
              <a:t>为采样点数</a:t>
            </a:r>
            <a:endParaRPr lang="zh-CN" altLang="en-US"/>
          </a:p>
          <a:p>
            <a:r>
              <a:rPr lang="en-US" altLang="zh-CN"/>
              <a:t>Y</a:t>
            </a:r>
            <a:r>
              <a:rPr lang="zh-CN" altLang="en-US"/>
              <a:t>提取其中的复数部分，获得振幅。</a:t>
            </a:r>
            <a:endParaRPr lang="zh-CN" altLang="en-US"/>
          </a:p>
          <a:p>
            <a:r>
              <a:rPr lang="zh-CN" altLang="en-US"/>
              <a:t>转换为</a:t>
            </a:r>
            <a:r>
              <a:rPr lang="en-US" altLang="zh-CN"/>
              <a:t>db</a:t>
            </a:r>
            <a:r>
              <a:rPr lang="zh-CN" altLang="en-US"/>
              <a:t>单位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图中采样频率为</a:t>
            </a:r>
            <a:r>
              <a:rPr lang="en-US" altLang="zh-CN"/>
              <a:t>1024</a:t>
            </a:r>
            <a:r>
              <a:rPr lang="zh-CN" altLang="en-US"/>
              <a:t>，法线兑成轴为</a:t>
            </a:r>
            <a:r>
              <a:rPr lang="en-US" altLang="zh-CN"/>
              <a:t>512</a:t>
            </a:r>
            <a:r>
              <a:rPr lang="zh-CN" altLang="en-US"/>
              <a:t>，即采样点数的一般，所以在前端绘制的时候，只绘制一半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问题：</a:t>
            </a:r>
            <a:r>
              <a:rPr lang="en-US" altLang="zh-CN"/>
              <a:t>	</a:t>
            </a:r>
            <a:r>
              <a:rPr lang="zh-CN" altLang="en-US"/>
              <a:t>采样点数多少合适？前端目前设置为</a:t>
            </a:r>
            <a:r>
              <a:rPr lang="en-US" altLang="zh-CN"/>
              <a:t>25000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采样频率多少合适？目前设置为</a:t>
            </a:r>
            <a:r>
              <a:rPr lang="en-US" altLang="zh-CN"/>
              <a:t>44.1khz</a:t>
            </a:r>
            <a:endParaRPr lang="en-US" altLang="zh-CN"/>
          </a:p>
          <a:p>
            <a:r>
              <a:rPr lang="en-US" altLang="zh-CN"/>
              <a:t>	</a:t>
            </a:r>
            <a:r>
              <a:rPr lang="zh-CN" altLang="en-US"/>
              <a:t>以上两个也可以做成参数供用户交互。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57265" y="551180"/>
            <a:ext cx="5059680" cy="110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7265" y="1865630"/>
            <a:ext cx="5029200" cy="12192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1475" y="551180"/>
            <a:ext cx="10745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</a:t>
            </a:r>
            <a:r>
              <a:rPr lang="en-US" altLang="zh-CN"/>
              <a:t>1/3</a:t>
            </a:r>
            <a:r>
              <a:rPr lang="zh-CN" altLang="en-US"/>
              <a:t>倍频程分析</a:t>
            </a:r>
            <a:endParaRPr lang="zh-CN" altLang="en-US"/>
          </a:p>
          <a:p>
            <a:r>
              <a:rPr lang="zh-CN" altLang="en-US"/>
              <a:t>参考资料</a:t>
            </a:r>
            <a:endParaRPr lang="zh-CN" altLang="en-US"/>
          </a:p>
          <a:p>
            <a:r>
              <a:rPr lang="zh-CN" altLang="en-US"/>
              <a:t>https://zhuanlan.zhihu.com/p/26732433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1725930"/>
            <a:ext cx="6050280" cy="1554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755" y="201295"/>
            <a:ext cx="5349240" cy="585216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1655" y="3729355"/>
            <a:ext cx="5202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所以可以获得倍频程的中心频率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再根据公式获取上下限频率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1475" y="551180"/>
            <a:ext cx="1074547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</a:t>
            </a:r>
            <a:r>
              <a:rPr lang="en-US" altLang="zh-CN"/>
              <a:t>1/3</a:t>
            </a:r>
            <a:r>
              <a:rPr lang="zh-CN" altLang="en-US"/>
              <a:t>倍频程分析</a:t>
            </a:r>
            <a:endParaRPr lang="zh-CN" altLang="en-US"/>
          </a:p>
          <a:p>
            <a:r>
              <a:rPr lang="zh-CN" altLang="en-US"/>
              <a:t>参考资料</a:t>
            </a:r>
            <a:endParaRPr lang="zh-CN" altLang="en-US"/>
          </a:p>
          <a:p>
            <a:r>
              <a:rPr lang="zh-CN" altLang="en-US"/>
              <a:t>https://zhuanlan.zhihu.com/p/26732433</a:t>
            </a:r>
            <a:endParaRPr lang="zh-CN" altLang="en-US"/>
          </a:p>
          <a:p>
            <a:r>
              <a:rPr lang="zh-CN" altLang="en-US"/>
              <a:t>最后进行数据处理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475" y="1838960"/>
            <a:ext cx="6111240" cy="49377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371475" y="611505"/>
            <a:ext cx="52070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3. </a:t>
            </a:r>
            <a:r>
              <a:rPr lang="en-US" altLang="zh-CN"/>
              <a:t>1/3</a:t>
            </a:r>
            <a:r>
              <a:rPr lang="zh-CN" altLang="en-US"/>
              <a:t>倍频程分析</a:t>
            </a:r>
            <a:endParaRPr lang="zh-CN" altLang="en-US"/>
          </a:p>
          <a:p>
            <a:r>
              <a:rPr lang="zh-CN" altLang="en-US"/>
              <a:t>参考资料</a:t>
            </a:r>
            <a:endParaRPr lang="zh-CN" altLang="en-US"/>
          </a:p>
          <a:p>
            <a:r>
              <a:rPr lang="zh-CN" altLang="en-US"/>
              <a:t>https://zhuanlan.zhihu.com/p/26732433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  num_fft = 25000</a:t>
            </a:r>
            <a:endParaRPr lang="zh-CN" altLang="en-US"/>
          </a:p>
          <a:p>
            <a:r>
              <a:rPr lang="zh-CN" altLang="en-US"/>
              <a:t>    # 快速傅里叶变换</a:t>
            </a:r>
            <a:endParaRPr lang="zh-CN" altLang="en-US"/>
          </a:p>
          <a:p>
            <a:r>
              <a:rPr lang="zh-CN" altLang="en-US"/>
              <a:t>    Y = fft(music, num_fft)</a:t>
            </a:r>
            <a:endParaRPr lang="zh-CN" altLang="en-US"/>
          </a:p>
          <a:p>
            <a:r>
              <a:rPr lang="zh-CN" altLang="en-US"/>
              <a:t>    Y = np.abs(Y)</a:t>
            </a:r>
            <a:endParaRPr lang="zh-CN" altLang="en-US"/>
          </a:p>
          <a:p>
            <a:r>
              <a:rPr lang="zh-CN" altLang="en-US"/>
              <a:t>    # 确定频率上下限</a:t>
            </a:r>
            <a:endParaRPr lang="zh-CN" altLang="en-US"/>
          </a:p>
          <a:p>
            <a:r>
              <a:rPr lang="zh-CN" altLang="en-US"/>
              <a:t>    fsAll = []</a:t>
            </a:r>
            <a:endParaRPr lang="zh-CN" altLang="en-US"/>
          </a:p>
          <a:p>
            <a:r>
              <a:rPr lang="zh-CN" altLang="en-US"/>
              <a:t>    for num in range(0, len(f_one_third)):</a:t>
            </a:r>
            <a:endParaRPr lang="zh-CN" altLang="en-US"/>
          </a:p>
          <a:p>
            <a:r>
              <a:rPr lang="zh-CN" altLang="en-US"/>
              <a:t>        fs = f_one_third[num]</a:t>
            </a:r>
            <a:endParaRPr lang="zh-CN" altLang="en-US"/>
          </a:p>
          <a:p>
            <a:r>
              <a:rPr lang="zh-CN" altLang="en-US"/>
              <a:t>        fs_low = fs / math.pow(2, 1 / 6)</a:t>
            </a:r>
            <a:endParaRPr lang="zh-CN" altLang="en-US"/>
          </a:p>
          <a:p>
            <a:r>
              <a:rPr lang="zh-CN" altLang="en-US"/>
              <a:t>        fs_hight = fs * math.pow(2, 1 / 6)</a:t>
            </a:r>
            <a:endParaRPr lang="zh-CN" altLang="en-US"/>
          </a:p>
          <a:p>
            <a:r>
              <a:rPr lang="zh-CN" altLang="en-US"/>
              <a:t>        fsAll.append(fs)</a:t>
            </a:r>
            <a:endParaRPr lang="zh-CN" altLang="en-US"/>
          </a:p>
          <a:p>
            <a:r>
              <a:rPr lang="zh-CN" altLang="en-US"/>
              <a:t>        fsAll.append(fs_low)</a:t>
            </a:r>
            <a:endParaRPr lang="zh-CN" altLang="en-US"/>
          </a:p>
          <a:p>
            <a:r>
              <a:rPr lang="zh-CN" altLang="en-US"/>
              <a:t>        fsAll.append(fs_hight)</a:t>
            </a:r>
            <a:endParaRPr lang="zh-CN" altLang="en-US"/>
          </a:p>
          <a:p>
            <a:r>
              <a:rPr lang="zh-CN" altLang="en-US"/>
              <a:t>   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487035" y="704850"/>
            <a:ext cx="577088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 for num in range(0, len(f_one_third)):</a:t>
            </a:r>
            <a:endParaRPr lang="zh-CN" altLang="en-US"/>
          </a:p>
          <a:p>
            <a:r>
              <a:rPr lang="zh-CN" altLang="en-US">
                <a:sym typeface="+mn-ea"/>
              </a:rPr>
              <a:t>        print(f_one_third[num])</a:t>
            </a:r>
            <a:endParaRPr lang="zh-CN" altLang="en-US"/>
          </a:p>
          <a:p>
            <a:r>
              <a:rPr lang="zh-CN" altLang="en-US">
                <a:sym typeface="+mn-ea"/>
              </a:rPr>
              <a:t>        n = fsAll.index(f_one_third[num])</a:t>
            </a:r>
            <a:endParaRPr lang="zh-CN" altLang="en-US"/>
          </a:p>
          <a:p>
            <a:r>
              <a:rPr lang="zh-CN" altLang="en-US">
                <a:sym typeface="+mn-ea"/>
              </a:rPr>
              <a:t>        start = int(fsAll[n + 1])</a:t>
            </a:r>
            <a:endParaRPr lang="zh-CN" altLang="en-US"/>
          </a:p>
          <a:p>
            <a:r>
              <a:rPr lang="zh-CN" altLang="en-US">
                <a:sym typeface="+mn-ea"/>
              </a:rPr>
              <a:t>        end = int(fsAll[n + 2])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        sum_pow2 = 0</a:t>
            </a:r>
            <a:endParaRPr lang="zh-CN" altLang="en-US"/>
          </a:p>
          <a:p>
            <a:r>
              <a:rPr lang="zh-CN" altLang="en-US">
                <a:sym typeface="+mn-ea"/>
              </a:rPr>
              <a:t>        for num1 in range(start, end):</a:t>
            </a:r>
            <a:endParaRPr lang="zh-CN" altLang="en-US"/>
          </a:p>
          <a:p>
            <a:r>
              <a:rPr lang="zh-CN" altLang="en-US">
                <a:sym typeface="+mn-ea"/>
              </a:rPr>
              <a:t>            sum_pow2 = math.pow(Y[num1], 2) + sum_pow2</a:t>
            </a:r>
            <a:endParaRPr lang="zh-CN" altLang="en-US"/>
          </a:p>
          <a:p>
            <a:r>
              <a:rPr lang="zh-CN" altLang="en-US">
                <a:sym typeface="+mn-ea"/>
              </a:rPr>
              <a:t>        fsAll_p.append(sum_pow2 / num_fft)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7050" y="542290"/>
            <a:ext cx="1141095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后续开发 关于特征提取的不清楚点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音频文件清晰度的特征提取</a:t>
            </a:r>
            <a:endParaRPr lang="zh-CN" altLang="en-US"/>
          </a:p>
          <a:p>
            <a:r>
              <a:rPr lang="zh-CN" altLang="en-US"/>
              <a:t>    个人理解：音频的采样率或者比特率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2.</a:t>
            </a:r>
            <a:r>
              <a:rPr lang="zh-CN" altLang="en-US"/>
              <a:t>  </a:t>
            </a:r>
            <a:r>
              <a:rPr lang="zh-CN" altLang="en-US">
                <a:sym typeface="+mn-ea"/>
              </a:rPr>
              <a:t>音频文件的信息熵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3.</a:t>
            </a:r>
            <a:r>
              <a:rPr lang="zh-CN" altLang="en-US">
                <a:sym typeface="+mn-ea"/>
              </a:rPr>
              <a:t>主动脉冲信号中的平台属性指的是什么</a:t>
            </a:r>
            <a:r>
              <a:rPr lang="zh-CN" altLang="en-US">
                <a:sym typeface="+mn-ea"/>
              </a:rPr>
              <a:t>？</a:t>
            </a:r>
            <a:endParaRPr lang="zh-CN" altLang="en-US"/>
          </a:p>
          <a:p>
            <a:r>
              <a:rPr lang="en-US" altLang="zh-CN"/>
              <a:t>	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050" y="3126740"/>
            <a:ext cx="4792980" cy="11049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PLACING_PICTURE_USER_VIEWPORT" val="{&quot;height&quot;:7248,&quot;width&quot;:9648}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176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1648</Words>
  <Application>WPS 演示</Application>
  <PresentationFormat>宽屏</PresentationFormat>
  <Paragraphs>106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空白演示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仕航</cp:lastModifiedBy>
  <cp:revision>172</cp:revision>
  <dcterms:created xsi:type="dcterms:W3CDTF">2019-06-19T02:08:00Z</dcterms:created>
  <dcterms:modified xsi:type="dcterms:W3CDTF">2020-08-10T14:10:32Z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2052-11.1.0.9828</vt:lpwstr>
  </property>
</Properties>
</file>