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heme/theme4.xml" ContentType="application/vnd.openxmlformats-officedocument.theme+xml"/>
  <Override PartName="/ppt/theme/themeOverride2.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notesSlides/notesSlide1.xml" ContentType="application/vnd.openxmlformats-officedocument.presentationml.notesSl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notesSlides/notesSlide2.xml" ContentType="application/vnd.openxmlformats-officedocument.presentationml.notesSl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notesSlides/notesSlide3.xml" ContentType="application/vnd.openxmlformats-officedocument.presentationml.notesSlide+xml"/>
  <Override PartName="/ppt/theme/themeOverride95.xml" ContentType="application/vnd.openxmlformats-officedocument.themeOverride+xml"/>
  <Override PartName="/ppt/notesSlides/notesSlide4.xml" ContentType="application/vnd.openxmlformats-officedocument.presentationml.notesSlide+xml"/>
  <Override PartName="/ppt/theme/themeOverride96.xml" ContentType="application/vnd.openxmlformats-officedocument.themeOverride+xml"/>
  <Override PartName="/ppt/notesSlides/notesSlide5.xml" ContentType="application/vnd.openxmlformats-officedocument.presentationml.notesSlide+xml"/>
  <Override PartName="/ppt/theme/themeOverride97.xml" ContentType="application/vnd.openxmlformats-officedocument.themeOverride+xml"/>
  <Override PartName="/ppt/notesSlides/notesSlide6.xml" ContentType="application/vnd.openxmlformats-officedocument.presentationml.notesSlide+xml"/>
  <Override PartName="/ppt/theme/themeOverride98.xml" ContentType="application/vnd.openxmlformats-officedocument.themeOverr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 id="2147483684" r:id="rId3"/>
  </p:sldMasterIdLst>
  <p:notesMasterIdLst>
    <p:notesMasterId r:id="rId102"/>
  </p:notesMasterIdLst>
  <p:sldIdLst>
    <p:sldId id="563" r:id="rId4"/>
    <p:sldId id="564" r:id="rId5"/>
    <p:sldId id="258" r:id="rId6"/>
    <p:sldId id="337" r:id="rId7"/>
    <p:sldId id="338" r:id="rId8"/>
    <p:sldId id="270" r:id="rId9"/>
    <p:sldId id="339" r:id="rId10"/>
    <p:sldId id="342" r:id="rId11"/>
    <p:sldId id="343" r:id="rId12"/>
    <p:sldId id="344" r:id="rId13"/>
    <p:sldId id="345" r:id="rId14"/>
    <p:sldId id="346" r:id="rId15"/>
    <p:sldId id="358" r:id="rId16"/>
    <p:sldId id="347" r:id="rId17"/>
    <p:sldId id="348" r:id="rId18"/>
    <p:sldId id="349" r:id="rId19"/>
    <p:sldId id="350" r:id="rId20"/>
    <p:sldId id="359" r:id="rId21"/>
    <p:sldId id="360" r:id="rId22"/>
    <p:sldId id="351" r:id="rId23"/>
    <p:sldId id="352" r:id="rId24"/>
    <p:sldId id="361" r:id="rId25"/>
    <p:sldId id="362" r:id="rId26"/>
    <p:sldId id="363" r:id="rId27"/>
    <p:sldId id="353" r:id="rId28"/>
    <p:sldId id="284" r:id="rId29"/>
    <p:sldId id="285" r:id="rId30"/>
    <p:sldId id="286" r:id="rId31"/>
    <p:sldId id="372" r:id="rId32"/>
    <p:sldId id="373" r:id="rId33"/>
    <p:sldId id="535" r:id="rId34"/>
    <p:sldId id="374" r:id="rId35"/>
    <p:sldId id="375" r:id="rId36"/>
    <p:sldId id="376" r:id="rId37"/>
    <p:sldId id="377" r:id="rId38"/>
    <p:sldId id="378" r:id="rId39"/>
    <p:sldId id="379" r:id="rId40"/>
    <p:sldId id="380" r:id="rId41"/>
    <p:sldId id="381" r:id="rId42"/>
    <p:sldId id="433" r:id="rId43"/>
    <p:sldId id="434" r:id="rId44"/>
    <p:sldId id="435" r:id="rId45"/>
    <p:sldId id="436" r:id="rId46"/>
    <p:sldId id="437" r:id="rId47"/>
    <p:sldId id="538" r:id="rId48"/>
    <p:sldId id="438" r:id="rId49"/>
    <p:sldId id="439" r:id="rId50"/>
    <p:sldId id="440" r:id="rId51"/>
    <p:sldId id="441" r:id="rId52"/>
    <p:sldId id="442" r:id="rId53"/>
    <p:sldId id="443" r:id="rId54"/>
    <p:sldId id="444" r:id="rId55"/>
    <p:sldId id="445" r:id="rId56"/>
    <p:sldId id="446" r:id="rId57"/>
    <p:sldId id="388" r:id="rId58"/>
    <p:sldId id="389" r:id="rId59"/>
    <p:sldId id="536" r:id="rId60"/>
    <p:sldId id="390" r:id="rId61"/>
    <p:sldId id="391" r:id="rId62"/>
    <p:sldId id="301" r:id="rId63"/>
    <p:sldId id="302" r:id="rId64"/>
    <p:sldId id="304" r:id="rId65"/>
    <p:sldId id="305" r:id="rId66"/>
    <p:sldId id="306" r:id="rId67"/>
    <p:sldId id="307" r:id="rId68"/>
    <p:sldId id="308" r:id="rId69"/>
    <p:sldId id="312" r:id="rId70"/>
    <p:sldId id="313" r:id="rId71"/>
    <p:sldId id="399" r:id="rId72"/>
    <p:sldId id="264" r:id="rId73"/>
    <p:sldId id="265" r:id="rId74"/>
    <p:sldId id="266" r:id="rId75"/>
    <p:sldId id="267" r:id="rId76"/>
    <p:sldId id="268" r:id="rId77"/>
    <p:sldId id="269" r:id="rId78"/>
    <p:sldId id="298" r:id="rId79"/>
    <p:sldId id="299" r:id="rId80"/>
    <p:sldId id="539" r:id="rId81"/>
    <p:sldId id="303" r:id="rId82"/>
    <p:sldId id="340" r:id="rId83"/>
    <p:sldId id="271" r:id="rId84"/>
    <p:sldId id="282" r:id="rId85"/>
    <p:sldId id="281" r:id="rId86"/>
    <p:sldId id="280" r:id="rId87"/>
    <p:sldId id="272" r:id="rId88"/>
    <p:sldId id="273" r:id="rId89"/>
    <p:sldId id="274" r:id="rId90"/>
    <p:sldId id="540" r:id="rId91"/>
    <p:sldId id="328" r:id="rId92"/>
    <p:sldId id="329" r:id="rId93"/>
    <p:sldId id="330" r:id="rId94"/>
    <p:sldId id="331" r:id="rId95"/>
    <p:sldId id="332" r:id="rId96"/>
    <p:sldId id="432" r:id="rId97"/>
    <p:sldId id="429" r:id="rId98"/>
    <p:sldId id="430" r:id="rId99"/>
    <p:sldId id="431" r:id="rId100"/>
    <p:sldId id="424" r:id="rId101"/>
  </p:sldIdLst>
  <p:sldSz cx="12192000" cy="6858000"/>
  <p:notesSz cx="6858000" cy="9144000"/>
  <p:custDataLst>
    <p:tags r:id="rId103"/>
  </p:custDataLst>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4"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00FF"/>
    <a:srgbClr val="006600"/>
    <a:srgbClr val="00B0F0"/>
    <a:srgbClr val="9900FF"/>
    <a:srgbClr val="CC3300"/>
    <a:srgbClr val="3333FF"/>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41" autoAdjust="0"/>
    <p:restoredTop sz="94660"/>
  </p:normalViewPr>
  <p:slideViewPr>
    <p:cSldViewPr>
      <p:cViewPr varScale="1">
        <p:scale>
          <a:sx n="68" d="100"/>
          <a:sy n="68" d="100"/>
        </p:scale>
        <p:origin x="63" y="486"/>
      </p:cViewPr>
      <p:guideLst>
        <p:guide orient="horz" pos="2164"/>
        <p:guide pos="379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ableStyles" Target="tableStyles.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tags" Target="tags/tag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93F97-68EC-4CDF-963E-B7F49421BD21}" type="datetimeFigureOut">
              <a:rPr lang="zh-CN" altLang="en-US" smtClean="0"/>
              <a:t>2024/8/6</a:t>
            </a:fld>
            <a:endParaRPr lang="zh-CN" altLang="en-US"/>
          </a:p>
        </p:txBody>
      </p:sp>
      <p:sp>
        <p:nvSpPr>
          <p:cNvPr id="4" name="幻灯片图像占位符 3"/>
          <p:cNvSpPr>
            <a:spLocks noGrp="1" noRot="1" noChangeAspect="1"/>
          </p:cNvSpPr>
          <p:nvPr>
            <p:ph type="sldImg" idx="2"/>
          </p:nvPr>
        </p:nvSpPr>
        <p:spPr>
          <a:xfrm>
            <a:off x="380700" y="685800"/>
            <a:ext cx="60966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C9A2DC-5E58-44F1-87BA-4CBEB1AA552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9EE8ED6B-D4ED-68FA-80AB-C3A190E0654F}"/>
              </a:ext>
            </a:extLst>
          </p:cNvPr>
          <p:cNvSpPr>
            <a:spLocks noGrp="1" noRot="1" noChangeAspect="1" noTextEdit="1"/>
          </p:cNvSpPr>
          <p:nvPr>
            <p:ph type="sldImg"/>
          </p:nvPr>
        </p:nvSpPr>
        <p:spPr>
          <a:xfrm>
            <a:off x="381000" y="685800"/>
            <a:ext cx="6096000" cy="3429000"/>
          </a:xfrm>
        </p:spPr>
      </p:sp>
      <p:sp>
        <p:nvSpPr>
          <p:cNvPr id="82947" name="备注占位符 2">
            <a:extLst>
              <a:ext uri="{FF2B5EF4-FFF2-40B4-BE49-F238E27FC236}">
                <a16:creationId xmlns:a16="http://schemas.microsoft.com/office/drawing/2014/main" id="{566F8CD4-702F-151B-904F-9EE3703A90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40</a:t>
            </a:r>
            <a:r>
              <a:rPr lang="zh-CN" altLang="en-US">
                <a:latin typeface="Arial" panose="020B0604020202020204" pitchFamily="34" charset="0"/>
              </a:rPr>
              <a:t>*</a:t>
            </a:r>
            <a:r>
              <a:rPr lang="en-US" altLang="zh-CN">
                <a:latin typeface="Arial" panose="020B0604020202020204" pitchFamily="34" charset="0"/>
              </a:rPr>
              <a:t>30=12000,10</a:t>
            </a:r>
            <a:r>
              <a:rPr lang="zh-CN" altLang="en-US">
                <a:latin typeface="Arial" panose="020B0604020202020204" pitchFamily="34" charset="0"/>
              </a:rPr>
              <a:t>*</a:t>
            </a:r>
            <a:r>
              <a:rPr lang="en-US" altLang="zh-CN">
                <a:latin typeface="Arial" panose="020B0604020202020204" pitchFamily="34" charset="0"/>
              </a:rPr>
              <a:t>30</a:t>
            </a:r>
            <a:r>
              <a:rPr lang="zh-CN" altLang="en-US">
                <a:latin typeface="Arial" panose="020B0604020202020204" pitchFamily="34" charset="0"/>
              </a:rPr>
              <a:t>*</a:t>
            </a:r>
            <a:r>
              <a:rPr lang="en-US" altLang="zh-CN">
                <a:latin typeface="Arial" panose="020B0604020202020204" pitchFamily="34" charset="0"/>
              </a:rPr>
              <a:t>5=1500,50</a:t>
            </a:r>
            <a:r>
              <a:rPr lang="zh-CN" altLang="en-US">
                <a:latin typeface="Arial" panose="020B0604020202020204" pitchFamily="34" charset="0"/>
              </a:rPr>
              <a:t>*</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5=2500,16000</a:t>
            </a:r>
            <a:r>
              <a:rPr lang="zh-CN" altLang="en-US">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40</a:t>
            </a:r>
            <a:r>
              <a:rPr lang="zh-CN" altLang="en-US">
                <a:latin typeface="Arial" panose="020B0604020202020204" pitchFamily="34" charset="0"/>
              </a:rPr>
              <a:t>*</a:t>
            </a:r>
            <a:r>
              <a:rPr lang="en-US" altLang="zh-CN">
                <a:latin typeface="Arial" panose="020B0604020202020204" pitchFamily="34" charset="0"/>
              </a:rPr>
              <a:t>30</a:t>
            </a:r>
            <a:r>
              <a:rPr lang="zh-CN" altLang="en-US">
                <a:latin typeface="Arial" panose="020B0604020202020204" pitchFamily="34" charset="0"/>
              </a:rPr>
              <a:t>*</a:t>
            </a:r>
            <a:r>
              <a:rPr lang="en-US" altLang="zh-CN">
                <a:latin typeface="Arial" panose="020B0604020202020204" pitchFamily="34" charset="0"/>
              </a:rPr>
              <a:t>5=6000,40</a:t>
            </a:r>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a:t>
            </a:r>
            <a:r>
              <a:rPr lang="en-US" altLang="zh-CN">
                <a:latin typeface="Arial" panose="020B0604020202020204" pitchFamily="34" charset="0"/>
              </a:rPr>
              <a:t>10=2000,50</a:t>
            </a:r>
            <a:r>
              <a:rPr lang="zh-CN" altLang="en-US">
                <a:latin typeface="Arial" panose="020B0604020202020204" pitchFamily="34" charset="0"/>
              </a:rPr>
              <a:t>*</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5=2500,10500</a:t>
            </a:r>
            <a:r>
              <a:rPr lang="zh-CN" altLang="en-US">
                <a:latin typeface="Arial" panose="020B0604020202020204" pitchFamily="34" charset="0"/>
              </a:rPr>
              <a:t>；</a:t>
            </a:r>
          </a:p>
        </p:txBody>
      </p:sp>
      <p:sp>
        <p:nvSpPr>
          <p:cNvPr id="82948" name="灯片编号占位符 3">
            <a:extLst>
              <a:ext uri="{FF2B5EF4-FFF2-40B4-BE49-F238E27FC236}">
                <a16:creationId xmlns:a16="http://schemas.microsoft.com/office/drawing/2014/main" id="{B7162EC0-25BE-A83C-F4C3-3193942BC9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eaLnBrk="1" hangingPunct="1"/>
            <a:fld id="{B859D211-337B-4838-916E-091E6CCA4447}" type="slidenum">
              <a:rPr lang="en-US" altLang="zh-CN">
                <a:solidFill>
                  <a:schemeClr val="tx1"/>
                </a:solidFill>
                <a:ea typeface="宋体" panose="02010600030101010101" pitchFamily="2" charset="-122"/>
              </a:rPr>
              <a:pPr eaLnBrk="1" hangingPunct="1"/>
              <a:t>70</a:t>
            </a:fld>
            <a:endParaRPr lang="en-US" altLang="zh-CN">
              <a:solidFill>
                <a:schemeClr val="tx1"/>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7E37E523-A285-4A45-3933-C286CEA8DA71}"/>
              </a:ext>
            </a:extLst>
          </p:cNvPr>
          <p:cNvSpPr>
            <a:spLocks noGrp="1" noRot="1" noChangeAspect="1" noTextEdit="1"/>
          </p:cNvSpPr>
          <p:nvPr>
            <p:ph type="sldImg"/>
          </p:nvPr>
        </p:nvSpPr>
        <p:spPr>
          <a:xfrm>
            <a:off x="381000" y="685800"/>
            <a:ext cx="6096000" cy="3429000"/>
          </a:xfrm>
        </p:spPr>
      </p:sp>
      <p:sp>
        <p:nvSpPr>
          <p:cNvPr id="83971" name="备注占位符 2">
            <a:extLst>
              <a:ext uri="{FF2B5EF4-FFF2-40B4-BE49-F238E27FC236}">
                <a16:creationId xmlns:a16="http://schemas.microsoft.com/office/drawing/2014/main" id="{70B29E0C-E572-8BED-E9B1-A375643F68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30</a:t>
            </a:r>
            <a:r>
              <a:rPr lang="zh-CN" altLang="en-US">
                <a:latin typeface="Arial" panose="020B0604020202020204" pitchFamily="34" charset="0"/>
              </a:rPr>
              <a:t>*</a:t>
            </a:r>
            <a:r>
              <a:rPr lang="en-US" altLang="zh-CN">
                <a:latin typeface="Arial" panose="020B0604020202020204" pitchFamily="34" charset="0"/>
              </a:rPr>
              <a:t>35</a:t>
            </a:r>
            <a:r>
              <a:rPr lang="zh-CN" altLang="en-US">
                <a:latin typeface="Arial" panose="020B0604020202020204" pitchFamily="34" charset="0"/>
              </a:rPr>
              <a:t>*</a:t>
            </a:r>
            <a:r>
              <a:rPr lang="en-US" altLang="zh-CN">
                <a:latin typeface="Arial" panose="020B0604020202020204" pitchFamily="34" charset="0"/>
              </a:rPr>
              <a:t>15=15750,35</a:t>
            </a:r>
            <a:r>
              <a:rPr lang="zh-CN" altLang="en-US">
                <a:latin typeface="Arial" panose="020B0604020202020204" pitchFamily="34" charset="0"/>
              </a:rPr>
              <a:t>*</a:t>
            </a:r>
            <a:r>
              <a:rPr lang="en-US" altLang="zh-CN">
                <a:latin typeface="Arial" panose="020B0604020202020204" pitchFamily="34" charset="0"/>
              </a:rPr>
              <a:t>15</a:t>
            </a:r>
            <a:r>
              <a:rPr lang="zh-CN" altLang="en-US">
                <a:latin typeface="Arial" panose="020B0604020202020204" pitchFamily="34" charset="0"/>
              </a:rPr>
              <a:t>*</a:t>
            </a:r>
            <a:r>
              <a:rPr lang="en-US" altLang="zh-CN">
                <a:latin typeface="Arial" panose="020B0604020202020204" pitchFamily="34" charset="0"/>
              </a:rPr>
              <a:t>5=2625,15</a:t>
            </a:r>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a:t>
            </a:r>
            <a:r>
              <a:rPr lang="en-US" altLang="zh-CN">
                <a:latin typeface="Arial" panose="020B0604020202020204" pitchFamily="34" charset="0"/>
              </a:rPr>
              <a:t>10=750</a:t>
            </a:r>
            <a:r>
              <a:rPr lang="zh-CN" altLang="en-US">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1:3 </a:t>
            </a:r>
            <a:r>
              <a:rPr lang="zh-CN" altLang="en-US">
                <a:latin typeface="Arial" panose="020B0604020202020204" pitchFamily="34" charset="0"/>
              </a:rPr>
              <a:t>从</a:t>
            </a:r>
            <a:r>
              <a:rPr lang="en-US" altLang="zh-CN">
                <a:latin typeface="Arial" panose="020B0604020202020204" pitchFamily="34" charset="0"/>
              </a:rPr>
              <a:t>2</a:t>
            </a:r>
            <a:r>
              <a:rPr lang="zh-CN" altLang="en-US">
                <a:latin typeface="Arial" panose="020B0604020202020204" pitchFamily="34" charset="0"/>
              </a:rPr>
              <a:t>断开：</a:t>
            </a:r>
            <a:r>
              <a:rPr lang="en-US" altLang="zh-CN">
                <a:latin typeface="Arial" panose="020B0604020202020204" pitchFamily="34" charset="0"/>
              </a:rPr>
              <a:t>15750+30</a:t>
            </a:r>
            <a:r>
              <a:rPr lang="zh-CN" altLang="en-US">
                <a:latin typeface="Arial" panose="020B0604020202020204" pitchFamily="34" charset="0"/>
              </a:rPr>
              <a:t>*</a:t>
            </a:r>
            <a:r>
              <a:rPr lang="en-US" altLang="zh-CN">
                <a:latin typeface="Arial" panose="020B0604020202020204" pitchFamily="34" charset="0"/>
              </a:rPr>
              <a:t>15</a:t>
            </a:r>
            <a:r>
              <a:rPr lang="zh-CN" altLang="en-US">
                <a:latin typeface="Arial" panose="020B0604020202020204" pitchFamily="34" charset="0"/>
              </a:rPr>
              <a:t>*</a:t>
            </a:r>
            <a:r>
              <a:rPr lang="en-US" altLang="zh-CN">
                <a:latin typeface="Arial" panose="020B0604020202020204" pitchFamily="34" charset="0"/>
              </a:rPr>
              <a:t>5=18000,</a:t>
            </a:r>
            <a:r>
              <a:rPr lang="zh-CN" altLang="en-US">
                <a:latin typeface="Arial" panose="020B0604020202020204" pitchFamily="34" charset="0"/>
              </a:rPr>
              <a:t>从</a:t>
            </a:r>
            <a:r>
              <a:rPr lang="en-US" altLang="zh-CN">
                <a:latin typeface="Arial" panose="020B0604020202020204" pitchFamily="34" charset="0"/>
              </a:rPr>
              <a:t>1</a:t>
            </a:r>
            <a:r>
              <a:rPr lang="zh-CN" altLang="en-US">
                <a:latin typeface="Arial" panose="020B0604020202020204" pitchFamily="34" charset="0"/>
              </a:rPr>
              <a:t>断开</a:t>
            </a:r>
            <a:r>
              <a:rPr lang="en-US" altLang="zh-CN">
                <a:latin typeface="Arial" panose="020B0604020202020204" pitchFamily="34" charset="0"/>
              </a:rPr>
              <a:t>30</a:t>
            </a:r>
            <a:r>
              <a:rPr lang="zh-CN" altLang="en-US">
                <a:latin typeface="Arial" panose="020B0604020202020204" pitchFamily="34" charset="0"/>
              </a:rPr>
              <a:t>*</a:t>
            </a:r>
            <a:r>
              <a:rPr lang="en-US" altLang="zh-CN">
                <a:latin typeface="Arial" panose="020B0604020202020204" pitchFamily="34" charset="0"/>
              </a:rPr>
              <a:t>35</a:t>
            </a:r>
            <a:r>
              <a:rPr lang="zh-CN" altLang="en-US">
                <a:latin typeface="Arial" panose="020B0604020202020204" pitchFamily="34" charset="0"/>
              </a:rPr>
              <a:t>*</a:t>
            </a:r>
            <a:r>
              <a:rPr lang="en-US" altLang="zh-CN">
                <a:latin typeface="Arial" panose="020B0604020202020204" pitchFamily="34" charset="0"/>
              </a:rPr>
              <a:t>5+2625=7875</a:t>
            </a:r>
            <a:r>
              <a:rPr lang="zh-CN" altLang="en-US">
                <a:latin typeface="Arial" panose="020B0604020202020204" pitchFamily="34" charset="0"/>
              </a:rPr>
              <a:t>，所以</a:t>
            </a:r>
            <a:r>
              <a:rPr lang="en-US" altLang="zh-CN">
                <a:latin typeface="Arial" panose="020B0604020202020204" pitchFamily="34" charset="0"/>
              </a:rPr>
              <a:t>m[1][3]=7875, s[1][3]=1;</a:t>
            </a:r>
          </a:p>
          <a:p>
            <a:r>
              <a:rPr lang="en-US" altLang="zh-CN">
                <a:latin typeface="Arial" panose="020B0604020202020204" pitchFamily="34" charset="0"/>
              </a:rPr>
              <a:t>2:4 </a:t>
            </a:r>
            <a:r>
              <a:rPr lang="zh-CN" altLang="en-US">
                <a:latin typeface="Arial" panose="020B0604020202020204" pitchFamily="34" charset="0"/>
              </a:rPr>
              <a:t>从</a:t>
            </a:r>
            <a:r>
              <a:rPr lang="en-US" altLang="zh-CN">
                <a:latin typeface="Arial" panose="020B0604020202020204" pitchFamily="34" charset="0"/>
              </a:rPr>
              <a:t>2</a:t>
            </a:r>
            <a:r>
              <a:rPr lang="zh-CN" altLang="en-US">
                <a:latin typeface="Arial" panose="020B0604020202020204" pitchFamily="34" charset="0"/>
              </a:rPr>
              <a:t>断开：</a:t>
            </a:r>
            <a:r>
              <a:rPr lang="en-US" altLang="zh-CN">
                <a:latin typeface="Arial" panose="020B0604020202020204" pitchFamily="34" charset="0"/>
              </a:rPr>
              <a:t>750+35</a:t>
            </a:r>
            <a:r>
              <a:rPr lang="zh-CN" altLang="en-US">
                <a:latin typeface="Arial" panose="020B0604020202020204" pitchFamily="34" charset="0"/>
              </a:rPr>
              <a:t>*</a:t>
            </a:r>
            <a:r>
              <a:rPr lang="en-US" altLang="zh-CN">
                <a:latin typeface="Arial" panose="020B0604020202020204" pitchFamily="34" charset="0"/>
              </a:rPr>
              <a:t>15</a:t>
            </a:r>
            <a:r>
              <a:rPr lang="zh-CN" altLang="en-US">
                <a:latin typeface="Arial" panose="020B0604020202020204" pitchFamily="34" charset="0"/>
              </a:rPr>
              <a:t>*</a:t>
            </a:r>
            <a:r>
              <a:rPr lang="en-US" altLang="zh-CN">
                <a:latin typeface="Arial" panose="020B0604020202020204" pitchFamily="34" charset="0"/>
              </a:rPr>
              <a:t>10=6000</a:t>
            </a:r>
            <a:r>
              <a:rPr lang="zh-CN" altLang="en-US">
                <a:latin typeface="Arial" panose="020B0604020202020204" pitchFamily="34" charset="0"/>
              </a:rPr>
              <a:t>，从</a:t>
            </a:r>
            <a:r>
              <a:rPr lang="en-US" altLang="zh-CN">
                <a:latin typeface="Arial" panose="020B0604020202020204" pitchFamily="34" charset="0"/>
              </a:rPr>
              <a:t>3</a:t>
            </a:r>
            <a:r>
              <a:rPr lang="zh-CN" altLang="en-US">
                <a:latin typeface="Arial" panose="020B0604020202020204" pitchFamily="34" charset="0"/>
              </a:rPr>
              <a:t>断开</a:t>
            </a:r>
            <a:r>
              <a:rPr lang="en-US" altLang="zh-CN">
                <a:latin typeface="Arial" panose="020B0604020202020204" pitchFamily="34" charset="0"/>
              </a:rPr>
              <a:t>2625+35</a:t>
            </a:r>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a:t>
            </a:r>
            <a:r>
              <a:rPr lang="en-US" altLang="zh-CN">
                <a:latin typeface="Arial" panose="020B0604020202020204" pitchFamily="34" charset="0"/>
              </a:rPr>
              <a:t>10=4375</a:t>
            </a:r>
            <a:r>
              <a:rPr lang="zh-CN" altLang="en-US">
                <a:latin typeface="Arial" panose="020B0604020202020204" pitchFamily="34" charset="0"/>
              </a:rPr>
              <a:t>，所以</a:t>
            </a:r>
            <a:r>
              <a:rPr lang="en-US" altLang="zh-CN">
                <a:latin typeface="Arial" panose="020B0604020202020204" pitchFamily="34" charset="0"/>
              </a:rPr>
              <a:t>m[2][4]=4375,s[2][4]=3</a:t>
            </a:r>
          </a:p>
          <a:p>
            <a:r>
              <a:rPr lang="en-US" altLang="zh-CN">
                <a:latin typeface="Arial" panose="020B0604020202020204" pitchFamily="34" charset="0"/>
              </a:rPr>
              <a:t>3:5 ,4:6</a:t>
            </a:r>
          </a:p>
          <a:p>
            <a:r>
              <a:rPr lang="en-US" altLang="zh-CN">
                <a:latin typeface="Arial" panose="020B0604020202020204" pitchFamily="34" charset="0"/>
              </a:rPr>
              <a:t>1:4 </a:t>
            </a:r>
            <a:r>
              <a:rPr lang="zh-CN" altLang="en-US">
                <a:latin typeface="Arial" panose="020B0604020202020204" pitchFamily="34" charset="0"/>
              </a:rPr>
              <a:t>从</a:t>
            </a:r>
            <a:r>
              <a:rPr lang="en-US" altLang="zh-CN">
                <a:latin typeface="Arial" panose="020B0604020202020204" pitchFamily="34" charset="0"/>
              </a:rPr>
              <a:t>1</a:t>
            </a:r>
            <a:r>
              <a:rPr lang="zh-CN" altLang="en-US">
                <a:latin typeface="Arial" panose="020B0604020202020204" pitchFamily="34" charset="0"/>
              </a:rPr>
              <a:t>断开</a:t>
            </a:r>
            <a:r>
              <a:rPr lang="en-US" altLang="zh-CN">
                <a:latin typeface="Arial" panose="020B0604020202020204" pitchFamily="34" charset="0"/>
              </a:rPr>
              <a:t>4375+30</a:t>
            </a:r>
            <a:r>
              <a:rPr lang="zh-CN" altLang="en-US">
                <a:latin typeface="Arial" panose="020B0604020202020204" pitchFamily="34" charset="0"/>
              </a:rPr>
              <a:t>*</a:t>
            </a:r>
            <a:r>
              <a:rPr lang="en-US" altLang="zh-CN">
                <a:latin typeface="Arial" panose="020B0604020202020204" pitchFamily="34" charset="0"/>
              </a:rPr>
              <a:t>35</a:t>
            </a:r>
            <a:r>
              <a:rPr lang="zh-CN" altLang="en-US">
                <a:latin typeface="Arial" panose="020B0604020202020204" pitchFamily="34" charset="0"/>
              </a:rPr>
              <a:t>*</a:t>
            </a:r>
            <a:r>
              <a:rPr lang="en-US" altLang="zh-CN">
                <a:latin typeface="Arial" panose="020B0604020202020204" pitchFamily="34" charset="0"/>
              </a:rPr>
              <a:t>10=14875</a:t>
            </a:r>
            <a:r>
              <a:rPr lang="zh-CN" altLang="en-US">
                <a:latin typeface="Arial" panose="020B0604020202020204" pitchFamily="34" charset="0"/>
              </a:rPr>
              <a:t>，从</a:t>
            </a:r>
            <a:r>
              <a:rPr lang="en-US" altLang="zh-CN">
                <a:latin typeface="Arial" panose="020B0604020202020204" pitchFamily="34" charset="0"/>
              </a:rPr>
              <a:t>2</a:t>
            </a:r>
            <a:r>
              <a:rPr lang="zh-CN" altLang="en-US">
                <a:latin typeface="Arial" panose="020B0604020202020204" pitchFamily="34" charset="0"/>
              </a:rPr>
              <a:t>断开</a:t>
            </a:r>
            <a:r>
              <a:rPr lang="en-US" altLang="zh-CN">
                <a:latin typeface="Arial" panose="020B0604020202020204" pitchFamily="34" charset="0"/>
              </a:rPr>
              <a:t>15750+750+30</a:t>
            </a:r>
            <a:r>
              <a:rPr lang="zh-CN" altLang="en-US">
                <a:latin typeface="Arial" panose="020B0604020202020204" pitchFamily="34" charset="0"/>
              </a:rPr>
              <a:t>*</a:t>
            </a:r>
            <a:r>
              <a:rPr lang="en-US" altLang="zh-CN">
                <a:latin typeface="Arial" panose="020B0604020202020204" pitchFamily="34" charset="0"/>
              </a:rPr>
              <a:t>15</a:t>
            </a:r>
            <a:r>
              <a:rPr lang="zh-CN" altLang="en-US">
                <a:latin typeface="Arial" panose="020B0604020202020204" pitchFamily="34" charset="0"/>
              </a:rPr>
              <a:t>*</a:t>
            </a:r>
            <a:r>
              <a:rPr lang="en-US" altLang="zh-CN">
                <a:latin typeface="Arial" panose="020B0604020202020204" pitchFamily="34" charset="0"/>
              </a:rPr>
              <a:t>10=20250</a:t>
            </a:r>
            <a:r>
              <a:rPr lang="zh-CN" altLang="en-US">
                <a:latin typeface="Arial" panose="020B0604020202020204" pitchFamily="34" charset="0"/>
              </a:rPr>
              <a:t>，从</a:t>
            </a:r>
            <a:r>
              <a:rPr lang="en-US" altLang="zh-CN">
                <a:latin typeface="Arial" panose="020B0604020202020204" pitchFamily="34" charset="0"/>
              </a:rPr>
              <a:t>3</a:t>
            </a:r>
            <a:r>
              <a:rPr lang="zh-CN" altLang="en-US">
                <a:latin typeface="Arial" panose="020B0604020202020204" pitchFamily="34" charset="0"/>
              </a:rPr>
              <a:t>断开</a:t>
            </a:r>
            <a:r>
              <a:rPr lang="en-US" altLang="zh-CN">
                <a:latin typeface="Arial" panose="020B0604020202020204" pitchFamily="34" charset="0"/>
              </a:rPr>
              <a:t>7875+30</a:t>
            </a:r>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a:t>
            </a:r>
            <a:r>
              <a:rPr lang="en-US" altLang="zh-CN">
                <a:latin typeface="Arial" panose="020B0604020202020204" pitchFamily="34" charset="0"/>
              </a:rPr>
              <a:t>10=9375</a:t>
            </a:r>
            <a:r>
              <a:rPr lang="zh-CN" altLang="en-US">
                <a:latin typeface="Arial" panose="020B0604020202020204" pitchFamily="34" charset="0"/>
              </a:rPr>
              <a:t>，所以</a:t>
            </a:r>
            <a:r>
              <a:rPr lang="en-US" altLang="zh-CN">
                <a:latin typeface="Arial" panose="020B0604020202020204" pitchFamily="34" charset="0"/>
              </a:rPr>
              <a:t>m[1][4]=9375,s[1][4]=3</a:t>
            </a:r>
            <a:endParaRPr lang="zh-CN" altLang="en-US">
              <a:latin typeface="Arial" panose="020B0604020202020204" pitchFamily="34" charset="0"/>
            </a:endParaRPr>
          </a:p>
        </p:txBody>
      </p:sp>
      <p:sp>
        <p:nvSpPr>
          <p:cNvPr id="83972" name="灯片编号占位符 3">
            <a:extLst>
              <a:ext uri="{FF2B5EF4-FFF2-40B4-BE49-F238E27FC236}">
                <a16:creationId xmlns:a16="http://schemas.microsoft.com/office/drawing/2014/main" id="{394F6311-4A7A-5FB7-F1EA-0D9A444E08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eaLnBrk="1" hangingPunct="1"/>
            <a:fld id="{02394FBF-97AE-4DC6-A8D5-9EB9E22F3FF9}" type="slidenum">
              <a:rPr lang="en-US" altLang="zh-CN">
                <a:solidFill>
                  <a:schemeClr val="tx1"/>
                </a:solidFill>
                <a:ea typeface="宋体" panose="02010600030101010101" pitchFamily="2" charset="-122"/>
              </a:rPr>
              <a:pPr eaLnBrk="1" hangingPunct="1"/>
              <a:t>79</a:t>
            </a:fld>
            <a:endParaRPr lang="en-US" altLang="zh-CN">
              <a:solidFill>
                <a:schemeClr val="tx1"/>
              </a:solidFill>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t>94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t>95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t>96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7C56FD-93BD-4CF5-8910-D148EFBFC746}" type="slidenum">
              <a:rPr lang="zh-CN" altLang="en-US" smtClean="0"/>
              <a:t>97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ags" Target="../tags/tag18.xml"/><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685900" y="5349902"/>
            <a:ext cx="11507867"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sz="1800"/>
          </a:p>
        </p:txBody>
      </p:sp>
      <p:sp>
        <p:nvSpPr>
          <p:cNvPr id="29" name="标题 28"/>
          <p:cNvSpPr>
            <a:spLocks noGrp="1"/>
          </p:cNvSpPr>
          <p:nvPr>
            <p:ph type="ctrTitle"/>
          </p:nvPr>
        </p:nvSpPr>
        <p:spPr>
          <a:xfrm>
            <a:off x="508074" y="4853411"/>
            <a:ext cx="11279234" cy="1222375"/>
          </a:xfrm>
        </p:spPr>
        <p:txBody>
          <a:bodyPr anchor="t"/>
          <a:lstStyle/>
          <a:p>
            <a:r>
              <a:rPr lang="zh-CN" altLang="en-US"/>
              <a:t>单击此处编辑母版标题样式</a:t>
            </a:r>
            <a:endParaRPr lang="en-US"/>
          </a:p>
        </p:txBody>
      </p:sp>
      <p:sp>
        <p:nvSpPr>
          <p:cNvPr id="9" name="副标题 8"/>
          <p:cNvSpPr>
            <a:spLocks noGrp="1"/>
          </p:cNvSpPr>
          <p:nvPr>
            <p:ph type="subTitle" idx="1"/>
          </p:nvPr>
        </p:nvSpPr>
        <p:spPr>
          <a:xfrm>
            <a:off x="508074" y="3886200"/>
            <a:ext cx="11279234" cy="914400"/>
          </a:xfrm>
        </p:spPr>
        <p:txBody>
          <a:bodyPr anchor="b"/>
          <a:lstStyle>
            <a:lvl1pPr marL="0" indent="0" algn="l">
              <a:buNone/>
              <a:defRPr sz="1800">
                <a:solidFill>
                  <a:schemeClr val="tx2">
                    <a:shade val="7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a:p>
        </p:txBody>
      </p:sp>
      <p:sp>
        <p:nvSpPr>
          <p:cNvPr id="5" name="日期占位符 15"/>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6" name="页脚占位符 1"/>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10974389" y="6473825"/>
            <a:ext cx="1011913" cy="247650"/>
          </a:xfrm>
        </p:spPr>
        <p:txBody>
          <a:bodyPr/>
          <a:lstStyle>
            <a:lvl1pPr>
              <a:defRPr/>
            </a:lvl1pPr>
          </a:lstStyle>
          <a:p>
            <a:pPr>
              <a:defRPr/>
            </a:pPr>
            <a:fld id="{B8F4A90A-C97C-4A27-891D-0E8EC540415D}"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06459" y="457200"/>
            <a:ext cx="11584078" cy="838200"/>
          </a:xfrm>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06459" y="1554163"/>
            <a:ext cx="11584078" cy="45259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0"/>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5" name="页脚占位符 27"/>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a:xfrm>
            <a:off x="10974389" y="6477000"/>
            <a:ext cx="1016147" cy="244475"/>
          </a:xfrm>
        </p:spPr>
        <p:txBody>
          <a:bodyPr/>
          <a:lstStyle>
            <a:lvl1pPr>
              <a:defRPr/>
            </a:lvl1pPr>
          </a:lstStyle>
          <a:p>
            <a:pPr>
              <a:defRPr/>
            </a:pPr>
            <a:fld id="{E3A9511D-D0A4-4D64-B91B-26A0A5668F6F}"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5324" y="549276"/>
            <a:ext cx="2438753"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88" y="549276"/>
            <a:ext cx="8332406"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10974389" y="6477000"/>
            <a:ext cx="1016147" cy="244475"/>
          </a:xfrm>
        </p:spPr>
        <p:txBody>
          <a:bodyPr/>
          <a:lstStyle>
            <a:lvl1pPr>
              <a:defRPr/>
            </a:lvl1pPr>
          </a:lstStyle>
          <a:p>
            <a:pPr>
              <a:defRPr/>
            </a:pPr>
            <a:fld id="{466E882F-E990-4140-AC8C-03DA4264E78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29" name="标题 28"/>
          <p:cNvSpPr>
            <a:spLocks noGrp="1"/>
          </p:cNvSpPr>
          <p:nvPr>
            <p:ph type="ctrTitle"/>
          </p:nvPr>
        </p:nvSpPr>
        <p:spPr>
          <a:xfrm>
            <a:off x="508000" y="4853412"/>
            <a:ext cx="112776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063" indent="0" algn="ctr">
              <a:buNone/>
            </a:lvl2pPr>
            <a:lvl3pPr marL="914126" indent="0" algn="ctr">
              <a:buNone/>
            </a:lvl3pPr>
            <a:lvl4pPr marL="1371189" indent="0" algn="ctr">
              <a:buNone/>
            </a:lvl4pPr>
            <a:lvl5pPr marL="1828251" indent="0" algn="ctr">
              <a:buNone/>
            </a:lvl5pPr>
            <a:lvl6pPr marL="2285314" indent="0" algn="ctr">
              <a:buNone/>
            </a:lvl6pPr>
            <a:lvl7pPr marL="2742377" indent="0" algn="ctr">
              <a:buNone/>
            </a:lvl7pPr>
            <a:lvl8pPr marL="3199440" indent="0" algn="ctr">
              <a:buNone/>
            </a:lvl8pPr>
            <a:lvl9pPr marL="3656503"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10972800" y="6473952"/>
            <a:ext cx="1011936" cy="246888"/>
          </a:xfrm>
        </p:spPr>
        <p:txBody>
          <a:bodyPr/>
          <a:lstStyle/>
          <a:p>
            <a:fld id="{FF35C9E2-507E-45B8-BD25-F3C98D86BE5F}" type="slidenum">
              <a:rPr lang="zh-CN" altLang="en-US" smtClean="0"/>
              <a:t>‹#›</a:t>
            </a:fld>
            <a:endParaRPr lang="zh-CN" altLang="en-US"/>
          </a:p>
        </p:txBody>
      </p:sp>
      <p:pic>
        <p:nvPicPr>
          <p:cNvPr id="3" name="图片 2">
            <a:extLst>
              <a:ext uri="{FF2B5EF4-FFF2-40B4-BE49-F238E27FC236}">
                <a16:creationId xmlns:a16="http://schemas.microsoft.com/office/drawing/2014/main" id="{71EFEFC3-9A40-97F0-4D53-E89EAD2ECE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4301" y="756342"/>
            <a:ext cx="4263399" cy="680573"/>
          </a:xfrm>
          <a:prstGeom prst="rect">
            <a:avLst/>
          </a:prstGeom>
          <a:effectLst>
            <a:outerShdw blurRad="50800" dist="50800" dir="5400000" algn="ctr" rotWithShape="0">
              <a:srgbClr val="000000">
                <a:alpha val="98000"/>
              </a:srgbClr>
            </a:outerShdw>
          </a:effectLst>
        </p:spPr>
      </p:pic>
    </p:spTree>
    <p:extLst>
      <p:ext uri="{BB962C8B-B14F-4D97-AF65-F5344CB8AC3E}">
        <p14:creationId xmlns:p14="http://schemas.microsoft.com/office/powerpoint/2010/main" val="10011021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19" name="页脚占位符 18"/>
          <p:cNvSpPr>
            <a:spLocks noGrp="1"/>
          </p:cNvSpPr>
          <p:nvPr>
            <p:ph type="ftr" sz="quarter" idx="11"/>
          </p:nvPr>
        </p:nvSpPr>
        <p:spPr>
          <a:xfrm>
            <a:off x="4775201" y="76201"/>
            <a:ext cx="3860800" cy="288925"/>
          </a:xfrm>
        </p:spPr>
        <p:txBody>
          <a:bodyPr/>
          <a:lstStyle/>
          <a:p>
            <a:endParaRPr lang="zh-CN" altLang="en-US"/>
          </a:p>
        </p:txBody>
      </p:sp>
      <p:sp>
        <p:nvSpPr>
          <p:cNvPr id="16" name="灯片编号占位符 15"/>
          <p:cNvSpPr>
            <a:spLocks noGrp="1"/>
          </p:cNvSpPr>
          <p:nvPr>
            <p:ph type="sldNum" sz="quarter" idx="12"/>
          </p:nvPr>
        </p:nvSpPr>
        <p:spPr>
          <a:xfrm>
            <a:off x="10972800" y="6473952"/>
            <a:ext cx="1011936" cy="246888"/>
          </a:xfrm>
        </p:spPr>
        <p:txBody>
          <a:bodyPr/>
          <a:lstStyle/>
          <a:p>
            <a:fld id="{FF35C9E2-507E-45B8-BD25-F3C98D86BE5F}" type="slidenum">
              <a:rPr lang="zh-CN" altLang="en-US" smtClean="0"/>
              <a:t>‹#›</a:t>
            </a:fld>
            <a:endParaRPr lang="zh-CN" altLang="en-US"/>
          </a:p>
        </p:txBody>
      </p:sp>
      <p:pic>
        <p:nvPicPr>
          <p:cNvPr id="2" name="图片 1">
            <a:extLst>
              <a:ext uri="{FF2B5EF4-FFF2-40B4-BE49-F238E27FC236}">
                <a16:creationId xmlns:a16="http://schemas.microsoft.com/office/drawing/2014/main" id="{16C686BC-D84A-F585-FFF4-35A8D766C9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3" name="矩形 2">
            <a:extLst>
              <a:ext uri="{FF2B5EF4-FFF2-40B4-BE49-F238E27FC236}">
                <a16:creationId xmlns:a16="http://schemas.microsoft.com/office/drawing/2014/main" id="{93E674F8-D069-5E3A-7F51-0737CC644829}"/>
              </a:ext>
            </a:extLst>
          </p:cNvPr>
          <p:cNvSpPr/>
          <p:nvPr userDrawn="1"/>
        </p:nvSpPr>
        <p:spPr>
          <a:xfrm>
            <a:off x="10229998" y="1926771"/>
            <a:ext cx="674913" cy="3246840"/>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6551046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3444904"/>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6" name="文本占位符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FF35C9E2-507E-45B8-BD25-F3C98D86BE5F}" type="slidenum">
              <a:rPr lang="zh-CN" altLang="en-US" smtClean="0"/>
              <a:t>‹#›</a:t>
            </a:fld>
            <a:endParaRPr lang="zh-CN" altLang="en-US"/>
          </a:p>
        </p:txBody>
      </p:sp>
      <p:sp>
        <p:nvSpPr>
          <p:cNvPr id="8" name="标题 7"/>
          <p:cNvSpPr>
            <a:spLocks noGrp="1"/>
          </p:cNvSpPr>
          <p:nvPr>
            <p:ph type="title"/>
          </p:nvPr>
        </p:nvSpPr>
        <p:spPr>
          <a:xfrm>
            <a:off x="240633" y="2947087"/>
            <a:ext cx="11582400" cy="1184825"/>
          </a:xfrm>
        </p:spPr>
        <p:txBody>
          <a:bodyPr rtlCol="0" anchor="t"/>
          <a:lstStyle>
            <a:lvl1pPr algn="r">
              <a:defRPr/>
            </a:lvl1pPr>
          </a:lstStyle>
          <a:p>
            <a:r>
              <a:rPr kumimoji="0" lang="zh-CN" altLang="en-US"/>
              <a:t>单击此处编辑母版标题样式</a:t>
            </a:r>
            <a:endParaRPr kumimoji="0" lang="en-US"/>
          </a:p>
        </p:txBody>
      </p:sp>
      <p:pic>
        <p:nvPicPr>
          <p:cNvPr id="2" name="图片 1">
            <a:extLst>
              <a:ext uri="{FF2B5EF4-FFF2-40B4-BE49-F238E27FC236}">
                <a16:creationId xmlns:a16="http://schemas.microsoft.com/office/drawing/2014/main" id="{A7174B1D-EE8A-FDC7-CEB6-0940CBB5A142}"/>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3" name="矩形 2">
            <a:extLst>
              <a:ext uri="{FF2B5EF4-FFF2-40B4-BE49-F238E27FC236}">
                <a16:creationId xmlns:a16="http://schemas.microsoft.com/office/drawing/2014/main" id="{55D3A3A7-825E-ED17-752A-CF504AC4992E}"/>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358188511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402336" y="457201"/>
            <a:ext cx="115824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406401" y="1600200"/>
            <a:ext cx="5588000" cy="4724400"/>
          </a:xfrm>
        </p:spPr>
        <p:txBody>
          <a:bodyPr/>
          <a:lstStyle>
            <a:lvl1pPr>
              <a:defRPr sz="2799"/>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6197600" y="1600200"/>
            <a:ext cx="5791200" cy="4724400"/>
          </a:xfrm>
        </p:spPr>
        <p:txBody>
          <a:bodyPr/>
          <a:lstStyle>
            <a:lvl1pPr>
              <a:defRPr sz="2799"/>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FF35C9E2-507E-45B8-BD25-F3C98D86BE5F}" type="slidenum">
              <a:rPr lang="zh-CN" altLang="en-US" smtClean="0"/>
              <a:t>‹#›</a:t>
            </a:fld>
            <a:endParaRPr lang="zh-CN" altLang="en-US"/>
          </a:p>
        </p:txBody>
      </p:sp>
      <p:pic>
        <p:nvPicPr>
          <p:cNvPr id="2" name="图片 1">
            <a:extLst>
              <a:ext uri="{FF2B5EF4-FFF2-40B4-BE49-F238E27FC236}">
                <a16:creationId xmlns:a16="http://schemas.microsoft.com/office/drawing/2014/main" id="{D3C47A14-E6F2-4E69-9286-73C83F4872CC}"/>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3" name="矩形 2">
            <a:extLst>
              <a:ext uri="{FF2B5EF4-FFF2-40B4-BE49-F238E27FC236}">
                <a16:creationId xmlns:a16="http://schemas.microsoft.com/office/drawing/2014/main" id="{862CCE02-D313-62CE-2CB6-27C80259C040}"/>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12033470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406400" y="5410200"/>
            <a:ext cx="114808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375260"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6193368"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375260"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972800" y="6477001"/>
            <a:ext cx="1016000" cy="246888"/>
          </a:xfrm>
        </p:spPr>
        <p:txBody>
          <a:bodyPr/>
          <a:lstStyle/>
          <a:p>
            <a:fld id="{FF35C9E2-507E-45B8-BD25-F3C98D86BE5F}" type="slidenum">
              <a:rPr lang="zh-CN" altLang="en-US" smtClean="0"/>
              <a:t>‹#›</a:t>
            </a:fld>
            <a:endParaRPr lang="zh-CN" altLang="en-US"/>
          </a:p>
        </p:txBody>
      </p:sp>
      <p:sp>
        <p:nvSpPr>
          <p:cNvPr id="11" name="直接连接符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pic>
        <p:nvPicPr>
          <p:cNvPr id="2" name="图片 1">
            <a:extLst>
              <a:ext uri="{FF2B5EF4-FFF2-40B4-BE49-F238E27FC236}">
                <a16:creationId xmlns:a16="http://schemas.microsoft.com/office/drawing/2014/main" id="{0CA6DC45-A57C-2A6B-1758-069E13E4D2A2}"/>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3" name="矩形 2">
            <a:extLst>
              <a:ext uri="{FF2B5EF4-FFF2-40B4-BE49-F238E27FC236}">
                <a16:creationId xmlns:a16="http://schemas.microsoft.com/office/drawing/2014/main" id="{C4A52EC4-D988-0354-3653-55917A421357}"/>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42654300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402336" y="457201"/>
            <a:ext cx="115824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5C9E2-507E-45B8-BD25-F3C98D86BE5F}" type="slidenum">
              <a:rPr lang="zh-CN" altLang="en-US" smtClean="0"/>
              <a:t>‹#›</a:t>
            </a:fld>
            <a:endParaRPr lang="zh-CN" altLang="en-US"/>
          </a:p>
        </p:txBody>
      </p:sp>
      <p:pic>
        <p:nvPicPr>
          <p:cNvPr id="2" name="图片 1">
            <a:extLst>
              <a:ext uri="{FF2B5EF4-FFF2-40B4-BE49-F238E27FC236}">
                <a16:creationId xmlns:a16="http://schemas.microsoft.com/office/drawing/2014/main" id="{5828A9F2-BA92-EAA6-43C2-A8FE80642CFD}"/>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3" name="矩形 2">
            <a:extLst>
              <a:ext uri="{FF2B5EF4-FFF2-40B4-BE49-F238E27FC236}">
                <a16:creationId xmlns:a16="http://schemas.microsoft.com/office/drawing/2014/main" id="{09E2FC0B-AF79-0971-8041-3533F17DE918}"/>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88405444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35C9E2-507E-45B8-BD25-F3C98D86BE5F}" type="slidenum">
              <a:rPr lang="zh-CN" altLang="en-US" smtClean="0"/>
              <a:t>‹#›</a:t>
            </a:fld>
            <a:endParaRPr lang="zh-CN" altLang="en-US"/>
          </a:p>
        </p:txBody>
      </p:sp>
      <p:pic>
        <p:nvPicPr>
          <p:cNvPr id="2" name="图片 1">
            <a:extLst>
              <a:ext uri="{FF2B5EF4-FFF2-40B4-BE49-F238E27FC236}">
                <a16:creationId xmlns:a16="http://schemas.microsoft.com/office/drawing/2014/main" id="{562F51CA-4ED5-7171-9219-D347C2FACCDA}"/>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4" name="矩形 3">
            <a:extLst>
              <a:ext uri="{FF2B5EF4-FFF2-40B4-BE49-F238E27FC236}">
                <a16:creationId xmlns:a16="http://schemas.microsoft.com/office/drawing/2014/main" id="{C2E37F42-F4A4-9637-BC0D-8437F15C2890}"/>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349204513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685800" y="584911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12" name="标题 11"/>
          <p:cNvSpPr>
            <a:spLocks noGrp="1"/>
          </p:cNvSpPr>
          <p:nvPr>
            <p:ph type="title"/>
          </p:nvPr>
        </p:nvSpPr>
        <p:spPr>
          <a:xfrm>
            <a:off x="609600" y="5486400"/>
            <a:ext cx="112776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4766733" y="609600"/>
            <a:ext cx="7120467" cy="4800600"/>
          </a:xfrm>
        </p:spPr>
        <p:txBody>
          <a:bodyPr/>
          <a:lstStyle>
            <a:lvl1pPr>
              <a:defRPr sz="3199"/>
            </a:lvl1pPr>
            <a:lvl2pPr>
              <a:defRPr sz="2799"/>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35C9E2-507E-45B8-BD25-F3C98D86BE5F}" type="slidenum">
              <a:rPr lang="zh-CN" altLang="en-US" smtClean="0"/>
              <a:t>‹#›</a:t>
            </a:fld>
            <a:endParaRPr lang="zh-CN" altLang="en-US"/>
          </a:p>
        </p:txBody>
      </p:sp>
      <p:pic>
        <p:nvPicPr>
          <p:cNvPr id="2" name="图片 1">
            <a:extLst>
              <a:ext uri="{FF2B5EF4-FFF2-40B4-BE49-F238E27FC236}">
                <a16:creationId xmlns:a16="http://schemas.microsoft.com/office/drawing/2014/main" id="{14C56219-5722-32C1-225A-5187E3DF8E64}"/>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3" name="矩形 2">
            <a:extLst>
              <a:ext uri="{FF2B5EF4-FFF2-40B4-BE49-F238E27FC236}">
                <a16:creationId xmlns:a16="http://schemas.microsoft.com/office/drawing/2014/main" id="{3CDD244D-5A95-09DD-CFDF-7C645A3666FE}"/>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416064731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a:xfrm>
            <a:off x="406459" y="457200"/>
            <a:ext cx="11584078" cy="838200"/>
          </a:xfrm>
        </p:spPr>
        <p:txBody>
          <a:bodyPr/>
          <a:lstStyle/>
          <a:p>
            <a:r>
              <a:rPr lang="zh-CN" altLang="en-US"/>
              <a:t>单击此处编辑母版标题样式</a:t>
            </a:r>
            <a:endParaRPr lang="en-US"/>
          </a:p>
        </p:txBody>
      </p:sp>
      <p:sp>
        <p:nvSpPr>
          <p:cNvPr id="27" name="内容占位符 26"/>
          <p:cNvSpPr>
            <a:spLocks noGrp="1"/>
          </p:cNvSpPr>
          <p:nvPr>
            <p:ph idx="1"/>
          </p:nvPr>
        </p:nvSpPr>
        <p:spPr>
          <a:xfrm>
            <a:off x="406459" y="1554163"/>
            <a:ext cx="11584078"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4775892" y="76200"/>
            <a:ext cx="3861359"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10974389" y="6473825"/>
            <a:ext cx="1011913" cy="247650"/>
          </a:xfrm>
        </p:spPr>
        <p:txBody>
          <a:bodyPr/>
          <a:lstStyle>
            <a:lvl1pPr>
              <a:defRPr/>
            </a:lvl1pPr>
          </a:lstStyle>
          <a:p>
            <a:pPr>
              <a:defRPr/>
            </a:pPr>
            <a:fld id="{039B75F5-77B8-48D9-820F-86452F2FCA63}"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4673601" y="616635"/>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199"/>
            </a:lvl1pPr>
          </a:lstStyle>
          <a:p>
            <a:r>
              <a:rPr kumimoji="0" lang="zh-CN" altLang="en-US"/>
              <a:t>单击图标添加图片</a:t>
            </a:r>
            <a:endParaRPr kumimoji="0" lang="en-US"/>
          </a:p>
        </p:txBody>
      </p:sp>
      <p:sp>
        <p:nvSpPr>
          <p:cNvPr id="7" name="日期占位符 6"/>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FF35C9E2-507E-45B8-BD25-F3C98D86BE5F}" type="slidenum">
              <a:rPr lang="zh-CN" altLang="en-US" smtClean="0"/>
              <a:t>‹#›</a:t>
            </a:fld>
            <a:endParaRPr lang="zh-CN" altLang="en-US"/>
          </a:p>
        </p:txBody>
      </p:sp>
      <p:sp>
        <p:nvSpPr>
          <p:cNvPr id="17" name="标题 16"/>
          <p:cNvSpPr>
            <a:spLocks noGrp="1"/>
          </p:cNvSpPr>
          <p:nvPr>
            <p:ph type="title"/>
          </p:nvPr>
        </p:nvSpPr>
        <p:spPr>
          <a:xfrm>
            <a:off x="508000" y="4993760"/>
            <a:ext cx="78232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pic>
        <p:nvPicPr>
          <p:cNvPr id="2" name="图片 1">
            <a:extLst>
              <a:ext uri="{FF2B5EF4-FFF2-40B4-BE49-F238E27FC236}">
                <a16:creationId xmlns:a16="http://schemas.microsoft.com/office/drawing/2014/main" id="{594A0373-D556-D2E2-C3D0-270E7F48C0FD}"/>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3" name="矩形 2">
            <a:extLst>
              <a:ext uri="{FF2B5EF4-FFF2-40B4-BE49-F238E27FC236}">
                <a16:creationId xmlns:a16="http://schemas.microsoft.com/office/drawing/2014/main" id="{CD89A9DC-A8AE-9EEC-0574-289EA8235675}"/>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185336930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5C9E2-507E-45B8-BD25-F3C98D86BE5F}" type="slidenum">
              <a:rPr lang="zh-CN" altLang="en-US" smtClean="0"/>
              <a:t>‹#›</a:t>
            </a:fld>
            <a:endParaRPr lang="zh-CN" altLang="en-US"/>
          </a:p>
        </p:txBody>
      </p:sp>
      <p:pic>
        <p:nvPicPr>
          <p:cNvPr id="7" name="图片 6">
            <a:extLst>
              <a:ext uri="{FF2B5EF4-FFF2-40B4-BE49-F238E27FC236}">
                <a16:creationId xmlns:a16="http://schemas.microsoft.com/office/drawing/2014/main" id="{DE36B19F-B0EB-E71B-7EA6-C34EB5586F7A}"/>
              </a:ext>
            </a:extLst>
          </p:cNvPr>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8" name="矩形 7">
            <a:extLst>
              <a:ext uri="{FF2B5EF4-FFF2-40B4-BE49-F238E27FC236}">
                <a16:creationId xmlns:a16="http://schemas.microsoft.com/office/drawing/2014/main" id="{323BE86A-D071-E117-96D3-120FD3D1DC0B}"/>
              </a:ext>
            </a:extLst>
          </p:cNvPr>
          <p:cNvSpPr/>
          <p:nvPr userDrawn="1">
            <p:custDataLst>
              <p:tags r:id="rId2"/>
            </p:custDataLst>
          </p:nvPr>
        </p:nvSpPr>
        <p:spPr>
          <a:xfrm>
            <a:off x="10229998" y="1926771"/>
            <a:ext cx="674913" cy="3246840"/>
          </a:xfrm>
          <a:prstGeom prst="rect">
            <a:avLst/>
          </a:prstGeom>
          <a:blipFill dpi="0" rotWithShape="1">
            <a:blip r:embed="rId5"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39739067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1" y="549278"/>
            <a:ext cx="2438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549278"/>
            <a:ext cx="83312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D96BA32-6B79-4895-824E-744062688BEE}" type="datetimeFigureOut">
              <a:rPr lang="zh-CN" altLang="en-US" smtClean="0"/>
              <a:t>2024/8/6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35C9E2-507E-45B8-BD25-F3C98D86BE5F}" type="slidenum">
              <a:rPr lang="zh-CN" altLang="en-US" smtClean="0"/>
              <a:t>‹#›</a:t>
            </a:fld>
            <a:endParaRPr lang="zh-CN" altLang="en-US"/>
          </a:p>
        </p:txBody>
      </p:sp>
    </p:spTree>
    <p:extLst>
      <p:ext uri="{BB962C8B-B14F-4D97-AF65-F5344CB8AC3E}">
        <p14:creationId xmlns:p14="http://schemas.microsoft.com/office/powerpoint/2010/main" val="389509762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29" name="标题 28"/>
          <p:cNvSpPr>
            <a:spLocks noGrp="1"/>
          </p:cNvSpPr>
          <p:nvPr>
            <p:ph type="ctrTitle"/>
          </p:nvPr>
        </p:nvSpPr>
        <p:spPr>
          <a:xfrm>
            <a:off x="508000" y="4853412"/>
            <a:ext cx="112776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063" indent="0" algn="ctr">
              <a:buNone/>
            </a:lvl2pPr>
            <a:lvl3pPr marL="914126" indent="0" algn="ctr">
              <a:buNone/>
            </a:lvl3pPr>
            <a:lvl4pPr marL="1371189" indent="0" algn="ctr">
              <a:buNone/>
            </a:lvl4pPr>
            <a:lvl5pPr marL="1828251" indent="0" algn="ctr">
              <a:buNone/>
            </a:lvl5pPr>
            <a:lvl6pPr marL="2285314" indent="0" algn="ctr">
              <a:buNone/>
            </a:lvl6pPr>
            <a:lvl7pPr marL="2742377" indent="0" algn="ctr">
              <a:buNone/>
            </a:lvl7pPr>
            <a:lvl8pPr marL="3199440" indent="0" algn="ctr">
              <a:buNone/>
            </a:lvl8pPr>
            <a:lvl9pPr marL="3656503"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10972800" y="6473952"/>
            <a:ext cx="1011936" cy="246888"/>
          </a:xfrm>
        </p:spPr>
        <p:txBody>
          <a:bodyPr/>
          <a:lstStyle/>
          <a:p>
            <a:fld id="{2D144C32-927F-4180-9294-88B94A00587D}" type="slidenum">
              <a:rPr lang="en-US" altLang="zh-CN" smtClean="0"/>
              <a:pPr/>
              <a:t>‹#›</a:t>
            </a:fld>
            <a:endParaRPr lang="en-US" altLang="zh-CN"/>
          </a:p>
        </p:txBody>
      </p:sp>
    </p:spTree>
    <p:extLst>
      <p:ext uri="{BB962C8B-B14F-4D97-AF65-F5344CB8AC3E}">
        <p14:creationId xmlns:p14="http://schemas.microsoft.com/office/powerpoint/2010/main" val="4118717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4775201" y="76201"/>
            <a:ext cx="3860800" cy="288925"/>
          </a:xfrm>
        </p:spPr>
        <p:txBody>
          <a:bodyPr/>
          <a:lstStyle/>
          <a:p>
            <a:endParaRPr lang="en-US" altLang="zh-CN"/>
          </a:p>
        </p:txBody>
      </p:sp>
      <p:sp>
        <p:nvSpPr>
          <p:cNvPr id="16" name="灯片编号占位符 15"/>
          <p:cNvSpPr>
            <a:spLocks noGrp="1"/>
          </p:cNvSpPr>
          <p:nvPr>
            <p:ph type="sldNum" sz="quarter" idx="12"/>
          </p:nvPr>
        </p:nvSpPr>
        <p:spPr>
          <a:xfrm>
            <a:off x="10972800" y="6473952"/>
            <a:ext cx="1011936" cy="246888"/>
          </a:xfrm>
        </p:spPr>
        <p:txBody>
          <a:bodyPr/>
          <a:lstStyle/>
          <a:p>
            <a:fld id="{816E1AE2-1FF3-4140-B1E2-6A093B6A483C}" type="slidenum">
              <a:rPr lang="en-US" altLang="zh-CN" smtClean="0"/>
              <a:pPr/>
              <a:t>‹#›</a:t>
            </a:fld>
            <a:endParaRPr lang="en-US" altLang="zh-CN"/>
          </a:p>
        </p:txBody>
      </p:sp>
    </p:spTree>
    <p:extLst>
      <p:ext uri="{BB962C8B-B14F-4D97-AF65-F5344CB8AC3E}">
        <p14:creationId xmlns:p14="http://schemas.microsoft.com/office/powerpoint/2010/main" val="1532084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3444904"/>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6" name="文本占位符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240633" y="2947087"/>
            <a:ext cx="11582400" cy="1184825"/>
          </a:xfrm>
        </p:spPr>
        <p:txBody>
          <a:bodyPr rtlCol="0" anchor="t"/>
          <a:lstStyle>
            <a:lvl1pPr algn="r">
              <a:defRPr/>
            </a:lvl1pPr>
          </a:lstStyle>
          <a:p>
            <a:r>
              <a:rPr kumimoji="0" lang="zh-CN" altLang="en-US"/>
              <a:t>单击此处编辑母版标题样式</a:t>
            </a:r>
            <a:endParaRPr kumimoji="0" lang="en-US"/>
          </a:p>
        </p:txBody>
      </p:sp>
    </p:spTree>
    <p:extLst>
      <p:ext uri="{BB962C8B-B14F-4D97-AF65-F5344CB8AC3E}">
        <p14:creationId xmlns:p14="http://schemas.microsoft.com/office/powerpoint/2010/main" val="406786789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402336" y="457201"/>
            <a:ext cx="115824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406401" y="1600200"/>
            <a:ext cx="5588000" cy="4724400"/>
          </a:xfrm>
        </p:spPr>
        <p:txBody>
          <a:bodyPr/>
          <a:lstStyle>
            <a:lvl1pPr>
              <a:defRPr sz="2799"/>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6197600" y="1600200"/>
            <a:ext cx="5791200" cy="4724400"/>
          </a:xfrm>
        </p:spPr>
        <p:txBody>
          <a:bodyPr/>
          <a:lstStyle>
            <a:lvl1pPr>
              <a:defRPr sz="2799"/>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extLst>
      <p:ext uri="{BB962C8B-B14F-4D97-AF65-F5344CB8AC3E}">
        <p14:creationId xmlns:p14="http://schemas.microsoft.com/office/powerpoint/2010/main" val="44658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406400" y="5410200"/>
            <a:ext cx="114808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375260"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6193368"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375260"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10972800" y="6477001"/>
            <a:ext cx="1016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Tree>
    <p:extLst>
      <p:ext uri="{BB962C8B-B14F-4D97-AF65-F5344CB8AC3E}">
        <p14:creationId xmlns:p14="http://schemas.microsoft.com/office/powerpoint/2010/main" val="2985663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402336" y="457201"/>
            <a:ext cx="115824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extLst>
      <p:ext uri="{BB962C8B-B14F-4D97-AF65-F5344CB8AC3E}">
        <p14:creationId xmlns:p14="http://schemas.microsoft.com/office/powerpoint/2010/main" val="33057610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extLst>
      <p:ext uri="{BB962C8B-B14F-4D97-AF65-F5344CB8AC3E}">
        <p14:creationId xmlns:p14="http://schemas.microsoft.com/office/powerpoint/2010/main" val="336425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685900" y="3444902"/>
            <a:ext cx="11507867"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sz="1800"/>
          </a:p>
        </p:txBody>
      </p:sp>
      <p:sp>
        <p:nvSpPr>
          <p:cNvPr id="6" name="文本占位符 5"/>
          <p:cNvSpPr>
            <a:spLocks noGrp="1"/>
          </p:cNvSpPr>
          <p:nvPr>
            <p:ph type="body" idx="1"/>
          </p:nvPr>
        </p:nvSpPr>
        <p:spPr>
          <a:xfrm>
            <a:off x="508074" y="1676400"/>
            <a:ext cx="11279234" cy="1219200"/>
          </a:xfrm>
        </p:spPr>
        <p:txBody>
          <a:bodyPr anchor="b"/>
          <a:lstStyle>
            <a:lvl1pPr marL="0" indent="0" algn="r">
              <a:buNone/>
              <a:defRPr sz="1500">
                <a:solidFill>
                  <a:schemeClr val="tx2">
                    <a:shade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单击此处编辑母版文本样式</a:t>
            </a:r>
          </a:p>
        </p:txBody>
      </p:sp>
      <p:sp>
        <p:nvSpPr>
          <p:cNvPr id="8" name="标题 7"/>
          <p:cNvSpPr>
            <a:spLocks noGrp="1"/>
          </p:cNvSpPr>
          <p:nvPr>
            <p:ph type="title"/>
          </p:nvPr>
        </p:nvSpPr>
        <p:spPr>
          <a:xfrm>
            <a:off x="240668" y="2947085"/>
            <a:ext cx="11584078" cy="1184825"/>
          </a:xfrm>
        </p:spPr>
        <p:txBody>
          <a:bodyPr rtlCol="0" anchor="t"/>
          <a:lstStyle>
            <a:lvl1pPr algn="r">
              <a:defRPr/>
            </a:lvl1pPr>
          </a:lstStyle>
          <a:p>
            <a:r>
              <a:rPr lang="zh-CN" altLang="en-US"/>
              <a:t>单击此处编辑母版标题样式</a:t>
            </a:r>
            <a:endParaRPr lang="en-US"/>
          </a:p>
        </p:txBody>
      </p:sp>
      <p:sp>
        <p:nvSpPr>
          <p:cNvPr id="5" name="日期占位符 18"/>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7" name="页脚占位符 10"/>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a:xfrm>
            <a:off x="10974389" y="6477000"/>
            <a:ext cx="1016147" cy="244475"/>
          </a:xfrm>
        </p:spPr>
        <p:txBody>
          <a:bodyPr/>
          <a:lstStyle>
            <a:lvl1pPr>
              <a:defRPr/>
            </a:lvl1pPr>
          </a:lstStyle>
          <a:p>
            <a:pPr>
              <a:defRPr/>
            </a:pPr>
            <a:fld id="{6C3AEF46-4E99-4534-A13C-FDCE414A20AA}"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685800" y="584911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12" name="标题 11"/>
          <p:cNvSpPr>
            <a:spLocks noGrp="1"/>
          </p:cNvSpPr>
          <p:nvPr>
            <p:ph type="title"/>
          </p:nvPr>
        </p:nvSpPr>
        <p:spPr>
          <a:xfrm>
            <a:off x="609600" y="5486400"/>
            <a:ext cx="112776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4766733" y="609600"/>
            <a:ext cx="7120467" cy="4800600"/>
          </a:xfrm>
        </p:spPr>
        <p:txBody>
          <a:bodyPr/>
          <a:lstStyle>
            <a:lvl1pPr>
              <a:defRPr sz="3199"/>
            </a:lvl1pPr>
            <a:lvl2pPr>
              <a:defRPr sz="2799"/>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extLst>
      <p:ext uri="{BB962C8B-B14F-4D97-AF65-F5344CB8AC3E}">
        <p14:creationId xmlns:p14="http://schemas.microsoft.com/office/powerpoint/2010/main" val="1328008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4673601" y="616635"/>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199"/>
            </a:lvl1pPr>
          </a:lstStyle>
          <a:p>
            <a:r>
              <a:rPr kumimoji="0" lang="zh-CN" altLang="en-US"/>
              <a:t>单击图标添加图片</a:t>
            </a:r>
            <a:endParaRPr kumimoji="0" lang="en-US"/>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508000" y="4993760"/>
            <a:ext cx="78232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Tree>
    <p:extLst>
      <p:ext uri="{BB962C8B-B14F-4D97-AF65-F5344CB8AC3E}">
        <p14:creationId xmlns:p14="http://schemas.microsoft.com/office/powerpoint/2010/main" val="14009431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extLst>
      <p:ext uri="{BB962C8B-B14F-4D97-AF65-F5344CB8AC3E}">
        <p14:creationId xmlns:p14="http://schemas.microsoft.com/office/powerpoint/2010/main" val="4895735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1" y="549278"/>
            <a:ext cx="2438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549278"/>
            <a:ext cx="83312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extLst>
      <p:ext uri="{BB962C8B-B14F-4D97-AF65-F5344CB8AC3E}">
        <p14:creationId xmlns:p14="http://schemas.microsoft.com/office/powerpoint/2010/main" val="746663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963988" y="755650"/>
            <a:ext cx="4264025" cy="681038"/>
          </a:xfrm>
          <a:prstGeom prst="rect">
            <a:avLst/>
          </a:prstGeom>
          <a:effectLst>
            <a:outerShdw blurRad="50800" dist="50800" dir="5400000" algn="ctr" rotWithShape="0">
              <a:srgbClr val="000000">
                <a:alpha val="98000"/>
              </a:srgbClr>
            </a:outerShdw>
          </a:effectLst>
        </p:spPr>
      </p:pic>
      <p:sp>
        <p:nvSpPr>
          <p:cNvPr id="3" name="副标题 2"/>
          <p:cNvSpPr>
            <a:spLocks noGrp="1"/>
          </p:cNvSpPr>
          <p:nvPr>
            <p:ph type="subTitle" idx="1"/>
          </p:nvPr>
        </p:nvSpPr>
        <p:spPr>
          <a:xfrm>
            <a:off x="1055917" y="3602038"/>
            <a:ext cx="9775369" cy="1655762"/>
          </a:xfrm>
        </p:spPr>
        <p:txBody>
          <a:bodyPr anchor="ctr">
            <a:normAutofit/>
          </a:bodyPr>
          <a:lstStyle>
            <a:lvl1pPr marL="0" indent="0" algn="ctr">
              <a:buNone/>
              <a:defRPr sz="2799"/>
            </a:lvl1pPr>
            <a:lvl2pPr marL="457063" indent="0" algn="ctr">
              <a:buNone/>
              <a:defRPr sz="2000"/>
            </a:lvl2pPr>
            <a:lvl3pPr marL="914126" indent="0" algn="ctr">
              <a:buNone/>
              <a:defRPr sz="1800"/>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pPr fontAlgn="auto"/>
            <a:r>
              <a:rPr lang="zh-CN" altLang="en-US" strike="noStrike" noProof="1"/>
              <a:t>单击此处编辑母版副标题样式</a:t>
            </a:r>
          </a:p>
        </p:txBody>
      </p:sp>
      <p:sp>
        <p:nvSpPr>
          <p:cNvPr id="14" name="标题 13"/>
          <p:cNvSpPr>
            <a:spLocks noGrp="1"/>
          </p:cNvSpPr>
          <p:nvPr>
            <p:ph type="title"/>
          </p:nvPr>
        </p:nvSpPr>
        <p:spPr>
          <a:xfrm>
            <a:off x="838201" y="2093689"/>
            <a:ext cx="10515600" cy="1325563"/>
          </a:xfrm>
        </p:spPr>
        <p:txBody>
          <a:bodyPr>
            <a:normAutofit/>
          </a:bodyPr>
          <a:lstStyle>
            <a:lvl1pPr algn="ctr">
              <a:defRPr sz="4799"/>
            </a:lvl1pPr>
          </a:lstStyle>
          <a:p>
            <a:pPr fontAlgn="auto"/>
            <a:r>
              <a:rPr lang="zh-CN" altLang="en-US" strike="noStrike" noProof="1"/>
              <a:t>单击此处编辑母版标题样式</a:t>
            </a:r>
          </a:p>
        </p:txBody>
      </p:sp>
      <p:sp>
        <p:nvSpPr>
          <p:cNvPr id="15" name="日期占位符 14"/>
          <p:cNvSpPr>
            <a:spLocks noGrp="1"/>
          </p:cNvSpPr>
          <p:nvPr>
            <p:ph type="dt" sz="half" idx="10"/>
          </p:nvPr>
        </p:nvSpPr>
        <p:spPr>
          <a:xfrm>
            <a:off x="838201" y="6356350"/>
            <a:ext cx="2743200" cy="365125"/>
          </a:xfrm>
          <a:prstGeom prst="rect">
            <a:avLst/>
          </a:prstGeom>
        </p:spPr>
        <p:txBody>
          <a:bodyPr vert="horz" lIns="91440" tIns="45720" rIns="91440" bIns="45720" rtlCol="0" anchor="ctr"/>
          <a:lstStyle/>
          <a:p>
            <a:fld id="{9D96BA32-6B79-4895-824E-744062688BEE}" type="datetimeFigureOut">
              <a:rPr lang="zh-CN" altLang="en-US" smtClean="0"/>
              <a:t>2024/8/6</a:t>
            </a:fld>
            <a:endParaRPr lang="zh-CN" altLang="en-US"/>
          </a:p>
        </p:txBody>
      </p:sp>
      <p:sp>
        <p:nvSpPr>
          <p:cNvPr id="16" name="页脚占位符 15"/>
          <p:cNvSpPr>
            <a:spLocks noGrp="1"/>
          </p:cNvSpPr>
          <p:nvPr>
            <p:ph type="ftr" sz="quarter" idx="11"/>
          </p:nvPr>
        </p:nvSpPr>
        <p:spPr>
          <a:xfrm>
            <a:off x="4038601" y="6356350"/>
            <a:ext cx="4114800" cy="365125"/>
          </a:xfrm>
          <a:prstGeom prst="rect">
            <a:avLst/>
          </a:prstGeom>
        </p:spPr>
        <p:txBody>
          <a:bodyPr vert="horz" lIns="91440" tIns="45720" rIns="91440" bIns="45720" rtlCol="0" anchor="ctr"/>
          <a:lstStyle/>
          <a:p>
            <a:endParaRPr lang="zh-CN" altLang="en-US"/>
          </a:p>
        </p:txBody>
      </p:sp>
      <p:sp>
        <p:nvSpPr>
          <p:cNvPr id="17" name="灯片编号占位符 16"/>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fld id="{FF35C9E2-507E-45B8-BD25-F3C98D86BE5F}" type="slidenum">
              <a:rPr lang="zh-CN" altLang="en-US" smtClean="0"/>
              <a:t>‹#›</a:t>
            </a:fld>
            <a:endParaRPr lang="zh-CN" altLang="en-US"/>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4301" y="756342"/>
            <a:ext cx="4263399" cy="680573"/>
          </a:xfrm>
          <a:prstGeom prst="rect">
            <a:avLst/>
          </a:prstGeom>
          <a:effectLst>
            <a:outerShdw blurRad="50800" dist="50800" dir="5400000" algn="ctr" rotWithShape="0">
              <a:srgbClr val="000000">
                <a:alpha val="98000"/>
              </a:srgbClr>
            </a:outerShdw>
          </a:effectLst>
        </p:spPr>
      </p:pic>
    </p:spTree>
    <p:extLst>
      <p:ext uri="{BB962C8B-B14F-4D97-AF65-F5344CB8AC3E}">
        <p14:creationId xmlns:p14="http://schemas.microsoft.com/office/powerpoint/2010/main" val="148946371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2"/>
        </a:solidFill>
        <a:effectLst/>
      </p:bgPr>
    </p:bg>
    <p:spTree>
      <p:nvGrpSpPr>
        <p:cNvPr id="1" name=""/>
        <p:cNvGrpSpPr/>
        <p:nvPr/>
      </p:nvGrpSpPr>
      <p:grpSpPr>
        <a:xfrm>
          <a:off x="0" y="0"/>
          <a:ext cx="0" cy="0"/>
          <a:chOff x="0" y="0"/>
          <a:chExt cx="0" cy="0"/>
        </a:xfrm>
      </p:grpSpPr>
      <p:pic>
        <p:nvPicPr>
          <p:cNvPr id="3074" name="图片 6"/>
          <p:cNvPicPr>
            <a:picLocks noChangeAspect="1"/>
          </p:cNvPicPr>
          <p:nvPr/>
        </p:nvPicPr>
        <p:blipFill>
          <a:blip r:embed="rId2"/>
          <a:stretch>
            <a:fillRect/>
          </a:stretch>
        </p:blipFill>
        <p:spPr>
          <a:xfrm>
            <a:off x="8794751" y="214313"/>
            <a:ext cx="2932113" cy="468312"/>
          </a:xfrm>
          <a:prstGeom prst="rect">
            <a:avLst/>
          </a:prstGeom>
          <a:noFill/>
          <a:ln w="9525">
            <a:noFill/>
          </a:ln>
        </p:spPr>
      </p:pic>
      <p:sp>
        <p:nvSpPr>
          <p:cNvPr id="8" name="矩形 7"/>
          <p:cNvSpPr/>
          <p:nvPr/>
        </p:nvSpPr>
        <p:spPr>
          <a:xfrm>
            <a:off x="10229850" y="1927225"/>
            <a:ext cx="674688" cy="3246438"/>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2100" strike="noStrike" noProof="1"/>
          </a:p>
        </p:txBody>
      </p:sp>
      <p:sp>
        <p:nvSpPr>
          <p:cNvPr id="2" name="标题 1"/>
          <p:cNvSpPr>
            <a:spLocks noGrp="1"/>
          </p:cNvSpPr>
          <p:nvPr>
            <p:ph type="title"/>
          </p:nvPr>
        </p:nvSpPr>
        <p:spPr>
          <a:xfrm>
            <a:off x="522516" y="617860"/>
            <a:ext cx="8196613" cy="619189"/>
          </a:xfrm>
        </p:spPr>
        <p:txBody>
          <a:bodyPr>
            <a:normAutofit/>
          </a:bodyPr>
          <a:lstStyle>
            <a:lvl1pPr>
              <a:defRPr sz="3199"/>
            </a:lvl1pPr>
          </a:lstStyle>
          <a:p>
            <a:pPr fontAlgn="auto"/>
            <a:r>
              <a:rPr lang="zh-CN" altLang="en-US" strike="noStrike" noProof="1"/>
              <a:t>单击此处编辑母版标题样式</a:t>
            </a:r>
          </a:p>
        </p:txBody>
      </p:sp>
      <p:sp>
        <p:nvSpPr>
          <p:cNvPr id="3" name="内容占位符 2"/>
          <p:cNvSpPr>
            <a:spLocks noGrp="1"/>
          </p:cNvSpPr>
          <p:nvPr>
            <p:ph idx="1"/>
          </p:nvPr>
        </p:nvSpPr>
        <p:spPr>
          <a:xfrm>
            <a:off x="522516" y="1357746"/>
            <a:ext cx="8196612" cy="4932219"/>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10" name="日期占位符 9"/>
          <p:cNvSpPr>
            <a:spLocks noGrp="1"/>
          </p:cNvSpPr>
          <p:nvPr>
            <p:ph type="dt" sz="half" idx="10"/>
          </p:nvPr>
        </p:nvSpPr>
        <p:spPr>
          <a:xfrm>
            <a:off x="838201" y="6356350"/>
            <a:ext cx="2743200" cy="365125"/>
          </a:xfrm>
          <a:prstGeom prst="rect">
            <a:avLst/>
          </a:prstGeom>
        </p:spPr>
        <p:txBody>
          <a:bodyPr vert="horz" lIns="91440" tIns="45720" rIns="91440" bIns="45720" rtlCol="0" anchor="ctr"/>
          <a:lstStyle/>
          <a:p>
            <a:fld id="{9D96BA32-6B79-4895-824E-744062688BEE}" type="datetimeFigureOut">
              <a:rPr lang="zh-CN" altLang="en-US" smtClean="0"/>
              <a:t>2024/8/6</a:t>
            </a:fld>
            <a:endParaRPr lang="zh-CN" altLang="en-US"/>
          </a:p>
        </p:txBody>
      </p:sp>
      <p:sp>
        <p:nvSpPr>
          <p:cNvPr id="11" name="页脚占位符 10"/>
          <p:cNvSpPr>
            <a:spLocks noGrp="1"/>
          </p:cNvSpPr>
          <p:nvPr>
            <p:ph type="ftr" sz="quarter" idx="11"/>
          </p:nvPr>
        </p:nvSpPr>
        <p:spPr>
          <a:xfrm>
            <a:off x="4038601" y="6356350"/>
            <a:ext cx="4114800" cy="365125"/>
          </a:xfrm>
          <a:prstGeom prst="rect">
            <a:avLst/>
          </a:prstGeom>
        </p:spPr>
        <p:txBody>
          <a:bodyPr vert="horz" lIns="91440" tIns="45720" rIns="91440" bIns="45720" rtlCol="0" anchor="ctr"/>
          <a:lstStyle/>
          <a:p>
            <a:endParaRPr lang="zh-CN" altLang="en-US"/>
          </a:p>
        </p:txBody>
      </p:sp>
      <p:sp>
        <p:nvSpPr>
          <p:cNvPr id="12" name="灯片编号占位符 11"/>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fld id="{FF35C9E2-507E-45B8-BD25-F3C98D86BE5F}"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95366" y="214041"/>
            <a:ext cx="2932284" cy="468085"/>
          </a:xfrm>
          <a:prstGeom prst="rect">
            <a:avLst/>
          </a:prstGeom>
          <a:effectLst/>
        </p:spPr>
      </p:pic>
      <p:sp>
        <p:nvSpPr>
          <p:cNvPr id="4" name="矩形 3"/>
          <p:cNvSpPr/>
          <p:nvPr userDrawn="1"/>
        </p:nvSpPr>
        <p:spPr>
          <a:xfrm>
            <a:off x="10229998" y="1926771"/>
            <a:ext cx="674913" cy="3246840"/>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Tree>
    <p:extLst>
      <p:ext uri="{BB962C8B-B14F-4D97-AF65-F5344CB8AC3E}">
        <p14:creationId xmlns:p14="http://schemas.microsoft.com/office/powerpoint/2010/main" val="133538392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56020" y="3602038"/>
            <a:ext cx="9776331" cy="1655762"/>
          </a:xfrm>
        </p:spPr>
        <p:txBody>
          <a:bodyPr anchor="ct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4691" y="756341"/>
            <a:ext cx="4263819" cy="680573"/>
          </a:xfrm>
          <a:prstGeom prst="rect">
            <a:avLst/>
          </a:prstGeom>
          <a:effectLst>
            <a:outerShdw blurRad="50800" dist="50800" dir="5400000" algn="ctr" rotWithShape="0">
              <a:srgbClr val="000000">
                <a:alpha val="98000"/>
              </a:srgbClr>
            </a:outerShdw>
          </a:effectLst>
        </p:spPr>
      </p:pic>
      <p:sp>
        <p:nvSpPr>
          <p:cNvPr id="14" name="标题 13"/>
          <p:cNvSpPr>
            <a:spLocks noGrp="1"/>
          </p:cNvSpPr>
          <p:nvPr>
            <p:ph type="title"/>
          </p:nvPr>
        </p:nvSpPr>
        <p:spPr>
          <a:xfrm>
            <a:off x="838283" y="2093689"/>
            <a:ext cx="10516636" cy="1325563"/>
          </a:xfrm>
        </p:spPr>
        <p:txBody>
          <a:bodyPr>
            <a:normAutofit/>
          </a:bodyPr>
          <a:lstStyle>
            <a:lvl1pPr algn="ctr">
              <a:defRPr sz="3600"/>
            </a:lvl1pPr>
          </a:lstStyle>
          <a:p>
            <a:r>
              <a:rPr lang="zh-CN" altLang="en-US" dirty="0"/>
              <a:t>单击此处编辑母版标题样式</a:t>
            </a:r>
          </a:p>
        </p:txBody>
      </p:sp>
      <p:sp>
        <p:nvSpPr>
          <p:cNvPr id="15" name="日期占位符 14"/>
          <p:cNvSpPr>
            <a:spLocks noGrp="1"/>
          </p:cNvSpPr>
          <p:nvPr>
            <p:ph type="dt" sz="half" idx="10"/>
          </p:nvPr>
        </p:nvSpPr>
        <p:spPr/>
        <p:txBody>
          <a:bodyPr/>
          <a:lstStyle/>
          <a:p>
            <a:endParaRPr lang="en-US" altLang="zh-CN"/>
          </a:p>
        </p:txBody>
      </p:sp>
      <p:sp>
        <p:nvSpPr>
          <p:cNvPr id="16" name="页脚占位符 15"/>
          <p:cNvSpPr>
            <a:spLocks noGrp="1"/>
          </p:cNvSpPr>
          <p:nvPr>
            <p:ph type="ftr" sz="quarter" idx="11"/>
          </p:nvPr>
        </p:nvSpPr>
        <p:spPr/>
        <p:txBody>
          <a:bodyPr/>
          <a:lstStyle/>
          <a:p>
            <a:endParaRPr lang="en-US" altLang="zh-CN"/>
          </a:p>
        </p:txBody>
      </p:sp>
      <p:sp>
        <p:nvSpPr>
          <p:cNvPr id="17" name="灯片编号占位符 16"/>
          <p:cNvSpPr>
            <a:spLocks noGrp="1"/>
          </p:cNvSpPr>
          <p:nvPr>
            <p:ph type="sldNum" sz="quarter" idx="12"/>
          </p:nvPr>
        </p:nvSpPr>
        <p:spPr/>
        <p:txBody>
          <a:bodyPr/>
          <a:lstStyle/>
          <a:p>
            <a:fld id="{DE1408D9-EB13-4B1B-AC80-8AD5656A7934}" type="slidenum">
              <a:rPr lang="en-US" altLang="zh-CN" smtClean="0"/>
              <a:t>‹#›</a:t>
            </a:fld>
            <a:endParaRPr lang="en-US" altLang="zh-CN"/>
          </a:p>
        </p:txBody>
      </p:sp>
      <p:sp>
        <p:nvSpPr>
          <p:cNvPr id="4" name="矩形 3"/>
          <p:cNvSpPr/>
          <p:nvPr>
            <p:custDataLst>
              <p:tags r:id="rId1"/>
            </p:custDataLst>
          </p:nvPr>
        </p:nvSpPr>
        <p:spPr>
          <a:xfrm>
            <a:off x="10231005" y="1926771"/>
            <a:ext cx="674979" cy="3246840"/>
          </a:xfrm>
          <a:prstGeom prst="rect">
            <a:avLst/>
          </a:prstGeom>
          <a:blipFill dpi="0" rotWithShape="1">
            <a:blip r:embed="rId4"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prstClr val="white"/>
              </a:solidFill>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22566" y="617859"/>
            <a:ext cx="8197420" cy="619189"/>
          </a:xfrm>
        </p:spPr>
        <p:txBody>
          <a:bodyPr>
            <a:normAutofit/>
          </a:bodyPr>
          <a:lstStyle>
            <a:lvl1pPr>
              <a:defRPr sz="2400"/>
            </a:lvl1pPr>
          </a:lstStyle>
          <a:p>
            <a:r>
              <a:rPr lang="zh-CN" altLang="en-US" dirty="0"/>
              <a:t>单击此处编辑母版标题样式</a:t>
            </a:r>
          </a:p>
        </p:txBody>
      </p:sp>
      <p:sp>
        <p:nvSpPr>
          <p:cNvPr id="3" name="内容占位符 2"/>
          <p:cNvSpPr>
            <a:spLocks noGrp="1"/>
          </p:cNvSpPr>
          <p:nvPr>
            <p:ph idx="1"/>
          </p:nvPr>
        </p:nvSpPr>
        <p:spPr>
          <a:xfrm>
            <a:off x="522567" y="1357745"/>
            <a:ext cx="8197419" cy="4932219"/>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6232" y="214040"/>
            <a:ext cx="2932573" cy="468085"/>
          </a:xfrm>
          <a:prstGeom prst="rect">
            <a:avLst/>
          </a:prstGeom>
          <a:effectLst/>
        </p:spPr>
      </p:pic>
      <p:sp>
        <p:nvSpPr>
          <p:cNvPr id="8" name="矩形 7"/>
          <p:cNvSpPr/>
          <p:nvPr/>
        </p:nvSpPr>
        <p:spPr>
          <a:xfrm>
            <a:off x="10231005" y="1926771"/>
            <a:ext cx="674979" cy="3246840"/>
          </a:xfrm>
          <a:prstGeom prst="rect">
            <a:avLst/>
          </a:prstGeom>
          <a:blipFill dpi="0" rotWithShape="1">
            <a:blip r:embed="rId3" cstate="print">
              <a:alphaModFix amt="10000"/>
              <a:extLst>
                <a:ext uri="{28A0092B-C50C-407E-A947-70E740481C1C}">
                  <a14:useLocalDpi xmlns:a14="http://schemas.microsoft.com/office/drawing/2010/main" val="0"/>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0" name="日期占位符 9"/>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2" name="灯片编号占位符 11"/>
          <p:cNvSpPr>
            <a:spLocks noGrp="1"/>
          </p:cNvSpPr>
          <p:nvPr>
            <p:ph type="sldNum" sz="quarter" idx="12"/>
          </p:nvPr>
        </p:nvSpPr>
        <p:spPr/>
        <p:txBody>
          <a:bodyPr/>
          <a:lstStyle/>
          <a:p>
            <a:fld id="{6AD6A375-3C7F-4EA6-8E45-6D26140B74A5}" type="slidenum">
              <a:rPr lang="en-US" altLang="zh-CN" smtClean="0"/>
              <a:t>‹#›</a:t>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402395" y="457200"/>
            <a:ext cx="11584078" cy="841248"/>
          </a:xfrm>
        </p:spPr>
        <p:txBody>
          <a:bodyPr/>
          <a:lstStyle/>
          <a:p>
            <a:r>
              <a:rPr lang="zh-CN" altLang="en-US"/>
              <a:t>单击此处编辑母版标题样式</a:t>
            </a:r>
            <a:endParaRPr lang="en-US"/>
          </a:p>
        </p:txBody>
      </p:sp>
      <p:sp>
        <p:nvSpPr>
          <p:cNvPr id="14" name="内容占位符 13"/>
          <p:cNvSpPr>
            <a:spLocks noGrp="1"/>
          </p:cNvSpPr>
          <p:nvPr>
            <p:ph sz="half" idx="1"/>
          </p:nvPr>
        </p:nvSpPr>
        <p:spPr>
          <a:xfrm>
            <a:off x="406459" y="1600200"/>
            <a:ext cx="5588809" cy="4724400"/>
          </a:xfrm>
        </p:spPr>
        <p:txBody>
          <a:bodyPr/>
          <a:lstStyle>
            <a:lvl1pPr>
              <a:defRPr sz="210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2"/>
          </p:nvPr>
        </p:nvSpPr>
        <p:spPr>
          <a:xfrm>
            <a:off x="6198497" y="1600200"/>
            <a:ext cx="5792039" cy="4724400"/>
          </a:xfrm>
        </p:spPr>
        <p:txBody>
          <a:bodyPr/>
          <a:lstStyle>
            <a:lvl1pPr>
              <a:defRPr sz="210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0"/>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6" name="页脚占位符 27"/>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a:xfrm>
            <a:off x="10974389" y="6477000"/>
            <a:ext cx="1016147" cy="244475"/>
          </a:xfrm>
        </p:spPr>
        <p:txBody>
          <a:bodyPr/>
          <a:lstStyle>
            <a:lvl1pPr>
              <a:defRPr/>
            </a:lvl1pPr>
          </a:lstStyle>
          <a:p>
            <a:pPr>
              <a:defRPr/>
            </a:pPr>
            <a:fld id="{9EC52BD5-AF1E-4C72-B553-42CDFFB8707B}"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900" y="6019800"/>
            <a:ext cx="11507867"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sz="1800"/>
          </a:p>
        </p:txBody>
      </p:sp>
      <p:sp>
        <p:nvSpPr>
          <p:cNvPr id="29" name="标题 28"/>
          <p:cNvSpPr>
            <a:spLocks noGrp="1"/>
          </p:cNvSpPr>
          <p:nvPr>
            <p:ph type="title"/>
          </p:nvPr>
        </p:nvSpPr>
        <p:spPr>
          <a:xfrm>
            <a:off x="406459" y="5410200"/>
            <a:ext cx="11482464" cy="882650"/>
          </a:xfrm>
        </p:spPr>
        <p:txBody>
          <a:bodyPr/>
          <a:lstStyle>
            <a:lvl1pPr>
              <a:defRPr/>
            </a:lvl1pPr>
          </a:lstStyle>
          <a:p>
            <a:r>
              <a:rPr lang="zh-CN" altLang="en-US"/>
              <a:t>单击此处编辑母版标题样式</a:t>
            </a:r>
            <a:endParaRPr lang="en-US"/>
          </a:p>
        </p:txBody>
      </p:sp>
      <p:sp>
        <p:nvSpPr>
          <p:cNvPr id="13" name="文本占位符 12"/>
          <p:cNvSpPr>
            <a:spLocks noGrp="1"/>
          </p:cNvSpPr>
          <p:nvPr>
            <p:ph type="body" idx="1"/>
          </p:nvPr>
        </p:nvSpPr>
        <p:spPr>
          <a:xfrm>
            <a:off x="375313" y="666750"/>
            <a:ext cx="5721570" cy="639762"/>
          </a:xfrm>
        </p:spPr>
        <p:txBody>
          <a:bodyPr anchor="ctr"/>
          <a:lstStyle>
            <a:lvl1pPr marL="0" indent="0">
              <a:buNone/>
              <a:defRPr sz="1350" b="0" cap="all" baseline="0">
                <a:solidFill>
                  <a:schemeClr val="accent1">
                    <a:shade val="50000"/>
                  </a:schemeClr>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25" name="文本占位符 24"/>
          <p:cNvSpPr>
            <a:spLocks noGrp="1"/>
          </p:cNvSpPr>
          <p:nvPr>
            <p:ph type="body" sz="half" idx="3"/>
          </p:nvPr>
        </p:nvSpPr>
        <p:spPr>
          <a:xfrm>
            <a:off x="6194264" y="666750"/>
            <a:ext cx="5723817" cy="639762"/>
          </a:xfrm>
        </p:spPr>
        <p:txBody>
          <a:bodyPr anchor="ctr"/>
          <a:lstStyle>
            <a:lvl1pPr marL="0" indent="0">
              <a:buNone/>
              <a:defRPr sz="1350" b="0" cap="all" baseline="0">
                <a:solidFill>
                  <a:schemeClr val="accent1">
                    <a:shade val="50000"/>
                  </a:schemeClr>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4" name="内容占位符 3"/>
          <p:cNvSpPr>
            <a:spLocks noGrp="1"/>
          </p:cNvSpPr>
          <p:nvPr>
            <p:ph sz="quarter" idx="2"/>
          </p:nvPr>
        </p:nvSpPr>
        <p:spPr>
          <a:xfrm>
            <a:off x="375313" y="1316037"/>
            <a:ext cx="5721570" cy="3941763"/>
          </a:xfrm>
        </p:spPr>
        <p:txBody>
          <a:bodyPr/>
          <a:lstStyle>
            <a:lvl1pPr>
              <a:defRPr sz="180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8" name="内容占位符 27"/>
          <p:cNvSpPr>
            <a:spLocks noGrp="1"/>
          </p:cNvSpPr>
          <p:nvPr>
            <p:ph sz="quarter" idx="4"/>
          </p:nvPr>
        </p:nvSpPr>
        <p:spPr>
          <a:xfrm>
            <a:off x="6199205" y="1316037"/>
            <a:ext cx="5718876" cy="3941763"/>
          </a:xfrm>
        </p:spPr>
        <p:txBody>
          <a:bodyPr/>
          <a:lstStyle>
            <a:lvl1pPr>
              <a:defRPr sz="180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9"/>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9" name="页脚占位符 5"/>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10974389" y="6477000"/>
            <a:ext cx="1016147" cy="247650"/>
          </a:xfrm>
        </p:spPr>
        <p:txBody>
          <a:bodyPr/>
          <a:lstStyle>
            <a:lvl1pPr>
              <a:defRPr/>
            </a:lvl1pPr>
          </a:lstStyle>
          <a:p>
            <a:pPr>
              <a:defRPr/>
            </a:pPr>
            <a:fld id="{4F02CC46-EFD3-451A-AD7C-473959F668F5}"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402395" y="457200"/>
            <a:ext cx="11584078" cy="841248"/>
          </a:xfrm>
        </p:spPr>
        <p:txBody>
          <a:bodyPr/>
          <a:lstStyle/>
          <a:p>
            <a:r>
              <a:rPr lang="zh-CN" altLang="en-US"/>
              <a:t>单击此处编辑母版标题样式</a:t>
            </a:r>
            <a:endParaRPr lang="en-US"/>
          </a:p>
        </p:txBody>
      </p:sp>
      <p:sp>
        <p:nvSpPr>
          <p:cNvPr id="3" name="日期占位符 10"/>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4" name="页脚占位符 27"/>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10974389" y="6477000"/>
            <a:ext cx="1016147" cy="244475"/>
          </a:xfrm>
        </p:spPr>
        <p:txBody>
          <a:bodyPr/>
          <a:lstStyle>
            <a:lvl1pPr>
              <a:defRPr/>
            </a:lvl1pPr>
          </a:lstStyle>
          <a:p>
            <a:pPr>
              <a:defRPr/>
            </a:pPr>
            <a:fld id="{96D5134A-117C-4D86-A529-EFEBBD888522}"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3" name="页脚占位符 23"/>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a:xfrm>
            <a:off x="10974389" y="6477000"/>
            <a:ext cx="1016147" cy="244475"/>
          </a:xfrm>
        </p:spPr>
        <p:txBody>
          <a:bodyPr/>
          <a:lstStyle>
            <a:lvl1pPr>
              <a:defRPr/>
            </a:lvl1pPr>
          </a:lstStyle>
          <a:p>
            <a:pPr>
              <a:defRPr/>
            </a:pPr>
            <a:fld id="{BF5E3124-A485-40CC-89E4-37F95FF3DDBC}"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685900" y="5849117"/>
            <a:ext cx="11507867"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sz="1800"/>
          </a:p>
        </p:txBody>
      </p:sp>
      <p:sp>
        <p:nvSpPr>
          <p:cNvPr id="12" name="标题 11"/>
          <p:cNvSpPr>
            <a:spLocks noGrp="1"/>
          </p:cNvSpPr>
          <p:nvPr>
            <p:ph type="title"/>
          </p:nvPr>
        </p:nvSpPr>
        <p:spPr>
          <a:xfrm>
            <a:off x="609688" y="5486400"/>
            <a:ext cx="11279234" cy="520700"/>
          </a:xfrm>
        </p:spPr>
        <p:txBody>
          <a:bodyPr/>
          <a:lstStyle>
            <a:lvl1pPr algn="l">
              <a:buNone/>
              <a:defRPr sz="1500" b="1"/>
            </a:lvl1pPr>
          </a:lstStyle>
          <a:p>
            <a:r>
              <a:rPr lang="zh-CN" altLang="en-US"/>
              <a:t>单击此处编辑母版标题样式</a:t>
            </a:r>
            <a:endParaRPr lang="en-US"/>
          </a:p>
        </p:txBody>
      </p:sp>
      <p:sp>
        <p:nvSpPr>
          <p:cNvPr id="26" name="文本占位符 25"/>
          <p:cNvSpPr>
            <a:spLocks noGrp="1"/>
          </p:cNvSpPr>
          <p:nvPr>
            <p:ph type="body" idx="2"/>
          </p:nvPr>
        </p:nvSpPr>
        <p:spPr>
          <a:xfrm>
            <a:off x="609688" y="609600"/>
            <a:ext cx="4011665" cy="4800600"/>
          </a:xfrm>
        </p:spPr>
        <p:txBody>
          <a:bodyPr/>
          <a:lstStyle>
            <a:lvl1pPr marL="0" indent="0">
              <a:buNone/>
              <a:defRPr sz="1050"/>
            </a:lvl1pPr>
            <a:lvl2pPr>
              <a:buNone/>
              <a:defRPr sz="900"/>
            </a:lvl2pPr>
            <a:lvl3pPr>
              <a:buNone/>
              <a:defRPr sz="750"/>
            </a:lvl3pPr>
            <a:lvl4pPr>
              <a:buNone/>
              <a:defRPr sz="675"/>
            </a:lvl4pPr>
            <a:lvl5pPr>
              <a:buNone/>
              <a:defRPr sz="675"/>
            </a:lvl5pPr>
          </a:lstStyle>
          <a:p>
            <a:pPr lvl="0"/>
            <a:r>
              <a:rPr lang="zh-CN" altLang="en-US"/>
              <a:t>单击此处编辑母版文本样式</a:t>
            </a:r>
          </a:p>
        </p:txBody>
      </p:sp>
      <p:sp>
        <p:nvSpPr>
          <p:cNvPr id="14" name="内容占位符 13"/>
          <p:cNvSpPr>
            <a:spLocks noGrp="1"/>
          </p:cNvSpPr>
          <p:nvPr>
            <p:ph sz="half" idx="1"/>
          </p:nvPr>
        </p:nvSpPr>
        <p:spPr>
          <a:xfrm>
            <a:off x="4767424" y="609600"/>
            <a:ext cx="7121498" cy="4800600"/>
          </a:xfrm>
        </p:spPr>
        <p:txBody>
          <a:bodyPr/>
          <a:lstStyle>
            <a:lvl1pPr>
              <a:defRPr sz="2400"/>
            </a:lvl1pPr>
            <a:lvl2pPr>
              <a:defRPr sz="2100"/>
            </a:lvl2pPr>
            <a:lvl3pPr>
              <a:defRPr sz="1800"/>
            </a:lvl3pPr>
            <a:lvl4pPr>
              <a:defRPr sz="1500"/>
            </a:lvl4pPr>
            <a:lvl5pPr>
              <a:defRPr sz="15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24"/>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7" name="页脚占位符 28"/>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a:xfrm>
            <a:off x="10974389" y="6477000"/>
            <a:ext cx="1016147" cy="244475"/>
          </a:xfrm>
        </p:spPr>
        <p:txBody>
          <a:bodyPr/>
          <a:lstStyle>
            <a:lvl1pPr>
              <a:defRPr/>
            </a:lvl1pPr>
          </a:lstStyle>
          <a:p>
            <a:pPr>
              <a:defRPr/>
            </a:pPr>
            <a:fld id="{C89CF72F-7CB2-4591-94DD-DCA423820A2C}"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4674277" y="616634"/>
            <a:ext cx="6706571"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2400"/>
            </a:lvl1pPr>
          </a:lstStyle>
          <a:p>
            <a:pPr lvl="0"/>
            <a:r>
              <a:rPr lang="zh-CN" altLang="en-US" noProof="0"/>
              <a:t>单击图标添加图片</a:t>
            </a:r>
            <a:endParaRPr lang="en-US" noProof="0" dirty="0"/>
          </a:p>
        </p:txBody>
      </p:sp>
      <p:sp>
        <p:nvSpPr>
          <p:cNvPr id="17" name="标题 16"/>
          <p:cNvSpPr>
            <a:spLocks noGrp="1"/>
          </p:cNvSpPr>
          <p:nvPr>
            <p:ph type="title"/>
          </p:nvPr>
        </p:nvSpPr>
        <p:spPr>
          <a:xfrm>
            <a:off x="508074" y="4993760"/>
            <a:ext cx="7824333" cy="522288"/>
          </a:xfrm>
        </p:spPr>
        <p:txBody>
          <a:bodyPr/>
          <a:lstStyle>
            <a:lvl1pPr algn="l">
              <a:buNone/>
              <a:defRPr sz="1500" b="1"/>
            </a:lvl1pPr>
          </a:lstStyle>
          <a:p>
            <a:r>
              <a:rPr lang="zh-CN" altLang="en-US"/>
              <a:t>单击此处编辑母版标题样式</a:t>
            </a:r>
            <a:endParaRPr lang="en-US"/>
          </a:p>
        </p:txBody>
      </p:sp>
      <p:sp>
        <p:nvSpPr>
          <p:cNvPr id="26" name="文本占位符 25"/>
          <p:cNvSpPr>
            <a:spLocks noGrp="1"/>
          </p:cNvSpPr>
          <p:nvPr>
            <p:ph type="body" sz="half" idx="2"/>
          </p:nvPr>
        </p:nvSpPr>
        <p:spPr>
          <a:xfrm>
            <a:off x="508074" y="5533218"/>
            <a:ext cx="7824333" cy="768350"/>
          </a:xfrm>
        </p:spPr>
        <p:txBody>
          <a:bodyPr lIns="109728" tIns="0"/>
          <a:lstStyle>
            <a:lvl1pPr marL="0" indent="0">
              <a:buNone/>
              <a:defRPr sz="1050"/>
            </a:lvl1pPr>
            <a:lvl2pPr>
              <a:defRPr sz="900"/>
            </a:lvl2pPr>
            <a:lvl3pPr>
              <a:defRPr sz="750"/>
            </a:lvl3pPr>
            <a:lvl4pPr>
              <a:defRPr sz="675"/>
            </a:lvl4pPr>
            <a:lvl5pPr>
              <a:defRPr sz="675"/>
            </a:lvl5pPr>
          </a:lstStyle>
          <a:p>
            <a:pPr lvl="0"/>
            <a:r>
              <a:rPr lang="zh-CN" altLang="en-US"/>
              <a:t>单击此处编辑母版文本样式</a:t>
            </a:r>
          </a:p>
        </p:txBody>
      </p:sp>
      <p:sp>
        <p:nvSpPr>
          <p:cNvPr id="5" name="日期占位符 6"/>
          <p:cNvSpPr>
            <a:spLocks noGrp="1"/>
          </p:cNvSpPr>
          <p:nvPr>
            <p:ph type="dt" sz="half" idx="10"/>
          </p:nvPr>
        </p:nvSpPr>
        <p:spPr>
          <a:xfrm>
            <a:off x="8637251" y="76200"/>
            <a:ext cx="3353286" cy="288925"/>
          </a:xfrm>
        </p:spPr>
        <p:txBody>
          <a:bodyPr/>
          <a:lstStyle>
            <a:lvl1pPr>
              <a:defRPr/>
            </a:lvl1pPr>
          </a:lstStyle>
          <a:p>
            <a:pPr>
              <a:defRPr/>
            </a:pPr>
            <a:endParaRPr lang="en-US" altLang="zh-CN"/>
          </a:p>
        </p:txBody>
      </p:sp>
      <p:sp>
        <p:nvSpPr>
          <p:cNvPr id="6" name="页脚占位符 4"/>
          <p:cNvSpPr>
            <a:spLocks noGrp="1"/>
          </p:cNvSpPr>
          <p:nvPr>
            <p:ph type="ftr" sz="quarter" idx="11"/>
          </p:nvPr>
        </p:nvSpPr>
        <p:spPr>
          <a:xfrm>
            <a:off x="4166203" y="76200"/>
            <a:ext cx="4471047" cy="288925"/>
          </a:xfrm>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a:xfrm>
            <a:off x="10974389" y="6477000"/>
            <a:ext cx="1016147" cy="244475"/>
          </a:xfrm>
        </p:spPr>
        <p:txBody>
          <a:bodyPr/>
          <a:lstStyle>
            <a:lvl1pPr>
              <a:defRPr/>
            </a:lvl1pPr>
          </a:lstStyle>
          <a:p>
            <a:pPr>
              <a:defRPr/>
            </a:pPr>
            <a:fld id="{929A6E11-CA05-437A-89D9-CFE88B7E90DA}"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3.jpeg"/><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27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2pPr>
      <a:lvl3pPr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3pPr>
      <a:lvl4pPr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4pPr>
      <a:lvl5pPr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charset="0"/>
          <a:ea typeface="隶书" panose="02010509060101010101" pitchFamily="49" charset="-122"/>
        </a:defRPr>
      </a:lvl9pPr>
    </p:titleStyle>
    <p:bodyStyle>
      <a:lvl1pPr marL="257175" indent="-257175" algn="l" rtl="0" fontAlgn="base">
        <a:spcBef>
          <a:spcPct val="15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1pPr>
      <a:lvl2pPr marL="556895" indent="-213995" algn="l" rtl="0" fontAlgn="base">
        <a:spcBef>
          <a:spcPct val="15000"/>
        </a:spcBef>
        <a:spcAft>
          <a:spcPct val="0"/>
        </a:spcAft>
        <a:buClr>
          <a:schemeClr val="accent1"/>
        </a:buClr>
        <a:buSzPct val="70000"/>
        <a:buFont typeface="Wingdings 2" panose="05020102010507070707" pitchFamily="18" charset="2"/>
        <a:buChar char=""/>
        <a:defRPr sz="2100" kern="1200">
          <a:solidFill>
            <a:schemeClr val="tx2"/>
          </a:solidFill>
          <a:latin typeface="+mn-lt"/>
          <a:ea typeface="+mn-ea"/>
          <a:cs typeface="+mn-cs"/>
        </a:defRPr>
      </a:lvl2pPr>
      <a:lvl3pPr marL="857250" indent="-171450" algn="l" rtl="0" fontAlgn="base">
        <a:spcBef>
          <a:spcPct val="15000"/>
        </a:spcBef>
        <a:spcAft>
          <a:spcPct val="0"/>
        </a:spcAft>
        <a:buClr>
          <a:schemeClr val="accent1"/>
        </a:buClr>
        <a:buSzPct val="70000"/>
        <a:buFont typeface="Wingdings 2" panose="05020102010507070707" pitchFamily="18" charset="2"/>
        <a:buChar char=""/>
        <a:defRPr sz="1800" kern="1200">
          <a:solidFill>
            <a:schemeClr val="tx2"/>
          </a:solidFill>
          <a:latin typeface="+mn-lt"/>
          <a:ea typeface="+mn-ea"/>
          <a:cs typeface="+mn-cs"/>
        </a:defRPr>
      </a:lvl3pPr>
      <a:lvl4pPr marL="1200150" indent="-171450" algn="l" rtl="0" fontAlgn="base">
        <a:spcBef>
          <a:spcPct val="15000"/>
        </a:spcBef>
        <a:spcAft>
          <a:spcPct val="0"/>
        </a:spcAft>
        <a:buClr>
          <a:schemeClr val="accent1"/>
        </a:buClr>
        <a:buSzPct val="70000"/>
        <a:buFont typeface="Wingdings 2" panose="05020102010507070707" pitchFamily="18" charset="2"/>
        <a:buChar char=""/>
        <a:defRPr sz="1500" kern="1200">
          <a:solidFill>
            <a:schemeClr val="tx2"/>
          </a:solidFill>
          <a:latin typeface="+mn-lt"/>
          <a:ea typeface="+mn-ea"/>
          <a:cs typeface="+mn-cs"/>
        </a:defRPr>
      </a:lvl4pPr>
      <a:lvl5pPr marL="1543050" indent="-171450" algn="l" rtl="0" fontAlgn="base">
        <a:spcBef>
          <a:spcPct val="15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1885950" indent="-171450" algn="l" rtl="0" eaLnBrk="1" latinLnBrk="0" hangingPunct="1">
        <a:spcBef>
          <a:spcPct val="15000"/>
        </a:spcBef>
        <a:buClr>
          <a:schemeClr val="accent1"/>
        </a:buClr>
        <a:buSzPct val="60000"/>
        <a:buFont typeface="Wingdings 2" panose="05020102010507070707"/>
        <a:buChar char=""/>
        <a:defRPr kumimoji="0" sz="1350" kern="1200">
          <a:solidFill>
            <a:schemeClr val="tx2"/>
          </a:solidFill>
          <a:latin typeface="+mn-lt"/>
          <a:ea typeface="+mn-ea"/>
          <a:cs typeface="+mn-cs"/>
        </a:defRPr>
      </a:lvl6pPr>
      <a:lvl7pPr marL="2228850" indent="-171450" algn="l" rtl="0" eaLnBrk="1" latinLnBrk="0" hangingPunct="1">
        <a:spcBef>
          <a:spcPct val="15000"/>
        </a:spcBef>
        <a:buClr>
          <a:schemeClr val="accent1"/>
        </a:buClr>
        <a:buSzPct val="60000"/>
        <a:buFont typeface="Wingdings 2" panose="05020102010507070707"/>
        <a:buChar char=""/>
        <a:defRPr kumimoji="0" sz="1200" kern="1200">
          <a:solidFill>
            <a:schemeClr val="tx2"/>
          </a:solidFill>
          <a:latin typeface="+mn-lt"/>
          <a:ea typeface="+mn-ea"/>
          <a:cs typeface="+mn-cs"/>
        </a:defRPr>
      </a:lvl7pPr>
      <a:lvl8pPr marL="2571750" indent="-171450" algn="l" rtl="0" eaLnBrk="1" latinLnBrk="0" hangingPunct="1">
        <a:spcBef>
          <a:spcPct val="15000"/>
        </a:spcBef>
        <a:buClr>
          <a:schemeClr val="accent1"/>
        </a:buClr>
        <a:buSzPct val="60000"/>
        <a:buFont typeface="Wingdings 2" panose="05020102010507070707"/>
        <a:buChar char=""/>
        <a:defRPr kumimoji="0" sz="1200" kern="1200" baseline="0">
          <a:solidFill>
            <a:schemeClr val="tx2"/>
          </a:solidFill>
          <a:latin typeface="+mn-lt"/>
          <a:ea typeface="+mn-ea"/>
          <a:cs typeface="+mn-cs"/>
        </a:defRPr>
      </a:lvl8pPr>
      <a:lvl9pPr marL="2914650" indent="-171450" algn="l" rtl="0" eaLnBrk="1" latinLnBrk="0" hangingPunct="1">
        <a:spcBef>
          <a:spcPct val="15000"/>
        </a:spcBef>
        <a:buClr>
          <a:schemeClr val="accent1"/>
        </a:buClr>
        <a:buSzPct val="60000"/>
        <a:buFont typeface="Wingdings 2" panose="05020102010507070707"/>
        <a:buChar char=""/>
        <a:defRPr kumimoji="0" sz="105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90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8" name="文本占位符 7"/>
          <p:cNvSpPr>
            <a:spLocks noGrp="1"/>
          </p:cNvSpPr>
          <p:nvPr>
            <p:ph type="body" idx="1"/>
          </p:nvPr>
        </p:nvSpPr>
        <p:spPr>
          <a:xfrm>
            <a:off x="406400" y="1554164"/>
            <a:ext cx="115824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9D96BA32-6B79-4895-824E-744062688BEE}" type="datetimeFigureOut">
              <a:rPr lang="zh-CN" altLang="en-US" smtClean="0"/>
              <a:t>2024/8/6</a:t>
            </a:fld>
            <a:endParaRPr lang="zh-CN" altLang="en-US"/>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F35C9E2-507E-45B8-BD25-F3C98D86BE5F}" type="slidenum">
              <a:rPr lang="zh-CN" altLang="en-US" smtClean="0"/>
              <a:t>‹#›</a:t>
            </a:fld>
            <a:endParaRPr lang="zh-CN" altLang="en-US"/>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685800" y="105090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Tree>
    <p:extLst>
      <p:ext uri="{BB962C8B-B14F-4D97-AF65-F5344CB8AC3E}">
        <p14:creationId xmlns:p14="http://schemas.microsoft.com/office/powerpoint/2010/main" val="12659024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3599"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797" indent="-342797" algn="l" rtl="0" eaLnBrk="1" latinLnBrk="0" hangingPunct="1">
        <a:spcBef>
          <a:spcPct val="20000"/>
        </a:spcBef>
        <a:buClr>
          <a:schemeClr val="accent1"/>
        </a:buClr>
        <a:buSzPct val="70000"/>
        <a:buFont typeface="Wingdings 2"/>
        <a:buChar char=""/>
        <a:defRPr kumimoji="0" sz="3199" kern="1200">
          <a:solidFill>
            <a:schemeClr val="tx2"/>
          </a:solidFill>
          <a:latin typeface="+mn-lt"/>
          <a:ea typeface="+mn-ea"/>
          <a:cs typeface="+mn-cs"/>
        </a:defRPr>
      </a:lvl1pPr>
      <a:lvl2pPr marL="742727" indent="-285664" algn="l" rtl="0" eaLnBrk="1" latinLnBrk="0" hangingPunct="1">
        <a:spcBef>
          <a:spcPct val="20000"/>
        </a:spcBef>
        <a:buClr>
          <a:schemeClr val="accent1"/>
        </a:buClr>
        <a:buSzPct val="70000"/>
        <a:buFont typeface="Wingdings 2"/>
        <a:buChar char=""/>
        <a:defRPr kumimoji="0" sz="2799" kern="1200">
          <a:solidFill>
            <a:schemeClr val="tx2"/>
          </a:solidFill>
          <a:latin typeface="+mn-lt"/>
          <a:ea typeface="+mn-ea"/>
          <a:cs typeface="+mn-cs"/>
        </a:defRPr>
      </a:lvl2pPr>
      <a:lvl3pPr marL="1142657" indent="-228531"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599720" indent="-228531"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6783" indent="-228531"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3846" indent="-228531"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0909" indent="-228531"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7971" indent="-228531"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5034" indent="-228531"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063" algn="l" rtl="0" eaLnBrk="1" latinLnBrk="0" hangingPunct="1">
        <a:defRPr kumimoji="0" kern="1200">
          <a:solidFill>
            <a:schemeClr val="tx1"/>
          </a:solidFill>
          <a:latin typeface="+mn-lt"/>
          <a:ea typeface="+mn-ea"/>
          <a:cs typeface="+mn-cs"/>
        </a:defRPr>
      </a:lvl2pPr>
      <a:lvl3pPr marL="914126" algn="l" rtl="0" eaLnBrk="1" latinLnBrk="0" hangingPunct="1">
        <a:defRPr kumimoji="0" kern="1200">
          <a:solidFill>
            <a:schemeClr val="tx1"/>
          </a:solidFill>
          <a:latin typeface="+mn-lt"/>
          <a:ea typeface="+mn-ea"/>
          <a:cs typeface="+mn-cs"/>
        </a:defRPr>
      </a:lvl3pPr>
      <a:lvl4pPr marL="1371189" algn="l" rtl="0" eaLnBrk="1" latinLnBrk="0" hangingPunct="1">
        <a:defRPr kumimoji="0" kern="1200">
          <a:solidFill>
            <a:schemeClr val="tx1"/>
          </a:solidFill>
          <a:latin typeface="+mn-lt"/>
          <a:ea typeface="+mn-ea"/>
          <a:cs typeface="+mn-cs"/>
        </a:defRPr>
      </a:lvl4pPr>
      <a:lvl5pPr marL="1828251" algn="l" rtl="0" eaLnBrk="1" latinLnBrk="0" hangingPunct="1">
        <a:defRPr kumimoji="0" kern="1200">
          <a:solidFill>
            <a:schemeClr val="tx1"/>
          </a:solidFill>
          <a:latin typeface="+mn-lt"/>
          <a:ea typeface="+mn-ea"/>
          <a:cs typeface="+mn-cs"/>
        </a:defRPr>
      </a:lvl5pPr>
      <a:lvl6pPr marL="2285314" algn="l" rtl="0" eaLnBrk="1" latinLnBrk="0" hangingPunct="1">
        <a:defRPr kumimoji="0" kern="1200">
          <a:solidFill>
            <a:schemeClr val="tx1"/>
          </a:solidFill>
          <a:latin typeface="+mn-lt"/>
          <a:ea typeface="+mn-ea"/>
          <a:cs typeface="+mn-cs"/>
        </a:defRPr>
      </a:lvl6pPr>
      <a:lvl7pPr marL="2742377" algn="l" rtl="0" eaLnBrk="1" latinLnBrk="0" hangingPunct="1">
        <a:defRPr kumimoji="0" kern="1200">
          <a:solidFill>
            <a:schemeClr val="tx1"/>
          </a:solidFill>
          <a:latin typeface="+mn-lt"/>
          <a:ea typeface="+mn-ea"/>
          <a:cs typeface="+mn-cs"/>
        </a:defRPr>
      </a:lvl7pPr>
      <a:lvl8pPr marL="3199440" algn="l" rtl="0" eaLnBrk="1" latinLnBrk="0" hangingPunct="1">
        <a:defRPr kumimoji="0" kern="1200">
          <a:solidFill>
            <a:schemeClr val="tx1"/>
          </a:solidFill>
          <a:latin typeface="+mn-lt"/>
          <a:ea typeface="+mn-ea"/>
          <a:cs typeface="+mn-cs"/>
        </a:defRPr>
      </a:lvl8pPr>
      <a:lvl9pPr marL="365650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685800" y="105090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8" name="文本占位符 7"/>
          <p:cNvSpPr>
            <a:spLocks noGrp="1"/>
          </p:cNvSpPr>
          <p:nvPr>
            <p:ph type="body" idx="1"/>
          </p:nvPr>
        </p:nvSpPr>
        <p:spPr>
          <a:xfrm>
            <a:off x="406400" y="1554164"/>
            <a:ext cx="115824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406400" y="457200"/>
            <a:ext cx="115824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685800" y="105090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
        <p:nvSpPr>
          <p:cNvPr id="12" name="直接连接符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07" tIns="45703" rIns="91407" bIns="45703" anchor="t" compatLnSpc="1"/>
          <a:lstStyle/>
          <a:p>
            <a:endParaRPr kumimoji="0" lang="en-US" sz="1800"/>
          </a:p>
        </p:txBody>
      </p:sp>
    </p:spTree>
    <p:extLst>
      <p:ext uri="{BB962C8B-B14F-4D97-AF65-F5344CB8AC3E}">
        <p14:creationId xmlns:p14="http://schemas.microsoft.com/office/powerpoint/2010/main" val="23286276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49" r:id="rId14"/>
    <p:sldLayoutId id="2147483650" r:id="rId15"/>
  </p:sldLayoutIdLst>
  <p:txStyles>
    <p:titleStyle>
      <a:lvl1pPr algn="l" rtl="0" eaLnBrk="1" latinLnBrk="0" hangingPunct="1">
        <a:spcBef>
          <a:spcPct val="0"/>
        </a:spcBef>
        <a:buNone/>
        <a:defRPr kumimoji="0" sz="3599"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797" indent="-342797" algn="l" rtl="0" eaLnBrk="1" latinLnBrk="0" hangingPunct="1">
        <a:spcBef>
          <a:spcPct val="20000"/>
        </a:spcBef>
        <a:buClr>
          <a:schemeClr val="accent1"/>
        </a:buClr>
        <a:buSzPct val="70000"/>
        <a:buFont typeface="Wingdings 2"/>
        <a:buChar char=""/>
        <a:defRPr kumimoji="0" sz="3199" kern="1200">
          <a:solidFill>
            <a:schemeClr val="tx2"/>
          </a:solidFill>
          <a:latin typeface="+mn-lt"/>
          <a:ea typeface="+mn-ea"/>
          <a:cs typeface="+mn-cs"/>
        </a:defRPr>
      </a:lvl1pPr>
      <a:lvl2pPr marL="742727" indent="-285664" algn="l" rtl="0" eaLnBrk="1" latinLnBrk="0" hangingPunct="1">
        <a:spcBef>
          <a:spcPct val="20000"/>
        </a:spcBef>
        <a:buClr>
          <a:schemeClr val="accent1"/>
        </a:buClr>
        <a:buSzPct val="70000"/>
        <a:buFont typeface="Wingdings 2"/>
        <a:buChar char=""/>
        <a:defRPr kumimoji="0" sz="2799" kern="1200">
          <a:solidFill>
            <a:schemeClr val="tx2"/>
          </a:solidFill>
          <a:latin typeface="+mn-lt"/>
          <a:ea typeface="+mn-ea"/>
          <a:cs typeface="+mn-cs"/>
        </a:defRPr>
      </a:lvl2pPr>
      <a:lvl3pPr marL="1142657" indent="-228531"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599720" indent="-228531"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6783" indent="-228531"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3846" indent="-228531"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0909" indent="-228531"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7971" indent="-228531"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5034" indent="-228531"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063" algn="l" rtl="0" eaLnBrk="1" latinLnBrk="0" hangingPunct="1">
        <a:defRPr kumimoji="0" kern="1200">
          <a:solidFill>
            <a:schemeClr val="tx1"/>
          </a:solidFill>
          <a:latin typeface="+mn-lt"/>
          <a:ea typeface="+mn-ea"/>
          <a:cs typeface="+mn-cs"/>
        </a:defRPr>
      </a:lvl2pPr>
      <a:lvl3pPr marL="914126" algn="l" rtl="0" eaLnBrk="1" latinLnBrk="0" hangingPunct="1">
        <a:defRPr kumimoji="0" kern="1200">
          <a:solidFill>
            <a:schemeClr val="tx1"/>
          </a:solidFill>
          <a:latin typeface="+mn-lt"/>
          <a:ea typeface="+mn-ea"/>
          <a:cs typeface="+mn-cs"/>
        </a:defRPr>
      </a:lvl3pPr>
      <a:lvl4pPr marL="1371189" algn="l" rtl="0" eaLnBrk="1" latinLnBrk="0" hangingPunct="1">
        <a:defRPr kumimoji="0" kern="1200">
          <a:solidFill>
            <a:schemeClr val="tx1"/>
          </a:solidFill>
          <a:latin typeface="+mn-lt"/>
          <a:ea typeface="+mn-ea"/>
          <a:cs typeface="+mn-cs"/>
        </a:defRPr>
      </a:lvl4pPr>
      <a:lvl5pPr marL="1828251" algn="l" rtl="0" eaLnBrk="1" latinLnBrk="0" hangingPunct="1">
        <a:defRPr kumimoji="0" kern="1200">
          <a:solidFill>
            <a:schemeClr val="tx1"/>
          </a:solidFill>
          <a:latin typeface="+mn-lt"/>
          <a:ea typeface="+mn-ea"/>
          <a:cs typeface="+mn-cs"/>
        </a:defRPr>
      </a:lvl5pPr>
      <a:lvl6pPr marL="2285314" algn="l" rtl="0" eaLnBrk="1" latinLnBrk="0" hangingPunct="1">
        <a:defRPr kumimoji="0" kern="1200">
          <a:solidFill>
            <a:schemeClr val="tx1"/>
          </a:solidFill>
          <a:latin typeface="+mn-lt"/>
          <a:ea typeface="+mn-ea"/>
          <a:cs typeface="+mn-cs"/>
        </a:defRPr>
      </a:lvl6pPr>
      <a:lvl7pPr marL="2742377" algn="l" rtl="0" eaLnBrk="1" latinLnBrk="0" hangingPunct="1">
        <a:defRPr kumimoji="0" kern="1200">
          <a:solidFill>
            <a:schemeClr val="tx1"/>
          </a:solidFill>
          <a:latin typeface="+mn-lt"/>
          <a:ea typeface="+mn-ea"/>
          <a:cs typeface="+mn-cs"/>
        </a:defRPr>
      </a:lvl7pPr>
      <a:lvl8pPr marL="3199440" algn="l" rtl="0" eaLnBrk="1" latinLnBrk="0" hangingPunct="1">
        <a:defRPr kumimoji="0" kern="1200">
          <a:solidFill>
            <a:schemeClr val="tx1"/>
          </a:solidFill>
          <a:latin typeface="+mn-lt"/>
          <a:ea typeface="+mn-ea"/>
          <a:cs typeface="+mn-cs"/>
        </a:defRPr>
      </a:lvl8pPr>
      <a:lvl9pPr marL="365650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0.xml"/><Relationship Id="rId7" Type="http://schemas.openxmlformats.org/officeDocument/2006/relationships/image" Target="../media/image8.png"/><Relationship Id="rId2" Type="http://schemas.openxmlformats.org/officeDocument/2006/relationships/tags" Target="../tags/tag19.xml"/><Relationship Id="rId1" Type="http://schemas.openxmlformats.org/officeDocument/2006/relationships/themeOverride" Target="../theme/themeOverride2.xml"/><Relationship Id="rId6" Type="http://schemas.openxmlformats.org/officeDocument/2006/relationships/image" Target="../media/image7.jpeg"/><Relationship Id="rId5" Type="http://schemas.openxmlformats.org/officeDocument/2006/relationships/slideLayout" Target="../slideLayouts/slideLayout22.xml"/><Relationship Id="rId4" Type="http://schemas.openxmlformats.org/officeDocument/2006/relationships/tags" Target="../tags/tag2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2.wmf"/><Relationship Id="rId2" Type="http://schemas.openxmlformats.org/officeDocument/2006/relationships/slideLayout" Target="../slideLayouts/slideLayout29.xml"/><Relationship Id="rId1" Type="http://schemas.openxmlformats.org/officeDocument/2006/relationships/themeOverride" Target="../theme/themeOverride14.x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5.xml"/><Relationship Id="rId4" Type="http://schemas.openxmlformats.org/officeDocument/2006/relationships/image" Target="../media/image13.GIF"/></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1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slide" Target="slide3.xml"/><Relationship Id="rId7" Type="http://schemas.openxmlformats.org/officeDocument/2006/relationships/slide" Target="slide60.xml"/><Relationship Id="rId2" Type="http://schemas.openxmlformats.org/officeDocument/2006/relationships/image" Target="../media/image7.jpeg"/><Relationship Id="rId1" Type="http://schemas.openxmlformats.org/officeDocument/2006/relationships/slideLayout" Target="../slideLayouts/slideLayout29.xml"/><Relationship Id="rId6" Type="http://schemas.openxmlformats.org/officeDocument/2006/relationships/slide" Target="slide55.xml"/><Relationship Id="rId5" Type="http://schemas.openxmlformats.org/officeDocument/2006/relationships/slide" Target="slide40.xml"/><Relationship Id="rId10" Type="http://schemas.openxmlformats.org/officeDocument/2006/relationships/slide" Target="slide85.xml"/><Relationship Id="rId4" Type="http://schemas.openxmlformats.org/officeDocument/2006/relationships/slide" Target="slide29.xml"/><Relationship Id="rId9" Type="http://schemas.openxmlformats.org/officeDocument/2006/relationships/slide" Target="slide89.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8.wmf"/><Relationship Id="rId2" Type="http://schemas.openxmlformats.org/officeDocument/2006/relationships/slideLayout" Target="../slideLayouts/slideLayout29.xml"/><Relationship Id="rId1" Type="http://schemas.openxmlformats.org/officeDocument/2006/relationships/themeOverride" Target="../theme/themeOverride20.xml"/><Relationship Id="rId6" Type="http://schemas.openxmlformats.org/officeDocument/2006/relationships/oleObject" Target="../embeddings/oleObject4.bin"/><Relationship Id="rId5" Type="http://schemas.openxmlformats.org/officeDocument/2006/relationships/image" Target="../media/image17.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5.xml"/><Relationship Id="rId4" Type="http://schemas.openxmlformats.org/officeDocument/2006/relationships/image" Target="../media/image22.GIF"/></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0.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1.xml"/><Relationship Id="rId4" Type="http://schemas.openxmlformats.org/officeDocument/2006/relationships/image" Target="../media/image23.GIF"/></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4.xml"/><Relationship Id="rId1" Type="http://schemas.openxmlformats.org/officeDocument/2006/relationships/themeOverride" Target="../theme/themeOverride6.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0.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1.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2.xml"/></Relationships>
</file>

<file path=ppt/slides/_rels/slide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3.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4.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5.xml"/></Relationships>
</file>

<file path=ppt/slides/_rels/slide6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6.xml"/></Relationships>
</file>

<file path=ppt/slides/_rels/slide6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8.xml"/></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notesSlide" Target="../notesSlides/notesSlide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slideLayout" Target="../slideLayouts/slideLayout29.xml"/><Relationship Id="rId1" Type="http://schemas.openxmlformats.org/officeDocument/2006/relationships/themeOverride" Target="../theme/themeOverride7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7.jpeg"/><Relationship Id="rId9" Type="http://schemas.openxmlformats.org/officeDocument/2006/relationships/image" Target="../media/image27.png"/><Relationship Id="rId14" Type="http://schemas.openxmlformats.org/officeDocument/2006/relationships/image" Target="../media/image32.png"/></Relationships>
</file>

<file path=ppt/slides/_rels/slide7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7.jpeg"/><Relationship Id="rId7" Type="http://schemas.openxmlformats.org/officeDocument/2006/relationships/image" Target="../media/image36.png"/><Relationship Id="rId2" Type="http://schemas.openxmlformats.org/officeDocument/2006/relationships/slideLayout" Target="../slideLayouts/slideLayout29.xml"/><Relationship Id="rId1" Type="http://schemas.openxmlformats.org/officeDocument/2006/relationships/themeOverride" Target="../theme/themeOverride7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72.xml"/><Relationship Id="rId4" Type="http://schemas.openxmlformats.org/officeDocument/2006/relationships/image" Target="../media/image38.png"/></Relationships>
</file>

<file path=ppt/slides/_rels/slide7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73.xml"/><Relationship Id="rId5" Type="http://schemas.openxmlformats.org/officeDocument/2006/relationships/image" Target="../media/image40.png"/><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74.xml"/></Relationships>
</file>

<file path=ppt/slides/_rels/slide7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44.png"/><Relationship Id="rId2" Type="http://schemas.openxmlformats.org/officeDocument/2006/relationships/slideLayout" Target="../slideLayouts/slideLayout29.xml"/><Relationship Id="rId1" Type="http://schemas.openxmlformats.org/officeDocument/2006/relationships/themeOverride" Target="../theme/themeOverride7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76.xml"/></Relationships>
</file>

<file path=ppt/slides/_rels/slide7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77.xml"/><Relationship Id="rId4" Type="http://schemas.openxmlformats.org/officeDocument/2006/relationships/image" Target="../media/image45.png"/></Relationships>
</file>

<file path=ppt/slides/_rels/slide7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7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themeOverride" Target="../theme/themeOverride79.xml"/><Relationship Id="rId5" Type="http://schemas.openxmlformats.org/officeDocument/2006/relationships/image" Target="../media/image46.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xml"/></Relationships>
</file>

<file path=ppt/slides/_rels/slide8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0.xml"/><Relationship Id="rId5" Type="http://schemas.openxmlformats.org/officeDocument/2006/relationships/image" Target="../media/image46.jpeg"/><Relationship Id="rId4" Type="http://schemas.openxmlformats.org/officeDocument/2006/relationships/image" Target="../media/image47.png"/></Relationships>
</file>

<file path=ppt/slides/_rels/slide8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1.xml"/></Relationships>
</file>

<file path=ppt/slides/_rels/slide8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2.xml"/><Relationship Id="rId4" Type="http://schemas.openxmlformats.org/officeDocument/2006/relationships/image" Target="../media/image48.png"/></Relationships>
</file>

<file path=ppt/slides/_rels/slide8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3.xml"/><Relationship Id="rId4" Type="http://schemas.openxmlformats.org/officeDocument/2006/relationships/image" Target="../media/image48.png"/></Relationships>
</file>

<file path=ppt/slides/_rels/slide8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4.xml"/></Relationships>
</file>

<file path=ppt/slides/_rels/slide8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5.xml"/></Relationships>
</file>

<file path=ppt/slides/_rels/slide8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6.xml"/></Relationships>
</file>

<file path=ppt/slides/_rels/slide8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7.xml"/></Relationships>
</file>

<file path=ppt/slides/_rels/slide8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8.xml"/></Relationships>
</file>

<file path=ppt/slides/_rels/slide8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89.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9.xml"/></Relationships>
</file>

<file path=ppt/slides/_rels/slide9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90.xml"/></Relationships>
</file>

<file path=ppt/slides/_rels/slide9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91.xml"/><Relationship Id="rId4" Type="http://schemas.openxmlformats.org/officeDocument/2006/relationships/image" Target="../media/image49.jpeg"/></Relationships>
</file>

<file path=ppt/slides/_rels/slide9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92.xml"/></Relationships>
</file>

<file path=ppt/slides/_rels/slide9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9.xml"/><Relationship Id="rId1" Type="http://schemas.openxmlformats.org/officeDocument/2006/relationships/themeOverride" Target="../theme/themeOverride9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themeOverride" Target="../theme/themeOverride94.xml"/><Relationship Id="rId4" Type="http://schemas.openxmlformats.org/officeDocument/2006/relationships/image" Target="../media/image7.jpe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hemeOverride" Target="../theme/themeOverride95.xml"/><Relationship Id="rId5" Type="http://schemas.openxmlformats.org/officeDocument/2006/relationships/image" Target="../media/image49.jpeg"/><Relationship Id="rId4" Type="http://schemas.openxmlformats.org/officeDocument/2006/relationships/image" Target="../media/image7.jpe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hemeOverride" Target="../theme/themeOverride96.xml"/><Relationship Id="rId4" Type="http://schemas.openxmlformats.org/officeDocument/2006/relationships/image" Target="../media/image7.jpe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themeOverride" Target="../theme/themeOverride97.xml"/><Relationship Id="rId4" Type="http://schemas.openxmlformats.org/officeDocument/2006/relationships/image" Target="../media/image7.jpe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22.xml"/><Relationship Id="rId1" Type="http://schemas.openxmlformats.org/officeDocument/2006/relationships/themeOverride" Target="../theme/themeOverride98.xml"/><Relationship Id="rId5" Type="http://schemas.openxmlformats.org/officeDocument/2006/relationships/image" Target="../media/image50.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6">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校徽打底">
            <a:extLst>
              <a:ext uri="{FF2B5EF4-FFF2-40B4-BE49-F238E27FC236}">
                <a16:creationId xmlns:a16="http://schemas.microsoft.com/office/drawing/2014/main" id="{DBB2F946-326E-6A1B-8BE7-E39A1CBE93CA}"/>
              </a:ext>
            </a:extLst>
          </p:cNvPr>
          <p:cNvSpPr/>
          <p:nvPr/>
        </p:nvSpPr>
        <p:spPr>
          <a:xfrm>
            <a:off x="3072594" y="1269260"/>
            <a:ext cx="6046484" cy="5703992"/>
          </a:xfrm>
          <a:prstGeom prst="rect">
            <a:avLst/>
          </a:prstGeom>
          <a:blipFill dpi="0" rotWithShape="1">
            <a:blip r:embed="rId7">
              <a:alphaModFix amt="15000"/>
            </a:blip>
            <a:srcRect/>
            <a:stretch>
              <a:fillRect/>
            </a:stretch>
          </a:blipFill>
          <a:ln w="12700" cap="flat" cmpd="sng" algn="ctr">
            <a:noFill/>
            <a:prstDash val="solid"/>
            <a:miter lim="800000"/>
          </a:ln>
          <a:effectLst/>
        </p:spPr>
        <p:txBody>
          <a:bodyPr rtlCol="0" anchor="ctr"/>
          <a:lstStyle/>
          <a:p>
            <a:pPr algn="ctr" defTabSz="914126" fontAlgn="auto">
              <a:spcBef>
                <a:spcPts val="0"/>
              </a:spcBef>
              <a:spcAft>
                <a:spcPts val="0"/>
              </a:spcAft>
              <a:defRPr/>
            </a:pPr>
            <a:endParaRPr lang="zh-CN" altLang="en-US" sz="1800" b="0" kern="0" dirty="0">
              <a:solidFill>
                <a:prstClr val="white"/>
              </a:solidFill>
              <a:latin typeface="Arial"/>
              <a:ea typeface="微软雅黑"/>
              <a:sym typeface="Arial" panose="020B0604020202020204" pitchFamily="34" charset="0"/>
            </a:endParaRPr>
          </a:p>
        </p:txBody>
      </p:sp>
      <p:sp>
        <p:nvSpPr>
          <p:cNvPr id="15" name="主标题"/>
          <p:cNvSpPr txBox="1"/>
          <p:nvPr>
            <p:custDataLst>
              <p:tags r:id="rId2"/>
            </p:custDataLst>
          </p:nvPr>
        </p:nvSpPr>
        <p:spPr>
          <a:xfrm>
            <a:off x="2968969" y="3029028"/>
            <a:ext cx="6253737" cy="799945"/>
          </a:xfrm>
          <a:prstGeom prst="rect">
            <a:avLst/>
          </a:prstGeom>
          <a:noFill/>
          <a:ln w="9525">
            <a:noFill/>
          </a:ln>
        </p:spPr>
        <p:txBody>
          <a:bodyPr wrap="square" lIns="91330" tIns="45665" rIns="91330" bIns="45665">
            <a:spAutoFit/>
          </a:bodyPr>
          <a:lstStyle/>
          <a:p>
            <a:pPr algn="dist" defTabSz="455793" fontAlgn="auto">
              <a:spcBef>
                <a:spcPts val="0"/>
              </a:spcBef>
              <a:spcAft>
                <a:spcPts val="0"/>
              </a:spcAft>
              <a:defRPr/>
            </a:pPr>
            <a:r>
              <a:rPr lang="zh-CN" altLang="en-US" sz="4599" dirty="0">
                <a:solidFill>
                  <a:srgbClr val="FF0000"/>
                </a:solidFill>
                <a:latin typeface="微软雅黑" panose="020B0503020204020204" charset="-122"/>
                <a:ea typeface="微软雅黑" panose="020B0503020204020204" charset="-122"/>
                <a:sym typeface="Arial" panose="020B0604020202020204" pitchFamily="34" charset="0"/>
              </a:rPr>
              <a:t>第五章 动态规划法</a:t>
            </a:r>
            <a:endParaRPr lang="zh-CN" altLang="en-US" sz="4799" dirty="0">
              <a:solidFill>
                <a:srgbClr val="FF0000"/>
              </a:solidFill>
              <a:latin typeface="Arial" panose="020B0604020202020204" pitchFamily="34" charset="0"/>
              <a:ea typeface="微软雅黑" panose="020B0503020204020204" charset="-122"/>
              <a:sym typeface="Arial" panose="020B0604020202020204" pitchFamily="34" charset="0"/>
            </a:endParaRPr>
          </a:p>
        </p:txBody>
      </p:sp>
      <p:sp>
        <p:nvSpPr>
          <p:cNvPr id="12" name="主标题英文"/>
          <p:cNvSpPr txBox="1"/>
          <p:nvPr>
            <p:custDataLst>
              <p:tags r:id="rId3"/>
            </p:custDataLst>
          </p:nvPr>
        </p:nvSpPr>
        <p:spPr>
          <a:xfrm>
            <a:off x="487397" y="4076922"/>
            <a:ext cx="11247496" cy="825836"/>
          </a:xfrm>
          <a:prstGeom prst="rect">
            <a:avLst/>
          </a:prstGeom>
          <a:noFill/>
          <a:ln w="9525">
            <a:noFill/>
          </a:ln>
        </p:spPr>
        <p:txBody>
          <a:bodyPr lIns="91330" tIns="45665" rIns="91330" bIns="45665">
            <a:noAutofit/>
          </a:bodyPr>
          <a:lstStyle/>
          <a:p>
            <a:pPr algn="ctr" defTabSz="455793" fontAlgn="auto">
              <a:spcBef>
                <a:spcPts val="0"/>
              </a:spcBef>
              <a:spcAft>
                <a:spcPts val="0"/>
              </a:spcAft>
              <a:defRPr/>
            </a:pPr>
            <a:r>
              <a:rPr lang="en-US" altLang="zh-CN" sz="4199" b="0" dirty="0">
                <a:solidFill>
                  <a:srgbClr val="FF0000"/>
                </a:solidFill>
                <a:latin typeface="Calibri" panose="020F0502020204030204" charset="0"/>
                <a:ea typeface="华文楷体" panose="02010600040101010101" pitchFamily="2" charset="-122"/>
                <a:sym typeface="Arial" panose="020B0604020202020204" pitchFamily="34" charset="0"/>
              </a:rPr>
              <a:t>Chapter 5 Dynamic Programming</a:t>
            </a:r>
          </a:p>
        </p:txBody>
      </p:sp>
      <p:sp>
        <p:nvSpPr>
          <p:cNvPr id="17" name="汇报人"/>
          <p:cNvSpPr txBox="1"/>
          <p:nvPr>
            <p:custDataLst>
              <p:tags r:id="rId4"/>
            </p:custDataLst>
          </p:nvPr>
        </p:nvSpPr>
        <p:spPr>
          <a:xfrm>
            <a:off x="3802221" y="5492353"/>
            <a:ext cx="4587241" cy="953761"/>
          </a:xfrm>
          <a:prstGeom prst="rect">
            <a:avLst/>
          </a:prstGeom>
          <a:noFill/>
        </p:spPr>
        <p:txBody>
          <a:bodyPr wrap="square" rtlCol="0">
            <a:spAutoFit/>
          </a:bodyPr>
          <a:lstStyle/>
          <a:p>
            <a:pPr algn="ctr" defTabSz="474838" fontAlgn="auto">
              <a:spcBef>
                <a:spcPts val="0"/>
              </a:spcBef>
              <a:spcAft>
                <a:spcPts val="0"/>
              </a:spcAft>
              <a:defRPr/>
            </a:pPr>
            <a:r>
              <a:rPr lang="zh-CN" altLang="en-US" sz="2799" dirty="0">
                <a:solidFill>
                  <a:srgbClr val="0000FF"/>
                </a:solidFill>
                <a:latin typeface="华文楷体" panose="02010600040101010101" pitchFamily="2" charset="-122"/>
                <a:ea typeface="华文楷体" panose="02010600040101010101" pitchFamily="2" charset="-122"/>
                <a:sym typeface="Arial" panose="020B0604020202020204" pitchFamily="34" charset="0"/>
              </a:rPr>
              <a:t>计算机学院  高翔</a:t>
            </a:r>
            <a:endParaRPr lang="en-US" altLang="zh-CN" sz="2799" dirty="0">
              <a:solidFill>
                <a:srgbClr val="0000FF"/>
              </a:solidFill>
              <a:latin typeface="华文楷体" panose="02010600040101010101" pitchFamily="2" charset="-122"/>
              <a:ea typeface="华文楷体" panose="02010600040101010101" pitchFamily="2" charset="-122"/>
              <a:sym typeface="Arial" panose="020B0604020202020204" pitchFamily="34" charset="0"/>
            </a:endParaRPr>
          </a:p>
          <a:p>
            <a:pPr algn="ctr" defTabSz="474838" fontAlgn="auto">
              <a:spcBef>
                <a:spcPts val="0"/>
              </a:spcBef>
              <a:spcAft>
                <a:spcPts val="0"/>
              </a:spcAft>
              <a:defRPr/>
            </a:pPr>
            <a:r>
              <a:rPr lang="en-US" altLang="zh-CN" sz="2799" dirty="0">
                <a:solidFill>
                  <a:srgbClr val="0000FF"/>
                </a:solidFill>
                <a:latin typeface="华文楷体" panose="02010600040101010101" pitchFamily="2" charset="-122"/>
                <a:ea typeface="华文楷体" panose="02010600040101010101" pitchFamily="2" charset="-122"/>
              </a:rPr>
              <a:t>gaoxg@nwpu.edu.cn</a:t>
            </a:r>
          </a:p>
        </p:txBody>
      </p:sp>
      <p:grpSp>
        <p:nvGrpSpPr>
          <p:cNvPr id="3" name="校徽组合">
            <a:extLst>
              <a:ext uri="{FF2B5EF4-FFF2-40B4-BE49-F238E27FC236}">
                <a16:creationId xmlns:a16="http://schemas.microsoft.com/office/drawing/2014/main" id="{E87E0F6E-6B73-C950-7D50-26DE24994869}"/>
              </a:ext>
            </a:extLst>
          </p:cNvPr>
          <p:cNvGrpSpPr/>
          <p:nvPr/>
        </p:nvGrpSpPr>
        <p:grpSpPr>
          <a:xfrm>
            <a:off x="5367539" y="-7022"/>
            <a:ext cx="1456598" cy="1052355"/>
            <a:chOff x="5015984" y="467571"/>
            <a:chExt cx="2160032" cy="1905000"/>
          </a:xfrm>
        </p:grpSpPr>
        <p:sp>
          <p:nvSpPr>
            <p:cNvPr id="7" name="五边形">
              <a:extLst>
                <a:ext uri="{FF2B5EF4-FFF2-40B4-BE49-F238E27FC236}">
                  <a16:creationId xmlns:a16="http://schemas.microsoft.com/office/drawing/2014/main" id="{13DBF0C9-7F2B-A1FB-66A4-FCB483EF44AC}"/>
                </a:ext>
              </a:extLst>
            </p:cNvPr>
            <p:cNvSpPr/>
            <p:nvPr/>
          </p:nvSpPr>
          <p:spPr>
            <a:xfrm rot="5400000">
              <a:off x="5143500" y="340055"/>
              <a:ext cx="1905000" cy="2160032"/>
            </a:xfrm>
            <a:prstGeom prst="homePlate">
              <a:avLst>
                <a:gd name="adj" fmla="val 32000"/>
              </a:avLst>
            </a:prstGeom>
            <a:solidFill>
              <a:srgbClr val="1045C9"/>
            </a:solidFill>
            <a:ln w="12700" cap="flat" cmpd="sng" algn="ctr">
              <a:noFill/>
              <a:prstDash val="solid"/>
              <a:miter lim="800000"/>
            </a:ln>
            <a:effectLst/>
          </p:spPr>
          <p:txBody>
            <a:bodyPr rtlCol="0" anchor="ctr"/>
            <a:lstStyle/>
            <a:p>
              <a:pPr algn="ctr" defTabSz="914126" fontAlgn="auto">
                <a:spcBef>
                  <a:spcPts val="0"/>
                </a:spcBef>
                <a:spcAft>
                  <a:spcPts val="0"/>
                </a:spcAft>
                <a:defRPr/>
              </a:pPr>
              <a:endParaRPr lang="zh-CN" altLang="en-US" sz="1800" b="0" kern="0">
                <a:solidFill>
                  <a:prstClr val="white"/>
                </a:solidFill>
                <a:latin typeface="Arial"/>
                <a:ea typeface="微软雅黑"/>
                <a:sym typeface="Arial" panose="020B0604020202020204" pitchFamily="34" charset="0"/>
              </a:endParaRPr>
            </a:p>
          </p:txBody>
        </p:sp>
        <p:pic>
          <p:nvPicPr>
            <p:cNvPr id="9" name="校徽">
              <a:extLst>
                <a:ext uri="{FF2B5EF4-FFF2-40B4-BE49-F238E27FC236}">
                  <a16:creationId xmlns:a16="http://schemas.microsoft.com/office/drawing/2014/main" id="{DC30E6EE-822E-6A89-A6AF-C82607F132B3}"/>
                </a:ext>
              </a:extLst>
            </p:cNvPr>
            <p:cNvPicPr>
              <a:picLocks noChangeAspect="1"/>
            </p:cNvPicPr>
            <p:nvPr/>
          </p:nvPicPr>
          <p:blipFill>
            <a:blip r:embed="rId8" cstate="screen"/>
            <a:stretch>
              <a:fillRect/>
            </a:stretch>
          </p:blipFill>
          <p:spPr>
            <a:xfrm>
              <a:off x="5384165" y="584656"/>
              <a:ext cx="1423673" cy="1421486"/>
            </a:xfrm>
            <a:prstGeom prst="rect">
              <a:avLst/>
            </a:prstGeom>
          </p:spPr>
        </p:pic>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800"/>
                                  </p:stCondLst>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ppt_w</p:attrName>
                                        </p:attrNameLst>
                                      </p:cBhvr>
                                      <p:tavLst>
                                        <p:tav tm="0">
                                          <p:val>
                                            <p:strVal val="#ppt_w+.3"/>
                                          </p:val>
                                        </p:tav>
                                        <p:tav tm="100000">
                                          <p:val>
                                            <p:strVal val="#ppt_w"/>
                                          </p:val>
                                        </p:tav>
                                      </p:tavLst>
                                    </p:anim>
                                    <p:anim calcmode="lin" valueType="num">
                                      <p:cBhvr>
                                        <p:cTn id="8" dur="750" fill="hold"/>
                                        <p:tgtEl>
                                          <p:spTgt spid="15"/>
                                        </p:tgtEl>
                                        <p:attrNameLst>
                                          <p:attrName>ppt_h</p:attrName>
                                        </p:attrNameLst>
                                      </p:cBhvr>
                                      <p:tavLst>
                                        <p:tav tm="0">
                                          <p:val>
                                            <p:strVal val="#ppt_h"/>
                                          </p:val>
                                        </p:tav>
                                        <p:tav tm="100000">
                                          <p:val>
                                            <p:strVal val="#ppt_h"/>
                                          </p:val>
                                        </p:tav>
                                      </p:tavLst>
                                    </p:anim>
                                    <p:animEffect transition="in" filter="fade">
                                      <p:cBhvr>
                                        <p:cTn id="9" dur="750"/>
                                        <p:tgtEl>
                                          <p:spTgt spid="15"/>
                                        </p:tgtEl>
                                      </p:cBhvr>
                                    </p:animEffect>
                                  </p:childTnLst>
                                </p:cTn>
                              </p:par>
                              <p:par>
                                <p:cTn id="10" presetID="47" presetClass="entr" presetSubtype="0" fill="hold" grpId="0" nodeType="withEffect">
                                  <p:stCondLst>
                                    <p:cond delay="12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anim calcmode="lin" valueType="num">
                                      <p:cBhvr>
                                        <p:cTn id="13" dur="750" fill="hold"/>
                                        <p:tgtEl>
                                          <p:spTgt spid="12"/>
                                        </p:tgtEl>
                                        <p:attrNameLst>
                                          <p:attrName>ppt_x</p:attrName>
                                        </p:attrNameLst>
                                      </p:cBhvr>
                                      <p:tavLst>
                                        <p:tav tm="0">
                                          <p:val>
                                            <p:strVal val="#ppt_x"/>
                                          </p:val>
                                        </p:tav>
                                        <p:tav tm="100000">
                                          <p:val>
                                            <p:strVal val="#ppt_x"/>
                                          </p:val>
                                        </p:tav>
                                      </p:tavLst>
                                    </p:anim>
                                    <p:anim calcmode="lin" valueType="num">
                                      <p:cBhvr>
                                        <p:cTn id="1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73635" y="715307"/>
            <a:ext cx="8215370" cy="1245235"/>
          </a:xfrm>
          <a:prstGeom prst="rect">
            <a:avLst/>
          </a:prstGeom>
          <a:solidFill>
            <a:schemeClr val="accent1">
              <a:lumMod val="20000"/>
              <a:lumOff val="80000"/>
            </a:schemeClr>
          </a:solidFill>
        </p:spPr>
        <p:txBody>
          <a:bodyPr wrap="square" rtlCol="0">
            <a:spAutoFit/>
          </a:bodyPr>
          <a:lstStyle/>
          <a:p>
            <a:pPr>
              <a:lnSpc>
                <a:spcPts val="3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上述求斐波那契数列的算法</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属于动态规划法，其中数组</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（表）称为动态规划数组。动态规划法也称为记录结果再利用的方法，其基本求解过程如下图所示。</a:t>
            </a:r>
          </a:p>
        </p:txBody>
      </p:sp>
      <p:sp>
        <p:nvSpPr>
          <p:cNvPr id="3" name="圆角矩形 2"/>
          <p:cNvSpPr/>
          <p:nvPr/>
        </p:nvSpPr>
        <p:spPr>
          <a:xfrm>
            <a:off x="3302593" y="2131367"/>
            <a:ext cx="1357322" cy="57150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0000FF"/>
                </a:solidFill>
              </a:rPr>
              <a:t>原问题</a:t>
            </a:r>
          </a:p>
        </p:txBody>
      </p:sp>
      <p:grpSp>
        <p:nvGrpSpPr>
          <p:cNvPr id="26" name="组合 25"/>
          <p:cNvGrpSpPr/>
          <p:nvPr/>
        </p:nvGrpSpPr>
        <p:grpSpPr>
          <a:xfrm>
            <a:off x="3243855" y="5287339"/>
            <a:ext cx="1643074" cy="1071570"/>
            <a:chOff x="2941626" y="4584708"/>
            <a:chExt cx="1643074" cy="1071570"/>
          </a:xfrm>
        </p:grpSpPr>
        <p:sp>
          <p:nvSpPr>
            <p:cNvPr id="9" name="圆角矩形 8"/>
            <p:cNvSpPr/>
            <p:nvPr/>
          </p:nvSpPr>
          <p:spPr>
            <a:xfrm>
              <a:off x="2941626" y="5084774"/>
              <a:ext cx="1643074" cy="57150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0000FF"/>
                  </a:solidFill>
                </a:rPr>
                <a:t>原问的解</a:t>
              </a:r>
            </a:p>
          </p:txBody>
        </p:sp>
        <p:cxnSp>
          <p:nvCxnSpPr>
            <p:cNvPr id="11" name="直接箭头连接符 10"/>
            <p:cNvCxnSpPr>
              <a:stCxn id="8" idx="2"/>
              <a:endCxn id="9" idx="0"/>
            </p:cNvCxnSpPr>
            <p:nvPr/>
          </p:nvCxnSpPr>
          <p:spPr>
            <a:xfrm>
              <a:off x="3750463" y="4584708"/>
              <a:ext cx="12700" cy="499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4" name="组合 23"/>
          <p:cNvGrpSpPr/>
          <p:nvPr/>
        </p:nvGrpSpPr>
        <p:grpSpPr>
          <a:xfrm>
            <a:off x="1373767" y="2702871"/>
            <a:ext cx="5643602" cy="1357322"/>
            <a:chOff x="1071538" y="2000240"/>
            <a:chExt cx="5643602" cy="1357322"/>
          </a:xfrm>
        </p:grpSpPr>
        <p:sp>
          <p:nvSpPr>
            <p:cNvPr id="4" name="圆角矩形 3"/>
            <p:cNvSpPr/>
            <p:nvPr/>
          </p:nvSpPr>
          <p:spPr>
            <a:xfrm>
              <a:off x="1071538" y="2786058"/>
              <a:ext cx="1285884" cy="57150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0000FF"/>
                  </a:solidFill>
                </a:rPr>
                <a:t>子问题</a:t>
              </a:r>
              <a:r>
                <a:rPr lang="en-US" altLang="zh-CN" sz="2000">
                  <a:solidFill>
                    <a:srgbClr val="0000FF"/>
                  </a:solidFill>
                </a:rPr>
                <a:t>1</a:t>
              </a:r>
              <a:endParaRPr lang="zh-CN" altLang="en-US" sz="2000">
                <a:solidFill>
                  <a:srgbClr val="0000FF"/>
                </a:solidFill>
              </a:endParaRPr>
            </a:p>
          </p:txBody>
        </p:sp>
        <p:sp>
          <p:nvSpPr>
            <p:cNvPr id="5" name="圆角矩形 4"/>
            <p:cNvSpPr/>
            <p:nvPr/>
          </p:nvSpPr>
          <p:spPr>
            <a:xfrm>
              <a:off x="2786050" y="2786058"/>
              <a:ext cx="1285884" cy="57150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0000FF"/>
                  </a:solidFill>
                </a:rPr>
                <a:t>子问题</a:t>
              </a:r>
              <a:r>
                <a:rPr lang="en-US" altLang="zh-CN" sz="2000">
                  <a:solidFill>
                    <a:srgbClr val="0000FF"/>
                  </a:solidFill>
                </a:rPr>
                <a:t>2</a:t>
              </a:r>
              <a:endParaRPr lang="zh-CN" altLang="en-US" sz="2000">
                <a:solidFill>
                  <a:srgbClr val="0000FF"/>
                </a:solidFill>
              </a:endParaRPr>
            </a:p>
          </p:txBody>
        </p:sp>
        <p:sp>
          <p:nvSpPr>
            <p:cNvPr id="6" name="圆角矩形 5"/>
            <p:cNvSpPr/>
            <p:nvPr/>
          </p:nvSpPr>
          <p:spPr>
            <a:xfrm>
              <a:off x="5429256" y="2786058"/>
              <a:ext cx="1285884" cy="57150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0000FF"/>
                  </a:solidFill>
                </a:rPr>
                <a:t>子问题</a:t>
              </a:r>
              <a:r>
                <a:rPr lang="en-US" altLang="zh-CN" sz="2000">
                  <a:solidFill>
                    <a:srgbClr val="0000FF"/>
                  </a:solidFill>
                </a:rPr>
                <a:t>n</a:t>
              </a:r>
              <a:endParaRPr lang="zh-CN" altLang="en-US" sz="2000">
                <a:solidFill>
                  <a:srgbClr val="0000FF"/>
                </a:solidFill>
              </a:endParaRPr>
            </a:p>
          </p:txBody>
        </p:sp>
        <p:sp>
          <p:nvSpPr>
            <p:cNvPr id="7" name="TextBox 6"/>
            <p:cNvSpPr txBox="1"/>
            <p:nvPr/>
          </p:nvSpPr>
          <p:spPr>
            <a:xfrm>
              <a:off x="4286248" y="2857496"/>
              <a:ext cx="1000132" cy="460375"/>
            </a:xfrm>
            <a:prstGeom prst="rect">
              <a:avLst/>
            </a:prstGeom>
            <a:noFill/>
          </p:spPr>
          <p:txBody>
            <a:bodyPr wrap="square" rtlCol="0">
              <a:spAutoFit/>
            </a:bodyPr>
            <a:lstStyle/>
            <a:p>
              <a:r>
                <a:rPr lang="en-US" altLang="zh-CN">
                  <a:solidFill>
                    <a:schemeClr val="bg1"/>
                  </a:solidFill>
                </a:rPr>
                <a:t>…</a:t>
              </a:r>
            </a:p>
          </p:txBody>
        </p:sp>
        <p:cxnSp>
          <p:nvCxnSpPr>
            <p:cNvPr id="13" name="直接箭头连接符 12"/>
            <p:cNvCxnSpPr>
              <a:endCxn id="4" idx="0"/>
            </p:cNvCxnSpPr>
            <p:nvPr/>
          </p:nvCxnSpPr>
          <p:spPr>
            <a:xfrm rot="10800000" flipV="1">
              <a:off x="1714480" y="2000240"/>
              <a:ext cx="1571636" cy="78581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直接箭头连接符 14"/>
            <p:cNvCxnSpPr>
              <a:stCxn id="3" idx="2"/>
              <a:endCxn id="5" idx="0"/>
            </p:cNvCxnSpPr>
            <p:nvPr/>
          </p:nvCxnSpPr>
          <p:spPr>
            <a:xfrm flipH="1">
              <a:off x="3429153" y="2000241"/>
              <a:ext cx="178435" cy="78613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直接箭头连接符 16"/>
            <p:cNvCxnSpPr>
              <a:endCxn id="6" idx="0"/>
            </p:cNvCxnSpPr>
            <p:nvPr/>
          </p:nvCxnSpPr>
          <p:spPr>
            <a:xfrm>
              <a:off x="4143372" y="2000240"/>
              <a:ext cx="1928826" cy="78581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25" name="组合 24"/>
          <p:cNvGrpSpPr/>
          <p:nvPr/>
        </p:nvGrpSpPr>
        <p:grpSpPr>
          <a:xfrm>
            <a:off x="2016709" y="4060193"/>
            <a:ext cx="4286280" cy="1227146"/>
            <a:chOff x="1785918" y="3344862"/>
            <a:chExt cx="4286280" cy="1227146"/>
          </a:xfrm>
        </p:grpSpPr>
        <p:sp>
          <p:nvSpPr>
            <p:cNvPr id="8" name="圆角矩形 7"/>
            <p:cNvSpPr/>
            <p:nvPr/>
          </p:nvSpPr>
          <p:spPr>
            <a:xfrm>
              <a:off x="3143240" y="4000504"/>
              <a:ext cx="1357322" cy="571504"/>
            </a:xfrm>
            <a:prstGeom prst="round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bg1"/>
                  </a:solidFill>
                </a:rPr>
                <a:t>填表</a:t>
              </a:r>
            </a:p>
          </p:txBody>
        </p:sp>
        <p:cxnSp>
          <p:nvCxnSpPr>
            <p:cNvPr id="19" name="直接箭头连接符 18"/>
            <p:cNvCxnSpPr>
              <a:stCxn id="5" idx="2"/>
              <a:endCxn id="8" idx="0"/>
            </p:cNvCxnSpPr>
            <p:nvPr/>
          </p:nvCxnSpPr>
          <p:spPr>
            <a:xfrm>
              <a:off x="3428675" y="3344862"/>
              <a:ext cx="393065" cy="65595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直接箭头连接符 20"/>
            <p:cNvCxnSpPr/>
            <p:nvPr/>
          </p:nvCxnSpPr>
          <p:spPr>
            <a:xfrm rot="16200000" flipH="1">
              <a:off x="2214546" y="2928934"/>
              <a:ext cx="642942" cy="150019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3" name="直接箭头连接符 22"/>
            <p:cNvCxnSpPr/>
            <p:nvPr/>
          </p:nvCxnSpPr>
          <p:spPr>
            <a:xfrm rot="5400000">
              <a:off x="4857752" y="2786058"/>
              <a:ext cx="642942" cy="178595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80120" y="1196752"/>
            <a:ext cx="4214842" cy="5219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dirty="0">
                <a:solidFill>
                  <a:srgbClr val="FF0000"/>
                </a:solidFill>
                <a:latin typeface="华文楷体" panose="02010600040101010101" pitchFamily="2" charset="-122"/>
                <a:ea typeface="华文楷体" panose="02010600040101010101" pitchFamily="2" charset="-122"/>
                <a:cs typeface="Consolas" panose="020B0609020204030204" pitchFamily="49" charset="0"/>
              </a:rPr>
              <a:t>5.1.2 </a:t>
            </a:r>
            <a:r>
              <a:rPr lang="zh-CN" altLang="zh-CN" sz="2800" dirty="0">
                <a:solidFill>
                  <a:srgbClr val="FF0000"/>
                </a:solidFill>
                <a:latin typeface="华文楷体" panose="02010600040101010101" pitchFamily="2" charset="-122"/>
                <a:ea typeface="华文楷体" panose="02010600040101010101" pitchFamily="2" charset="-122"/>
                <a:cs typeface="Consolas" panose="020B0609020204030204" pitchFamily="49" charset="0"/>
              </a:rPr>
              <a:t>动态规划的原理</a:t>
            </a:r>
          </a:p>
        </p:txBody>
      </p:sp>
      <p:sp>
        <p:nvSpPr>
          <p:cNvPr id="3" name="TextBox 2"/>
          <p:cNvSpPr txBox="1"/>
          <p:nvPr/>
        </p:nvSpPr>
        <p:spPr>
          <a:xfrm>
            <a:off x="875286" y="2002142"/>
            <a:ext cx="7286676" cy="1753235"/>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动态规划是一种解决多阶段决策问题的优化方法</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把多阶段过程转化为一系列单阶段问题</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利用各阶段之间的关系</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逐个求解。</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75220" y="645137"/>
            <a:ext cx="3571900" cy="4603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a:solidFill>
                  <a:srgbClr val="FF0000"/>
                </a:solidFill>
                <a:latin typeface="Consolas" panose="020B0609020204030204" pitchFamily="49" charset="0"/>
                <a:ea typeface="楷体" panose="02010609060101010101" pitchFamily="49" charset="-122"/>
                <a:cs typeface="Consolas" panose="020B0609020204030204" pitchFamily="49" charset="0"/>
              </a:rPr>
              <a:t>1. </a:t>
            </a:r>
            <a:r>
              <a:rPr lang="zh-CN" altLang="zh-CN">
                <a:solidFill>
                  <a:srgbClr val="FF0000"/>
                </a:solidFill>
                <a:latin typeface="Consolas" panose="020B0609020204030204" pitchFamily="49" charset="0"/>
                <a:ea typeface="楷体" panose="02010609060101010101" pitchFamily="49" charset="-122"/>
                <a:cs typeface="Consolas" panose="020B0609020204030204" pitchFamily="49" charset="0"/>
              </a:rPr>
              <a:t>动态规划的相关概念</a:t>
            </a:r>
          </a:p>
        </p:txBody>
      </p:sp>
      <p:grpSp>
        <p:nvGrpSpPr>
          <p:cNvPr id="78" name="组合 77"/>
          <p:cNvGrpSpPr/>
          <p:nvPr/>
        </p:nvGrpSpPr>
        <p:grpSpPr>
          <a:xfrm>
            <a:off x="1089600" y="3288343"/>
            <a:ext cx="6357982" cy="3071695"/>
            <a:chOff x="1000100" y="2786058"/>
            <a:chExt cx="6357982" cy="3071695"/>
          </a:xfrm>
        </p:grpSpPr>
        <p:sp>
          <p:nvSpPr>
            <p:cNvPr id="3" name="椭圆 2"/>
            <p:cNvSpPr/>
            <p:nvPr/>
          </p:nvSpPr>
          <p:spPr>
            <a:xfrm>
              <a:off x="1000100" y="4071942"/>
              <a:ext cx="428628" cy="500066"/>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cs typeface="Consolas" panose="020B0609020204030204" pitchFamily="49" charset="0"/>
                </a:rPr>
                <a:t>A</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B</a:t>
              </a:r>
              <a:r>
                <a:rPr lang="en-US" altLang="zh-CN" sz="2000" baseline="-2500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B</a:t>
              </a:r>
              <a:r>
                <a:rPr lang="en-US" altLang="zh-CN" sz="2000" baseline="-2500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B</a:t>
              </a:r>
              <a:r>
                <a:rPr lang="en-US" altLang="zh-CN" sz="2000" baseline="-2500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C</a:t>
              </a:r>
              <a:r>
                <a:rPr lang="en-US" altLang="zh-CN" sz="2000" baseline="-2500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C</a:t>
              </a:r>
              <a:r>
                <a:rPr lang="en-US" altLang="zh-CN" sz="2000" baseline="-2500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C</a:t>
              </a:r>
              <a:r>
                <a:rPr lang="en-US" altLang="zh-CN" sz="2000" baseline="-25000">
                  <a:solidFill>
                    <a:srgbClr val="0000FF"/>
                  </a:solidFill>
                  <a:latin typeface="Consolas" panose="020B0609020204030204" pitchFamily="49" charset="0"/>
                  <a:cs typeface="Consolas" panose="020B0609020204030204" pitchFamily="49" charset="0"/>
                </a:rPr>
                <a:t>3</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D</a:t>
              </a:r>
              <a:r>
                <a:rPr lang="en-US" altLang="zh-CN" sz="2000" baseline="-25000">
                  <a:solidFill>
                    <a:srgbClr val="0000FF"/>
                  </a:solidFill>
                  <a:latin typeface="Consolas" panose="020B0609020204030204" pitchFamily="49" charset="0"/>
                  <a:cs typeface="Consolas" panose="020B0609020204030204" pitchFamily="49" charset="0"/>
                </a:rPr>
                <a:t>1</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D</a:t>
              </a:r>
              <a:r>
                <a:rPr lang="en-US" altLang="zh-CN" sz="2000" baseline="-25000">
                  <a:solidFill>
                    <a:srgbClr val="0000FF"/>
                  </a:solidFill>
                  <a:latin typeface="Consolas" panose="020B0609020204030204" pitchFamily="49" charset="0"/>
                  <a:cs typeface="Consolas" panose="020B0609020204030204" pitchFamily="49" charset="0"/>
                </a:rPr>
                <a:t>2</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E</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6" name="直接箭头连接符 15"/>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714480" y="3429000"/>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cxnSp>
          <p:nvCxnSpPr>
            <p:cNvPr id="19" name="直接箭头连接符 18"/>
            <p:cNvCxnSpPr>
              <a:stCxn id="3"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6"/>
              <a:endCxn id="9" idx="2"/>
            </p:cNvCxnSpPr>
            <p:nvPr/>
          </p:nvCxnSpPr>
          <p:spPr>
            <a:xfrm>
              <a:off x="2857488" y="3107529"/>
              <a:ext cx="1214446" cy="15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7"/>
              <a:endCxn id="9" idx="3"/>
            </p:cNvCxnSpPr>
            <p:nvPr/>
          </p:nvCxnSpPr>
          <p:spPr>
            <a:xfrm rot="5400000" flipH="1" flipV="1">
              <a:off x="3034288" y="3044758"/>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9" idx="6"/>
              <a:endCxn id="12" idx="1"/>
            </p:cNvCxnSpPr>
            <p:nvPr/>
          </p:nvCxnSpPr>
          <p:spPr>
            <a:xfrm>
              <a:off x="4500562" y="3107529"/>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0" idx="5"/>
              <a:endCxn id="13" idx="2"/>
            </p:cNvCxnSpPr>
            <p:nvPr/>
          </p:nvCxnSpPr>
          <p:spPr>
            <a:xfrm rot="16200000" flipH="1">
              <a:off x="4771890" y="4164675"/>
              <a:ext cx="466142"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1" idx="6"/>
              <a:endCxn id="13" idx="3"/>
            </p:cNvCxnSpPr>
            <p:nvPr/>
          </p:nvCxnSpPr>
          <p:spPr>
            <a:xfrm flipV="1">
              <a:off x="4500562" y="514171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866880" y="4000504"/>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6" name="TextBox 55"/>
            <p:cNvSpPr txBox="1"/>
            <p:nvPr/>
          </p:nvSpPr>
          <p:spPr>
            <a:xfrm>
              <a:off x="1928794" y="4786322"/>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57" name="TextBox 56"/>
            <p:cNvSpPr txBox="1"/>
            <p:nvPr/>
          </p:nvSpPr>
          <p:spPr>
            <a:xfrm>
              <a:off x="2928926" y="2786058"/>
              <a:ext cx="214314" cy="276860"/>
            </a:xfrm>
            <a:prstGeom prst="rect">
              <a:avLst/>
            </a:prstGeom>
            <a:noFill/>
          </p:spPr>
          <p:txBody>
            <a:bodyPr wrap="square" lIns="0" tIns="0" rIns="0" bIns="0" rtlCol="0">
              <a:spAutoFit/>
            </a:bodyPr>
            <a:lstStyle/>
            <a:p>
              <a:r>
                <a:rPr lang="en-US" altLang="zh-CN" sz="1800" dirty="0">
                  <a:solidFill>
                    <a:srgbClr val="0000FF"/>
                  </a:solidFill>
                  <a:latin typeface="Consolas" panose="020B0609020204030204" pitchFamily="49" charset="0"/>
                  <a:cs typeface="Consolas" panose="020B0609020204030204" pitchFamily="49" charset="0"/>
                </a:rPr>
                <a:t>7</a:t>
              </a:r>
              <a:endParaRPr lang="zh-CN" altLang="en-US" sz="1800" dirty="0">
                <a:solidFill>
                  <a:srgbClr val="0000FF"/>
                </a:solidFill>
                <a:latin typeface="Consolas" panose="020B0609020204030204" pitchFamily="49" charset="0"/>
                <a:cs typeface="Consolas" panose="020B0609020204030204" pitchFamily="49" charset="0"/>
              </a:endParaRPr>
            </a:p>
          </p:txBody>
        </p:sp>
        <p:sp>
          <p:nvSpPr>
            <p:cNvPr id="58" name="TextBox 57"/>
            <p:cNvSpPr txBox="1"/>
            <p:nvPr/>
          </p:nvSpPr>
          <p:spPr>
            <a:xfrm>
              <a:off x="2954326" y="3139301"/>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9" name="TextBox 58"/>
            <p:cNvSpPr txBox="1"/>
            <p:nvPr/>
          </p:nvSpPr>
          <p:spPr>
            <a:xfrm>
              <a:off x="2908288" y="3740152"/>
              <a:ext cx="214314" cy="276860"/>
            </a:xfrm>
            <a:prstGeom prst="rect">
              <a:avLst/>
            </a:prstGeom>
            <a:noFill/>
          </p:spPr>
          <p:txBody>
            <a:bodyPr wrap="square" lIns="0" tIns="0" rIns="0" bIns="0" rtlCol="0">
              <a:spAutoFit/>
            </a:bodyPr>
            <a:lstStyle/>
            <a:p>
              <a:r>
                <a:rPr lang="en-US" altLang="zh-CN" sz="1800" dirty="0">
                  <a:solidFill>
                    <a:srgbClr val="0000FF"/>
                  </a:solidFill>
                  <a:latin typeface="Consolas" panose="020B0609020204030204" pitchFamily="49" charset="0"/>
                  <a:cs typeface="Consolas" panose="020B0609020204030204" pitchFamily="49" charset="0"/>
                </a:rPr>
                <a:t>3</a:t>
              </a:r>
              <a:endParaRPr lang="zh-CN" altLang="en-US" sz="1800" dirty="0">
                <a:solidFill>
                  <a:srgbClr val="0000FF"/>
                </a:solidFill>
                <a:latin typeface="Consolas" panose="020B0609020204030204" pitchFamily="49" charset="0"/>
                <a:cs typeface="Consolas" panose="020B0609020204030204" pitchFamily="49" charset="0"/>
              </a:endParaRPr>
            </a:p>
          </p:txBody>
        </p:sp>
        <p:sp>
          <p:nvSpPr>
            <p:cNvPr id="60" name="TextBox 59"/>
            <p:cNvSpPr txBox="1"/>
            <p:nvPr/>
          </p:nvSpPr>
          <p:spPr>
            <a:xfrm>
              <a:off x="3000364" y="4038604"/>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61" name="TextBox 60"/>
            <p:cNvSpPr txBox="1"/>
            <p:nvPr/>
          </p:nvSpPr>
          <p:spPr>
            <a:xfrm>
              <a:off x="2844788" y="4941898"/>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2" name="TextBox 61"/>
            <p:cNvSpPr txBox="1"/>
            <p:nvPr/>
          </p:nvSpPr>
          <p:spPr>
            <a:xfrm>
              <a:off x="2997188" y="5580893"/>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63" name="TextBox 62"/>
            <p:cNvSpPr txBox="1"/>
            <p:nvPr/>
          </p:nvSpPr>
          <p:spPr>
            <a:xfrm>
              <a:off x="4786314" y="2928934"/>
              <a:ext cx="214314" cy="276860"/>
            </a:xfrm>
            <a:prstGeom prst="rect">
              <a:avLst/>
            </a:prstGeom>
            <a:noFill/>
          </p:spPr>
          <p:txBody>
            <a:bodyPr wrap="square" lIns="0" tIns="0" rIns="0" bIns="0" rtlCol="0">
              <a:spAutoFit/>
            </a:bodyPr>
            <a:lstStyle/>
            <a:p>
              <a:r>
                <a:rPr lang="en-US" altLang="zh-CN" sz="1800" dirty="0">
                  <a:solidFill>
                    <a:srgbClr val="0000FF"/>
                  </a:solidFill>
                  <a:latin typeface="Consolas" panose="020B0609020204030204" pitchFamily="49" charset="0"/>
                  <a:cs typeface="Consolas" panose="020B0609020204030204" pitchFamily="49" charset="0"/>
                </a:rPr>
                <a:t>3</a:t>
              </a:r>
              <a:endParaRPr lang="zh-CN" altLang="en-US" sz="1800" dirty="0">
                <a:solidFill>
                  <a:srgbClr val="0000FF"/>
                </a:solidFill>
                <a:latin typeface="Consolas" panose="020B0609020204030204" pitchFamily="49" charset="0"/>
                <a:cs typeface="Consolas" panose="020B0609020204030204" pitchFamily="49" charset="0"/>
              </a:endParaRPr>
            </a:p>
          </p:txBody>
        </p:sp>
        <p:sp>
          <p:nvSpPr>
            <p:cNvPr id="64" name="TextBox 63"/>
            <p:cNvSpPr txBox="1"/>
            <p:nvPr/>
          </p:nvSpPr>
          <p:spPr>
            <a:xfrm>
              <a:off x="4714876" y="3332977"/>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65" name="TextBox 64"/>
            <p:cNvSpPr txBox="1"/>
            <p:nvPr/>
          </p:nvSpPr>
          <p:spPr>
            <a:xfrm>
              <a:off x="4500562" y="3794943"/>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66" name="TextBox 65"/>
            <p:cNvSpPr txBox="1"/>
            <p:nvPr/>
          </p:nvSpPr>
          <p:spPr>
            <a:xfrm>
              <a:off x="4572000" y="4286256"/>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7" name="TextBox 66"/>
            <p:cNvSpPr txBox="1"/>
            <p:nvPr/>
          </p:nvSpPr>
          <p:spPr>
            <a:xfrm>
              <a:off x="4441824" y="4866513"/>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68" name="TextBox 67"/>
            <p:cNvSpPr txBox="1"/>
            <p:nvPr/>
          </p:nvSpPr>
          <p:spPr>
            <a:xfrm>
              <a:off x="4760914" y="5454664"/>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9" name="TextBox 68"/>
            <p:cNvSpPr txBox="1"/>
            <p:nvPr/>
          </p:nvSpPr>
          <p:spPr>
            <a:xfrm>
              <a:off x="6143636" y="4559308"/>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70" name="TextBox 69"/>
            <p:cNvSpPr txBox="1"/>
            <p:nvPr/>
          </p:nvSpPr>
          <p:spPr>
            <a:xfrm>
              <a:off x="6215074" y="3500438"/>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71" name="TextBox 70"/>
            <p:cNvSpPr txBox="1"/>
            <p:nvPr/>
          </p:nvSpPr>
          <p:spPr>
            <a:xfrm>
              <a:off x="3000364" y="4357694"/>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cxnSp>
          <p:nvCxnSpPr>
            <p:cNvPr id="73" name="直接箭头连接符 72"/>
            <p:cNvCxnSpPr>
              <a:stCxn id="8" idx="7"/>
              <a:endCxn id="9" idx="4"/>
            </p:cNvCxnSpPr>
            <p:nvPr/>
          </p:nvCxnSpPr>
          <p:spPr>
            <a:xfrm rot="5400000" flipH="1" flipV="1">
              <a:off x="2539453" y="3612827"/>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149588" y="5214950"/>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grpSp>
      <p:sp>
        <p:nvSpPr>
          <p:cNvPr id="77" name="TextBox 76"/>
          <p:cNvSpPr txBox="1"/>
          <p:nvPr/>
        </p:nvSpPr>
        <p:spPr>
          <a:xfrm>
            <a:off x="375285" y="1371600"/>
            <a:ext cx="8204200" cy="1630045"/>
          </a:xfrm>
          <a:prstGeom prst="rect">
            <a:avLst/>
          </a:prstGeom>
          <a:solidFill>
            <a:schemeClr val="bg2"/>
          </a:solidFill>
        </p:spPr>
        <p:txBody>
          <a:bodyPr wrap="square" rtlCol="0">
            <a:spAutoFit/>
          </a:bodyPr>
          <a:lstStyle/>
          <a:p>
            <a:pPr>
              <a:lnSpc>
                <a:spcPts val="3000"/>
              </a:lnSpc>
            </a:pP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示例</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在</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处有一水库</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现需要从</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点铺设一条管道到</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E</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点</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边上的数字表示与其相连的两个地点之间所需修建的管道长度</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用</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c</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数组表示</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例如</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c</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en-US"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。现要找出一条从</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到</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E</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的修建线路</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使得所需修建的管道长度最短。</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椭圆 2"/>
          <p:cNvSpPr/>
          <p:nvPr/>
        </p:nvSpPr>
        <p:spPr>
          <a:xfrm>
            <a:off x="946090" y="4287524"/>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cs typeface="Consolas" panose="020B0609020204030204" pitchFamily="49" charset="0"/>
              </a:rPr>
              <a:t>A</a:t>
            </a:r>
          </a:p>
        </p:txBody>
      </p:sp>
      <p:sp>
        <p:nvSpPr>
          <p:cNvPr id="4" name="椭圆 3"/>
          <p:cNvSpPr/>
          <p:nvPr/>
        </p:nvSpPr>
        <p:spPr>
          <a:xfrm>
            <a:off x="2374850" y="307307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B</a:t>
            </a:r>
            <a:r>
              <a:rPr lang="en-US" altLang="zh-CN" sz="2000" baseline="-25000">
                <a:solidFill>
                  <a:srgbClr val="0000FF"/>
                </a:solidFill>
                <a:latin typeface="Consolas" panose="020B0609020204030204" pitchFamily="49" charset="0"/>
                <a:cs typeface="Consolas" panose="020B0609020204030204" pitchFamily="49" charset="0"/>
              </a:rPr>
              <a:t>1</a:t>
            </a:r>
          </a:p>
        </p:txBody>
      </p:sp>
      <p:sp>
        <p:nvSpPr>
          <p:cNvPr id="7" name="椭圆 6"/>
          <p:cNvSpPr/>
          <p:nvPr/>
        </p:nvSpPr>
        <p:spPr>
          <a:xfrm>
            <a:off x="2374850" y="428752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B</a:t>
            </a:r>
            <a:r>
              <a:rPr lang="en-US" altLang="zh-CN" sz="2000" baseline="-25000">
                <a:solidFill>
                  <a:srgbClr val="0000FF"/>
                </a:solidFill>
                <a:latin typeface="Consolas" panose="020B0609020204030204" pitchFamily="49" charset="0"/>
                <a:cs typeface="Consolas" panose="020B0609020204030204" pitchFamily="49" charset="0"/>
              </a:rPr>
              <a:t>2</a:t>
            </a:r>
          </a:p>
        </p:txBody>
      </p:sp>
      <p:sp>
        <p:nvSpPr>
          <p:cNvPr id="8" name="椭圆 7"/>
          <p:cNvSpPr/>
          <p:nvPr/>
        </p:nvSpPr>
        <p:spPr>
          <a:xfrm>
            <a:off x="2374850" y="550197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B</a:t>
            </a:r>
            <a:r>
              <a:rPr lang="en-US" altLang="zh-CN" sz="2000" baseline="-25000">
                <a:solidFill>
                  <a:srgbClr val="0000FF"/>
                </a:solidFill>
                <a:latin typeface="Consolas" panose="020B0609020204030204" pitchFamily="49" charset="0"/>
                <a:cs typeface="Consolas" panose="020B0609020204030204" pitchFamily="49" charset="0"/>
              </a:rPr>
              <a:t>3</a:t>
            </a:r>
          </a:p>
        </p:txBody>
      </p:sp>
      <p:sp>
        <p:nvSpPr>
          <p:cNvPr id="9" name="椭圆 8"/>
          <p:cNvSpPr/>
          <p:nvPr/>
        </p:nvSpPr>
        <p:spPr>
          <a:xfrm>
            <a:off x="4017924" y="307307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C</a:t>
            </a:r>
            <a:r>
              <a:rPr lang="en-US" altLang="zh-CN" sz="2000" baseline="-25000">
                <a:solidFill>
                  <a:srgbClr val="0000FF"/>
                </a:solidFill>
                <a:latin typeface="Consolas" panose="020B0609020204030204" pitchFamily="49" charset="0"/>
                <a:cs typeface="Consolas" panose="020B0609020204030204" pitchFamily="49" charset="0"/>
              </a:rPr>
              <a:t>1</a:t>
            </a:r>
          </a:p>
        </p:txBody>
      </p:sp>
      <p:sp>
        <p:nvSpPr>
          <p:cNvPr id="10" name="椭圆 9"/>
          <p:cNvSpPr/>
          <p:nvPr/>
        </p:nvSpPr>
        <p:spPr>
          <a:xfrm>
            <a:off x="4017924" y="428752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C</a:t>
            </a:r>
            <a:r>
              <a:rPr lang="en-US" altLang="zh-CN" sz="2000" baseline="-25000">
                <a:solidFill>
                  <a:srgbClr val="0000FF"/>
                </a:solidFill>
                <a:latin typeface="Consolas" panose="020B0609020204030204" pitchFamily="49" charset="0"/>
                <a:cs typeface="Consolas" panose="020B0609020204030204" pitchFamily="49" charset="0"/>
              </a:rPr>
              <a:t>2</a:t>
            </a:r>
          </a:p>
        </p:txBody>
      </p:sp>
      <p:sp>
        <p:nvSpPr>
          <p:cNvPr id="11" name="椭圆 10"/>
          <p:cNvSpPr/>
          <p:nvPr/>
        </p:nvSpPr>
        <p:spPr>
          <a:xfrm>
            <a:off x="4017924" y="550197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C</a:t>
            </a:r>
            <a:r>
              <a:rPr lang="en-US" altLang="zh-CN" sz="2000" baseline="-25000">
                <a:solidFill>
                  <a:srgbClr val="0000FF"/>
                </a:solidFill>
                <a:latin typeface="Consolas" panose="020B0609020204030204" pitchFamily="49" charset="0"/>
                <a:cs typeface="Consolas" panose="020B0609020204030204" pitchFamily="49" charset="0"/>
              </a:rPr>
              <a:t>3</a:t>
            </a:r>
          </a:p>
        </p:txBody>
      </p:sp>
      <p:sp>
        <p:nvSpPr>
          <p:cNvPr id="12" name="椭圆 11"/>
          <p:cNvSpPr/>
          <p:nvPr/>
        </p:nvSpPr>
        <p:spPr>
          <a:xfrm>
            <a:off x="5518122" y="3716020"/>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D</a:t>
            </a:r>
            <a:r>
              <a:rPr lang="en-US" altLang="zh-CN" sz="2000" baseline="-25000">
                <a:solidFill>
                  <a:srgbClr val="0000FF"/>
                </a:solidFill>
                <a:latin typeface="Consolas" panose="020B0609020204030204" pitchFamily="49" charset="0"/>
                <a:cs typeface="Consolas" panose="020B0609020204030204" pitchFamily="49" charset="0"/>
              </a:rPr>
              <a:t>1</a:t>
            </a:r>
          </a:p>
        </p:txBody>
      </p:sp>
      <p:sp>
        <p:nvSpPr>
          <p:cNvPr id="13" name="椭圆 12"/>
          <p:cNvSpPr/>
          <p:nvPr/>
        </p:nvSpPr>
        <p:spPr>
          <a:xfrm>
            <a:off x="5518122" y="493046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D</a:t>
            </a:r>
            <a:r>
              <a:rPr lang="en-US" altLang="zh-CN" sz="2000" baseline="-25000">
                <a:solidFill>
                  <a:srgbClr val="0000FF"/>
                </a:solidFill>
                <a:latin typeface="Consolas" panose="020B0609020204030204" pitchFamily="49" charset="0"/>
                <a:cs typeface="Consolas" panose="020B0609020204030204" pitchFamily="49" charset="0"/>
              </a:rPr>
              <a:t>2</a:t>
            </a:r>
          </a:p>
        </p:txBody>
      </p:sp>
      <p:sp>
        <p:nvSpPr>
          <p:cNvPr id="14" name="椭圆 13"/>
          <p:cNvSpPr/>
          <p:nvPr/>
        </p:nvSpPr>
        <p:spPr>
          <a:xfrm>
            <a:off x="6875444" y="4287524"/>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E</a:t>
            </a:r>
            <a:endParaRPr lang="en-US" altLang="zh-CN" sz="2000" baseline="-25000">
              <a:solidFill>
                <a:srgbClr val="0000FF"/>
              </a:solidFill>
              <a:latin typeface="Consolas" panose="020B0609020204030204" pitchFamily="49" charset="0"/>
              <a:cs typeface="Consolas" panose="020B0609020204030204" pitchFamily="49" charset="0"/>
            </a:endParaRPr>
          </a:p>
        </p:txBody>
      </p:sp>
      <p:cxnSp>
        <p:nvCxnSpPr>
          <p:cNvPr id="16" name="直接箭头连接符 15"/>
          <p:cNvCxnSpPr>
            <a:stCxn id="3" idx="7"/>
            <a:endCxn id="4" idx="2"/>
          </p:cNvCxnSpPr>
          <p:nvPr/>
        </p:nvCxnSpPr>
        <p:spPr>
          <a:xfrm rot="5400000" flipH="1" flipV="1">
            <a:off x="1324575" y="3310483"/>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803346" y="3430268"/>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cxnSp>
        <p:nvCxnSpPr>
          <p:cNvPr id="19" name="直接箭头连接符 18"/>
          <p:cNvCxnSpPr>
            <a:stCxn id="3" idx="6"/>
            <a:endCxn id="7" idx="2"/>
          </p:cNvCxnSpPr>
          <p:nvPr/>
        </p:nvCxnSpPr>
        <p:spPr>
          <a:xfrm>
            <a:off x="1374718" y="4537557"/>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3" idx="5"/>
            <a:endCxn id="8" idx="2"/>
          </p:cNvCxnSpPr>
          <p:nvPr/>
        </p:nvCxnSpPr>
        <p:spPr>
          <a:xfrm rot="16200000" flipH="1">
            <a:off x="1324575" y="4701728"/>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6"/>
            <a:endCxn id="9" idx="2"/>
          </p:cNvCxnSpPr>
          <p:nvPr/>
        </p:nvCxnSpPr>
        <p:spPr>
          <a:xfrm>
            <a:off x="2803478" y="3323111"/>
            <a:ext cx="1214446" cy="15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4" idx="5"/>
            <a:endCxn id="10" idx="1"/>
          </p:cNvCxnSpPr>
          <p:nvPr/>
        </p:nvCxnSpPr>
        <p:spPr>
          <a:xfrm rot="16200000" flipH="1">
            <a:off x="2980278" y="3260340"/>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7" idx="6"/>
            <a:endCxn id="10" idx="2"/>
          </p:cNvCxnSpPr>
          <p:nvPr/>
        </p:nvCxnSpPr>
        <p:spPr>
          <a:xfrm>
            <a:off x="2803478" y="4537557"/>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7" idx="7"/>
            <a:endCxn id="9" idx="3"/>
          </p:cNvCxnSpPr>
          <p:nvPr/>
        </p:nvCxnSpPr>
        <p:spPr>
          <a:xfrm rot="5400000" flipH="1" flipV="1">
            <a:off x="2980278" y="3260340"/>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7" idx="5"/>
            <a:endCxn id="11" idx="1"/>
          </p:cNvCxnSpPr>
          <p:nvPr/>
        </p:nvCxnSpPr>
        <p:spPr>
          <a:xfrm rot="16200000" flipH="1">
            <a:off x="2980278" y="4474786"/>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endCxn id="10" idx="3"/>
          </p:cNvCxnSpPr>
          <p:nvPr/>
        </p:nvCxnSpPr>
        <p:spPr>
          <a:xfrm flipV="1">
            <a:off x="2740707" y="4714357"/>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8" idx="6"/>
            <a:endCxn id="11" idx="2"/>
          </p:cNvCxnSpPr>
          <p:nvPr/>
        </p:nvCxnSpPr>
        <p:spPr>
          <a:xfrm>
            <a:off x="2803478" y="5752003"/>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9" idx="6"/>
            <a:endCxn id="12" idx="1"/>
          </p:cNvCxnSpPr>
          <p:nvPr/>
        </p:nvCxnSpPr>
        <p:spPr>
          <a:xfrm>
            <a:off x="4446552" y="3323111"/>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9" idx="5"/>
            <a:endCxn id="13" idx="1"/>
          </p:cNvCxnSpPr>
          <p:nvPr/>
        </p:nvCxnSpPr>
        <p:spPr>
          <a:xfrm rot="16200000" flipH="1">
            <a:off x="4230443" y="3653249"/>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0" idx="7"/>
            <a:endCxn id="12" idx="2"/>
          </p:cNvCxnSpPr>
          <p:nvPr/>
        </p:nvCxnSpPr>
        <p:spPr>
          <a:xfrm rot="5400000" flipH="1" flipV="1">
            <a:off x="4753599" y="3596235"/>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0" idx="5"/>
            <a:endCxn id="13" idx="2"/>
          </p:cNvCxnSpPr>
          <p:nvPr/>
        </p:nvCxnSpPr>
        <p:spPr>
          <a:xfrm rot="16200000" flipH="1">
            <a:off x="4717880" y="4380257"/>
            <a:ext cx="466142"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7" name="直接箭头连接符 46"/>
          <p:cNvCxnSpPr>
            <a:cxnSpLocks/>
          </p:cNvCxnSpPr>
          <p:nvPr/>
        </p:nvCxnSpPr>
        <p:spPr>
          <a:xfrm flipV="1">
            <a:off x="4463585" y="535729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1" idx="7"/>
            <a:endCxn id="12" idx="3"/>
          </p:cNvCxnSpPr>
          <p:nvPr/>
        </p:nvCxnSpPr>
        <p:spPr>
          <a:xfrm rot="5400000" flipH="1" flipV="1">
            <a:off x="4266162" y="4260472"/>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2" idx="6"/>
            <a:endCxn id="14" idx="1"/>
          </p:cNvCxnSpPr>
          <p:nvPr/>
        </p:nvCxnSpPr>
        <p:spPr>
          <a:xfrm>
            <a:off x="5946750" y="3966053"/>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13" idx="6"/>
            <a:endCxn id="14" idx="3"/>
          </p:cNvCxnSpPr>
          <p:nvPr/>
        </p:nvCxnSpPr>
        <p:spPr>
          <a:xfrm flipV="1">
            <a:off x="5946750" y="4714357"/>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812870" y="4216086"/>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6" name="TextBox 55"/>
          <p:cNvSpPr txBox="1"/>
          <p:nvPr/>
        </p:nvSpPr>
        <p:spPr>
          <a:xfrm>
            <a:off x="1874784" y="5001904"/>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57" name="TextBox 56"/>
          <p:cNvSpPr txBox="1"/>
          <p:nvPr/>
        </p:nvSpPr>
        <p:spPr>
          <a:xfrm>
            <a:off x="2874916" y="3001640"/>
            <a:ext cx="214314" cy="276860"/>
          </a:xfrm>
          <a:prstGeom prst="rect">
            <a:avLst/>
          </a:prstGeom>
          <a:noFill/>
        </p:spPr>
        <p:txBody>
          <a:bodyPr wrap="square" lIns="0" tIns="0" rIns="0" bIns="0" rtlCol="0">
            <a:spAutoFit/>
          </a:bodyPr>
          <a:lstStyle/>
          <a:p>
            <a:r>
              <a:rPr lang="en-US" altLang="zh-CN" sz="1800" dirty="0">
                <a:solidFill>
                  <a:srgbClr val="0000FF"/>
                </a:solidFill>
                <a:latin typeface="Consolas" panose="020B0609020204030204" pitchFamily="49" charset="0"/>
                <a:cs typeface="Consolas" panose="020B0609020204030204" pitchFamily="49" charset="0"/>
              </a:rPr>
              <a:t>7</a:t>
            </a:r>
          </a:p>
        </p:txBody>
      </p:sp>
      <p:sp>
        <p:nvSpPr>
          <p:cNvPr id="58" name="TextBox 57"/>
          <p:cNvSpPr txBox="1"/>
          <p:nvPr/>
        </p:nvSpPr>
        <p:spPr>
          <a:xfrm>
            <a:off x="2900316" y="3354883"/>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9" name="TextBox 58"/>
          <p:cNvSpPr txBox="1"/>
          <p:nvPr/>
        </p:nvSpPr>
        <p:spPr>
          <a:xfrm>
            <a:off x="2854278" y="3955734"/>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60" name="TextBox 59"/>
          <p:cNvSpPr txBox="1"/>
          <p:nvPr/>
        </p:nvSpPr>
        <p:spPr>
          <a:xfrm>
            <a:off x="2946354" y="4254186"/>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61" name="TextBox 60"/>
          <p:cNvSpPr txBox="1"/>
          <p:nvPr/>
        </p:nvSpPr>
        <p:spPr>
          <a:xfrm>
            <a:off x="2790778" y="5157480"/>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62" name="TextBox 61"/>
          <p:cNvSpPr txBox="1"/>
          <p:nvPr/>
        </p:nvSpPr>
        <p:spPr>
          <a:xfrm>
            <a:off x="2943178" y="5796475"/>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63" name="TextBox 62"/>
          <p:cNvSpPr txBox="1"/>
          <p:nvPr/>
        </p:nvSpPr>
        <p:spPr>
          <a:xfrm>
            <a:off x="4732304" y="3144516"/>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64" name="TextBox 63"/>
          <p:cNvSpPr txBox="1"/>
          <p:nvPr/>
        </p:nvSpPr>
        <p:spPr>
          <a:xfrm>
            <a:off x="4660866" y="3548559"/>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65" name="TextBox 64"/>
          <p:cNvSpPr txBox="1"/>
          <p:nvPr/>
        </p:nvSpPr>
        <p:spPr>
          <a:xfrm>
            <a:off x="4446552" y="4010525"/>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66" name="TextBox 65"/>
          <p:cNvSpPr txBox="1"/>
          <p:nvPr/>
        </p:nvSpPr>
        <p:spPr>
          <a:xfrm>
            <a:off x="4517990" y="4501838"/>
            <a:ext cx="214314" cy="276860"/>
          </a:xfrm>
          <a:prstGeom prst="rect">
            <a:avLst/>
          </a:prstGeom>
          <a:noFill/>
          <a:ln>
            <a:solidFill>
              <a:schemeClr val="tx1"/>
            </a:solidFill>
          </a:ln>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67" name="TextBox 66"/>
          <p:cNvSpPr txBox="1"/>
          <p:nvPr/>
        </p:nvSpPr>
        <p:spPr>
          <a:xfrm>
            <a:off x="4387814" y="5082095"/>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68" name="TextBox 67"/>
          <p:cNvSpPr txBox="1"/>
          <p:nvPr/>
        </p:nvSpPr>
        <p:spPr>
          <a:xfrm>
            <a:off x="4706904" y="5670246"/>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69" name="TextBox 68"/>
          <p:cNvSpPr txBox="1"/>
          <p:nvPr/>
        </p:nvSpPr>
        <p:spPr>
          <a:xfrm>
            <a:off x="6232502" y="4716152"/>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70" name="TextBox 69"/>
          <p:cNvSpPr txBox="1"/>
          <p:nvPr/>
        </p:nvSpPr>
        <p:spPr>
          <a:xfrm>
            <a:off x="6303940" y="3796211"/>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71" name="TextBox 70"/>
          <p:cNvSpPr txBox="1"/>
          <p:nvPr/>
        </p:nvSpPr>
        <p:spPr>
          <a:xfrm>
            <a:off x="2946354" y="4573276"/>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cxnSp>
        <p:nvCxnSpPr>
          <p:cNvPr id="73" name="直接箭头连接符 72"/>
          <p:cNvCxnSpPr>
            <a:stCxn id="8" idx="7"/>
            <a:endCxn id="9" idx="4"/>
          </p:cNvCxnSpPr>
          <p:nvPr/>
        </p:nvCxnSpPr>
        <p:spPr>
          <a:xfrm rot="5400000" flipH="1" flipV="1">
            <a:off x="2485443" y="3828409"/>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232106" y="5367847"/>
            <a:ext cx="214314" cy="276860"/>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76" name="TextBox 75"/>
          <p:cNvSpPr txBox="1"/>
          <p:nvPr/>
        </p:nvSpPr>
        <p:spPr>
          <a:xfrm>
            <a:off x="410305" y="463328"/>
            <a:ext cx="8429684" cy="1630045"/>
          </a:xfrm>
          <a:prstGeom prst="rect">
            <a:avLst/>
          </a:prstGeom>
          <a:solidFill>
            <a:schemeClr val="bg2"/>
          </a:solidFill>
        </p:spPr>
        <p:txBody>
          <a:bodyPr wrap="square" rtlCol="0">
            <a:spAutoFit/>
          </a:bodyPr>
          <a:lstStyle/>
          <a:p>
            <a:pPr>
              <a:lnSpc>
                <a:spcPts val="3000"/>
              </a:lnSpc>
            </a:pPr>
            <a:r>
              <a:rPr lang="en-US" altLang="zh-CN" dirty="0">
                <a:solidFill>
                  <a:srgbClr val="0000FF"/>
                </a:solidFill>
                <a:latin typeface="华文仿宋" panose="02010600040101010101" pitchFamily="2" charset="-122"/>
                <a:ea typeface="华文仿宋" panose="02010600040101010101" pitchFamily="2" charset="-122"/>
                <a:cs typeface="微软雅黑" panose="020B0503020204020204" pitchFamily="34" charset="-122"/>
              </a:rPr>
              <a:t>    </a:t>
            </a:r>
            <a:r>
              <a:rPr lang="zh-CN" altLang="zh-CN" dirty="0">
                <a:solidFill>
                  <a:srgbClr val="0000FF"/>
                </a:solidFill>
                <a:latin typeface="+mn-ea"/>
                <a:ea typeface="+mn-ea"/>
                <a:cs typeface="微软雅黑" panose="020B0503020204020204" pitchFamily="34" charset="-122"/>
              </a:rPr>
              <a:t>在从</a:t>
            </a:r>
            <a:r>
              <a:rPr lang="en-US" altLang="zh-CN" i="1" dirty="0">
                <a:solidFill>
                  <a:srgbClr val="0000FF"/>
                </a:solidFill>
                <a:latin typeface="+mn-ea"/>
                <a:ea typeface="+mn-ea"/>
                <a:cs typeface="微软雅黑" panose="020B0503020204020204" pitchFamily="34" charset="-122"/>
              </a:rPr>
              <a:t>A</a:t>
            </a:r>
            <a:r>
              <a:rPr lang="zh-CN" altLang="zh-CN" dirty="0">
                <a:solidFill>
                  <a:srgbClr val="0000FF"/>
                </a:solidFill>
                <a:latin typeface="+mn-ea"/>
                <a:ea typeface="+mn-ea"/>
                <a:cs typeface="微软雅黑" panose="020B0503020204020204" pitchFamily="34" charset="-122"/>
              </a:rPr>
              <a:t>～</a:t>
            </a:r>
            <a:r>
              <a:rPr lang="en-US" altLang="zh-CN" i="1" dirty="0">
                <a:solidFill>
                  <a:srgbClr val="0000FF"/>
                </a:solidFill>
                <a:latin typeface="+mn-ea"/>
                <a:ea typeface="+mn-ea"/>
                <a:cs typeface="微软雅黑" panose="020B0503020204020204" pitchFamily="34" charset="-122"/>
              </a:rPr>
              <a:t>E</a:t>
            </a:r>
            <a:r>
              <a:rPr lang="zh-CN" altLang="zh-CN" dirty="0">
                <a:solidFill>
                  <a:srgbClr val="0000FF"/>
                </a:solidFill>
                <a:latin typeface="+mn-ea"/>
                <a:ea typeface="+mn-ea"/>
                <a:cs typeface="微软雅黑" panose="020B0503020204020204" pitchFamily="34" charset="-122"/>
              </a:rPr>
              <a:t>的过程中</a:t>
            </a:r>
            <a:r>
              <a:rPr lang="zh-CN" altLang="en-US"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依据按位置所做的决策的次数及所做决策的先后次序</a:t>
            </a:r>
            <a:r>
              <a:rPr lang="zh-CN" altLang="en-US"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将问题分为</a:t>
            </a:r>
            <a:r>
              <a:rPr lang="en-US" altLang="zh-CN" dirty="0">
                <a:solidFill>
                  <a:srgbClr val="0000FF"/>
                </a:solidFill>
                <a:latin typeface="+mn-ea"/>
                <a:ea typeface="+mn-ea"/>
                <a:cs typeface="微软雅黑" panose="020B0503020204020204" pitchFamily="34" charset="-122"/>
              </a:rPr>
              <a:t>5</a:t>
            </a:r>
            <a:r>
              <a:rPr lang="zh-CN" altLang="zh-CN" dirty="0">
                <a:solidFill>
                  <a:srgbClr val="0000FF"/>
                </a:solidFill>
                <a:latin typeface="+mn-ea"/>
                <a:ea typeface="+mn-ea"/>
                <a:cs typeface="微软雅黑" panose="020B0503020204020204" pitchFamily="34" charset="-122"/>
              </a:rPr>
              <a:t>个阶段</a:t>
            </a:r>
            <a:r>
              <a:rPr lang="zh-CN" altLang="en-US"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阶段变量用于表示各阶段</a:t>
            </a:r>
            <a:r>
              <a:rPr lang="zh-CN" altLang="en-US"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这里阶段变量</a:t>
            </a:r>
            <a:r>
              <a:rPr lang="en-US" altLang="zh-CN" i="1" dirty="0">
                <a:solidFill>
                  <a:srgbClr val="0000FF"/>
                </a:solidFill>
                <a:latin typeface="+mn-ea"/>
                <a:ea typeface="+mn-ea"/>
                <a:cs typeface="微软雅黑" panose="020B0503020204020204" pitchFamily="34" charset="-122"/>
              </a:rPr>
              <a:t>k</a:t>
            </a:r>
            <a:r>
              <a:rPr lang="zh-CN" altLang="zh-CN" dirty="0">
                <a:solidFill>
                  <a:srgbClr val="0000FF"/>
                </a:solidFill>
                <a:latin typeface="+mn-ea"/>
                <a:ea typeface="+mn-ea"/>
                <a:cs typeface="微软雅黑" panose="020B0503020204020204" pitchFamily="34" charset="-122"/>
              </a:rPr>
              <a:t>为</a:t>
            </a:r>
            <a:r>
              <a:rPr lang="en-US" altLang="zh-CN" dirty="0">
                <a:solidFill>
                  <a:srgbClr val="0000FF"/>
                </a:solidFill>
                <a:latin typeface="+mn-ea"/>
                <a:ea typeface="+mn-ea"/>
                <a:cs typeface="微软雅黑" panose="020B0503020204020204" pitchFamily="34" charset="-122"/>
              </a:rPr>
              <a:t>1</a:t>
            </a:r>
            <a:r>
              <a:rPr lang="zh-CN" altLang="zh-CN" dirty="0">
                <a:solidFill>
                  <a:srgbClr val="0000FF"/>
                </a:solidFill>
                <a:latin typeface="+mn-ea"/>
                <a:ea typeface="+mn-ea"/>
                <a:cs typeface="微软雅黑" panose="020B0503020204020204" pitchFamily="34" charset="-122"/>
              </a:rPr>
              <a:t>～</a:t>
            </a:r>
            <a:r>
              <a:rPr lang="en-US" altLang="zh-CN" dirty="0">
                <a:solidFill>
                  <a:srgbClr val="0000FF"/>
                </a:solidFill>
                <a:latin typeface="+mn-ea"/>
                <a:ea typeface="+mn-ea"/>
                <a:cs typeface="微软雅黑" panose="020B0503020204020204" pitchFamily="34" charset="-122"/>
              </a:rPr>
              <a:t>5</a:t>
            </a:r>
            <a:r>
              <a:rPr lang="zh-CN" altLang="en-US"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图中第</a:t>
            </a:r>
            <a:r>
              <a:rPr lang="en-US" altLang="zh-CN" dirty="0">
                <a:solidFill>
                  <a:srgbClr val="0000FF"/>
                </a:solidFill>
                <a:latin typeface="+mn-ea"/>
                <a:ea typeface="+mn-ea"/>
                <a:cs typeface="微软雅黑" panose="020B0503020204020204" pitchFamily="34" charset="-122"/>
              </a:rPr>
              <a:t>5</a:t>
            </a:r>
            <a:r>
              <a:rPr lang="zh-CN" altLang="zh-CN" dirty="0">
                <a:solidFill>
                  <a:srgbClr val="0000FF"/>
                </a:solidFill>
                <a:latin typeface="+mn-ea"/>
                <a:ea typeface="+mn-ea"/>
                <a:cs typeface="微软雅黑" panose="020B0503020204020204" pitchFamily="34" charset="-122"/>
              </a:rPr>
              <a:t>阶段是虚拟的一个边界阶段。</a:t>
            </a:r>
          </a:p>
        </p:txBody>
      </p:sp>
      <p:grpSp>
        <p:nvGrpSpPr>
          <p:cNvPr id="74" name="组合 73"/>
          <p:cNvGrpSpPr/>
          <p:nvPr/>
        </p:nvGrpSpPr>
        <p:grpSpPr>
          <a:xfrm>
            <a:off x="731776" y="2144384"/>
            <a:ext cx="928694" cy="4143404"/>
            <a:chOff x="785786" y="1857364"/>
            <a:chExt cx="928694" cy="4143404"/>
          </a:xfrm>
        </p:grpSpPr>
        <p:sp>
          <p:nvSpPr>
            <p:cNvPr id="53" name="圆角矩形 52"/>
            <p:cNvSpPr/>
            <p:nvPr/>
          </p:nvSpPr>
          <p:spPr>
            <a:xfrm>
              <a:off x="785786"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72" name="TextBox 71"/>
            <p:cNvSpPr txBox="1"/>
            <p:nvPr/>
          </p:nvSpPr>
          <p:spPr>
            <a:xfrm>
              <a:off x="928662" y="1857364"/>
              <a:ext cx="642942"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=1</a:t>
              </a:r>
            </a:p>
          </p:txBody>
        </p:sp>
      </p:grpSp>
      <p:grpSp>
        <p:nvGrpSpPr>
          <p:cNvPr id="78" name="组合 77"/>
          <p:cNvGrpSpPr/>
          <p:nvPr/>
        </p:nvGrpSpPr>
        <p:grpSpPr>
          <a:xfrm>
            <a:off x="2160536" y="2144384"/>
            <a:ext cx="928694" cy="4143404"/>
            <a:chOff x="500034" y="1857364"/>
            <a:chExt cx="928694" cy="4143404"/>
          </a:xfrm>
        </p:grpSpPr>
        <p:sp>
          <p:nvSpPr>
            <p:cNvPr id="79" name="圆角矩形 78"/>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0" name="TextBox 79"/>
            <p:cNvSpPr txBox="1"/>
            <p:nvPr/>
          </p:nvSpPr>
          <p:spPr>
            <a:xfrm>
              <a:off x="714348" y="1857364"/>
              <a:ext cx="642942"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=2</a:t>
              </a:r>
            </a:p>
          </p:txBody>
        </p:sp>
      </p:grpSp>
      <p:grpSp>
        <p:nvGrpSpPr>
          <p:cNvPr id="81" name="组合 80"/>
          <p:cNvGrpSpPr/>
          <p:nvPr/>
        </p:nvGrpSpPr>
        <p:grpSpPr>
          <a:xfrm>
            <a:off x="3732172" y="2144384"/>
            <a:ext cx="928694" cy="4143404"/>
            <a:chOff x="500034" y="1857364"/>
            <a:chExt cx="928694" cy="4143404"/>
          </a:xfrm>
        </p:grpSpPr>
        <p:sp>
          <p:nvSpPr>
            <p:cNvPr id="82" name="圆角矩形 81"/>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3" name="TextBox 82"/>
            <p:cNvSpPr txBox="1"/>
            <p:nvPr/>
          </p:nvSpPr>
          <p:spPr>
            <a:xfrm>
              <a:off x="714348" y="1857364"/>
              <a:ext cx="642942"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=3</a:t>
              </a:r>
            </a:p>
          </p:txBody>
        </p:sp>
      </p:grpSp>
      <p:grpSp>
        <p:nvGrpSpPr>
          <p:cNvPr id="84" name="组合 83"/>
          <p:cNvGrpSpPr/>
          <p:nvPr/>
        </p:nvGrpSpPr>
        <p:grpSpPr>
          <a:xfrm>
            <a:off x="5160932" y="2144384"/>
            <a:ext cx="928694" cy="4143404"/>
            <a:chOff x="500034" y="1857364"/>
            <a:chExt cx="928694" cy="4143404"/>
          </a:xfrm>
        </p:grpSpPr>
        <p:sp>
          <p:nvSpPr>
            <p:cNvPr id="85" name="圆角矩形 8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6" name="TextBox 85"/>
            <p:cNvSpPr txBox="1"/>
            <p:nvPr/>
          </p:nvSpPr>
          <p:spPr>
            <a:xfrm>
              <a:off x="714348" y="1857364"/>
              <a:ext cx="642942"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=4</a:t>
              </a:r>
            </a:p>
          </p:txBody>
        </p:sp>
      </p:grpSp>
      <p:grpSp>
        <p:nvGrpSpPr>
          <p:cNvPr id="87" name="组合 86"/>
          <p:cNvGrpSpPr/>
          <p:nvPr/>
        </p:nvGrpSpPr>
        <p:grpSpPr>
          <a:xfrm>
            <a:off x="6589692" y="2144384"/>
            <a:ext cx="928694" cy="4143404"/>
            <a:chOff x="500034" y="1857364"/>
            <a:chExt cx="928694" cy="4143404"/>
          </a:xfrm>
        </p:grpSpPr>
        <p:sp>
          <p:nvSpPr>
            <p:cNvPr id="88" name="圆角矩形 87"/>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9" name="TextBox 88"/>
            <p:cNvSpPr txBox="1"/>
            <p:nvPr/>
          </p:nvSpPr>
          <p:spPr>
            <a:xfrm>
              <a:off x="714348" y="1857364"/>
              <a:ext cx="642942"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=5</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7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1"/>
          <p:cNvGrpSpPr/>
          <p:nvPr/>
        </p:nvGrpSpPr>
        <p:grpSpPr>
          <a:xfrm>
            <a:off x="623392" y="716258"/>
            <a:ext cx="5072098" cy="2585607"/>
            <a:chOff x="1000100" y="2786058"/>
            <a:chExt cx="6357982" cy="3088364"/>
          </a:xfrm>
        </p:grpSpPr>
        <p:sp>
          <p:nvSpPr>
            <p:cNvPr id="3" name="椭圆 2"/>
            <p:cNvSpPr/>
            <p:nvPr/>
          </p:nvSpPr>
          <p:spPr>
            <a:xfrm>
              <a:off x="1000100" y="4071942"/>
              <a:ext cx="428628" cy="500066"/>
            </a:xfrm>
            <a:prstGeom prst="ellipse">
              <a:avLst/>
            </a:prstGeom>
            <a:solidFill>
              <a:srgbClr val="00B050"/>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0000FF"/>
                  </a:solidFill>
                  <a:latin typeface="Consolas" panose="020B0609020204030204" pitchFamily="49" charset="0"/>
                  <a:cs typeface="Consolas" panose="020B0609020204030204" pitchFamily="49" charset="0"/>
                </a:rPr>
                <a:t>A</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E</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33" name="TextBox 32"/>
            <p:cNvSpPr txBox="1"/>
            <p:nvPr/>
          </p:nvSpPr>
          <p:spPr>
            <a:xfrm>
              <a:off x="1928794" y="478632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p>
          </p:txBody>
        </p:sp>
        <p:sp>
          <p:nvSpPr>
            <p:cNvPr id="34" name="TextBox 33"/>
            <p:cNvSpPr txBox="1"/>
            <p:nvPr/>
          </p:nvSpPr>
          <p:spPr>
            <a:xfrm>
              <a:off x="2928926" y="2786058"/>
              <a:ext cx="214315" cy="330694"/>
            </a:xfrm>
            <a:prstGeom prst="rect">
              <a:avLst/>
            </a:prstGeom>
            <a:noFill/>
          </p:spPr>
          <p:txBody>
            <a:bodyPr wrap="square" lIns="0" tIns="0" rIns="0" bIns="0" rtlCol="0">
              <a:spAutoFit/>
            </a:bodyPr>
            <a:lstStyle/>
            <a:p>
              <a:r>
                <a:rPr lang="en-US" altLang="zh-CN" sz="180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36" name="TextBox 35"/>
            <p:cNvSpPr txBox="1"/>
            <p:nvPr/>
          </p:nvSpPr>
          <p:spPr>
            <a:xfrm>
              <a:off x="2908288" y="374015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p>
          </p:txBody>
        </p:sp>
        <p:sp>
          <p:nvSpPr>
            <p:cNvPr id="38" name="TextBox 37"/>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5</a:t>
              </a:r>
            </a:p>
          </p:txBody>
        </p:sp>
        <p:sp>
          <p:nvSpPr>
            <p:cNvPr id="40" name="TextBox 39"/>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4714876" y="333297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42" name="TextBox 41"/>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6</a:t>
              </a:r>
            </a:p>
          </p:txBody>
        </p:sp>
        <p:sp>
          <p:nvSpPr>
            <p:cNvPr id="43" name="TextBox 42"/>
            <p:cNvSpPr txBox="1"/>
            <p:nvPr/>
          </p:nvSpPr>
          <p:spPr>
            <a:xfrm>
              <a:off x="4572000"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4" name="TextBox 43"/>
            <p:cNvSpPr txBox="1"/>
            <p:nvPr/>
          </p:nvSpPr>
          <p:spPr>
            <a:xfrm>
              <a:off x="4441824" y="486651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p>
          </p:txBody>
        </p:sp>
        <p:sp>
          <p:nvSpPr>
            <p:cNvPr id="45" name="TextBox 44"/>
            <p:cNvSpPr txBox="1"/>
            <p:nvPr/>
          </p:nvSpPr>
          <p:spPr>
            <a:xfrm>
              <a:off x="4760914" y="545466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6143636" y="455930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47" name="TextBox 46"/>
            <p:cNvSpPr txBox="1"/>
            <p:nvPr/>
          </p:nvSpPr>
          <p:spPr>
            <a:xfrm>
              <a:off x="6215074" y="350043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p>
          </p:txBody>
        </p:sp>
        <p:sp>
          <p:nvSpPr>
            <p:cNvPr id="48" name="TextBox 47"/>
            <p:cNvSpPr txBox="1"/>
            <p:nvPr/>
          </p:nvSpPr>
          <p:spPr>
            <a:xfrm>
              <a:off x="3000364" y="43576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p>
          </p:txBody>
        </p:sp>
      </p:grpSp>
      <p:sp>
        <p:nvSpPr>
          <p:cNvPr id="51" name="TextBox 50"/>
          <p:cNvSpPr txBox="1"/>
          <p:nvPr/>
        </p:nvSpPr>
        <p:spPr>
          <a:xfrm>
            <a:off x="373635" y="3501706"/>
            <a:ext cx="7715304" cy="851323"/>
          </a:xfrm>
          <a:prstGeom prst="rect">
            <a:avLst/>
          </a:prstGeom>
          <a:noFill/>
        </p:spPr>
        <p:txBody>
          <a:bodyPr wrap="square" rtlCol="0">
            <a:spAutoFit/>
          </a:bodyPr>
          <a:lstStyle/>
          <a:p>
            <a:pPr>
              <a:lnSpc>
                <a:spcPts val="30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0000FF"/>
                </a:solidFill>
                <a:latin typeface="+mn-ea"/>
                <a:ea typeface="+mn-ea"/>
                <a:cs typeface="微软雅黑" panose="020B0503020204020204" pitchFamily="34" charset="-122"/>
              </a:rPr>
              <a:t>设最优指标函数</a:t>
            </a:r>
            <a:r>
              <a:rPr lang="pt-BR" altLang="zh-CN" i="1" dirty="0">
                <a:solidFill>
                  <a:srgbClr val="0000FF"/>
                </a:solidFill>
                <a:latin typeface="+mn-ea"/>
                <a:ea typeface="+mn-ea"/>
                <a:cs typeface="微软雅黑" panose="020B0503020204020204" pitchFamily="34" charset="-122"/>
              </a:rPr>
              <a:t>f</a:t>
            </a:r>
            <a:r>
              <a:rPr lang="pt-BR" altLang="zh-CN" dirty="0">
                <a:solidFill>
                  <a:srgbClr val="0000FF"/>
                </a:solidFill>
                <a:latin typeface="+mn-ea"/>
                <a:ea typeface="+mn-ea"/>
                <a:cs typeface="微软雅黑" panose="020B0503020204020204" pitchFamily="34" charset="-122"/>
              </a:rPr>
              <a:t>(</a:t>
            </a:r>
            <a:r>
              <a:rPr lang="pt-BR" altLang="zh-CN" i="1" dirty="0">
                <a:solidFill>
                  <a:srgbClr val="0000FF"/>
                </a:solidFill>
                <a:latin typeface="+mn-ea"/>
                <a:ea typeface="+mn-ea"/>
                <a:cs typeface="微软雅黑" panose="020B0503020204020204" pitchFamily="34" charset="-122"/>
              </a:rPr>
              <a:t>s</a:t>
            </a:r>
            <a:r>
              <a:rPr lang="pt-BR" altLang="zh-CN"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表示状态</a:t>
            </a:r>
            <a:r>
              <a:rPr lang="pt-BR" altLang="zh-CN" i="1" dirty="0">
                <a:solidFill>
                  <a:srgbClr val="0000FF"/>
                </a:solidFill>
                <a:latin typeface="+mn-ea"/>
                <a:ea typeface="+mn-ea"/>
                <a:cs typeface="微软雅黑" panose="020B0503020204020204" pitchFamily="34" charset="-122"/>
              </a:rPr>
              <a:t>s</a:t>
            </a:r>
            <a:r>
              <a:rPr lang="zh-CN" altLang="zh-CN" dirty="0">
                <a:solidFill>
                  <a:srgbClr val="0000FF"/>
                </a:solidFill>
                <a:latin typeface="+mn-ea"/>
                <a:ea typeface="+mn-ea"/>
                <a:cs typeface="微软雅黑" panose="020B0503020204020204" pitchFamily="34" charset="-122"/>
              </a:rPr>
              <a:t>到终点</a:t>
            </a:r>
            <a:r>
              <a:rPr lang="pt-BR" altLang="zh-CN" i="1" dirty="0">
                <a:solidFill>
                  <a:srgbClr val="0000FF"/>
                </a:solidFill>
                <a:latin typeface="+mn-ea"/>
                <a:ea typeface="+mn-ea"/>
                <a:cs typeface="微软雅黑" panose="020B0503020204020204" pitchFamily="34" charset="-122"/>
              </a:rPr>
              <a:t>E</a:t>
            </a:r>
            <a:r>
              <a:rPr lang="zh-CN" altLang="zh-CN" dirty="0">
                <a:solidFill>
                  <a:srgbClr val="0000FF"/>
                </a:solidFill>
                <a:latin typeface="+mn-ea"/>
                <a:ea typeface="+mn-ea"/>
                <a:cs typeface="微软雅黑" panose="020B0503020204020204" pitchFamily="34" charset="-122"/>
              </a:rPr>
              <a:t>的最短路径长度</a:t>
            </a:r>
            <a:r>
              <a:rPr lang="zh-CN" altLang="en-US"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用</a:t>
            </a:r>
            <a:r>
              <a:rPr lang="pt-BR" altLang="zh-CN" i="1" dirty="0">
                <a:solidFill>
                  <a:srgbClr val="0000FF"/>
                </a:solidFill>
                <a:latin typeface="+mn-ea"/>
                <a:ea typeface="+mn-ea"/>
                <a:cs typeface="微软雅黑" panose="020B0503020204020204" pitchFamily="34" charset="-122"/>
              </a:rPr>
              <a:t>k</a:t>
            </a:r>
            <a:r>
              <a:rPr lang="zh-CN" altLang="zh-CN" dirty="0">
                <a:solidFill>
                  <a:srgbClr val="0000FF"/>
                </a:solidFill>
                <a:latin typeface="+mn-ea"/>
                <a:ea typeface="+mn-ea"/>
                <a:cs typeface="微软雅黑" panose="020B0503020204020204" pitchFamily="34" charset="-122"/>
              </a:rPr>
              <a:t>表示阶段</a:t>
            </a:r>
            <a:r>
              <a:rPr lang="zh-CN" altLang="en-US" dirty="0">
                <a:solidFill>
                  <a:srgbClr val="0000FF"/>
                </a:solidFill>
                <a:latin typeface="+mn-ea"/>
                <a:ea typeface="+mn-ea"/>
                <a:cs typeface="微软雅黑" panose="020B0503020204020204" pitchFamily="34" charset="-122"/>
              </a:rPr>
              <a:t>，</a:t>
            </a:r>
            <a:r>
              <a:rPr lang="zh-CN" altLang="zh-CN" dirty="0">
                <a:solidFill>
                  <a:srgbClr val="0000FF"/>
                </a:solidFill>
                <a:latin typeface="+mn-ea"/>
                <a:ea typeface="+mn-ea"/>
                <a:cs typeface="微软雅黑" panose="020B0503020204020204" pitchFamily="34" charset="-122"/>
              </a:rPr>
              <a:t>则对应的状态转移方程如下：</a:t>
            </a:r>
          </a:p>
        </p:txBody>
      </p:sp>
      <p:graphicFrame>
        <p:nvGraphicFramePr>
          <p:cNvPr id="283649" name="Object 1"/>
          <p:cNvGraphicFramePr>
            <a:graphicFrameLocks noChangeAspect="1"/>
          </p:cNvGraphicFramePr>
          <p:nvPr>
            <p:extLst>
              <p:ext uri="{D42A27DB-BD31-4B8C-83A1-F6EECF244321}">
                <p14:modId xmlns:p14="http://schemas.microsoft.com/office/powerpoint/2010/main" val="3855864142"/>
              </p:ext>
            </p:extLst>
          </p:nvPr>
        </p:nvGraphicFramePr>
        <p:xfrm>
          <a:off x="816090" y="5288290"/>
          <a:ext cx="4129577" cy="571504"/>
        </p:xfrm>
        <a:graphic>
          <a:graphicData uri="http://schemas.openxmlformats.org/presentationml/2006/ole">
            <mc:AlternateContent xmlns:mc="http://schemas.openxmlformats.org/markup-compatibility/2006">
              <mc:Choice xmlns:v="urn:schemas-microsoft-com:vml" Requires="v">
                <p:oleObj r:id="rId4" imgW="2133600" imgH="292100" progId="Equation.3">
                  <p:embed/>
                </p:oleObj>
              </mc:Choice>
              <mc:Fallback>
                <p:oleObj r:id="rId4" imgW="2133600" imgH="2921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90" y="5288290"/>
                        <a:ext cx="4129577" cy="571504"/>
                      </a:xfrm>
                      <a:prstGeom prst="rect">
                        <a:avLst/>
                      </a:prstGeom>
                      <a:solidFill>
                        <a:schemeClr val="bg1"/>
                      </a:solidFill>
                    </p:spPr>
                  </p:pic>
                </p:oleObj>
              </mc:Fallback>
            </mc:AlternateContent>
          </a:graphicData>
        </a:graphic>
      </p:graphicFrame>
      <p:graphicFrame>
        <p:nvGraphicFramePr>
          <p:cNvPr id="283651" name="Object 3"/>
          <p:cNvGraphicFramePr>
            <a:graphicFrameLocks noChangeAspect="1"/>
          </p:cNvGraphicFramePr>
          <p:nvPr>
            <p:extLst>
              <p:ext uri="{D42A27DB-BD31-4B8C-83A1-F6EECF244321}">
                <p14:modId xmlns:p14="http://schemas.microsoft.com/office/powerpoint/2010/main" val="3673954777"/>
              </p:ext>
            </p:extLst>
          </p:nvPr>
        </p:nvGraphicFramePr>
        <p:xfrm>
          <a:off x="716781" y="4673925"/>
          <a:ext cx="1392555" cy="514350"/>
        </p:xfrm>
        <a:graphic>
          <a:graphicData uri="http://schemas.openxmlformats.org/presentationml/2006/ole">
            <mc:AlternateContent xmlns:mc="http://schemas.openxmlformats.org/markup-compatibility/2006">
              <mc:Choice xmlns:v="urn:schemas-microsoft-com:vml" Requires="v">
                <p:oleObj r:id="rId6" imgW="622300" imgH="228600" progId="Equation.3">
                  <p:embed/>
                </p:oleObj>
              </mc:Choice>
              <mc:Fallback>
                <p:oleObj r:id="rId6" imgW="622300" imgH="228600" progId="Equation.3">
                  <p:embed/>
                  <p:pic>
                    <p:nvPicPr>
                      <p:cNvPr id="0" name="Picture 3"/>
                      <p:cNvPicPr>
                        <a:picLocks noChangeAspect="1" noChangeArrowheads="1"/>
                      </p:cNvPicPr>
                      <p:nvPr/>
                    </p:nvPicPr>
                    <p:blipFill>
                      <a:blip r:embed="rId7"/>
                      <a:srcRect/>
                      <a:stretch>
                        <a:fillRect/>
                      </a:stretch>
                    </p:blipFill>
                    <p:spPr bwMode="auto">
                      <a:xfrm>
                        <a:off x="716781" y="4673925"/>
                        <a:ext cx="1392555" cy="514350"/>
                      </a:xfrm>
                      <a:prstGeom prst="rect">
                        <a:avLst/>
                      </a:prstGeom>
                      <a:solidFill>
                        <a:schemeClr val="bg1"/>
                      </a:solidFill>
                    </p:spPr>
                  </p:pic>
                </p:oleObj>
              </mc:Fallback>
            </mc:AlternateContent>
          </a:graphicData>
        </a:graphic>
      </p:graphicFrame>
      <p:sp>
        <p:nvSpPr>
          <p:cNvPr id="57" name="TextBox 56"/>
          <p:cNvSpPr txBox="1"/>
          <p:nvPr/>
        </p:nvSpPr>
        <p:spPr>
          <a:xfrm>
            <a:off x="5945799" y="4502472"/>
            <a:ext cx="2500330" cy="1938020"/>
          </a:xfrm>
          <a:prstGeom prst="rect">
            <a:avLst/>
          </a:prstGeom>
          <a:noFill/>
        </p:spPr>
        <p:txBody>
          <a:bodyPr wrap="square" rtlCol="0">
            <a:spAutoFit/>
          </a:bodyPr>
          <a:lstStyle/>
          <a:p>
            <a:pPr>
              <a:lnSpc>
                <a:spcPct val="150000"/>
              </a:lnSpc>
            </a:pP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a:p>
            <a:pPr>
              <a:lnSpc>
                <a:spcPct val="150000"/>
              </a:lnSpc>
            </a:pP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取</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的元素</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a:p>
            <a:pPr>
              <a:lnSpc>
                <a:spcPct val="150000"/>
              </a:lnSpc>
            </a:pP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取</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的元素</a:t>
            </a:r>
          </a:p>
        </p:txBody>
      </p:sp>
      <p:sp>
        <p:nvSpPr>
          <p:cNvPr id="58" name="TextBox 57"/>
          <p:cNvSpPr txBox="1"/>
          <p:nvPr/>
        </p:nvSpPr>
        <p:spPr>
          <a:xfrm>
            <a:off x="5381920" y="4788224"/>
            <a:ext cx="492443" cy="1571636"/>
          </a:xfrm>
          <a:prstGeom prst="rect">
            <a:avLst/>
          </a:prstGeom>
          <a:noFill/>
        </p:spPr>
        <p:txBody>
          <a:bodyPr vert="eaVert" wrap="square" rtlCol="0">
            <a:spAutoFit/>
          </a:bodyPr>
          <a:lstStyle/>
          <a:p>
            <a:r>
              <a:rPr lang="zh-CN" altLang="en-US" sz="2000" spc="600">
                <a:solidFill>
                  <a:srgbClr val="0000FF"/>
                </a:solidFill>
                <a:latin typeface="Consolas" panose="020B0609020204030204" pitchFamily="49" charset="0"/>
                <a:ea typeface="微软雅黑" panose="020B0503020204020204" pitchFamily="34" charset="-122"/>
                <a:cs typeface="Consolas" panose="020B0609020204030204" pitchFamily="49" charset="0"/>
              </a:rPr>
              <a:t>符号示例</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36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665225" y="1002961"/>
            <a:ext cx="3571900" cy="4603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pt-BR" altLang="zh-CN">
                <a:solidFill>
                  <a:srgbClr val="FF0000"/>
                </a:solidFill>
                <a:latin typeface="Consolas" panose="020B0609020204030204" pitchFamily="49" charset="0"/>
                <a:ea typeface="楷体" panose="02010609060101010101" pitchFamily="49" charset="-122"/>
                <a:cs typeface="Consolas" panose="020B0609020204030204" pitchFamily="49" charset="0"/>
              </a:rPr>
              <a:t>2. </a:t>
            </a:r>
            <a:r>
              <a:rPr lang="zh-CN" altLang="zh-CN">
                <a:solidFill>
                  <a:srgbClr val="FF0000"/>
                </a:solidFill>
                <a:latin typeface="Consolas" panose="020B0609020204030204" pitchFamily="49" charset="0"/>
                <a:ea typeface="楷体" panose="02010609060101010101" pitchFamily="49" charset="-122"/>
                <a:cs typeface="Consolas" panose="020B0609020204030204" pitchFamily="49" charset="0"/>
              </a:rPr>
              <a:t>动态规划问题的解法</a:t>
            </a:r>
          </a:p>
        </p:txBody>
      </p:sp>
      <p:sp>
        <p:nvSpPr>
          <p:cNvPr id="3" name="TextBox 2"/>
          <p:cNvSpPr txBox="1"/>
          <p:nvPr/>
        </p:nvSpPr>
        <p:spPr>
          <a:xfrm>
            <a:off x="1665225" y="2276872"/>
            <a:ext cx="2714644" cy="141097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216000" rIns="180000" bIns="180000" rtlCol="0">
            <a:spAutoFit/>
          </a:bodyPr>
          <a:lstStyle/>
          <a:p>
            <a:pPr marL="457200" indent="-457200">
              <a:lnSpc>
                <a:spcPct val="150000"/>
              </a:lnSpc>
              <a:buBlip>
                <a:blip r:embed="rId4"/>
              </a:buBlip>
            </a:pPr>
            <a:r>
              <a:rPr lang="zh-CN" altLang="zh-CN" sz="2200" dirty="0">
                <a:solidFill>
                  <a:srgbClr val="0000FF"/>
                </a:solidFill>
                <a:latin typeface="华文楷体" panose="02010600040101010101" pitchFamily="2" charset="-122"/>
                <a:ea typeface="华文楷体" panose="02010600040101010101" pitchFamily="2" charset="-122"/>
                <a:cs typeface="Consolas" panose="020B0609020204030204" pitchFamily="49" charset="0"/>
              </a:rPr>
              <a:t>逆序解法</a:t>
            </a:r>
            <a:endParaRPr lang="en-US" altLang="zh-CN" sz="2200" dirty="0">
              <a:solidFill>
                <a:srgbClr val="0000FF"/>
              </a:solidFill>
              <a:latin typeface="华文楷体" panose="02010600040101010101" pitchFamily="2" charset="-122"/>
              <a:ea typeface="华文楷体" panose="02010600040101010101" pitchFamily="2" charset="-122"/>
              <a:cs typeface="Consolas" panose="020B0609020204030204" pitchFamily="49" charset="0"/>
            </a:endParaRPr>
          </a:p>
          <a:p>
            <a:pPr marL="457200" indent="-457200">
              <a:lnSpc>
                <a:spcPct val="150000"/>
              </a:lnSpc>
              <a:buBlip>
                <a:blip r:embed="rId4"/>
              </a:buBlip>
            </a:pPr>
            <a:r>
              <a:rPr lang="zh-CN" altLang="zh-CN" sz="2200" dirty="0">
                <a:solidFill>
                  <a:srgbClr val="0000FF"/>
                </a:solidFill>
                <a:latin typeface="华文楷体" panose="02010600040101010101" pitchFamily="2" charset="-122"/>
                <a:ea typeface="华文楷体" panose="02010600040101010101" pitchFamily="2" charset="-122"/>
                <a:cs typeface="Consolas" panose="020B0609020204030204" pitchFamily="49" charset="0"/>
              </a:rPr>
              <a:t>顺序解法</a:t>
            </a:r>
            <a:endParaRPr lang="zh-CN" altLang="en-US" sz="2200" dirty="0">
              <a:solidFill>
                <a:srgbClr val="0000FF"/>
              </a:solidFill>
              <a:latin typeface="华文楷体" panose="02010600040101010101" pitchFamily="2" charset="-122"/>
              <a:ea typeface="华文楷体" panose="02010600040101010101" pitchFamily="2"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73635" y="357166"/>
            <a:ext cx="4714908" cy="460375"/>
          </a:xfrm>
          <a:prstGeom prst="rect">
            <a:avLst/>
          </a:prstGeom>
          <a:solidFill>
            <a:schemeClr val="dk1"/>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en-US" dirty="0">
                <a:solidFill>
                  <a:schemeClr val="bg1"/>
                </a:solidFill>
                <a:highlight>
                  <a:srgbClr val="FF00FF"/>
                </a:highlight>
                <a:latin typeface="+mn-ea"/>
                <a:cs typeface="Consolas" panose="020B0609020204030204" pitchFamily="49" charset="0"/>
              </a:rPr>
              <a:t>（</a:t>
            </a:r>
            <a:r>
              <a:rPr lang="pt-BR" altLang="zh-CN" dirty="0">
                <a:solidFill>
                  <a:schemeClr val="bg1"/>
                </a:solidFill>
                <a:highlight>
                  <a:srgbClr val="FF00FF"/>
                </a:highlight>
                <a:latin typeface="+mn-ea"/>
                <a:cs typeface="Consolas" panose="020B0609020204030204" pitchFamily="49" charset="0"/>
              </a:rPr>
              <a:t>1</a:t>
            </a:r>
            <a:r>
              <a:rPr lang="zh-CN" altLang="zh-CN" dirty="0">
                <a:solidFill>
                  <a:schemeClr val="bg1"/>
                </a:solidFill>
                <a:highlight>
                  <a:srgbClr val="FF00FF"/>
                </a:highlight>
                <a:latin typeface="+mn-ea"/>
                <a:cs typeface="Consolas" panose="020B0609020204030204" pitchFamily="49" charset="0"/>
              </a:rPr>
              <a:t>）动态规划问题的逆序解法</a:t>
            </a:r>
          </a:p>
        </p:txBody>
      </p:sp>
      <p:sp>
        <p:nvSpPr>
          <p:cNvPr id="3" name="TextBox 2"/>
          <p:cNvSpPr txBox="1"/>
          <p:nvPr/>
        </p:nvSpPr>
        <p:spPr>
          <a:xfrm>
            <a:off x="587949" y="3786190"/>
            <a:ext cx="8001056" cy="429895"/>
          </a:xfrm>
          <a:prstGeom prst="rect">
            <a:avLst/>
          </a:prstGeom>
          <a:noFill/>
        </p:spPr>
        <p:txBody>
          <a:bodyPr wrap="square" rtlCol="0">
            <a:spAutoFit/>
          </a:bodyPr>
          <a:lstStyle/>
          <a:p>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的过程</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pt-BR"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next</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表示路径上一个顶点的后继顶点</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grpSp>
        <p:nvGrpSpPr>
          <p:cNvPr id="4" name="组合 3"/>
          <p:cNvGrpSpPr/>
          <p:nvPr/>
        </p:nvGrpSpPr>
        <p:grpSpPr>
          <a:xfrm>
            <a:off x="659387" y="1142984"/>
            <a:ext cx="5072098" cy="2585607"/>
            <a:chOff x="1000100" y="2786058"/>
            <a:chExt cx="6357982" cy="3088364"/>
          </a:xfrm>
        </p:grpSpPr>
        <p:sp>
          <p:nvSpPr>
            <p:cNvPr id="5" name="椭圆 4"/>
            <p:cNvSpPr/>
            <p:nvPr/>
          </p:nvSpPr>
          <p:spPr>
            <a:xfrm>
              <a:off x="1000100" y="4071942"/>
              <a:ext cx="428628" cy="500066"/>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solidFill>
                    <a:srgbClr val="0000FF"/>
                  </a:solidFill>
                  <a:latin typeface="Consolas" panose="020B0609020204030204" pitchFamily="49" charset="0"/>
                  <a:cs typeface="Consolas" panose="020B0609020204030204" pitchFamily="49" charset="0"/>
                </a:rPr>
                <a:t>A</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B</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C</a:t>
              </a:r>
              <a:r>
                <a:rPr lang="en-US" altLang="zh-CN" sz="1600" baseline="-25000">
                  <a:solidFill>
                    <a:srgbClr val="0000FF"/>
                  </a:solidFill>
                  <a:latin typeface="Consolas" panose="020B0609020204030204" pitchFamily="49" charset="0"/>
                  <a:cs typeface="Consolas" panose="020B0609020204030204" pitchFamily="49" charset="0"/>
                </a:rPr>
                <a:t>3</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1</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cs typeface="Consolas" panose="020B0609020204030204" pitchFamily="49" charset="0"/>
                </a:rPr>
                <a:t>D</a:t>
              </a:r>
              <a:r>
                <a:rPr lang="en-US" altLang="zh-CN" sz="1600" baseline="-25000">
                  <a:solidFill>
                    <a:srgbClr val="0000FF"/>
                  </a:solidFill>
                  <a:latin typeface="Consolas" panose="020B0609020204030204" pitchFamily="49" charset="0"/>
                  <a:cs typeface="Consolas" panose="020B0609020204030204" pitchFamily="49" charset="0"/>
                </a:rPr>
                <a:t>2</a:t>
              </a:r>
              <a:endParaRPr lang="zh-CN" altLang="en-US" sz="1600" baseline="-250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cs typeface="Consolas" panose="020B0609020204030204" pitchFamily="49" charset="0"/>
                </a:rPr>
                <a:t>E</a:t>
              </a:r>
              <a:endParaRPr lang="zh-CN" altLang="en-US" sz="2000" baseline="-25000">
                <a:solidFill>
                  <a:srgbClr val="0000FF"/>
                </a:solidFill>
                <a:latin typeface="Consolas" panose="020B0609020204030204" pitchFamily="49" charset="0"/>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chemeClr val="bg2">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chemeClr val="bg2">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chemeClr val="bg2">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35" name="TextBox 34"/>
            <p:cNvSpPr txBox="1"/>
            <p:nvPr/>
          </p:nvSpPr>
          <p:spPr>
            <a:xfrm>
              <a:off x="1928794" y="478632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p>
          </p:txBody>
        </p:sp>
        <p:sp>
          <p:nvSpPr>
            <p:cNvPr id="36" name="TextBox 35"/>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7</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38" name="TextBox 37"/>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39" name="TextBox 38"/>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p>
          </p:txBody>
        </p:sp>
        <p:sp>
          <p:nvSpPr>
            <p:cNvPr id="40" name="TextBox 39"/>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6</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5</a:t>
              </a:r>
            </a:p>
          </p:txBody>
        </p:sp>
        <p:sp>
          <p:nvSpPr>
            <p:cNvPr id="42" name="TextBox 41"/>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3" name="TextBox 42"/>
            <p:cNvSpPr txBox="1"/>
            <p:nvPr/>
          </p:nvSpPr>
          <p:spPr>
            <a:xfrm>
              <a:off x="4714876" y="333297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44" name="TextBox 43"/>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6</a:t>
              </a:r>
            </a:p>
          </p:txBody>
        </p:sp>
        <p:sp>
          <p:nvSpPr>
            <p:cNvPr id="45" name="TextBox 44"/>
            <p:cNvSpPr txBox="1"/>
            <p:nvPr/>
          </p:nvSpPr>
          <p:spPr>
            <a:xfrm>
              <a:off x="4572000"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6" name="TextBox 45"/>
            <p:cNvSpPr txBox="1"/>
            <p:nvPr/>
          </p:nvSpPr>
          <p:spPr>
            <a:xfrm>
              <a:off x="4441824" y="486651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p>
          </p:txBody>
        </p:sp>
        <p:sp>
          <p:nvSpPr>
            <p:cNvPr id="47" name="TextBox 46"/>
            <p:cNvSpPr txBox="1"/>
            <p:nvPr/>
          </p:nvSpPr>
          <p:spPr>
            <a:xfrm>
              <a:off x="4760914" y="545466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8" name="TextBox 47"/>
            <p:cNvSpPr txBox="1"/>
            <p:nvPr/>
          </p:nvSpPr>
          <p:spPr>
            <a:xfrm>
              <a:off x="6143636" y="455930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sp>
          <p:nvSpPr>
            <p:cNvPr id="49" name="TextBox 48"/>
            <p:cNvSpPr txBox="1"/>
            <p:nvPr/>
          </p:nvSpPr>
          <p:spPr>
            <a:xfrm>
              <a:off x="6215074" y="350043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3</a:t>
              </a:r>
            </a:p>
          </p:txBody>
        </p:sp>
        <p:sp>
          <p:nvSpPr>
            <p:cNvPr id="50" name="TextBox 49"/>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4</a:t>
              </a: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chemeClr val="bg2">
                  <a:lumMod val="50000"/>
                </a:schemeClr>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cs typeface="Consolas" panose="020B0609020204030204" pitchFamily="49" charset="0"/>
                </a:rPr>
                <a:t>2</a:t>
              </a:r>
            </a:p>
          </p:txBody>
        </p:sp>
        <p:cxnSp>
          <p:nvCxnSpPr>
            <p:cNvPr id="57" name="直接箭头连接符 56">
              <a:extLst>
                <a:ext uri="{FF2B5EF4-FFF2-40B4-BE49-F238E27FC236}">
                  <a16:creationId xmlns:a16="http://schemas.microsoft.com/office/drawing/2014/main" id="{B56F4EBD-B1FA-E1BD-6922-9CDC45E95A31}"/>
                </a:ext>
              </a:extLst>
            </p:cNvPr>
            <p:cNvCxnSpPr/>
            <p:nvPr/>
          </p:nvCxnSpPr>
          <p:spPr>
            <a:xfrm>
              <a:off x="2857487" y="3131932"/>
              <a:ext cx="1214446" cy="1587"/>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556BF05F-9DA5-0C17-AE00-D76B4912D053}"/>
                </a:ext>
              </a:extLst>
            </p:cNvPr>
            <p:cNvCxnSpPr/>
            <p:nvPr/>
          </p:nvCxnSpPr>
          <p:spPr>
            <a:xfrm rot="5400000" flipH="1" flipV="1">
              <a:off x="3034288" y="3069161"/>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B143BD4E-B153-2909-F3B0-38BC1CA4266A}"/>
                </a:ext>
              </a:extLst>
            </p:cNvPr>
            <p:cNvCxnSpPr/>
            <p:nvPr/>
          </p:nvCxnSpPr>
          <p:spPr>
            <a:xfrm>
              <a:off x="4500562" y="3131932"/>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9083C92A-BFDA-D779-29D3-7D3F55D8E0F4}"/>
                </a:ext>
              </a:extLst>
            </p:cNvPr>
            <p:cNvCxnSpPr/>
            <p:nvPr/>
          </p:nvCxnSpPr>
          <p:spPr>
            <a:xfrm rot="5400000" flipH="1" flipV="1">
              <a:off x="2539453" y="3637230"/>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53" name="TextBox 52"/>
          <p:cNvSpPr txBox="1"/>
          <p:nvPr/>
        </p:nvSpPr>
        <p:spPr>
          <a:xfrm>
            <a:off x="730825" y="4286256"/>
            <a:ext cx="5643602" cy="2014855"/>
          </a:xfrm>
          <a:prstGeom prst="rect">
            <a:avLst/>
          </a:prstGeom>
          <a:noFill/>
        </p:spPr>
        <p:txBody>
          <a:bodyPr wrap="square" rtlCol="0">
            <a:spAutoFit/>
          </a:bodyPr>
          <a:lstStyle/>
          <a:p>
            <a:pPr>
              <a:lnSpc>
                <a:spcPts val="3000"/>
              </a:lnSpc>
            </a:pP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①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a:p>
            <a:pPr>
              <a:lnSpc>
                <a:spcPts val="3000"/>
              </a:lnSpc>
            </a:pP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(E)=0</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②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a:p>
            <a:pPr>
              <a:lnSpc>
                <a:spcPts val="3000"/>
              </a:lnSpc>
            </a:pP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)=MIN(c(D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next(D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)=MIN(c(D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next(D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4" name="组合 53"/>
          <p:cNvGrpSpPr/>
          <p:nvPr/>
        </p:nvGrpSpPr>
        <p:grpSpPr>
          <a:xfrm>
            <a:off x="4088411" y="1428737"/>
            <a:ext cx="928694" cy="2470481"/>
            <a:chOff x="500034" y="2428869"/>
            <a:chExt cx="928694" cy="2985164"/>
          </a:xfrm>
        </p:grpSpPr>
        <p:sp>
          <p:nvSpPr>
            <p:cNvPr id="55" name="圆角矩形 54"/>
            <p:cNvSpPr/>
            <p:nvPr/>
          </p:nvSpPr>
          <p:spPr>
            <a:xfrm>
              <a:off x="500034" y="2428869"/>
              <a:ext cx="928694" cy="2503306"/>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714348" y="4932174"/>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=4</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1"/>
          <p:cNvGrpSpPr/>
          <p:nvPr/>
        </p:nvGrpSpPr>
        <p:grpSpPr>
          <a:xfrm>
            <a:off x="731142" y="715941"/>
            <a:ext cx="5072098" cy="2585606"/>
            <a:chOff x="1000100" y="2786058"/>
            <a:chExt cx="6357982" cy="3088364"/>
          </a:xfrm>
        </p:grpSpPr>
        <p:sp>
          <p:nvSpPr>
            <p:cNvPr id="3" name="椭圆 2"/>
            <p:cNvSpPr/>
            <p:nvPr/>
          </p:nvSpPr>
          <p:spPr>
            <a:xfrm>
              <a:off x="1000100" y="4071942"/>
              <a:ext cx="428628" cy="500066"/>
            </a:xfrm>
            <a:prstGeom prst="ellipse">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5" name="椭圆 4"/>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6" name="椭圆 5"/>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7" name="椭圆 6"/>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8" name="椭圆 7"/>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9" name="椭圆 8"/>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0" name="椭圆 9"/>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1" name="椭圆 10"/>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3" name="TextBox 32"/>
            <p:cNvSpPr txBox="1"/>
            <p:nvPr/>
          </p:nvSpPr>
          <p:spPr>
            <a:xfrm>
              <a:off x="1928794" y="478632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4" name="TextBox 33"/>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35" name="TextBox 34"/>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6" name="TextBox 35"/>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7" name="TextBox 36"/>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38" name="TextBox 37"/>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39" name="TextBox 38"/>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0" name="TextBox 39"/>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1" name="TextBox 40"/>
            <p:cNvSpPr txBox="1"/>
            <p:nvPr/>
          </p:nvSpPr>
          <p:spPr>
            <a:xfrm>
              <a:off x="4714876" y="333297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2" name="TextBox 41"/>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3" name="TextBox 42"/>
            <p:cNvSpPr txBox="1"/>
            <p:nvPr/>
          </p:nvSpPr>
          <p:spPr>
            <a:xfrm>
              <a:off x="4572000" y="4286257"/>
              <a:ext cx="214315" cy="293529"/>
            </a:xfrm>
            <a:prstGeom prst="rect">
              <a:avLst/>
            </a:prstGeom>
            <a:noFill/>
            <a:ln>
              <a:solidFill>
                <a:schemeClr val="bg1"/>
              </a:solidFill>
            </a:ln>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4" name="TextBox 43"/>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5" name="TextBox 44"/>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6" name="TextBox 45"/>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7" name="TextBox 46"/>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8" name="TextBox 47"/>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grpSp>
      <p:sp>
        <p:nvSpPr>
          <p:cNvPr id="51" name="TextBox 50"/>
          <p:cNvSpPr txBox="1"/>
          <p:nvPr/>
        </p:nvSpPr>
        <p:spPr>
          <a:xfrm>
            <a:off x="588266" y="3930651"/>
            <a:ext cx="2000264" cy="398780"/>
          </a:xfrm>
          <a:prstGeom prst="rect">
            <a:avLst/>
          </a:prstGeom>
          <a:noFill/>
        </p:spPr>
        <p:txBody>
          <a:bodyPr wrap="square" rtlCol="0">
            <a:spAutoFit/>
          </a:bodyPr>
          <a:lstStyle/>
          <a:p>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③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280577" name="Picture 1"/>
          <p:cNvPicPr>
            <a:picLocks noChangeAspect="1" noChangeArrowheads="1"/>
          </p:cNvPicPr>
          <p:nvPr/>
        </p:nvPicPr>
        <p:blipFill>
          <a:blip r:embed="rId4" cstate="print"/>
          <a:srcRect/>
          <a:stretch>
            <a:fillRect/>
          </a:stretch>
        </p:blipFill>
        <p:spPr bwMode="auto">
          <a:xfrm>
            <a:off x="1088332" y="4502155"/>
            <a:ext cx="6281994" cy="1857388"/>
          </a:xfrm>
          <a:prstGeom prst="rect">
            <a:avLst/>
          </a:prstGeom>
          <a:noFill/>
          <a:ln w="9525">
            <a:noFill/>
            <a:miter lim="800000"/>
            <a:headEnd/>
            <a:tailEnd/>
          </a:ln>
        </p:spPr>
      </p:pic>
      <p:grpSp>
        <p:nvGrpSpPr>
          <p:cNvPr id="53" name="组合 52"/>
          <p:cNvGrpSpPr/>
          <p:nvPr/>
        </p:nvGrpSpPr>
        <p:grpSpPr>
          <a:xfrm>
            <a:off x="3017158" y="501627"/>
            <a:ext cx="928694" cy="3470613"/>
            <a:chOff x="500034" y="2202647"/>
            <a:chExt cx="928694" cy="4193658"/>
          </a:xfrm>
        </p:grpSpPr>
        <p:sp>
          <p:nvSpPr>
            <p:cNvPr id="54" name="圆角矩形 53"/>
            <p:cNvSpPr/>
            <p:nvPr/>
          </p:nvSpPr>
          <p:spPr>
            <a:xfrm>
              <a:off x="500034" y="2202647"/>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5" name="TextBox 54"/>
            <p:cNvSpPr txBox="1"/>
            <p:nvPr/>
          </p:nvSpPr>
          <p:spPr>
            <a:xfrm>
              <a:off x="642910" y="5914446"/>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=3</a:t>
              </a:r>
            </a:p>
          </p:txBody>
        </p:sp>
      </p:grpSp>
      <p:sp>
        <p:nvSpPr>
          <p:cNvPr id="52" name="文本框 51">
            <a:extLst>
              <a:ext uri="{FF2B5EF4-FFF2-40B4-BE49-F238E27FC236}">
                <a16:creationId xmlns:a16="http://schemas.microsoft.com/office/drawing/2014/main" id="{910AAC68-817F-AE2C-D55E-4459AB07C65A}"/>
              </a:ext>
            </a:extLst>
          </p:cNvPr>
          <p:cNvSpPr txBox="1"/>
          <p:nvPr/>
        </p:nvSpPr>
        <p:spPr>
          <a:xfrm>
            <a:off x="5062372" y="3227900"/>
            <a:ext cx="2545796" cy="830997"/>
          </a:xfrm>
          <a:prstGeom prst="rect">
            <a:avLst/>
          </a:prstGeom>
          <a:noFill/>
        </p:spPr>
        <p:txBody>
          <a:bodyPr wrap="square" rtlCol="0">
            <a:spAutoFit/>
          </a:bodyPr>
          <a:lstStyle/>
          <a:p>
            <a:r>
              <a:rPr lang="en-US" altLang="zh-CN" dirty="0">
                <a:solidFill>
                  <a:srgbClr val="0000FF"/>
                </a:solidFill>
              </a:rPr>
              <a:t>f(D1)=3</a:t>
            </a:r>
          </a:p>
          <a:p>
            <a:r>
              <a:rPr lang="en-US" altLang="zh-CN" dirty="0">
                <a:solidFill>
                  <a:srgbClr val="0000FF"/>
                </a:solidFill>
              </a:rPr>
              <a:t>f(D2)=4</a:t>
            </a:r>
            <a:endParaRPr lang="zh-CN" altLang="en-US" dirty="0">
              <a:solidFill>
                <a:srgbClr val="0000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1"/>
          <p:cNvGrpSpPr/>
          <p:nvPr/>
        </p:nvGrpSpPr>
        <p:grpSpPr>
          <a:xfrm>
            <a:off x="1415480" y="764704"/>
            <a:ext cx="5072098" cy="2585606"/>
            <a:chOff x="1000100" y="2786058"/>
            <a:chExt cx="6357982" cy="3088364"/>
          </a:xfrm>
        </p:grpSpPr>
        <p:sp>
          <p:nvSpPr>
            <p:cNvPr id="3" name="椭圆 2"/>
            <p:cNvSpPr/>
            <p:nvPr/>
          </p:nvSpPr>
          <p:spPr>
            <a:xfrm>
              <a:off x="1000100" y="4071942"/>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5" name="椭圆 4"/>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6" name="椭圆 5"/>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7" name="椭圆 6"/>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8" name="椭圆 7"/>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9" name="椭圆 8"/>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0" name="椭圆 9"/>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1" name="椭圆 10"/>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3" name="TextBox 32"/>
            <p:cNvSpPr txBox="1"/>
            <p:nvPr/>
          </p:nvSpPr>
          <p:spPr>
            <a:xfrm>
              <a:off x="1928794" y="478632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4" name="TextBox 33"/>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35" name="TextBox 34"/>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6" name="TextBox 35"/>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7" name="TextBox 36"/>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38" name="TextBox 37"/>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39" name="TextBox 38"/>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0" name="TextBox 39"/>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1" name="TextBox 40"/>
            <p:cNvSpPr txBox="1"/>
            <p:nvPr/>
          </p:nvSpPr>
          <p:spPr>
            <a:xfrm>
              <a:off x="4714876" y="333297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2" name="TextBox 41"/>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3" name="TextBox 42"/>
            <p:cNvSpPr txBox="1"/>
            <p:nvPr/>
          </p:nvSpPr>
          <p:spPr>
            <a:xfrm>
              <a:off x="4572000" y="4286257"/>
              <a:ext cx="214315" cy="293529"/>
            </a:xfrm>
            <a:prstGeom prst="rect">
              <a:avLst/>
            </a:prstGeom>
            <a:noFill/>
            <a:ln>
              <a:solidFill>
                <a:schemeClr val="bg1"/>
              </a:solidFill>
            </a:ln>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4" name="TextBox 43"/>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5" name="TextBox 44"/>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6" name="TextBox 45"/>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7" name="TextBox 46"/>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8" name="TextBox 47"/>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grpSp>
      <p:sp>
        <p:nvSpPr>
          <p:cNvPr id="51" name="TextBox 50"/>
          <p:cNvSpPr txBox="1"/>
          <p:nvPr/>
        </p:nvSpPr>
        <p:spPr>
          <a:xfrm>
            <a:off x="1201166" y="3693662"/>
            <a:ext cx="2000264" cy="398780"/>
          </a:xfrm>
          <a:prstGeom prst="rect">
            <a:avLst/>
          </a:prstGeom>
          <a:noFill/>
        </p:spPr>
        <p:txBody>
          <a:bodyPr wrap="square" rtlCol="0">
            <a:spAutoFit/>
          </a:bodyPr>
          <a:lstStyle/>
          <a:p>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④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p:txBody>
      </p:sp>
      <p:pic>
        <p:nvPicPr>
          <p:cNvPr id="293890" name="Picture 2"/>
          <p:cNvPicPr>
            <a:picLocks noChangeAspect="1" noChangeArrowheads="1"/>
          </p:cNvPicPr>
          <p:nvPr/>
        </p:nvPicPr>
        <p:blipFill>
          <a:blip r:embed="rId4" cstate="print"/>
          <a:srcRect/>
          <a:stretch>
            <a:fillRect/>
          </a:stretch>
        </p:blipFill>
        <p:spPr bwMode="auto">
          <a:xfrm>
            <a:off x="1772670" y="4122290"/>
            <a:ext cx="5857916" cy="2662239"/>
          </a:xfrm>
          <a:prstGeom prst="rect">
            <a:avLst/>
          </a:prstGeom>
          <a:noFill/>
          <a:ln w="9525">
            <a:noFill/>
            <a:miter lim="800000"/>
            <a:headEnd/>
            <a:tailEnd/>
          </a:ln>
        </p:spPr>
      </p:pic>
      <p:grpSp>
        <p:nvGrpSpPr>
          <p:cNvPr id="54" name="组合 53"/>
          <p:cNvGrpSpPr/>
          <p:nvPr/>
        </p:nvGrpSpPr>
        <p:grpSpPr>
          <a:xfrm>
            <a:off x="2415612" y="621828"/>
            <a:ext cx="928694" cy="3399176"/>
            <a:chOff x="500034" y="2428868"/>
            <a:chExt cx="928694" cy="4107338"/>
          </a:xfrm>
        </p:grpSpPr>
        <p:sp>
          <p:nvSpPr>
            <p:cNvPr id="55" name="圆角矩形 54"/>
            <p:cNvSpPr/>
            <p:nvPr/>
          </p:nvSpPr>
          <p:spPr>
            <a:xfrm>
              <a:off x="500034" y="2428868"/>
              <a:ext cx="928694" cy="357190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785786" y="6054347"/>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=2</a:t>
              </a:r>
            </a:p>
          </p:txBody>
        </p:sp>
      </p:grpSp>
      <p:sp>
        <p:nvSpPr>
          <p:cNvPr id="52" name="文本框 51">
            <a:extLst>
              <a:ext uri="{FF2B5EF4-FFF2-40B4-BE49-F238E27FC236}">
                <a16:creationId xmlns:a16="http://schemas.microsoft.com/office/drawing/2014/main" id="{D3064451-2079-9145-84AB-54DB856A7C1F}"/>
              </a:ext>
            </a:extLst>
          </p:cNvPr>
          <p:cNvSpPr txBox="1"/>
          <p:nvPr/>
        </p:nvSpPr>
        <p:spPr>
          <a:xfrm>
            <a:off x="6528048" y="2604695"/>
            <a:ext cx="2545796" cy="1200329"/>
          </a:xfrm>
          <a:prstGeom prst="rect">
            <a:avLst/>
          </a:prstGeom>
          <a:noFill/>
        </p:spPr>
        <p:txBody>
          <a:bodyPr wrap="square" rtlCol="0">
            <a:spAutoFit/>
          </a:bodyPr>
          <a:lstStyle/>
          <a:p>
            <a:r>
              <a:rPr lang="en-US" altLang="zh-CN" dirty="0">
                <a:solidFill>
                  <a:srgbClr val="0000FF"/>
                </a:solidFill>
              </a:rPr>
              <a:t>f(C1)=6</a:t>
            </a:r>
          </a:p>
          <a:p>
            <a:r>
              <a:rPr lang="en-US" altLang="zh-CN" dirty="0">
                <a:solidFill>
                  <a:srgbClr val="0000FF"/>
                </a:solidFill>
              </a:rPr>
              <a:t>f(C2)=7</a:t>
            </a:r>
          </a:p>
          <a:p>
            <a:r>
              <a:rPr lang="en-US" altLang="zh-CN" dirty="0">
                <a:solidFill>
                  <a:srgbClr val="0000FF"/>
                </a:solidFill>
              </a:rPr>
              <a:t>f(C3)=6</a:t>
            </a:r>
            <a:endParaRPr lang="zh-CN" altLang="en-US" dirty="0">
              <a:solidFill>
                <a:srgbClr val="0000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1"/>
          <p:cNvGrpSpPr/>
          <p:nvPr/>
        </p:nvGrpSpPr>
        <p:grpSpPr>
          <a:xfrm>
            <a:off x="1161672" y="357166"/>
            <a:ext cx="5072098" cy="2585606"/>
            <a:chOff x="1000100" y="2786058"/>
            <a:chExt cx="6357982" cy="3088364"/>
          </a:xfrm>
        </p:grpSpPr>
        <p:sp>
          <p:nvSpPr>
            <p:cNvPr id="3" name="椭圆 2"/>
            <p:cNvSpPr/>
            <p:nvPr/>
          </p:nvSpPr>
          <p:spPr>
            <a:xfrm>
              <a:off x="1000100" y="4071942"/>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4" name="椭圆 3"/>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5" name="椭圆 4"/>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6" name="椭圆 5"/>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7" name="椭圆 6"/>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8" name="椭圆 7"/>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9" name="椭圆 8"/>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0" name="椭圆 9"/>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1" name="椭圆 10"/>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2" name="椭圆 11"/>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3" name="直接箭头连接符 12"/>
            <p:cNvCxnSpPr>
              <a:stCxn id="3" idx="7"/>
              <a:endCxn id="4"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15" name="直接箭头连接符 14"/>
            <p:cNvCxnSpPr>
              <a:stCxn id="3" idx="6"/>
              <a:endCxn id="5"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3" idx="5"/>
              <a:endCxn id="6" idx="2"/>
            </p:cNvCxnSpPr>
            <p:nvPr/>
          </p:nvCxnSpPr>
          <p:spPr>
            <a:xfrm rot="16200000" flipH="1">
              <a:off x="1378585" y="4486146"/>
              <a:ext cx="1037646" cy="1062903"/>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4" idx="6"/>
              <a:endCxn id="7" idx="2"/>
            </p:cNvCxnSpPr>
            <p:nvPr/>
          </p:nvCxnSpPr>
          <p:spPr>
            <a:xfrm>
              <a:off x="2857488" y="3107529"/>
              <a:ext cx="1214446" cy="15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4" idx="5"/>
              <a:endCxn id="8"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5" idx="6"/>
              <a:endCxn id="8"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5" idx="7"/>
              <a:endCxn id="7" idx="3"/>
            </p:cNvCxnSpPr>
            <p:nvPr/>
          </p:nvCxnSpPr>
          <p:spPr>
            <a:xfrm rot="5400000" flipH="1" flipV="1">
              <a:off x="3034288" y="3044758"/>
              <a:ext cx="860846" cy="13399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5" idx="5"/>
              <a:endCxn id="9"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8" idx="3"/>
            </p:cNvCxnSpPr>
            <p:nvPr/>
          </p:nvCxnSpPr>
          <p:spPr>
            <a:xfrm flipV="1">
              <a:off x="2794717" y="4498775"/>
              <a:ext cx="1339988" cy="959480"/>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6" idx="6"/>
              <a:endCxn id="9"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7" idx="6"/>
              <a:endCxn id="10" idx="1"/>
            </p:cNvCxnSpPr>
            <p:nvPr/>
          </p:nvCxnSpPr>
          <p:spPr>
            <a:xfrm>
              <a:off x="4500562" y="3107529"/>
              <a:ext cx="1134341" cy="466142"/>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7" idx="5"/>
              <a:endCxn id="11"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8" idx="7"/>
              <a:endCxn id="10"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8" idx="5"/>
              <a:endCxn id="11" idx="2"/>
            </p:cNvCxnSpPr>
            <p:nvPr/>
          </p:nvCxnSpPr>
          <p:spPr>
            <a:xfrm rot="16200000" flipH="1">
              <a:off x="4771890" y="4164675"/>
              <a:ext cx="466142" cy="1134341"/>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9" idx="6"/>
              <a:endCxn id="11" idx="3"/>
            </p:cNvCxnSpPr>
            <p:nvPr/>
          </p:nvCxnSpPr>
          <p:spPr>
            <a:xfrm flipV="1">
              <a:off x="4500562" y="5141717"/>
              <a:ext cx="1134341" cy="394704"/>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9" idx="7"/>
              <a:endCxn id="10"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0" idx="6"/>
              <a:endCxn id="12"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6"/>
              <a:endCxn id="12" idx="3"/>
            </p:cNvCxnSpPr>
            <p:nvPr/>
          </p:nvCxnSpPr>
          <p:spPr>
            <a:xfrm flipV="1">
              <a:off x="6000760" y="4498775"/>
              <a:ext cx="991465" cy="466142"/>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3" name="TextBox 32"/>
            <p:cNvSpPr txBox="1"/>
            <p:nvPr/>
          </p:nvSpPr>
          <p:spPr>
            <a:xfrm>
              <a:off x="1928794" y="478632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4" name="TextBox 33"/>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35" name="TextBox 34"/>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6" name="TextBox 35"/>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7" name="TextBox 36"/>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38" name="TextBox 37"/>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39" name="TextBox 38"/>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0" name="TextBox 39"/>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1" name="TextBox 40"/>
            <p:cNvSpPr txBox="1"/>
            <p:nvPr/>
          </p:nvSpPr>
          <p:spPr>
            <a:xfrm>
              <a:off x="4714876" y="333297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2" name="TextBox 41"/>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3" name="TextBox 42"/>
            <p:cNvSpPr txBox="1"/>
            <p:nvPr/>
          </p:nvSpPr>
          <p:spPr>
            <a:xfrm>
              <a:off x="4572000" y="428625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4" name="TextBox 43"/>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5" name="TextBox 44"/>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6" name="TextBox 45"/>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7" name="TextBox 46"/>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8" name="TextBox 47"/>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49" name="直接箭头连接符 48"/>
            <p:cNvCxnSpPr>
              <a:stCxn id="6" idx="7"/>
              <a:endCxn id="7" idx="4"/>
            </p:cNvCxnSpPr>
            <p:nvPr/>
          </p:nvCxnSpPr>
          <p:spPr>
            <a:xfrm rot="5400000" flipH="1" flipV="1">
              <a:off x="2539453" y="3612827"/>
              <a:ext cx="2002059" cy="1491531"/>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grpSp>
      <p:sp>
        <p:nvSpPr>
          <p:cNvPr id="51" name="TextBox 50"/>
          <p:cNvSpPr txBox="1"/>
          <p:nvPr/>
        </p:nvSpPr>
        <p:spPr>
          <a:xfrm>
            <a:off x="447292" y="3429000"/>
            <a:ext cx="2000264" cy="398780"/>
          </a:xfrm>
          <a:prstGeom prst="rect">
            <a:avLst/>
          </a:prstGeom>
          <a:noFill/>
        </p:spPr>
        <p:txBody>
          <a:bodyPr wrap="square" rtlCol="0">
            <a:spAutoFit/>
          </a:bodyPr>
          <a:lstStyle/>
          <a:p>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⑤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p:txBody>
      </p:sp>
      <p:grpSp>
        <p:nvGrpSpPr>
          <p:cNvPr id="293888" name="组合 53"/>
          <p:cNvGrpSpPr/>
          <p:nvPr/>
        </p:nvGrpSpPr>
        <p:grpSpPr>
          <a:xfrm>
            <a:off x="947358" y="457123"/>
            <a:ext cx="928694" cy="2756233"/>
            <a:chOff x="500034" y="2428869"/>
            <a:chExt cx="928694" cy="3330448"/>
          </a:xfrm>
        </p:grpSpPr>
        <p:sp>
          <p:nvSpPr>
            <p:cNvPr id="55" name="圆角矩形 54"/>
            <p:cNvSpPr/>
            <p:nvPr/>
          </p:nvSpPr>
          <p:spPr>
            <a:xfrm>
              <a:off x="500034" y="2428869"/>
              <a:ext cx="928694" cy="2727810"/>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642910" y="5277458"/>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=1</a:t>
              </a:r>
            </a:p>
          </p:txBody>
        </p:sp>
      </p:grpSp>
      <p:pic>
        <p:nvPicPr>
          <p:cNvPr id="294914" name="Picture 2"/>
          <p:cNvPicPr>
            <a:picLocks noChangeAspect="1" noChangeArrowheads="1"/>
          </p:cNvPicPr>
          <p:nvPr/>
        </p:nvPicPr>
        <p:blipFill>
          <a:blip r:embed="rId4" cstate="print"/>
          <a:srcRect/>
          <a:stretch>
            <a:fillRect/>
          </a:stretch>
        </p:blipFill>
        <p:spPr bwMode="auto">
          <a:xfrm>
            <a:off x="1161672" y="3929066"/>
            <a:ext cx="6369888" cy="1071570"/>
          </a:xfrm>
          <a:prstGeom prst="rect">
            <a:avLst/>
          </a:prstGeom>
          <a:noFill/>
          <a:ln w="9525">
            <a:noFill/>
            <a:miter lim="800000"/>
            <a:headEnd/>
            <a:tailEnd/>
          </a:ln>
        </p:spPr>
      </p:pic>
      <p:sp>
        <p:nvSpPr>
          <p:cNvPr id="57" name="TextBox 56"/>
          <p:cNvSpPr txBox="1"/>
          <p:nvPr/>
        </p:nvSpPr>
        <p:spPr>
          <a:xfrm>
            <a:off x="518730" y="5214950"/>
            <a:ext cx="8501122" cy="1245235"/>
          </a:xfrm>
          <a:prstGeom prst="rect">
            <a:avLst/>
          </a:prstGeom>
          <a:noFill/>
        </p:spPr>
        <p:txBody>
          <a:bodyPr wrap="square" rtlCol="0">
            <a:spAutoFit/>
          </a:bodyPr>
          <a:lstStyle/>
          <a:p>
            <a:pPr>
              <a:lnSpc>
                <a:spcPts val="30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(A)=12</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求出的最短路径长度为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p>
          <a:p>
            <a:pPr>
              <a:lnSpc>
                <a:spcPts val="30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next(A)=B</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next(B</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next(C</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next(D</a:t>
            </a:r>
            <a:r>
              <a:rPr lang="en-US" altLang="zh-CN" sz="2000"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推出最短路径为</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A→B</a:t>
            </a:r>
            <a:r>
              <a:rPr lang="en-US" altLang="zh-CN" sz="2000"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→D</a:t>
            </a:r>
            <a:r>
              <a:rPr lang="en-US" altLang="zh-CN" sz="2000"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→E</a:t>
            </a:r>
            <a:r>
              <a:rPr lang="zh-CN" altLang="zh-CN" sz="2000" dirty="0">
                <a:solidFill>
                  <a:schemeClr val="bg1"/>
                </a:solidFill>
                <a:latin typeface="Consolas" panose="020B0609020204030204" pitchFamily="49" charset="0"/>
                <a:ea typeface="楷体" panose="02010609060101010101" pitchFamily="49" charset="-122"/>
                <a:cs typeface="Consolas" panose="020B0609020204030204" pitchFamily="49" charset="0"/>
              </a:rPr>
              <a:t>。</a:t>
            </a:r>
          </a:p>
        </p:txBody>
      </p:sp>
      <p:sp>
        <p:nvSpPr>
          <p:cNvPr id="53" name="文本框 52">
            <a:extLst>
              <a:ext uri="{FF2B5EF4-FFF2-40B4-BE49-F238E27FC236}">
                <a16:creationId xmlns:a16="http://schemas.microsoft.com/office/drawing/2014/main" id="{B74A038D-2438-817C-6432-835D4D1235AB}"/>
              </a:ext>
            </a:extLst>
          </p:cNvPr>
          <p:cNvSpPr txBox="1"/>
          <p:nvPr/>
        </p:nvSpPr>
        <p:spPr>
          <a:xfrm>
            <a:off x="5738188" y="2396591"/>
            <a:ext cx="2545796" cy="1200329"/>
          </a:xfrm>
          <a:prstGeom prst="rect">
            <a:avLst/>
          </a:prstGeom>
          <a:noFill/>
        </p:spPr>
        <p:txBody>
          <a:bodyPr wrap="square" rtlCol="0">
            <a:spAutoFit/>
          </a:bodyPr>
          <a:lstStyle/>
          <a:p>
            <a:r>
              <a:rPr lang="en-US" altLang="zh-CN" dirty="0">
                <a:solidFill>
                  <a:srgbClr val="0000FF"/>
                </a:solidFill>
              </a:rPr>
              <a:t>f(B1)=11</a:t>
            </a:r>
          </a:p>
          <a:p>
            <a:r>
              <a:rPr lang="en-US" altLang="zh-CN" dirty="0">
                <a:solidFill>
                  <a:srgbClr val="0000FF"/>
                </a:solidFill>
              </a:rPr>
              <a:t>f(B2)=9</a:t>
            </a:r>
          </a:p>
          <a:p>
            <a:r>
              <a:rPr lang="en-US" altLang="zh-CN" dirty="0">
                <a:solidFill>
                  <a:srgbClr val="0000FF"/>
                </a:solidFill>
              </a:rPr>
              <a:t>f(B3)=9</a:t>
            </a:r>
            <a:endParaRPr lang="zh-CN" altLang="en-US" dirty="0">
              <a:solidFill>
                <a:srgbClr val="0000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67000"/>
          </a:blip>
          <a:tile tx="0" ty="0" sx="100000" sy="100000" flip="none" algn="tl"/>
        </a:blipFill>
        <a:effectLst/>
      </p:bgPr>
    </p:bg>
    <p:spTree>
      <p:nvGrpSpPr>
        <p:cNvPr id="1" name=""/>
        <p:cNvGrpSpPr/>
        <p:nvPr/>
      </p:nvGrpSpPr>
      <p:grpSpPr>
        <a:xfrm>
          <a:off x="0" y="0"/>
          <a:ext cx="0" cy="0"/>
          <a:chOff x="0" y="0"/>
          <a:chExt cx="0" cy="0"/>
        </a:xfrm>
      </p:grpSpPr>
      <p:sp>
        <p:nvSpPr>
          <p:cNvPr id="3075" name="Text Box 3">
            <a:hlinkClick r:id="rId3" action="ppaction://hlinksldjump"/>
          </p:cNvPr>
          <p:cNvSpPr txBox="1">
            <a:spLocks noChangeArrowheads="1"/>
          </p:cNvSpPr>
          <p:nvPr/>
        </p:nvSpPr>
        <p:spPr bwMode="auto">
          <a:xfrm>
            <a:off x="3072226" y="902794"/>
            <a:ext cx="6047547" cy="584640"/>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4126">
              <a:spcBef>
                <a:spcPct val="50000"/>
              </a:spcBef>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cs typeface="Consolas" pitchFamily="49" charset="0"/>
              </a:rPr>
              <a:t>5.1</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cs typeface="Consolas" pitchFamily="49" charset="0"/>
              </a:rPr>
              <a:t>动态规划概述</a:t>
            </a:r>
          </a:p>
        </p:txBody>
      </p:sp>
      <p:sp>
        <p:nvSpPr>
          <p:cNvPr id="12" name="Text Box 3">
            <a:hlinkClick r:id="rId4" action="ppaction://hlinksldjump"/>
          </p:cNvPr>
          <p:cNvSpPr txBox="1">
            <a:spLocks noChangeArrowheads="1"/>
          </p:cNvSpPr>
          <p:nvPr/>
        </p:nvSpPr>
        <p:spPr bwMode="auto">
          <a:xfrm>
            <a:off x="3072226" y="1639834"/>
            <a:ext cx="6047547" cy="58464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50405" fontAlgn="auto">
              <a:spcBef>
                <a:spcPts val="0"/>
              </a:spcBef>
              <a:spcAft>
                <a:spcPts val="0"/>
              </a:spcAft>
              <a:buClr>
                <a:prstClr val="white"/>
              </a:buClr>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a:t>
            </a: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2</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 求解三角形最小路径问题</a:t>
            </a:r>
          </a:p>
        </p:txBody>
      </p:sp>
      <p:sp>
        <p:nvSpPr>
          <p:cNvPr id="13" name="Text Box 3">
            <a:hlinkClick r:id="rId5" action="ppaction://hlinksldjump"/>
          </p:cNvPr>
          <p:cNvSpPr txBox="1">
            <a:spLocks noChangeArrowheads="1"/>
          </p:cNvSpPr>
          <p:nvPr/>
        </p:nvSpPr>
        <p:spPr bwMode="auto">
          <a:xfrm>
            <a:off x="3072226" y="2376881"/>
            <a:ext cx="6047547" cy="58464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4126">
              <a:spcBef>
                <a:spcPct val="50000"/>
              </a:spcBef>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rPr>
              <a:t>5.3</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求解最长公共子序列问题</a:t>
            </a:r>
            <a:endPar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cs typeface="Consolas" pitchFamily="49" charset="0"/>
            </a:endParaRPr>
          </a:p>
        </p:txBody>
      </p:sp>
      <p:sp>
        <p:nvSpPr>
          <p:cNvPr id="2" name="Text Box 3">
            <a:hlinkClick r:id="rId6" action="ppaction://hlinksldjump"/>
            <a:extLst>
              <a:ext uri="{FF2B5EF4-FFF2-40B4-BE49-F238E27FC236}">
                <a16:creationId xmlns:a16="http://schemas.microsoft.com/office/drawing/2014/main" id="{C22E27D3-52FB-71DF-8099-66B014826466}"/>
              </a:ext>
            </a:extLst>
          </p:cNvPr>
          <p:cNvSpPr txBox="1">
            <a:spLocks noChangeArrowheads="1"/>
          </p:cNvSpPr>
          <p:nvPr/>
        </p:nvSpPr>
        <p:spPr bwMode="auto">
          <a:xfrm>
            <a:off x="3072226" y="3113928"/>
            <a:ext cx="6047547" cy="58464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4126">
              <a:spcBef>
                <a:spcPct val="50000"/>
              </a:spcBef>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rPr>
              <a:t>5.4</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求解最长递增子序列问题</a:t>
            </a:r>
            <a:endPar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cs typeface="Consolas" pitchFamily="49" charset="0"/>
            </a:endParaRPr>
          </a:p>
        </p:txBody>
      </p:sp>
      <p:sp>
        <p:nvSpPr>
          <p:cNvPr id="3" name="Text Box 3">
            <a:hlinkClick r:id="rId7" action="ppaction://hlinksldjump"/>
            <a:extLst>
              <a:ext uri="{FF2B5EF4-FFF2-40B4-BE49-F238E27FC236}">
                <a16:creationId xmlns:a16="http://schemas.microsoft.com/office/drawing/2014/main" id="{E9D5D7F8-B8B3-1CD1-21B2-CDBEA909FA93}"/>
              </a:ext>
            </a:extLst>
          </p:cNvPr>
          <p:cNvSpPr txBox="1">
            <a:spLocks noChangeArrowheads="1"/>
          </p:cNvSpPr>
          <p:nvPr/>
        </p:nvSpPr>
        <p:spPr bwMode="auto">
          <a:xfrm>
            <a:off x="3076744" y="3867418"/>
            <a:ext cx="6047547" cy="58464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4126">
              <a:spcBef>
                <a:spcPct val="50000"/>
              </a:spcBef>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rPr>
              <a:t>5.5</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求解</a:t>
            </a: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0/1</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背包问题</a:t>
            </a:r>
            <a:endPar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cs typeface="Consolas" pitchFamily="49" charset="0"/>
            </a:endParaRPr>
          </a:p>
        </p:txBody>
      </p:sp>
      <p:sp>
        <p:nvSpPr>
          <p:cNvPr id="4" name="Text Box 3">
            <a:hlinkClick r:id="rId8" action="ppaction://hlinksldjump"/>
            <a:extLst>
              <a:ext uri="{FF2B5EF4-FFF2-40B4-BE49-F238E27FC236}">
                <a16:creationId xmlns:a16="http://schemas.microsoft.com/office/drawing/2014/main" id="{E81A006F-F6F4-E60D-C3FB-86DC348017E1}"/>
              </a:ext>
            </a:extLst>
          </p:cNvPr>
          <p:cNvSpPr txBox="1">
            <a:spLocks noChangeArrowheads="1"/>
          </p:cNvSpPr>
          <p:nvPr/>
        </p:nvSpPr>
        <p:spPr bwMode="auto">
          <a:xfrm>
            <a:off x="3076914" y="4633520"/>
            <a:ext cx="6047547" cy="58464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4126">
              <a:spcBef>
                <a:spcPct val="50000"/>
              </a:spcBef>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rPr>
              <a:t>5.6</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rPr>
              <a:t>完全加括号的矩阵连乘积</a:t>
            </a:r>
          </a:p>
        </p:txBody>
      </p:sp>
      <p:sp>
        <p:nvSpPr>
          <p:cNvPr id="6" name="Text Box 3">
            <a:hlinkClick r:id="rId9" action="ppaction://hlinksldjump"/>
            <a:extLst>
              <a:ext uri="{FF2B5EF4-FFF2-40B4-BE49-F238E27FC236}">
                <a16:creationId xmlns:a16="http://schemas.microsoft.com/office/drawing/2014/main" id="{E788FDB9-DBA1-4BE7-B70A-E3A670F61589}"/>
              </a:ext>
            </a:extLst>
          </p:cNvPr>
          <p:cNvSpPr txBox="1">
            <a:spLocks noChangeArrowheads="1"/>
          </p:cNvSpPr>
          <p:nvPr/>
        </p:nvSpPr>
        <p:spPr bwMode="auto">
          <a:xfrm>
            <a:off x="3090798" y="6078559"/>
            <a:ext cx="6047547"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4126">
              <a:spcBef>
                <a:spcPct val="50000"/>
              </a:spcBef>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a:t>
            </a: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8</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sym typeface="Arial" panose="020B0604020202020204" pitchFamily="34" charset="0"/>
              </a:rPr>
              <a:t> 求解资源分配问题</a:t>
            </a:r>
            <a:endPar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endParaRPr>
          </a:p>
        </p:txBody>
      </p:sp>
      <p:sp>
        <p:nvSpPr>
          <p:cNvPr id="5" name="文本框 4">
            <a:extLst>
              <a:ext uri="{FF2B5EF4-FFF2-40B4-BE49-F238E27FC236}">
                <a16:creationId xmlns:a16="http://schemas.microsoft.com/office/drawing/2014/main" id="{D2E45647-E3A2-A5F6-5B9B-6F3683CBBE25}"/>
              </a:ext>
            </a:extLst>
          </p:cNvPr>
          <p:cNvSpPr txBox="1"/>
          <p:nvPr/>
        </p:nvSpPr>
        <p:spPr>
          <a:xfrm>
            <a:off x="5375920" y="39584"/>
            <a:ext cx="1331840" cy="584640"/>
          </a:xfrm>
          <a:prstGeom prst="rect">
            <a:avLst/>
          </a:prstGeom>
          <a:solidFill>
            <a:schemeClr val="bg2">
              <a:lumMod val="90000"/>
            </a:schemeClr>
          </a:solidFill>
        </p:spPr>
        <p:txBody>
          <a:bodyPr wrap="square" rtlCol="0">
            <a:spAutoFit/>
          </a:bodyPr>
          <a:lstStyle/>
          <a:p>
            <a:pPr defTabSz="457109" eaLnBrk="0" hangingPunct="0"/>
            <a:r>
              <a:rPr lang="zh-CN" altLang="en-US" sz="3199" dirty="0">
                <a:solidFill>
                  <a:srgbClr val="FF0000"/>
                </a:solidFill>
                <a:latin typeface="Calibri" panose="020F0502020204030204" pitchFamily="34" charset="0"/>
                <a:ea typeface="楷体" pitchFamily="49" charset="-122"/>
                <a:cs typeface="Times New Roman" pitchFamily="18" charset="0"/>
              </a:rPr>
              <a:t>目  录</a:t>
            </a:r>
          </a:p>
        </p:txBody>
      </p:sp>
      <p:sp>
        <p:nvSpPr>
          <p:cNvPr id="9" name="Text Box 3">
            <a:hlinkClick r:id="rId10" action="ppaction://hlinksldjump"/>
            <a:extLst>
              <a:ext uri="{FF2B5EF4-FFF2-40B4-BE49-F238E27FC236}">
                <a16:creationId xmlns:a16="http://schemas.microsoft.com/office/drawing/2014/main" id="{4FBC7039-921A-B217-A35F-C06EE0580150}"/>
              </a:ext>
            </a:extLst>
          </p:cNvPr>
          <p:cNvSpPr txBox="1">
            <a:spLocks noChangeArrowheads="1"/>
          </p:cNvSpPr>
          <p:nvPr/>
        </p:nvSpPr>
        <p:spPr bwMode="auto">
          <a:xfrm>
            <a:off x="3072226" y="5387010"/>
            <a:ext cx="6047547" cy="584647"/>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defTabSz="914126">
              <a:spcBef>
                <a:spcPct val="50000"/>
              </a:spcBef>
              <a:defRPr/>
            </a:pPr>
            <a:r>
              <a:rPr lang="en-US" altLang="zh-CN"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rPr>
              <a:t>5.7 </a:t>
            </a:r>
            <a:r>
              <a:rPr lang="zh-CN" altLang="en-US" sz="3199" spc="50" dirty="0">
                <a:ln w="11430"/>
                <a:solidFill>
                  <a:srgbClr val="FF0000"/>
                </a:solidFill>
                <a:effectLst>
                  <a:outerShdw blurRad="76200" dist="50800" dir="5400000" algn="tl" rotWithShape="0">
                    <a:srgbClr val="000000">
                      <a:alpha val="65000"/>
                    </a:srgbClr>
                  </a:outerShdw>
                </a:effectLst>
                <a:latin typeface="华文楷体" panose="02010600040101010101" pitchFamily="2" charset="-122"/>
                <a:ea typeface="华文楷体" panose="02010600040101010101" pitchFamily="2" charset="-122"/>
              </a:rPr>
              <a:t>动态规划算法的基本要素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020064" y="500993"/>
            <a:ext cx="4572032" cy="460375"/>
          </a:xfrm>
          <a:prstGeom prst="rect">
            <a:avLst/>
          </a:prstGeom>
          <a:solidFill>
            <a:schemeClr val="bg2">
              <a:lumMod val="40000"/>
              <a:lumOff val="60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dirty="0">
                <a:solidFill>
                  <a:srgbClr val="0000FF"/>
                </a:solidFill>
                <a:highlight>
                  <a:srgbClr val="FF00FF"/>
                </a:highlight>
                <a:latin typeface="华文楷体" panose="02010600040101010101" pitchFamily="2" charset="-122"/>
                <a:ea typeface="华文楷体" panose="02010600040101010101" pitchFamily="2" charset="-122"/>
                <a:cs typeface="Consolas" panose="020B0609020204030204" pitchFamily="49" charset="0"/>
              </a:rPr>
              <a:t>（</a:t>
            </a:r>
            <a:r>
              <a:rPr lang="pt-BR" altLang="zh-CN" dirty="0">
                <a:solidFill>
                  <a:srgbClr val="0000FF"/>
                </a:solidFill>
                <a:highlight>
                  <a:srgbClr val="FF00FF"/>
                </a:highlight>
                <a:latin typeface="华文楷体" panose="02010600040101010101" pitchFamily="2" charset="-122"/>
                <a:ea typeface="华文楷体" panose="02010600040101010101" pitchFamily="2" charset="-122"/>
                <a:cs typeface="Consolas" panose="020B0609020204030204" pitchFamily="49" charset="0"/>
              </a:rPr>
              <a:t>2</a:t>
            </a:r>
            <a:r>
              <a:rPr lang="zh-CN" altLang="zh-CN" dirty="0">
                <a:solidFill>
                  <a:srgbClr val="0000FF"/>
                </a:solidFill>
                <a:highlight>
                  <a:srgbClr val="FF00FF"/>
                </a:highlight>
                <a:latin typeface="华文楷体" panose="02010600040101010101" pitchFamily="2" charset="-122"/>
                <a:ea typeface="华文楷体" panose="02010600040101010101" pitchFamily="2" charset="-122"/>
                <a:cs typeface="Consolas" panose="020B0609020204030204" pitchFamily="49" charset="0"/>
              </a:rPr>
              <a:t>）动态规划问题的顺序解法</a:t>
            </a:r>
          </a:p>
        </p:txBody>
      </p:sp>
      <p:sp>
        <p:nvSpPr>
          <p:cNvPr id="3" name="TextBox 2"/>
          <p:cNvSpPr txBox="1"/>
          <p:nvPr/>
        </p:nvSpPr>
        <p:spPr>
          <a:xfrm>
            <a:off x="1234378" y="1358249"/>
            <a:ext cx="6215106" cy="460375"/>
          </a:xfrm>
          <a:prstGeom prst="rect">
            <a:avLst/>
          </a:prstGeom>
          <a:noFill/>
        </p:spPr>
        <p:txBody>
          <a:bodyPr wrap="square" rtlCol="0">
            <a:spAutoFit/>
          </a:bodyPr>
          <a:lstStyle/>
          <a:p>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pt-BR"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E</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对应的的状态转移方程如下：</a:t>
            </a:r>
          </a:p>
        </p:txBody>
      </p:sp>
      <p:sp>
        <p:nvSpPr>
          <p:cNvPr id="279554" name="Rectangle 2"/>
          <p:cNvSpPr>
            <a:spLocks noChangeArrowheads="1"/>
          </p:cNvSpPr>
          <p:nvPr/>
        </p:nvSpPr>
        <p:spPr bwMode="auto">
          <a:xfrm>
            <a:off x="520030" y="215910"/>
            <a:ext cx="309880" cy="46037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aphicFrame>
        <p:nvGraphicFramePr>
          <p:cNvPr id="279553" name="Object 1"/>
          <p:cNvGraphicFramePr>
            <a:graphicFrameLocks noChangeAspect="1"/>
          </p:cNvGraphicFramePr>
          <p:nvPr/>
        </p:nvGraphicFramePr>
        <p:xfrm>
          <a:off x="1318133" y="1929753"/>
          <a:ext cx="1000132" cy="411819"/>
        </p:xfrm>
        <a:graphic>
          <a:graphicData uri="http://schemas.openxmlformats.org/presentationml/2006/ole">
            <mc:AlternateContent xmlns:mc="http://schemas.openxmlformats.org/markup-compatibility/2006">
              <mc:Choice xmlns:v="urn:schemas-microsoft-com:vml" Requires="v">
                <p:oleObj r:id="rId4" imgW="508000" imgH="190500" progId="Equation.3">
                  <p:embed/>
                </p:oleObj>
              </mc:Choice>
              <mc:Fallback>
                <p:oleObj r:id="rId4" imgW="508000" imgH="1905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8133" y="1929753"/>
                        <a:ext cx="1000132" cy="411819"/>
                      </a:xfrm>
                      <a:prstGeom prst="rect">
                        <a:avLst/>
                      </a:prstGeom>
                      <a:solidFill>
                        <a:schemeClr val="bg1"/>
                      </a:solidFill>
                    </p:spPr>
                  </p:pic>
                </p:oleObj>
              </mc:Fallback>
            </mc:AlternateContent>
          </a:graphicData>
        </a:graphic>
      </p:graphicFrame>
      <p:sp>
        <p:nvSpPr>
          <p:cNvPr id="279556" name="Rectangle 4"/>
          <p:cNvSpPr>
            <a:spLocks noChangeArrowheads="1"/>
          </p:cNvSpPr>
          <p:nvPr/>
        </p:nvSpPr>
        <p:spPr bwMode="auto">
          <a:xfrm>
            <a:off x="520030" y="215910"/>
            <a:ext cx="309880" cy="46037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aphicFrame>
        <p:nvGraphicFramePr>
          <p:cNvPr id="279555" name="Object 3"/>
          <p:cNvGraphicFramePr>
            <a:graphicFrameLocks noChangeAspect="1"/>
          </p:cNvGraphicFramePr>
          <p:nvPr/>
        </p:nvGraphicFramePr>
        <p:xfrm>
          <a:off x="1305816" y="2501257"/>
          <a:ext cx="3941407" cy="571504"/>
        </p:xfrm>
        <a:graphic>
          <a:graphicData uri="http://schemas.openxmlformats.org/presentationml/2006/ole">
            <mc:AlternateContent xmlns:mc="http://schemas.openxmlformats.org/markup-compatibility/2006">
              <mc:Choice xmlns:v="urn:schemas-microsoft-com:vml" Requires="v">
                <p:oleObj r:id="rId6" imgW="1905000" imgH="279400" progId="Equation.3">
                  <p:embed/>
                </p:oleObj>
              </mc:Choice>
              <mc:Fallback>
                <p:oleObj r:id="rId6" imgW="1905000" imgH="279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5816" y="2501257"/>
                        <a:ext cx="3941407" cy="571504"/>
                      </a:xfrm>
                      <a:prstGeom prst="rect">
                        <a:avLst/>
                      </a:prstGeom>
                      <a:solidFill>
                        <a:schemeClr val="bg1"/>
                      </a:solidFill>
                    </p:spPr>
                  </p:pic>
                </p:oleObj>
              </mc:Fallback>
            </mc:AlternateContent>
          </a:graphicData>
        </a:graphic>
      </p:graphicFrame>
      <p:grpSp>
        <p:nvGrpSpPr>
          <p:cNvPr id="8" name="组合 7"/>
          <p:cNvGrpSpPr/>
          <p:nvPr/>
        </p:nvGrpSpPr>
        <p:grpSpPr>
          <a:xfrm>
            <a:off x="1448692" y="3425518"/>
            <a:ext cx="5072098" cy="2585606"/>
            <a:chOff x="1000100" y="2786058"/>
            <a:chExt cx="6357982" cy="3088364"/>
          </a:xfrm>
        </p:grpSpPr>
        <p:sp>
          <p:nvSpPr>
            <p:cNvPr id="9" name="椭圆 8"/>
            <p:cNvSpPr/>
            <p:nvPr/>
          </p:nvSpPr>
          <p:spPr>
            <a:xfrm>
              <a:off x="1000100" y="4071942"/>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10" name="椭圆 9"/>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1" name="椭圆 10"/>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2" name="椭圆 11"/>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3" name="椭圆 12"/>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4" name="椭圆 13"/>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5" name="椭圆 14"/>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6" name="椭圆 15"/>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7" name="椭圆 16"/>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8" name="椭圆 17"/>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9" name="直接箭头连接符 18"/>
            <p:cNvCxnSpPr>
              <a:stCxn id="9" idx="7"/>
              <a:endCxn id="10"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21" name="直接箭头连接符 20"/>
            <p:cNvCxnSpPr>
              <a:stCxn id="9" idx="6"/>
              <a:endCxn id="11"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9" idx="5"/>
              <a:endCxn id="12"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0" idx="6"/>
              <a:endCxn id="13" idx="2"/>
            </p:cNvCxnSpPr>
            <p:nvPr/>
          </p:nvCxnSpPr>
          <p:spPr>
            <a:xfrm>
              <a:off x="2857488" y="3107529"/>
              <a:ext cx="1214446" cy="15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0" idx="5"/>
              <a:endCxn id="14"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6"/>
              <a:endCxn id="14"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7"/>
              <a:endCxn id="13" idx="3"/>
            </p:cNvCxnSpPr>
            <p:nvPr/>
          </p:nvCxnSpPr>
          <p:spPr>
            <a:xfrm rot="5400000" flipH="1" flipV="1">
              <a:off x="3034288" y="3044758"/>
              <a:ext cx="860846" cy="13399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11" idx="5"/>
              <a:endCxn id="15"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endCxn id="14"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2" idx="6"/>
              <a:endCxn id="15"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3" idx="6"/>
              <a:endCxn id="16" idx="1"/>
            </p:cNvCxnSpPr>
            <p:nvPr/>
          </p:nvCxnSpPr>
          <p:spPr>
            <a:xfrm>
              <a:off x="4500562" y="3107529"/>
              <a:ext cx="1134341" cy="466142"/>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3" idx="5"/>
              <a:endCxn id="17"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4" idx="7"/>
              <a:endCxn id="16"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4" idx="5"/>
              <a:endCxn id="17" idx="2"/>
            </p:cNvCxnSpPr>
            <p:nvPr/>
          </p:nvCxnSpPr>
          <p:spPr>
            <a:xfrm rot="16200000" flipH="1">
              <a:off x="4771890" y="4164675"/>
              <a:ext cx="466142" cy="1134341"/>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15" idx="6"/>
              <a:endCxn id="17" idx="3"/>
            </p:cNvCxnSpPr>
            <p:nvPr/>
          </p:nvCxnSpPr>
          <p:spPr>
            <a:xfrm flipV="1">
              <a:off x="4500562" y="5141717"/>
              <a:ext cx="1134341" cy="394704"/>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5" idx="7"/>
              <a:endCxn id="16" idx="3"/>
            </p:cNvCxnSpPr>
            <p:nvPr/>
          </p:nvCxnSpPr>
          <p:spPr>
            <a:xfrm rot="5400000" flipH="1" flipV="1">
              <a:off x="4320172" y="4044890"/>
              <a:ext cx="1432350" cy="1197112"/>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6" idx="6"/>
              <a:endCxn id="18"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7" idx="6"/>
              <a:endCxn id="18"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9" name="TextBox 38"/>
            <p:cNvSpPr txBox="1"/>
            <p:nvPr/>
          </p:nvSpPr>
          <p:spPr>
            <a:xfrm>
              <a:off x="1928794" y="478632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0" name="TextBox 39"/>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41" name="TextBox 40"/>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2" name="TextBox 41"/>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3" name="TextBox 42"/>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44" name="TextBox 43"/>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5" name="TextBox 44"/>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6" name="TextBox 45"/>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7" name="TextBox 46"/>
            <p:cNvSpPr txBox="1"/>
            <p:nvPr/>
          </p:nvSpPr>
          <p:spPr>
            <a:xfrm>
              <a:off x="4714876" y="333297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8" name="TextBox 47"/>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9" name="TextBox 48"/>
            <p:cNvSpPr txBox="1"/>
            <p:nvPr/>
          </p:nvSpPr>
          <p:spPr>
            <a:xfrm>
              <a:off x="4572000"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0" name="TextBox 49"/>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1" name="TextBox 50"/>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2" name="TextBox 51"/>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53" name="TextBox 52"/>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4" name="TextBox 53"/>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55" name="直接箭头连接符 54"/>
            <p:cNvCxnSpPr>
              <a:stCxn id="12" idx="7"/>
              <a:endCxn id="13" idx="4"/>
            </p:cNvCxnSpPr>
            <p:nvPr/>
          </p:nvCxnSpPr>
          <p:spPr>
            <a:xfrm rot="5400000" flipH="1" flipV="1">
              <a:off x="2539453" y="3612827"/>
              <a:ext cx="2002059" cy="1491531"/>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4" name="直接箭头连接符 3">
              <a:extLst>
                <a:ext uri="{FF2B5EF4-FFF2-40B4-BE49-F238E27FC236}">
                  <a16:creationId xmlns:a16="http://schemas.microsoft.com/office/drawing/2014/main" id="{175EF464-3AD8-B279-DC34-83ADC08B53EB}"/>
                </a:ext>
              </a:extLst>
            </p:cNvPr>
            <p:cNvCxnSpPr/>
            <p:nvPr/>
          </p:nvCxnSpPr>
          <p:spPr>
            <a:xfrm>
              <a:off x="2883844" y="3107529"/>
              <a:ext cx="1214446" cy="1587"/>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 name="直接箭头连接符 4">
              <a:extLst>
                <a:ext uri="{FF2B5EF4-FFF2-40B4-BE49-F238E27FC236}">
                  <a16:creationId xmlns:a16="http://schemas.microsoft.com/office/drawing/2014/main" id="{B71280BF-8F34-5C97-8A66-A84180B83DB4}"/>
                </a:ext>
              </a:extLst>
            </p:cNvPr>
            <p:cNvCxnSpPr/>
            <p:nvPr/>
          </p:nvCxnSpPr>
          <p:spPr>
            <a:xfrm rot="5400000" flipH="1" flipV="1">
              <a:off x="3060644" y="3044758"/>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3FC2D40B-9BC1-C180-AD94-78840BF2E379}"/>
                </a:ext>
              </a:extLst>
            </p:cNvPr>
            <p:cNvCxnSpPr/>
            <p:nvPr/>
          </p:nvCxnSpPr>
          <p:spPr>
            <a:xfrm>
              <a:off x="4526918" y="3107529"/>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8A075699-1585-F0E8-610F-100A9F3C8075}"/>
                </a:ext>
              </a:extLst>
            </p:cNvPr>
            <p:cNvCxnSpPr/>
            <p:nvPr/>
          </p:nvCxnSpPr>
          <p:spPr>
            <a:xfrm rot="16200000" flipH="1">
              <a:off x="4798247" y="4164675"/>
              <a:ext cx="466142"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88506CA5-C1CA-313F-7049-F61161FAD31A}"/>
                </a:ext>
              </a:extLst>
            </p:cNvPr>
            <p:cNvCxnSpPr/>
            <p:nvPr/>
          </p:nvCxnSpPr>
          <p:spPr>
            <a:xfrm rot="5400000" flipH="1" flipV="1">
              <a:off x="4346528" y="4044890"/>
              <a:ext cx="1432350" cy="119711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8" name="TextBox 48">
              <a:extLst>
                <a:ext uri="{FF2B5EF4-FFF2-40B4-BE49-F238E27FC236}">
                  <a16:creationId xmlns:a16="http://schemas.microsoft.com/office/drawing/2014/main" id="{5D99B9A2-2BCA-C7D4-E40F-BA48D54EA365}"/>
                </a:ext>
              </a:extLst>
            </p:cNvPr>
            <p:cNvSpPr txBox="1"/>
            <p:nvPr/>
          </p:nvSpPr>
          <p:spPr>
            <a:xfrm>
              <a:off x="4598356"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cxnSp>
          <p:nvCxnSpPr>
            <p:cNvPr id="59" name="直接箭头连接符 58">
              <a:extLst>
                <a:ext uri="{FF2B5EF4-FFF2-40B4-BE49-F238E27FC236}">
                  <a16:creationId xmlns:a16="http://schemas.microsoft.com/office/drawing/2014/main" id="{BE36467C-C66D-A9FB-2B80-89BD6EAACDDF}"/>
                </a:ext>
              </a:extLst>
            </p:cNvPr>
            <p:cNvCxnSpPr/>
            <p:nvPr/>
          </p:nvCxnSpPr>
          <p:spPr>
            <a:xfrm rot="5400000" flipH="1" flipV="1">
              <a:off x="2565809" y="3612826"/>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588645" y="3470910"/>
            <a:ext cx="7651115" cy="829945"/>
          </a:xfrm>
          <a:prstGeom prst="rect">
            <a:avLst/>
          </a:prstGeom>
          <a:noFill/>
        </p:spPr>
        <p:txBody>
          <a:bodyPr wrap="square" rtlCol="0">
            <a:spAutoFit/>
          </a:bodyPr>
          <a:lstStyle/>
          <a:p>
            <a:r>
              <a:rPr lang="zh-CN" altLang="zh-CN" sz="23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用</a:t>
            </a:r>
            <a:r>
              <a:rPr lang="pt-BR" altLang="zh-CN" sz="23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pre</a:t>
            </a:r>
            <a:r>
              <a:rPr lang="zh-CN" altLang="zh-CN" sz="23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表示路径上一个顶点的前驱顶点</a:t>
            </a:r>
            <a:r>
              <a:rPr lang="zh-CN" altLang="en-US" sz="23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3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其求解</a:t>
            </a:r>
            <a:r>
              <a:rPr lang="pt-BR" altLang="zh-CN" sz="23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pt-BR" altLang="zh-CN" sz="23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sz="23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E</a:t>
            </a:r>
            <a:r>
              <a:rPr lang="zh-CN" altLang="zh-CN" sz="23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的过程：</a:t>
            </a:r>
          </a:p>
        </p:txBody>
      </p:sp>
      <p:grpSp>
        <p:nvGrpSpPr>
          <p:cNvPr id="4" name="组合 3"/>
          <p:cNvGrpSpPr/>
          <p:nvPr/>
        </p:nvGrpSpPr>
        <p:grpSpPr>
          <a:xfrm>
            <a:off x="946407" y="414607"/>
            <a:ext cx="5072098" cy="2585606"/>
            <a:chOff x="1000100" y="2786058"/>
            <a:chExt cx="6357982" cy="3088364"/>
          </a:xfrm>
        </p:grpSpPr>
        <p:sp>
          <p:nvSpPr>
            <p:cNvPr id="5" name="椭圆 4"/>
            <p:cNvSpPr/>
            <p:nvPr/>
          </p:nvSpPr>
          <p:spPr>
            <a:xfrm>
              <a:off x="1000100" y="4071942"/>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5" name="TextBox 34"/>
            <p:cNvSpPr txBox="1"/>
            <p:nvPr/>
          </p:nvSpPr>
          <p:spPr>
            <a:xfrm>
              <a:off x="1928794" y="478632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6" name="TextBox 35"/>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37" name="TextBox 36"/>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8" name="TextBox 37"/>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9" name="TextBox 38"/>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40" name="TextBox 39"/>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1" name="TextBox 40"/>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2" name="TextBox 41"/>
            <p:cNvSpPr txBox="1"/>
            <p:nvPr/>
          </p:nvSpPr>
          <p:spPr>
            <a:xfrm>
              <a:off x="4786314" y="2928934"/>
              <a:ext cx="214315" cy="293529"/>
            </a:xfrm>
            <a:prstGeom prst="rect">
              <a:avLst/>
            </a:prstGeom>
            <a:noFill/>
            <a:ln>
              <a:solidFill>
                <a:schemeClr val="tx1"/>
              </a:solidFill>
            </a:ln>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3" name="TextBox 42"/>
            <p:cNvSpPr txBox="1"/>
            <p:nvPr/>
          </p:nvSpPr>
          <p:spPr>
            <a:xfrm>
              <a:off x="4714876" y="333297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4" name="TextBox 43"/>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5" name="TextBox 44"/>
            <p:cNvSpPr txBox="1"/>
            <p:nvPr/>
          </p:nvSpPr>
          <p:spPr>
            <a:xfrm>
              <a:off x="4572000"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6" name="TextBox 45"/>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7" name="TextBox 46"/>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8" name="TextBox 47"/>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9" name="TextBox 48"/>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0" name="TextBox 49"/>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grpSp>
      <p:sp>
        <p:nvSpPr>
          <p:cNvPr id="53" name="TextBox 52"/>
          <p:cNvSpPr txBox="1"/>
          <p:nvPr/>
        </p:nvSpPr>
        <p:spPr>
          <a:xfrm>
            <a:off x="732093" y="4171932"/>
            <a:ext cx="5643602" cy="2399665"/>
          </a:xfrm>
          <a:prstGeom prst="rect">
            <a:avLst/>
          </a:prstGeom>
          <a:noFill/>
        </p:spPr>
        <p:txBody>
          <a:bodyPr wrap="square" rtlCol="0">
            <a:spAutoFit/>
          </a:bodyPr>
          <a:lstStyle/>
          <a:p>
            <a:pPr>
              <a:lnSpc>
                <a:spcPts val="3000"/>
              </a:lnSpc>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① 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a:p>
            <a:pPr>
              <a:lnSpc>
                <a:spcPts val="3000"/>
              </a:lnSpc>
            </a:pP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(A)=0</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② 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a:p>
            <a:pPr>
              <a:lnSpc>
                <a:spcPts val="3000"/>
              </a:lnSpc>
            </a:pP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(A)+c(A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pre(B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(A)+c(A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pre(B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pt-BR"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(A)+c(A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pre(B</a:t>
            </a:r>
            <a:r>
              <a:rPr lang="pt-BR"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pt-BR"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grpSp>
        <p:nvGrpSpPr>
          <p:cNvPr id="54" name="组合 53"/>
          <p:cNvGrpSpPr/>
          <p:nvPr/>
        </p:nvGrpSpPr>
        <p:grpSpPr>
          <a:xfrm>
            <a:off x="1875101" y="243126"/>
            <a:ext cx="928694" cy="3227781"/>
            <a:chOff x="500034" y="2428869"/>
            <a:chExt cx="928694" cy="3900236"/>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=2</a:t>
              </a:r>
            </a:p>
          </p:txBody>
        </p:sp>
      </p:gr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3"/>
          <p:cNvGrpSpPr/>
          <p:nvPr/>
        </p:nvGrpSpPr>
        <p:grpSpPr>
          <a:xfrm>
            <a:off x="767972" y="474297"/>
            <a:ext cx="5072098" cy="2585606"/>
            <a:chOff x="1000100" y="2786058"/>
            <a:chExt cx="6357982" cy="3088364"/>
          </a:xfrm>
        </p:grpSpPr>
        <p:sp>
          <p:nvSpPr>
            <p:cNvPr id="5" name="椭圆 4"/>
            <p:cNvSpPr/>
            <p:nvPr/>
          </p:nvSpPr>
          <p:spPr>
            <a:xfrm>
              <a:off x="1000100" y="4071942"/>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5" name="TextBox 34"/>
            <p:cNvSpPr txBox="1"/>
            <p:nvPr/>
          </p:nvSpPr>
          <p:spPr>
            <a:xfrm>
              <a:off x="1928794" y="478632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6" name="TextBox 35"/>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37" name="TextBox 36"/>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8" name="TextBox 37"/>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9" name="TextBox 38"/>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40" name="TextBox 39"/>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1" name="TextBox 40"/>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2" name="TextBox 41"/>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3" name="TextBox 42"/>
            <p:cNvSpPr txBox="1"/>
            <p:nvPr/>
          </p:nvSpPr>
          <p:spPr>
            <a:xfrm>
              <a:off x="4714876" y="333297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4" name="TextBox 43"/>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5" name="TextBox 44"/>
            <p:cNvSpPr txBox="1"/>
            <p:nvPr/>
          </p:nvSpPr>
          <p:spPr>
            <a:xfrm>
              <a:off x="4572000"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6" name="TextBox 45"/>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7" name="TextBox 46"/>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8" name="TextBox 47"/>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9" name="TextBox 48"/>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0" name="TextBox 49"/>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grpSp>
      <p:sp>
        <p:nvSpPr>
          <p:cNvPr id="53" name="TextBox 52"/>
          <p:cNvSpPr txBox="1"/>
          <p:nvPr/>
        </p:nvSpPr>
        <p:spPr>
          <a:xfrm>
            <a:off x="482220" y="3274717"/>
            <a:ext cx="2071702" cy="398780"/>
          </a:xfrm>
          <a:prstGeom prst="rect">
            <a:avLst/>
          </a:prstGeom>
          <a:noFill/>
        </p:spPr>
        <p:txBody>
          <a:bodyPr wrap="square" rtlCol="0">
            <a:spAutoFit/>
          </a:bodyPr>
          <a:lstStyle/>
          <a:p>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③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p:txBody>
      </p:sp>
      <p:grpSp>
        <p:nvGrpSpPr>
          <p:cNvPr id="4" name="组合 53"/>
          <p:cNvGrpSpPr/>
          <p:nvPr/>
        </p:nvGrpSpPr>
        <p:grpSpPr>
          <a:xfrm>
            <a:off x="2969850" y="302816"/>
            <a:ext cx="928694" cy="3227781"/>
            <a:chOff x="500034" y="2428869"/>
            <a:chExt cx="928694" cy="3900236"/>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=3</a:t>
              </a:r>
            </a:p>
          </p:txBody>
        </p:sp>
      </p:grpSp>
      <p:pic>
        <p:nvPicPr>
          <p:cNvPr id="295938" name="Picture 2"/>
          <p:cNvPicPr>
            <a:picLocks noChangeAspect="1" noChangeArrowheads="1"/>
          </p:cNvPicPr>
          <p:nvPr/>
        </p:nvPicPr>
        <p:blipFill>
          <a:blip r:embed="rId4" cstate="print"/>
          <a:srcRect/>
          <a:stretch>
            <a:fillRect/>
          </a:stretch>
        </p:blipFill>
        <p:spPr bwMode="auto">
          <a:xfrm>
            <a:off x="1125162" y="3703345"/>
            <a:ext cx="5849462" cy="2857496"/>
          </a:xfrm>
          <a:prstGeom prst="rect">
            <a:avLst/>
          </a:prstGeom>
          <a:noFill/>
          <a:ln w="9525">
            <a:noFill/>
            <a:miter lim="800000"/>
            <a:headEnd/>
            <a:tailEnd/>
          </a:ln>
        </p:spPr>
      </p:pic>
      <p:sp>
        <p:nvSpPr>
          <p:cNvPr id="3" name="文本框 2">
            <a:extLst>
              <a:ext uri="{FF2B5EF4-FFF2-40B4-BE49-F238E27FC236}">
                <a16:creationId xmlns:a16="http://schemas.microsoft.com/office/drawing/2014/main" id="{7A3596F1-B106-4866-907D-B6E5C3DB1C1A}"/>
              </a:ext>
            </a:extLst>
          </p:cNvPr>
          <p:cNvSpPr txBox="1"/>
          <p:nvPr/>
        </p:nvSpPr>
        <p:spPr>
          <a:xfrm>
            <a:off x="5738188" y="2396591"/>
            <a:ext cx="2545796" cy="1200329"/>
          </a:xfrm>
          <a:prstGeom prst="rect">
            <a:avLst/>
          </a:prstGeom>
          <a:noFill/>
        </p:spPr>
        <p:txBody>
          <a:bodyPr wrap="square" rtlCol="0">
            <a:spAutoFit/>
          </a:bodyPr>
          <a:lstStyle/>
          <a:p>
            <a:r>
              <a:rPr lang="en-US" altLang="zh-CN" dirty="0">
                <a:solidFill>
                  <a:srgbClr val="0000FF"/>
                </a:solidFill>
              </a:rPr>
              <a:t>f(B1)=2</a:t>
            </a:r>
          </a:p>
          <a:p>
            <a:r>
              <a:rPr lang="en-US" altLang="zh-CN" dirty="0">
                <a:solidFill>
                  <a:srgbClr val="0000FF"/>
                </a:solidFill>
              </a:rPr>
              <a:t>f(B2)=4</a:t>
            </a:r>
          </a:p>
          <a:p>
            <a:r>
              <a:rPr lang="en-US" altLang="zh-CN" dirty="0">
                <a:solidFill>
                  <a:srgbClr val="0000FF"/>
                </a:solidFill>
              </a:rPr>
              <a:t>f(B3)=3</a:t>
            </a:r>
            <a:endParaRPr lang="zh-CN" altLang="en-US" dirty="0">
              <a:solidFill>
                <a:srgbClr val="0000FF"/>
              </a:solidFill>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3"/>
          <p:cNvGrpSpPr/>
          <p:nvPr/>
        </p:nvGrpSpPr>
        <p:grpSpPr>
          <a:xfrm>
            <a:off x="912117" y="800687"/>
            <a:ext cx="5072098" cy="2585606"/>
            <a:chOff x="1000100" y="2786058"/>
            <a:chExt cx="6357982" cy="3088364"/>
          </a:xfrm>
        </p:grpSpPr>
        <p:sp>
          <p:nvSpPr>
            <p:cNvPr id="5" name="椭圆 4"/>
            <p:cNvSpPr/>
            <p:nvPr/>
          </p:nvSpPr>
          <p:spPr>
            <a:xfrm>
              <a:off x="1000100" y="4071942"/>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5" name="TextBox 34"/>
            <p:cNvSpPr txBox="1"/>
            <p:nvPr/>
          </p:nvSpPr>
          <p:spPr>
            <a:xfrm>
              <a:off x="1928794" y="478632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6" name="TextBox 35"/>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37" name="TextBox 36"/>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8" name="TextBox 37"/>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9" name="TextBox 38"/>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40" name="TextBox 39"/>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1" name="TextBox 40"/>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2" name="TextBox 41"/>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3" name="TextBox 42"/>
            <p:cNvSpPr txBox="1"/>
            <p:nvPr/>
          </p:nvSpPr>
          <p:spPr>
            <a:xfrm>
              <a:off x="4714876" y="333297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4" name="TextBox 43"/>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5" name="TextBox 44"/>
            <p:cNvSpPr txBox="1"/>
            <p:nvPr/>
          </p:nvSpPr>
          <p:spPr>
            <a:xfrm>
              <a:off x="4572000"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6" name="TextBox 45"/>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7" name="TextBox 46"/>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8" name="TextBox 47"/>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9" name="TextBox 48"/>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0" name="TextBox 49"/>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chemeClr val="bg1"/>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54" name="直接箭头连接符 53">
              <a:extLst>
                <a:ext uri="{FF2B5EF4-FFF2-40B4-BE49-F238E27FC236}">
                  <a16:creationId xmlns:a16="http://schemas.microsoft.com/office/drawing/2014/main" id="{8F7F37E4-20E7-5E59-9EC6-DB47A67668CB}"/>
                </a:ext>
              </a:extLst>
            </p:cNvPr>
            <p:cNvCxnSpPr/>
            <p:nvPr/>
          </p:nvCxnSpPr>
          <p:spPr>
            <a:xfrm rot="5400000" flipH="1" flipV="1">
              <a:off x="3048225" y="3068400"/>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86B70337-B312-E323-75DC-3DE184C25605}"/>
                </a:ext>
              </a:extLst>
            </p:cNvPr>
            <p:cNvCxnSpPr/>
            <p:nvPr/>
          </p:nvCxnSpPr>
          <p:spPr>
            <a:xfrm rot="5400000" flipH="1" flipV="1">
              <a:off x="2553390" y="3636469"/>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53" name="TextBox 52"/>
          <p:cNvSpPr txBox="1"/>
          <p:nvPr/>
        </p:nvSpPr>
        <p:spPr>
          <a:xfrm>
            <a:off x="626365" y="3601107"/>
            <a:ext cx="2071702" cy="398780"/>
          </a:xfrm>
          <a:prstGeom prst="rect">
            <a:avLst/>
          </a:prstGeom>
          <a:noFill/>
        </p:spPr>
        <p:txBody>
          <a:bodyPr wrap="square" rtlCol="0">
            <a:spAutoFit/>
          </a:bodyPr>
          <a:lstStyle/>
          <a:p>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④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p:txBody>
      </p:sp>
      <p:grpSp>
        <p:nvGrpSpPr>
          <p:cNvPr id="3" name="组合 53"/>
          <p:cNvGrpSpPr/>
          <p:nvPr/>
        </p:nvGrpSpPr>
        <p:grpSpPr>
          <a:xfrm>
            <a:off x="4269703" y="657724"/>
            <a:ext cx="928694" cy="3227781"/>
            <a:chOff x="500034" y="2428869"/>
            <a:chExt cx="928694" cy="3900236"/>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=4</a:t>
              </a:r>
            </a:p>
          </p:txBody>
        </p:sp>
      </p:grpSp>
      <p:pic>
        <p:nvPicPr>
          <p:cNvPr id="296962" name="Picture 2"/>
          <p:cNvPicPr>
            <a:picLocks noChangeAspect="1" noChangeArrowheads="1"/>
          </p:cNvPicPr>
          <p:nvPr/>
        </p:nvPicPr>
        <p:blipFill>
          <a:blip r:embed="rId4" cstate="print"/>
          <a:srcRect/>
          <a:stretch>
            <a:fillRect/>
          </a:stretch>
        </p:blipFill>
        <p:spPr bwMode="auto">
          <a:xfrm>
            <a:off x="1054993" y="4244025"/>
            <a:ext cx="6251255" cy="1928826"/>
          </a:xfrm>
          <a:prstGeom prst="rect">
            <a:avLst/>
          </a:prstGeom>
          <a:noFill/>
          <a:ln w="9525">
            <a:noFill/>
            <a:miter lim="800000"/>
            <a:headEnd/>
            <a:tailEnd/>
          </a:ln>
        </p:spPr>
      </p:pic>
      <p:sp>
        <p:nvSpPr>
          <p:cNvPr id="4" name="文本框 3">
            <a:extLst>
              <a:ext uri="{FF2B5EF4-FFF2-40B4-BE49-F238E27FC236}">
                <a16:creationId xmlns:a16="http://schemas.microsoft.com/office/drawing/2014/main" id="{A4EE9436-EDB0-5D07-E8C3-070528C32147}"/>
              </a:ext>
            </a:extLst>
          </p:cNvPr>
          <p:cNvSpPr txBox="1"/>
          <p:nvPr/>
        </p:nvSpPr>
        <p:spPr>
          <a:xfrm>
            <a:off x="5738188" y="2396591"/>
            <a:ext cx="2545796" cy="1200329"/>
          </a:xfrm>
          <a:prstGeom prst="rect">
            <a:avLst/>
          </a:prstGeom>
          <a:noFill/>
        </p:spPr>
        <p:txBody>
          <a:bodyPr wrap="square" rtlCol="0">
            <a:spAutoFit/>
          </a:bodyPr>
          <a:lstStyle/>
          <a:p>
            <a:r>
              <a:rPr lang="en-US" altLang="zh-CN" dirty="0">
                <a:solidFill>
                  <a:srgbClr val="0000FF"/>
                </a:solidFill>
              </a:rPr>
              <a:t>f(C1)=7</a:t>
            </a:r>
          </a:p>
          <a:p>
            <a:r>
              <a:rPr lang="en-US" altLang="zh-CN" dirty="0">
                <a:solidFill>
                  <a:srgbClr val="0000FF"/>
                </a:solidFill>
              </a:rPr>
              <a:t>f(C2)=5</a:t>
            </a:r>
          </a:p>
          <a:p>
            <a:r>
              <a:rPr lang="en-US" altLang="zh-CN" dirty="0">
                <a:solidFill>
                  <a:srgbClr val="0000FF"/>
                </a:solidFill>
              </a:rPr>
              <a:t>f(C3)=8</a:t>
            </a:r>
            <a:endParaRPr lang="zh-CN" altLang="en-US" dirty="0">
              <a:solidFill>
                <a:srgbClr val="0000FF"/>
              </a:solidFill>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3"/>
          <p:cNvGrpSpPr/>
          <p:nvPr/>
        </p:nvGrpSpPr>
        <p:grpSpPr>
          <a:xfrm>
            <a:off x="912117" y="477472"/>
            <a:ext cx="5072098" cy="2585606"/>
            <a:chOff x="1000100" y="2786058"/>
            <a:chExt cx="6357982" cy="3088364"/>
          </a:xfrm>
        </p:grpSpPr>
        <p:sp>
          <p:nvSpPr>
            <p:cNvPr id="5" name="椭圆 4"/>
            <p:cNvSpPr/>
            <p:nvPr/>
          </p:nvSpPr>
          <p:spPr>
            <a:xfrm>
              <a:off x="1000100" y="4071942"/>
              <a:ext cx="428628" cy="500066"/>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a:t>
              </a:r>
            </a:p>
          </p:txBody>
        </p:sp>
        <p:sp>
          <p:nvSpPr>
            <p:cNvPr id="6" name="椭圆 5"/>
            <p:cNvSpPr/>
            <p:nvPr/>
          </p:nvSpPr>
          <p:spPr>
            <a:xfrm>
              <a:off x="2428860"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7" name="椭圆 6"/>
            <p:cNvSpPr/>
            <p:nvPr/>
          </p:nvSpPr>
          <p:spPr>
            <a:xfrm>
              <a:off x="2428860"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椭圆 7"/>
            <p:cNvSpPr/>
            <p:nvPr/>
          </p:nvSpPr>
          <p:spPr>
            <a:xfrm>
              <a:off x="2428860"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9" name="椭圆 8"/>
            <p:cNvSpPr/>
            <p:nvPr/>
          </p:nvSpPr>
          <p:spPr>
            <a:xfrm>
              <a:off x="4071934" y="285749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0" name="椭圆 9"/>
            <p:cNvSpPr/>
            <p:nvPr/>
          </p:nvSpPr>
          <p:spPr>
            <a:xfrm>
              <a:off x="4071934" y="4071942"/>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1" name="椭圆 10"/>
            <p:cNvSpPr/>
            <p:nvPr/>
          </p:nvSpPr>
          <p:spPr>
            <a:xfrm>
              <a:off x="4071934" y="528638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12" name="椭圆 11"/>
            <p:cNvSpPr/>
            <p:nvPr/>
          </p:nvSpPr>
          <p:spPr>
            <a:xfrm>
              <a:off x="5572132" y="350043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13" name="椭圆 12"/>
            <p:cNvSpPr/>
            <p:nvPr/>
          </p:nvSpPr>
          <p:spPr>
            <a:xfrm>
              <a:off x="5572132" y="4714884"/>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6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14" name="椭圆 13"/>
            <p:cNvSpPr/>
            <p:nvPr/>
          </p:nvSpPr>
          <p:spPr>
            <a:xfrm>
              <a:off x="6929454" y="4071942"/>
              <a:ext cx="428628" cy="50006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5" name="直接箭头连接符 14"/>
            <p:cNvCxnSpPr>
              <a:stCxn id="5" idx="7"/>
              <a:endCxn id="6" idx="2"/>
            </p:cNvCxnSpPr>
            <p:nvPr/>
          </p:nvCxnSpPr>
          <p:spPr>
            <a:xfrm rot="5400000" flipH="1" flipV="1">
              <a:off x="1378585" y="3094901"/>
              <a:ext cx="1037646" cy="10629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98561" y="338349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cxnSp>
          <p:nvCxnSpPr>
            <p:cNvPr id="17" name="直接箭头连接符 16"/>
            <p:cNvCxnSpPr>
              <a:stCxn id="5" idx="6"/>
              <a:endCxn id="7" idx="2"/>
            </p:cNvCxnSpPr>
            <p:nvPr/>
          </p:nvCxnSpPr>
          <p:spPr>
            <a:xfrm>
              <a:off x="1428728" y="4321975"/>
              <a:ext cx="100013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5"/>
              <a:endCxn id="8" idx="2"/>
            </p:cNvCxnSpPr>
            <p:nvPr/>
          </p:nvCxnSpPr>
          <p:spPr>
            <a:xfrm rot="16200000" flipH="1">
              <a:off x="1378585" y="4486146"/>
              <a:ext cx="1037646" cy="1062903"/>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6"/>
              <a:endCxn id="9" idx="2"/>
            </p:cNvCxnSpPr>
            <p:nvPr/>
          </p:nvCxnSpPr>
          <p:spPr>
            <a:xfrm>
              <a:off x="2857488" y="3107529"/>
              <a:ext cx="1214446" cy="15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6" idx="5"/>
              <a:endCxn id="10" idx="1"/>
            </p:cNvCxnSpPr>
            <p:nvPr/>
          </p:nvCxnSpPr>
          <p:spPr>
            <a:xfrm rot="16200000" flipH="1">
              <a:off x="3034288" y="3044758"/>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6"/>
              <a:endCxn id="10" idx="2"/>
            </p:cNvCxnSpPr>
            <p:nvPr/>
          </p:nvCxnSpPr>
          <p:spPr>
            <a:xfrm>
              <a:off x="2857488" y="4321975"/>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7" idx="7"/>
              <a:endCxn id="9" idx="3"/>
            </p:cNvCxnSpPr>
            <p:nvPr/>
          </p:nvCxnSpPr>
          <p:spPr>
            <a:xfrm rot="5400000" flipH="1" flipV="1">
              <a:off x="3034288" y="3044758"/>
              <a:ext cx="860846" cy="1339988"/>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7" idx="5"/>
              <a:endCxn id="11" idx="1"/>
            </p:cNvCxnSpPr>
            <p:nvPr/>
          </p:nvCxnSpPr>
          <p:spPr>
            <a:xfrm rot="16200000" flipH="1">
              <a:off x="3034288" y="4259204"/>
              <a:ext cx="860846" cy="13399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0" idx="3"/>
            </p:cNvCxnSpPr>
            <p:nvPr/>
          </p:nvCxnSpPr>
          <p:spPr>
            <a:xfrm flipV="1">
              <a:off x="2794717" y="4498775"/>
              <a:ext cx="1339988" cy="959480"/>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8" idx="6"/>
              <a:endCxn id="11" idx="2"/>
            </p:cNvCxnSpPr>
            <p:nvPr/>
          </p:nvCxnSpPr>
          <p:spPr>
            <a:xfrm>
              <a:off x="2857488" y="5536421"/>
              <a:ext cx="121444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9" idx="6"/>
              <a:endCxn id="12" idx="1"/>
            </p:cNvCxnSpPr>
            <p:nvPr/>
          </p:nvCxnSpPr>
          <p:spPr>
            <a:xfrm>
              <a:off x="4500562" y="3107529"/>
              <a:ext cx="1134341" cy="466142"/>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9" idx="5"/>
              <a:endCxn id="13" idx="1"/>
            </p:cNvCxnSpPr>
            <p:nvPr/>
          </p:nvCxnSpPr>
          <p:spPr>
            <a:xfrm rot="16200000" flipH="1">
              <a:off x="4284453" y="3437667"/>
              <a:ext cx="1503788"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0" idx="7"/>
              <a:endCxn id="12" idx="2"/>
            </p:cNvCxnSpPr>
            <p:nvPr/>
          </p:nvCxnSpPr>
          <p:spPr>
            <a:xfrm rot="5400000" flipH="1" flipV="1">
              <a:off x="4807609" y="3380653"/>
              <a:ext cx="394704" cy="1134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0" idx="5"/>
              <a:endCxn id="13" idx="2"/>
            </p:cNvCxnSpPr>
            <p:nvPr/>
          </p:nvCxnSpPr>
          <p:spPr>
            <a:xfrm rot="16200000" flipH="1">
              <a:off x="4771890" y="4164675"/>
              <a:ext cx="466142" cy="1134341"/>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6"/>
              <a:endCxn id="13" idx="3"/>
            </p:cNvCxnSpPr>
            <p:nvPr/>
          </p:nvCxnSpPr>
          <p:spPr>
            <a:xfrm flipV="1">
              <a:off x="4500562" y="5141717"/>
              <a:ext cx="1134341" cy="394704"/>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1" idx="7"/>
              <a:endCxn id="12" idx="3"/>
            </p:cNvCxnSpPr>
            <p:nvPr/>
          </p:nvCxnSpPr>
          <p:spPr>
            <a:xfrm rot="5400000" flipH="1" flipV="1">
              <a:off x="4320172" y="4044890"/>
              <a:ext cx="1432350" cy="11971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2" idx="6"/>
              <a:endCxn id="14" idx="1"/>
            </p:cNvCxnSpPr>
            <p:nvPr/>
          </p:nvCxnSpPr>
          <p:spPr>
            <a:xfrm>
              <a:off x="6000760" y="3750471"/>
              <a:ext cx="991465" cy="3947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13" idx="6"/>
              <a:endCxn id="14" idx="3"/>
            </p:cNvCxnSpPr>
            <p:nvPr/>
          </p:nvCxnSpPr>
          <p:spPr>
            <a:xfrm flipV="1">
              <a:off x="6000760" y="4498775"/>
              <a:ext cx="991465" cy="466142"/>
            </a:xfrm>
            <a:prstGeom prst="straightConnector1">
              <a:avLst/>
            </a:prstGeom>
            <a:ln w="381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66880" y="40005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5" name="TextBox 34"/>
            <p:cNvSpPr txBox="1"/>
            <p:nvPr/>
          </p:nvSpPr>
          <p:spPr>
            <a:xfrm>
              <a:off x="1928794" y="478632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6" name="TextBox 35"/>
            <p:cNvSpPr txBox="1"/>
            <p:nvPr/>
          </p:nvSpPr>
          <p:spPr>
            <a:xfrm>
              <a:off x="2928926" y="278605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37" name="TextBox 36"/>
            <p:cNvSpPr txBox="1"/>
            <p:nvPr/>
          </p:nvSpPr>
          <p:spPr>
            <a:xfrm>
              <a:off x="2954326" y="3139301"/>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38" name="TextBox 37"/>
            <p:cNvSpPr txBox="1"/>
            <p:nvPr/>
          </p:nvSpPr>
          <p:spPr>
            <a:xfrm>
              <a:off x="2908288" y="3740152"/>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39" name="TextBox 38"/>
            <p:cNvSpPr txBox="1"/>
            <p:nvPr/>
          </p:nvSpPr>
          <p:spPr>
            <a:xfrm>
              <a:off x="3000364" y="403860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40" name="TextBox 39"/>
            <p:cNvSpPr txBox="1"/>
            <p:nvPr/>
          </p:nvSpPr>
          <p:spPr>
            <a:xfrm>
              <a:off x="2781109" y="488122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1" name="TextBox 40"/>
            <p:cNvSpPr txBox="1"/>
            <p:nvPr/>
          </p:nvSpPr>
          <p:spPr>
            <a:xfrm>
              <a:off x="2997189" y="558089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42" name="TextBox 41"/>
            <p:cNvSpPr txBox="1"/>
            <p:nvPr/>
          </p:nvSpPr>
          <p:spPr>
            <a:xfrm>
              <a:off x="4786314" y="292893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3" name="TextBox 42"/>
            <p:cNvSpPr txBox="1"/>
            <p:nvPr/>
          </p:nvSpPr>
          <p:spPr>
            <a:xfrm>
              <a:off x="4714876" y="3332977"/>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4" name="TextBox 43"/>
            <p:cNvSpPr txBox="1"/>
            <p:nvPr/>
          </p:nvSpPr>
          <p:spPr>
            <a:xfrm>
              <a:off x="4500562" y="379494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45" name="TextBox 44"/>
            <p:cNvSpPr txBox="1"/>
            <p:nvPr/>
          </p:nvSpPr>
          <p:spPr>
            <a:xfrm>
              <a:off x="4572000" y="4286256"/>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6" name="TextBox 45"/>
            <p:cNvSpPr txBox="1"/>
            <p:nvPr/>
          </p:nvSpPr>
          <p:spPr>
            <a:xfrm>
              <a:off x="4441824" y="4866513"/>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7" name="TextBox 46"/>
            <p:cNvSpPr txBox="1"/>
            <p:nvPr/>
          </p:nvSpPr>
          <p:spPr>
            <a:xfrm>
              <a:off x="4760914" y="5454665"/>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48" name="TextBox 47"/>
            <p:cNvSpPr txBox="1"/>
            <p:nvPr/>
          </p:nvSpPr>
          <p:spPr>
            <a:xfrm>
              <a:off x="6143636" y="4559308"/>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49" name="TextBox 48"/>
            <p:cNvSpPr txBox="1"/>
            <p:nvPr/>
          </p:nvSpPr>
          <p:spPr>
            <a:xfrm>
              <a:off x="6215074" y="3500439"/>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50" name="TextBox 49"/>
            <p:cNvSpPr txBox="1"/>
            <p:nvPr/>
          </p:nvSpPr>
          <p:spPr>
            <a:xfrm>
              <a:off x="3000364" y="4357694"/>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4</a:t>
              </a:r>
            </a:p>
          </p:txBody>
        </p:sp>
        <p:cxnSp>
          <p:nvCxnSpPr>
            <p:cNvPr id="51" name="直接箭头连接符 50"/>
            <p:cNvCxnSpPr>
              <a:stCxn id="8" idx="7"/>
              <a:endCxn id="9" idx="4"/>
            </p:cNvCxnSpPr>
            <p:nvPr/>
          </p:nvCxnSpPr>
          <p:spPr>
            <a:xfrm rot="5400000" flipH="1" flipV="1">
              <a:off x="2539453" y="3612827"/>
              <a:ext cx="2002059" cy="1491531"/>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49588" y="5214950"/>
              <a:ext cx="214315" cy="293529"/>
            </a:xfrm>
            <a:prstGeom prst="rect">
              <a:avLst/>
            </a:prstGeom>
            <a:noFill/>
          </p:spPr>
          <p:txBody>
            <a:bodyPr wrap="square" lIns="0" tIns="0" rIns="0" bIns="0" rtlCol="0">
              <a:spAutoFit/>
            </a:bodyPr>
            <a:lstStyle/>
            <a:p>
              <a:r>
                <a:rPr lang="en-US" altLang="zh-CN" sz="16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grpSp>
      <p:sp>
        <p:nvSpPr>
          <p:cNvPr id="53" name="TextBox 52"/>
          <p:cNvSpPr txBox="1"/>
          <p:nvPr/>
        </p:nvSpPr>
        <p:spPr>
          <a:xfrm>
            <a:off x="626365" y="3277892"/>
            <a:ext cx="2071702" cy="398780"/>
          </a:xfrm>
          <a:prstGeom prst="rect">
            <a:avLst/>
          </a:prstGeom>
          <a:noFill/>
        </p:spPr>
        <p:txBody>
          <a:bodyPr wrap="square" rtlCol="0">
            <a:spAutoFit/>
          </a:bodyPr>
          <a:lstStyle/>
          <a:p>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⑤ 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阶段</a:t>
            </a:r>
          </a:p>
        </p:txBody>
      </p:sp>
      <p:grpSp>
        <p:nvGrpSpPr>
          <p:cNvPr id="3" name="组合 53"/>
          <p:cNvGrpSpPr/>
          <p:nvPr/>
        </p:nvGrpSpPr>
        <p:grpSpPr>
          <a:xfrm>
            <a:off x="4269703" y="334509"/>
            <a:ext cx="928694" cy="3227781"/>
            <a:chOff x="500034" y="2428869"/>
            <a:chExt cx="928694" cy="3900236"/>
          </a:xfrm>
        </p:grpSpPr>
        <p:sp>
          <p:nvSpPr>
            <p:cNvPr id="55" name="圆角矩形 54"/>
            <p:cNvSpPr/>
            <p:nvPr/>
          </p:nvSpPr>
          <p:spPr>
            <a:xfrm>
              <a:off x="500034" y="2428869"/>
              <a:ext cx="928694" cy="3418378"/>
            </a:xfrm>
            <a:prstGeom prst="roundRect">
              <a:avLst/>
            </a:prstGeom>
            <a:no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642910" y="5847246"/>
              <a:ext cx="642942" cy="481859"/>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k</a:t>
              </a:r>
              <a:r>
                <a:rPr lang="en-US" altLang="zh-CN" sz="2000">
                  <a:solidFill>
                    <a:srgbClr val="0000FF"/>
                  </a:solidFill>
                  <a:latin typeface="Consolas" panose="020B0609020204030204" pitchFamily="49" charset="0"/>
                  <a:cs typeface="Consolas" panose="020B0609020204030204" pitchFamily="49" charset="0"/>
                </a:rPr>
                <a:t>=4</a:t>
              </a:r>
            </a:p>
          </p:txBody>
        </p:sp>
      </p:grpSp>
      <p:pic>
        <p:nvPicPr>
          <p:cNvPr id="297986" name="Picture 2"/>
          <p:cNvPicPr>
            <a:picLocks noChangeAspect="1" noChangeArrowheads="1"/>
          </p:cNvPicPr>
          <p:nvPr/>
        </p:nvPicPr>
        <p:blipFill>
          <a:blip r:embed="rId4" cstate="print"/>
          <a:srcRect/>
          <a:stretch>
            <a:fillRect/>
          </a:stretch>
        </p:blipFill>
        <p:spPr bwMode="auto">
          <a:xfrm>
            <a:off x="1269306" y="3777934"/>
            <a:ext cx="6068933" cy="785818"/>
          </a:xfrm>
          <a:prstGeom prst="rect">
            <a:avLst/>
          </a:prstGeom>
          <a:noFill/>
          <a:ln w="9525">
            <a:noFill/>
            <a:miter lim="800000"/>
            <a:headEnd/>
            <a:tailEnd/>
          </a:ln>
        </p:spPr>
      </p:pic>
      <p:sp>
        <p:nvSpPr>
          <p:cNvPr id="57" name="TextBox 56"/>
          <p:cNvSpPr txBox="1"/>
          <p:nvPr/>
        </p:nvSpPr>
        <p:spPr>
          <a:xfrm>
            <a:off x="554927" y="4778066"/>
            <a:ext cx="7715304" cy="1753235"/>
          </a:xfrm>
          <a:prstGeom prst="rect">
            <a:avLst/>
          </a:prstGeom>
          <a:noFill/>
        </p:spPr>
        <p:txBody>
          <a:bodyPr wrap="square" rtlCol="0">
            <a:spAutoFit/>
          </a:bodyPr>
          <a:lstStyle/>
          <a:p>
            <a:pPr>
              <a:lnSpc>
                <a:spcPct val="1500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由</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f</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(E)=12</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求出的最短路径长度为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12</a:t>
            </a:r>
          </a:p>
          <a:p>
            <a:pPr>
              <a:lnSpc>
                <a:spcPct val="150000"/>
              </a:lnSpc>
            </a:pP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由</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pre(E)=D</a:t>
            </a:r>
            <a:r>
              <a:rPr lang="en-US"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pre(D</a:t>
            </a:r>
            <a:r>
              <a:rPr lang="en-US"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)=C</a:t>
            </a:r>
            <a:r>
              <a:rPr lang="en-US"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pre(C</a:t>
            </a:r>
            <a:r>
              <a:rPr lang="en-US"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en-US"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pre(B</a:t>
            </a:r>
            <a:r>
              <a:rPr lang="en-US"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推出最短路径为</a:t>
            </a: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A→B</a:t>
            </a:r>
            <a:r>
              <a:rPr lang="en-US" altLang="zh-CN"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rPr>
              <a:t>3</a:t>
            </a: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→C</a:t>
            </a:r>
            <a:r>
              <a:rPr lang="en-US" altLang="zh-CN"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→D</a:t>
            </a:r>
            <a:r>
              <a:rPr lang="en-US" altLang="zh-CN" baseline="-25000"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→E</a:t>
            </a:r>
            <a:r>
              <a:rPr lang="zh-CN" altLang="zh-CN" dirty="0">
                <a:solidFill>
                  <a:schemeClr val="bg1"/>
                </a:solidFill>
                <a:latin typeface="Consolas" panose="020B0609020204030204" pitchFamily="49" charset="0"/>
                <a:ea typeface="楷体" panose="02010609060101010101" pitchFamily="49" charset="-122"/>
                <a:cs typeface="Consolas" panose="020B0609020204030204" pitchFamily="49" charset="0"/>
              </a:rPr>
              <a:t>。</a:t>
            </a:r>
          </a:p>
        </p:txBody>
      </p:sp>
      <p:sp>
        <p:nvSpPr>
          <p:cNvPr id="4" name="笑脸 3">
            <a:extLst>
              <a:ext uri="{FF2B5EF4-FFF2-40B4-BE49-F238E27FC236}">
                <a16:creationId xmlns:a16="http://schemas.microsoft.com/office/drawing/2014/main" id="{E16716DF-B409-2A4A-237C-4E3125E9BDC4}"/>
              </a:ext>
            </a:extLst>
          </p:cNvPr>
          <p:cNvSpPr/>
          <p:nvPr/>
        </p:nvSpPr>
        <p:spPr>
          <a:xfrm>
            <a:off x="7320136" y="6165304"/>
            <a:ext cx="360040" cy="36004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CCA6A28E-CB21-87B4-BAD4-E2CBFF8189B8}"/>
              </a:ext>
            </a:extLst>
          </p:cNvPr>
          <p:cNvSpPr txBox="1"/>
          <p:nvPr/>
        </p:nvSpPr>
        <p:spPr>
          <a:xfrm>
            <a:off x="5738188" y="2396591"/>
            <a:ext cx="2545796" cy="830997"/>
          </a:xfrm>
          <a:prstGeom prst="rect">
            <a:avLst/>
          </a:prstGeom>
          <a:noFill/>
        </p:spPr>
        <p:txBody>
          <a:bodyPr wrap="square" rtlCol="0">
            <a:spAutoFit/>
          </a:bodyPr>
          <a:lstStyle/>
          <a:p>
            <a:r>
              <a:rPr lang="en-US" altLang="zh-CN" dirty="0">
                <a:solidFill>
                  <a:srgbClr val="0000FF"/>
                </a:solidFill>
              </a:rPr>
              <a:t>f(D1)=10</a:t>
            </a:r>
          </a:p>
          <a:p>
            <a:r>
              <a:rPr lang="en-US" altLang="zh-CN" dirty="0">
                <a:solidFill>
                  <a:srgbClr val="0000FF"/>
                </a:solidFill>
              </a:rPr>
              <a:t>f(D2)=8</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127448" y="1231541"/>
            <a:ext cx="5500726" cy="5219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dirty="0">
                <a:solidFill>
                  <a:srgbClr val="FF0000"/>
                </a:solidFill>
                <a:latin typeface="华文楷体" panose="02010600040101010101" pitchFamily="2" charset="-122"/>
                <a:ea typeface="华文楷体" panose="02010600040101010101" pitchFamily="2" charset="-122"/>
                <a:cs typeface="Consolas" panose="020B0609020204030204" pitchFamily="49" charset="0"/>
              </a:rPr>
              <a:t>5.1.3 </a:t>
            </a:r>
            <a:r>
              <a:rPr lang="zh-CN" altLang="zh-CN" sz="2800" dirty="0">
                <a:solidFill>
                  <a:srgbClr val="FF0000"/>
                </a:solidFill>
                <a:latin typeface="华文楷体" panose="02010600040101010101" pitchFamily="2" charset="-122"/>
                <a:ea typeface="华文楷体" panose="02010600040101010101" pitchFamily="2" charset="-122"/>
                <a:cs typeface="Consolas" panose="020B0609020204030204" pitchFamily="49" charset="0"/>
              </a:rPr>
              <a:t>动态规划求解的基本步骤</a:t>
            </a:r>
          </a:p>
        </p:txBody>
      </p:sp>
      <p:sp>
        <p:nvSpPr>
          <p:cNvPr id="3" name="TextBox 2"/>
          <p:cNvSpPr txBox="1"/>
          <p:nvPr/>
        </p:nvSpPr>
        <p:spPr>
          <a:xfrm>
            <a:off x="983432" y="1753511"/>
            <a:ext cx="6786610" cy="460375"/>
          </a:xfrm>
          <a:prstGeom prst="rect">
            <a:avLst/>
          </a:prstGeom>
          <a:noFill/>
        </p:spPr>
        <p:txBody>
          <a:bodyPr wrap="square" rtlCol="0">
            <a:spAutoFit/>
          </a:bodyPr>
          <a:lstStyle/>
          <a:p>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能采用动态规划求解的问题的一般要具有</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个性质</a:t>
            </a:r>
            <a:r>
              <a:rPr lang="zh-CN"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TextBox 3"/>
          <p:cNvSpPr txBox="1"/>
          <p:nvPr/>
        </p:nvSpPr>
        <p:spPr>
          <a:xfrm>
            <a:off x="1127448" y="2348880"/>
            <a:ext cx="7643866" cy="42462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4"/>
              </a:buBlip>
            </a:pPr>
            <a:r>
              <a:rPr lang="zh-CN" altLang="zh-CN" sz="2000" dirty="0">
                <a:solidFill>
                  <a:srgbClr val="FF0000"/>
                </a:solidFill>
                <a:ea typeface="楷体" panose="02010609060101010101" pitchFamily="49" charset="-122"/>
                <a:cs typeface="Times New Roman" panose="02020603050405020304" pitchFamily="18" charset="0"/>
              </a:rPr>
              <a:t>最优性原理</a:t>
            </a:r>
            <a:r>
              <a:rPr lang="zh-CN" altLang="zh-CN" sz="2000" dirty="0">
                <a:solidFill>
                  <a:srgbClr val="0000FF"/>
                </a:solidFill>
                <a:ea typeface="楷体" panose="02010609060101010101" pitchFamily="49" charset="-122"/>
                <a:cs typeface="Times New Roman" panose="02020603050405020304" pitchFamily="18" charset="0"/>
              </a:rPr>
              <a:t>：如果问题的最优解所包含的子问题的解也是最优的</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就称该问题具有最优子结构</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即满足最优性原理。</a:t>
            </a:r>
          </a:p>
          <a:p>
            <a:pPr marL="457200" indent="-457200">
              <a:lnSpc>
                <a:spcPct val="150000"/>
              </a:lnSpc>
              <a:buBlip>
                <a:blip r:embed="rId4"/>
              </a:buBlip>
            </a:pPr>
            <a:r>
              <a:rPr lang="zh-CN" altLang="zh-CN" sz="2000" dirty="0">
                <a:solidFill>
                  <a:srgbClr val="FF0000"/>
                </a:solidFill>
                <a:ea typeface="楷体" panose="02010609060101010101" pitchFamily="49" charset="-122"/>
                <a:cs typeface="Times New Roman" panose="02020603050405020304" pitchFamily="18" charset="0"/>
              </a:rPr>
              <a:t>无后效性</a:t>
            </a:r>
            <a:r>
              <a:rPr lang="zh-CN" altLang="zh-CN" sz="2000" dirty="0">
                <a:solidFill>
                  <a:srgbClr val="0000FF"/>
                </a:solidFill>
                <a:ea typeface="楷体" panose="02010609060101010101" pitchFamily="49" charset="-122"/>
                <a:cs typeface="Times New Roman" panose="02020603050405020304" pitchFamily="18" charset="0"/>
              </a:rPr>
              <a:t>：即某阶段状态一旦确定</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就不受这个状态以后决策的影响。也就是说</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某状态以后的过程不会影响以前的状态</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只与当前状态有关。</a:t>
            </a:r>
          </a:p>
          <a:p>
            <a:pPr marL="457200" indent="-457200">
              <a:lnSpc>
                <a:spcPct val="150000"/>
              </a:lnSpc>
              <a:buBlip>
                <a:blip r:embed="rId4"/>
              </a:buBlip>
            </a:pPr>
            <a:r>
              <a:rPr lang="zh-CN" altLang="zh-CN" sz="2000" dirty="0">
                <a:solidFill>
                  <a:srgbClr val="FF0000"/>
                </a:solidFill>
                <a:ea typeface="楷体" panose="02010609060101010101" pitchFamily="49" charset="-122"/>
                <a:cs typeface="Times New Roman" panose="02020603050405020304" pitchFamily="18" charset="0"/>
              </a:rPr>
              <a:t>有重叠子问题</a:t>
            </a:r>
            <a:r>
              <a:rPr lang="zh-CN" altLang="zh-CN" sz="2000" dirty="0">
                <a:solidFill>
                  <a:srgbClr val="0000FF"/>
                </a:solidFill>
                <a:ea typeface="楷体" panose="02010609060101010101" pitchFamily="49" charset="-122"/>
                <a:cs typeface="Times New Roman" panose="02020603050405020304" pitchFamily="18" charset="0"/>
              </a:rPr>
              <a:t>：即子问题之间是不独立的</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一个子问题在下一阶段决策中可能被多次使用到。（该性质并不是动态规划适用的必要条件</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但是如果没有这条性质</a:t>
            </a:r>
            <a:r>
              <a:rPr lang="zh-CN" altLang="en-US" sz="2000" dirty="0">
                <a:solidFill>
                  <a:srgbClr val="0000FF"/>
                </a:solidFill>
                <a:ea typeface="楷体" panose="02010609060101010101" pitchFamily="49" charset="-122"/>
                <a:cs typeface="Times New Roman" panose="02020603050405020304" pitchFamily="18" charset="0"/>
              </a:rPr>
              <a:t>，</a:t>
            </a:r>
            <a:r>
              <a:rPr lang="zh-CN" altLang="zh-CN" sz="2000" dirty="0">
                <a:solidFill>
                  <a:srgbClr val="0000FF"/>
                </a:solidFill>
                <a:ea typeface="楷体" panose="02010609060101010101" pitchFamily="49" charset="-122"/>
                <a:cs typeface="Times New Roman" panose="02020603050405020304" pitchFamily="18" charset="0"/>
              </a:rPr>
              <a:t>动态规划算法同其他算法相比就不具备优势）。</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551807" y="1257439"/>
            <a:ext cx="7561262" cy="460375"/>
          </a:xfrm>
          <a:prstGeom prst="rect">
            <a:avLst/>
          </a:prstGeom>
          <a:noFill/>
          <a:ln w="38100" algn="ctr">
            <a:noFill/>
            <a:miter lim="800000"/>
          </a:ln>
          <a:effectLst/>
        </p:spPr>
        <p:txBody>
          <a:bodyPr>
            <a:spAutoFit/>
          </a:bodyPr>
          <a:lstStyle/>
          <a:p>
            <a:pPr>
              <a:spcBef>
                <a:spcPct val="50000"/>
              </a:spcBef>
            </a:pPr>
            <a:r>
              <a:rPr lang="zh-CN" altLang="en-US" dirty="0">
                <a:solidFill>
                  <a:srgbClr val="0000FF"/>
                </a:solidFill>
                <a:effectLst/>
                <a:latin typeface="华文楷体" panose="02010600040101010101" pitchFamily="2" charset="-122"/>
                <a:ea typeface="华文楷体" panose="02010600040101010101" pitchFamily="2" charset="-122"/>
                <a:cs typeface="Times New Roman" panose="02020603050405020304" pitchFamily="18" charset="0"/>
              </a:rPr>
              <a:t>实际应用中简化的步骤：</a:t>
            </a:r>
          </a:p>
        </p:txBody>
      </p:sp>
      <p:sp>
        <p:nvSpPr>
          <p:cNvPr id="181251" name="Text Box 3"/>
          <p:cNvSpPr txBox="1">
            <a:spLocks noChangeArrowheads="1"/>
          </p:cNvSpPr>
          <p:nvPr/>
        </p:nvSpPr>
        <p:spPr bwMode="auto">
          <a:xfrm>
            <a:off x="624832" y="1905139"/>
            <a:ext cx="6961207" cy="368300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bIns="180000">
            <a:spAutoFit/>
          </a:bodyPr>
          <a:lstStyle/>
          <a:p>
            <a:pPr marL="342900" indent="-342900">
              <a:lnSpc>
                <a:spcPct val="150000"/>
              </a:lnSpc>
              <a:buFontTx/>
              <a:buAutoNum type="circleNumDbPlain"/>
            </a:pPr>
            <a:r>
              <a:rPr lang="en-US" altLang="zh-CN" dirty="0">
                <a:solidFill>
                  <a:srgbClr val="0000FF"/>
                </a:solidFill>
                <a:latin typeface="华文楷体" panose="02010600040101010101" pitchFamily="2" charset="-122"/>
                <a:ea typeface="华文楷体" panose="02010600040101010101" pitchFamily="2" charset="-122"/>
              </a:rPr>
              <a:t> </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分析最优解的性质，并刻画其结构特征。</a:t>
            </a:r>
          </a:p>
          <a:p>
            <a:pPr marL="342900" indent="-342900">
              <a:lnSpc>
                <a:spcPct val="150000"/>
              </a:lnSpc>
              <a:buFontTx/>
              <a:buAutoNum type="circleNumDbPlain"/>
            </a:pP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递归的定义最优解。</a:t>
            </a:r>
          </a:p>
          <a:p>
            <a:pPr marL="342900" indent="-342900">
              <a:lnSpc>
                <a:spcPct val="150000"/>
              </a:lnSpc>
              <a:buFontTx/>
              <a:buAutoNum type="circleNumDbPlain"/>
            </a:pP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以自底向上或自顶向下的记忆化方式计算出最优值。</a:t>
            </a:r>
          </a:p>
          <a:p>
            <a:pPr marL="342900" indent="-342900">
              <a:lnSpc>
                <a:spcPct val="150000"/>
              </a:lnSpc>
              <a:buFontTx/>
              <a:buAutoNum type="circleNumDbPlain"/>
            </a:pP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根据计算最优值时得到的信息，构造问题的最优解。</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983432" y="404177"/>
            <a:ext cx="5889638" cy="5219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华文楷体" panose="02010600040101010101" pitchFamily="2" charset="-122"/>
                <a:ea typeface="华文楷体" panose="02010600040101010101" pitchFamily="2" charset="-122"/>
                <a:cs typeface="Consolas" panose="020B0609020204030204" pitchFamily="49" charset="0"/>
              </a:rPr>
              <a:t>5.1.4 </a:t>
            </a:r>
            <a:r>
              <a:rPr lang="zh-CN" altLang="en-US" sz="2800" dirty="0">
                <a:solidFill>
                  <a:srgbClr val="FF0000"/>
                </a:solidFill>
                <a:latin typeface="华文楷体" panose="02010600040101010101" pitchFamily="2" charset="-122"/>
                <a:ea typeface="华文楷体" panose="02010600040101010101" pitchFamily="2" charset="-122"/>
                <a:cs typeface="Consolas" panose="020B0609020204030204" pitchFamily="49" charset="0"/>
              </a:rPr>
              <a:t>动态规划与其他方法的比较</a:t>
            </a:r>
          </a:p>
        </p:txBody>
      </p:sp>
      <p:sp>
        <p:nvSpPr>
          <p:cNvPr id="180227" name="Text Box 3"/>
          <p:cNvSpPr txBox="1">
            <a:spLocks noChangeArrowheads="1"/>
          </p:cNvSpPr>
          <p:nvPr/>
        </p:nvSpPr>
        <p:spPr bwMode="auto">
          <a:xfrm>
            <a:off x="983432" y="1340768"/>
            <a:ext cx="7775575" cy="4707890"/>
          </a:xfrm>
          <a:prstGeom prst="rect">
            <a:avLst/>
          </a:prstGeom>
          <a:noFill/>
          <a:ln w="38100" algn="ctr">
            <a:noFill/>
            <a:miter lim="800000"/>
          </a:ln>
          <a:effectLst/>
        </p:spPr>
        <p:txBody>
          <a:bodyPr>
            <a:spAutoFit/>
          </a:bodyPr>
          <a:lstStyle/>
          <a:p>
            <a:pPr>
              <a:lnSpc>
                <a:spcPct val="150000"/>
              </a:lnSpc>
              <a:spcBef>
                <a:spcPct val="50000"/>
              </a:spcBef>
            </a:pPr>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rgbClr val="0000FF"/>
                </a:solidFill>
                <a:latin typeface="华文楷体" panose="02010600040101010101" pitchFamily="2" charset="-122"/>
                <a:ea typeface="华文楷体" panose="02010600040101010101" pitchFamily="2" charset="-122"/>
              </a:rPr>
              <a:t>动态规划的基本思想与分治法类似，也是将待求解的问题分解为若干个子问题（阶段），按顺序求解子阶段，前一子问题的解，为后一子问题的求解提供了有用的信息。</a:t>
            </a:r>
          </a:p>
          <a:p>
            <a:pPr>
              <a:lnSpc>
                <a:spcPct val="150000"/>
              </a:lnSpc>
              <a:spcBef>
                <a:spcPct val="50000"/>
              </a:spcBef>
            </a:pPr>
            <a:r>
              <a:rPr lang="zh-CN" altLang="en-US" dirty="0">
                <a:solidFill>
                  <a:srgbClr val="0000FF"/>
                </a:solidFill>
                <a:latin typeface="华文楷体" panose="02010600040101010101" pitchFamily="2" charset="-122"/>
                <a:ea typeface="华文楷体" panose="02010600040101010101" pitchFamily="2" charset="-122"/>
              </a:rPr>
              <a:t>　　在求解任一子问题时，列出各种可能的局部解，通过决策保留那些有可能达到最优的局部解，丢弃其他局部解。依次解决各子问题，最后一个子问题就是初始问题的解。</a:t>
            </a:r>
          </a:p>
        </p:txBody>
      </p:sp>
    </p:spTree>
    <p:extLst>
      <p:ext uri="{BB962C8B-B14F-4D97-AF65-F5344CB8AC3E}">
        <p14:creationId xmlns:p14="http://schemas.microsoft.com/office/powerpoint/2010/main" val="260867759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24205" y="1485265"/>
            <a:ext cx="7755255" cy="3046095"/>
          </a:xfrm>
          <a:prstGeom prst="rect">
            <a:avLst/>
          </a:prstGeom>
          <a:noFill/>
          <a:ln w="38100" algn="ctr">
            <a:noFill/>
            <a:miter lim="800000"/>
          </a:ln>
          <a:effectLst/>
        </p:spPr>
        <p:txBody>
          <a:bodyPr wrap="square">
            <a:spAutoFit/>
          </a:bodyPr>
          <a:lstStyle/>
          <a:p>
            <a:pPr>
              <a:lnSpc>
                <a:spcPct val="150000"/>
              </a:lnSpc>
              <a:spcBef>
                <a:spcPct val="50000"/>
              </a:spcBef>
            </a:pPr>
            <a:r>
              <a:rPr lang="zh-CN" altLang="en-US" dirty="0">
                <a:solidFill>
                  <a:srgbClr val="0000FF"/>
                </a:solidFill>
                <a:latin typeface="微软雅黑" panose="020B0503020204020204" pitchFamily="34" charset="-122"/>
                <a:ea typeface="微软雅黑" panose="020B0503020204020204" pitchFamily="34" charset="-122"/>
              </a:rPr>
              <a:t>　　</a:t>
            </a:r>
            <a:r>
              <a:rPr lang="zh-CN" altLang="en-US" dirty="0">
                <a:solidFill>
                  <a:srgbClr val="0000FF"/>
                </a:solidFill>
                <a:latin typeface="华文楷体" panose="02010600040101010101" pitchFamily="2" charset="-122"/>
                <a:ea typeface="华文楷体" panose="02010600040101010101" pitchFamily="2" charset="-122"/>
              </a:rPr>
              <a:t>动态规划方法又和贪心法有些相似，在动态规划中，可将一个问题的解决方案视为一系列决策的结果。</a:t>
            </a:r>
          </a:p>
          <a:p>
            <a:pPr>
              <a:lnSpc>
                <a:spcPct val="150000"/>
              </a:lnSpc>
              <a:spcBef>
                <a:spcPct val="50000"/>
              </a:spcBef>
            </a:pPr>
            <a:r>
              <a:rPr lang="zh-CN" altLang="en-US" dirty="0">
                <a:solidFill>
                  <a:srgbClr val="0000FF"/>
                </a:solidFill>
                <a:latin typeface="华文楷体" panose="02010600040101010101" pitchFamily="2" charset="-122"/>
                <a:ea typeface="华文楷体" panose="02010600040101010101" pitchFamily="2" charset="-122"/>
              </a:rPr>
              <a:t>　　不同的是，在贪心法中，每采用一次贪心准则便做出一个不可回溯的决策，还要考察每个最优决策序列中是否包含一个最优子序列。</a:t>
            </a:r>
          </a:p>
        </p:txBody>
      </p:sp>
    </p:spTree>
    <p:extLst>
      <p:ext uri="{BB962C8B-B14F-4D97-AF65-F5344CB8AC3E}">
        <p14:creationId xmlns:p14="http://schemas.microsoft.com/office/powerpoint/2010/main" val="366818818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623505" y="1197276"/>
            <a:ext cx="8572560" cy="3415030"/>
          </a:xfrm>
          <a:prstGeom prst="rect">
            <a:avLst/>
          </a:prstGeom>
          <a:noFill/>
        </p:spPr>
        <p:txBody>
          <a:bodyPr wrap="square" rtlCol="0">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【问题描述】</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给定高度为</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的一个整数三角形</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找出从顶部到底部的最小路径和</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只能向</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下</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移动相邻的结点。首先输入</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接下来的</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行</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第</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行输入</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个整数</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输出分为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行</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第一行为最小路径</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第</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行为最小路径和。</a:t>
            </a:r>
            <a:endPar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例如</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，下</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图是一个</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=4</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的三角形</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输出的路径是</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2 3 5 3</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最小路径是</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13</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
        <p:nvSpPr>
          <p:cNvPr id="4" name="TextBox 3"/>
          <p:cNvSpPr txBox="1"/>
          <p:nvPr/>
        </p:nvSpPr>
        <p:spPr>
          <a:xfrm>
            <a:off x="4591013" y="4145599"/>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2</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5" name="TextBox 4"/>
          <p:cNvSpPr txBox="1"/>
          <p:nvPr/>
        </p:nvSpPr>
        <p:spPr>
          <a:xfrm>
            <a:off x="4305261" y="4645665"/>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3</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6" name="TextBox 5"/>
          <p:cNvSpPr txBox="1"/>
          <p:nvPr/>
        </p:nvSpPr>
        <p:spPr>
          <a:xfrm>
            <a:off x="4876765" y="4645665"/>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4</a:t>
            </a:r>
          </a:p>
        </p:txBody>
      </p:sp>
      <p:sp>
        <p:nvSpPr>
          <p:cNvPr id="7" name="TextBox 6"/>
          <p:cNvSpPr txBox="1"/>
          <p:nvPr/>
        </p:nvSpPr>
        <p:spPr>
          <a:xfrm>
            <a:off x="4591013" y="5102811"/>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5</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8" name="TextBox 7"/>
          <p:cNvSpPr txBox="1"/>
          <p:nvPr/>
        </p:nvSpPr>
        <p:spPr>
          <a:xfrm>
            <a:off x="5091079" y="5102811"/>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7</a:t>
            </a:r>
          </a:p>
        </p:txBody>
      </p:sp>
      <p:sp>
        <p:nvSpPr>
          <p:cNvPr id="9" name="TextBox 8"/>
          <p:cNvSpPr txBox="1"/>
          <p:nvPr/>
        </p:nvSpPr>
        <p:spPr>
          <a:xfrm>
            <a:off x="4019509" y="5102811"/>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6</a:t>
            </a:r>
          </a:p>
        </p:txBody>
      </p:sp>
      <p:sp>
        <p:nvSpPr>
          <p:cNvPr id="10" name="TextBox 9"/>
          <p:cNvSpPr txBox="1"/>
          <p:nvPr/>
        </p:nvSpPr>
        <p:spPr>
          <a:xfrm>
            <a:off x="3733757" y="5602877"/>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8</a:t>
            </a:r>
          </a:p>
        </p:txBody>
      </p:sp>
      <p:sp>
        <p:nvSpPr>
          <p:cNvPr id="11" name="TextBox 10"/>
          <p:cNvSpPr txBox="1"/>
          <p:nvPr/>
        </p:nvSpPr>
        <p:spPr>
          <a:xfrm>
            <a:off x="4305261" y="5602877"/>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3</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12" name="TextBox 11"/>
          <p:cNvSpPr txBox="1"/>
          <p:nvPr/>
        </p:nvSpPr>
        <p:spPr>
          <a:xfrm>
            <a:off x="4876765" y="5602877"/>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9</a:t>
            </a:r>
          </a:p>
        </p:txBody>
      </p:sp>
      <p:sp>
        <p:nvSpPr>
          <p:cNvPr id="13" name="TextBox 12"/>
          <p:cNvSpPr txBox="1"/>
          <p:nvPr/>
        </p:nvSpPr>
        <p:spPr>
          <a:xfrm>
            <a:off x="5376831" y="5602877"/>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2</a:t>
            </a:r>
          </a:p>
        </p:txBody>
      </p:sp>
      <p:sp>
        <p:nvSpPr>
          <p:cNvPr id="14" name="基础扎实 / Strong Preparation">
            <a:extLst>
              <a:ext uri="{FF2B5EF4-FFF2-40B4-BE49-F238E27FC236}">
                <a16:creationId xmlns:a16="http://schemas.microsoft.com/office/drawing/2014/main" id="{58D5C316-52D7-A60D-1589-FA5925E8FBB6}"/>
              </a:ext>
            </a:extLst>
          </p:cNvPr>
          <p:cNvSpPr txBox="1"/>
          <p:nvPr/>
        </p:nvSpPr>
        <p:spPr>
          <a:xfrm>
            <a:off x="2605230" y="367895"/>
            <a:ext cx="5868878" cy="561530"/>
          </a:xfrm>
          <a:prstGeom prst="rect">
            <a:avLst/>
          </a:prstGeom>
          <a:noFill/>
          <a:ln>
            <a:noFill/>
          </a:ln>
        </p:spPr>
        <p:txBody>
          <a:bodyPr wrap="square" lIns="68533" tIns="34266" rIns="68533" bIns="34266" rtlCol="0">
            <a:spAutoFit/>
          </a:bodyPr>
          <a:lstStyle/>
          <a:p>
            <a:pPr algn="ctr" defTabSz="950405" fontAlgn="auto">
              <a:spcBef>
                <a:spcPts val="0"/>
              </a:spcBef>
              <a:spcAft>
                <a:spcPts val="0"/>
              </a:spcAft>
              <a:buClr>
                <a:prstClr val="white"/>
              </a:buClr>
              <a:defRPr/>
            </a:pP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a:t>
            </a: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2</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 求解三角形最小路径问题</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1055440" y="1115029"/>
            <a:ext cx="7286676" cy="5219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dirty="0">
                <a:solidFill>
                  <a:srgbClr val="0000FF"/>
                </a:solidFill>
                <a:latin typeface="+mn-ea"/>
                <a:cs typeface="Consolas" panose="020B0609020204030204" pitchFamily="49" charset="0"/>
              </a:rPr>
              <a:t>5.1.1  </a:t>
            </a:r>
            <a:r>
              <a:rPr lang="zh-CN" altLang="zh-CN" sz="2800" dirty="0">
                <a:solidFill>
                  <a:srgbClr val="0000FF"/>
                </a:solidFill>
                <a:latin typeface="+mn-ea"/>
                <a:cs typeface="Consolas" panose="020B0609020204030204" pitchFamily="49" charset="0"/>
              </a:rPr>
              <a:t>从求解斐波那契数列看动态规划法</a:t>
            </a:r>
            <a:endParaRPr lang="zh-CN" altLang="en-US" sz="2800" dirty="0">
              <a:solidFill>
                <a:srgbClr val="0000FF"/>
              </a:solidFill>
              <a:latin typeface="+mn-ea"/>
              <a:cs typeface="Consolas" panose="020B0609020204030204" pitchFamily="49" charset="0"/>
            </a:endParaRPr>
          </a:p>
        </p:txBody>
      </p:sp>
      <p:sp>
        <p:nvSpPr>
          <p:cNvPr id="150536" name="Rectangle 8"/>
          <p:cNvSpPr>
            <a:spLocks noChangeArrowheads="1"/>
          </p:cNvSpPr>
          <p:nvPr/>
        </p:nvSpPr>
        <p:spPr bwMode="auto">
          <a:xfrm>
            <a:off x="769720" y="2398675"/>
            <a:ext cx="309880" cy="460375"/>
          </a:xfrm>
          <a:prstGeom prst="rect">
            <a:avLst/>
          </a:prstGeom>
          <a:noFill/>
          <a:ln w="9525">
            <a:noFill/>
            <a:miter lim="800000"/>
          </a:ln>
          <a:effectLst/>
        </p:spPr>
        <p:txBody>
          <a:bodyPr wrap="none" anchor="ctr">
            <a:spAutoFit/>
          </a:bodyPr>
          <a:lstStyle/>
          <a:p>
            <a:endParaRPr lang="zh-CN" altLang="en-US"/>
          </a:p>
        </p:txBody>
      </p:sp>
      <p:sp>
        <p:nvSpPr>
          <p:cNvPr id="9" name="TextBox 8"/>
          <p:cNvSpPr txBox="1"/>
          <p:nvPr/>
        </p:nvSpPr>
        <p:spPr>
          <a:xfrm>
            <a:off x="1055505" y="1780819"/>
            <a:ext cx="5019675" cy="460375"/>
          </a:xfrm>
          <a:prstGeom prst="rect">
            <a:avLst/>
          </a:prstGeom>
          <a:noFill/>
        </p:spPr>
        <p:txBody>
          <a:bodyPr wrap="square" rtlCol="0">
            <a:spAutoFit/>
          </a:bodyPr>
          <a:lstStyle/>
          <a:p>
            <a:r>
              <a:rPr lang="zh-CN" altLang="zh-CN" dirty="0">
                <a:solidFill>
                  <a:srgbClr val="0000FF"/>
                </a:solidFill>
                <a:latin typeface="华文楷体" panose="02010600040101010101" pitchFamily="2" charset="-122"/>
                <a:ea typeface="华文楷体" panose="02010600040101010101" pitchFamily="2" charset="-122"/>
              </a:rPr>
              <a:t>求解斐波那契数列的递归算法</a:t>
            </a:r>
          </a:p>
        </p:txBody>
      </p:sp>
      <p:sp>
        <p:nvSpPr>
          <p:cNvPr id="10" name="TextBox 9"/>
          <p:cNvSpPr txBox="1"/>
          <p:nvPr/>
        </p:nvSpPr>
        <p:spPr>
          <a:xfrm>
            <a:off x="1055505" y="2319934"/>
            <a:ext cx="7694295" cy="424624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count=1;		</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累计调用的步骤</a:t>
            </a:r>
          </a:p>
          <a:p>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int Fib(int n)		//</a:t>
            </a:r>
            <a:r>
              <a:rPr lang="zh-CN"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算法</a:t>
            </a: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printf("(%d)</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Fib(%d)\n"</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count++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if (n==1 || n==2)</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printf("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Fib(%d)=%d\n"</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return 1;</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int x=Fib(n-1);</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y=Fib(n-2);</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printf("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Fib(%d)=Fib(%d)+Fib(%d)=%d\n"</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n</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n-1</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n-2</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x+y);</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return x+y;</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 name="基础扎实 / Strong Preparation">
            <a:extLst>
              <a:ext uri="{FF2B5EF4-FFF2-40B4-BE49-F238E27FC236}">
                <a16:creationId xmlns:a16="http://schemas.microsoft.com/office/drawing/2014/main" id="{FE37C20F-BF1D-90A0-4785-DB396960489A}"/>
              </a:ext>
            </a:extLst>
          </p:cNvPr>
          <p:cNvSpPr txBox="1"/>
          <p:nvPr/>
        </p:nvSpPr>
        <p:spPr>
          <a:xfrm>
            <a:off x="3161561" y="553499"/>
            <a:ext cx="5868878" cy="561530"/>
          </a:xfrm>
          <a:prstGeom prst="rect">
            <a:avLst/>
          </a:prstGeom>
          <a:noFill/>
          <a:ln>
            <a:noFill/>
          </a:ln>
        </p:spPr>
        <p:txBody>
          <a:bodyPr wrap="square" lIns="68533" tIns="34266" rIns="68533" bIns="34266" rtlCol="0">
            <a:spAutoFit/>
          </a:bodyPr>
          <a:lstStyle/>
          <a:p>
            <a:pPr algn="ctr" defTabSz="950405" fontAlgn="auto">
              <a:spcBef>
                <a:spcPts val="0"/>
              </a:spcBef>
              <a:spcAft>
                <a:spcPts val="0"/>
              </a:spcAft>
              <a:buClr>
                <a:prstClr val="white"/>
              </a:buClr>
              <a:defRPr/>
            </a:pP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.1 动态规划概述</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61670" y="629285"/>
            <a:ext cx="7965440" cy="911860"/>
          </a:xfrm>
          <a:prstGeom prst="rect">
            <a:avLst/>
          </a:prstGeom>
          <a:noFill/>
        </p:spPr>
        <p:txBody>
          <a:bodyPr wrap="square" rtlCol="0">
            <a:spAutoFit/>
          </a:bodyPr>
          <a:lstStyle/>
          <a:p>
            <a:pPr>
              <a:lnSpc>
                <a:spcPts val="32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【问题求解】</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将三角形采用二维数组</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存放</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，前面</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的三角形对应的二维数组如</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下：</a:t>
            </a:r>
          </a:p>
        </p:txBody>
      </p:sp>
      <p:sp>
        <p:nvSpPr>
          <p:cNvPr id="3" name="TextBox 2"/>
          <p:cNvSpPr txBox="1"/>
          <p:nvPr/>
        </p:nvSpPr>
        <p:spPr>
          <a:xfrm>
            <a:off x="805180" y="3716655"/>
            <a:ext cx="7809865" cy="911860"/>
          </a:xfrm>
          <a:prstGeom prst="rect">
            <a:avLst/>
          </a:prstGeom>
          <a:noFill/>
        </p:spPr>
        <p:txBody>
          <a:bodyPr wrap="square" rtlCol="0">
            <a:spAutoFit/>
          </a:bodyPr>
          <a:lstStyle/>
          <a:p>
            <a:pPr>
              <a:lnSpc>
                <a:spcPts val="3200"/>
              </a:lnSpc>
            </a:pP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从顶部到底部查找最小路径</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那么结点（</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）的前驱结点只有（</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）两个</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grpSp>
        <p:nvGrpSpPr>
          <p:cNvPr id="14" name="组合 13"/>
          <p:cNvGrpSpPr/>
          <p:nvPr/>
        </p:nvGrpSpPr>
        <p:grpSpPr>
          <a:xfrm>
            <a:off x="1732542" y="1645269"/>
            <a:ext cx="1928826" cy="1856058"/>
            <a:chOff x="1643042" y="1142984"/>
            <a:chExt cx="1928826" cy="1856058"/>
          </a:xfrm>
        </p:grpSpPr>
        <p:sp>
          <p:nvSpPr>
            <p:cNvPr id="4" name="TextBox 3"/>
            <p:cNvSpPr txBox="1"/>
            <p:nvPr/>
          </p:nvSpPr>
          <p:spPr>
            <a:xfrm>
              <a:off x="1643042" y="1142984"/>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2</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5" name="TextBox 4"/>
            <p:cNvSpPr txBox="1"/>
            <p:nvPr/>
          </p:nvSpPr>
          <p:spPr>
            <a:xfrm>
              <a:off x="1643042" y="1643050"/>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3</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6" name="TextBox 5"/>
            <p:cNvSpPr txBox="1"/>
            <p:nvPr/>
          </p:nvSpPr>
          <p:spPr>
            <a:xfrm>
              <a:off x="2214546" y="1643050"/>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4</a:t>
              </a:r>
            </a:p>
          </p:txBody>
        </p:sp>
        <p:sp>
          <p:nvSpPr>
            <p:cNvPr id="7" name="TextBox 6"/>
            <p:cNvSpPr txBox="1"/>
            <p:nvPr/>
          </p:nvSpPr>
          <p:spPr>
            <a:xfrm>
              <a:off x="2214546" y="2100196"/>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5</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8" name="TextBox 7"/>
            <p:cNvSpPr txBox="1"/>
            <p:nvPr/>
          </p:nvSpPr>
          <p:spPr>
            <a:xfrm>
              <a:off x="2786050" y="2100196"/>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7</a:t>
              </a:r>
            </a:p>
          </p:txBody>
        </p:sp>
        <p:sp>
          <p:nvSpPr>
            <p:cNvPr id="9" name="TextBox 8"/>
            <p:cNvSpPr txBox="1"/>
            <p:nvPr/>
          </p:nvSpPr>
          <p:spPr>
            <a:xfrm>
              <a:off x="1643042" y="2100196"/>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6</a:t>
              </a:r>
            </a:p>
          </p:txBody>
        </p:sp>
        <p:sp>
          <p:nvSpPr>
            <p:cNvPr id="10" name="TextBox 9"/>
            <p:cNvSpPr txBox="1"/>
            <p:nvPr/>
          </p:nvSpPr>
          <p:spPr>
            <a:xfrm>
              <a:off x="1643042" y="2600262"/>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8</a:t>
              </a:r>
            </a:p>
          </p:txBody>
        </p:sp>
        <p:sp>
          <p:nvSpPr>
            <p:cNvPr id="11" name="TextBox 10"/>
            <p:cNvSpPr txBox="1"/>
            <p:nvPr/>
          </p:nvSpPr>
          <p:spPr>
            <a:xfrm>
              <a:off x="2214546" y="2600262"/>
              <a:ext cx="285752" cy="398780"/>
            </a:xfrm>
            <a:prstGeom prst="rect">
              <a:avLst/>
            </a:prstGeom>
            <a:noFill/>
          </p:spPr>
          <p:txBody>
            <a:bodyPr wrap="square" rtlCol="0">
              <a:spAutoFit/>
            </a:bodyPr>
            <a:lstStyle/>
            <a:p>
              <a:r>
                <a:rPr lang="en-US" altLang="zh-CN" sz="2000">
                  <a:solidFill>
                    <a:srgbClr val="FF0000"/>
                  </a:solidFill>
                  <a:latin typeface="Consolas" panose="020B0609020204030204" pitchFamily="49" charset="0"/>
                  <a:cs typeface="Consolas" panose="020B0609020204030204" pitchFamily="49" charset="0"/>
                </a:rPr>
                <a:t>3</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12" name="TextBox 11"/>
            <p:cNvSpPr txBox="1"/>
            <p:nvPr/>
          </p:nvSpPr>
          <p:spPr>
            <a:xfrm>
              <a:off x="2786050" y="2600262"/>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9</a:t>
              </a:r>
            </a:p>
          </p:txBody>
        </p:sp>
        <p:sp>
          <p:nvSpPr>
            <p:cNvPr id="13" name="TextBox 12"/>
            <p:cNvSpPr txBox="1"/>
            <p:nvPr/>
          </p:nvSpPr>
          <p:spPr>
            <a:xfrm>
              <a:off x="3286116" y="2600262"/>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2</a:t>
              </a:r>
            </a:p>
          </p:txBody>
        </p:sp>
      </p:grpSp>
      <p:grpSp>
        <p:nvGrpSpPr>
          <p:cNvPr id="22" name="组合 21"/>
          <p:cNvGrpSpPr/>
          <p:nvPr/>
        </p:nvGrpSpPr>
        <p:grpSpPr>
          <a:xfrm>
            <a:off x="2804112" y="4931417"/>
            <a:ext cx="2214578" cy="1428760"/>
            <a:chOff x="2714612" y="4429132"/>
            <a:chExt cx="2214578" cy="1428760"/>
          </a:xfrm>
        </p:grpSpPr>
        <p:sp>
          <p:nvSpPr>
            <p:cNvPr id="15" name="矩形 14"/>
            <p:cNvSpPr/>
            <p:nvPr/>
          </p:nvSpPr>
          <p:spPr>
            <a:xfrm>
              <a:off x="3929058" y="5357826"/>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anose="020B0609020204030204" pitchFamily="49" charset="0"/>
                  <a:cs typeface="Consolas" panose="020B0609020204030204" pitchFamily="49" charset="0"/>
                </a:rPr>
                <a:t>i</a:t>
              </a:r>
              <a:r>
                <a:rPr lang="zh-CN" altLang="en-US" sz="1600">
                  <a:solidFill>
                    <a:srgbClr val="0000FF"/>
                  </a:solidFill>
                  <a:latin typeface="Consolas" panose="020B0609020204030204" pitchFamily="49" charset="0"/>
                  <a:cs typeface="Consolas" panose="020B0609020204030204" pitchFamily="49" charset="0"/>
                </a:rPr>
                <a:t>，</a:t>
              </a:r>
              <a:r>
                <a:rPr lang="en-US" altLang="zh-CN" sz="1600" i="1">
                  <a:solidFill>
                    <a:srgbClr val="0000FF"/>
                  </a:solidFill>
                  <a:latin typeface="Consolas" panose="020B0609020204030204" pitchFamily="49" charset="0"/>
                  <a:cs typeface="Consolas" panose="020B0609020204030204" pitchFamily="49" charset="0"/>
                </a:rPr>
                <a:t>j</a:t>
              </a:r>
              <a:endParaRPr lang="zh-CN" altLang="en-US" sz="1600" i="1">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3929058" y="4429132"/>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-1</a:t>
              </a:r>
              <a:r>
                <a:rPr lang="zh-CN" altLang="en-US" sz="1600">
                  <a:solidFill>
                    <a:srgbClr val="0000FF"/>
                  </a:solidFill>
                  <a:latin typeface="Consolas" panose="020B0609020204030204" pitchFamily="49" charset="0"/>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j</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2714612" y="4429132"/>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-1</a:t>
              </a:r>
              <a:r>
                <a:rPr lang="zh-CN" altLang="en-US" sz="1600">
                  <a:solidFill>
                    <a:srgbClr val="0000FF"/>
                  </a:solidFill>
                  <a:latin typeface="Consolas" panose="020B0609020204030204" pitchFamily="49" charset="0"/>
                  <a:cs typeface="Consolas" panose="020B0609020204030204" pitchFamily="49" charset="0"/>
                </a:rPr>
                <a:t>，</a:t>
              </a:r>
              <a:r>
                <a:rPr lang="en-US" altLang="zh-CN" sz="1600" i="1">
                  <a:solidFill>
                    <a:srgbClr val="0000FF"/>
                  </a:solidFill>
                  <a:latin typeface="Consolas" panose="020B0609020204030204" pitchFamily="49" charset="0"/>
                  <a:cs typeface="Consolas" panose="020B0609020204030204" pitchFamily="49" charset="0"/>
                </a:rPr>
                <a:t>j</a:t>
              </a:r>
              <a:r>
                <a:rPr lang="en-US" altLang="zh-CN" sz="160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a:stCxn id="16" idx="2"/>
              <a:endCxn id="15" idx="0"/>
            </p:cNvCxnSpPr>
            <p:nvPr/>
          </p:nvCxnSpPr>
          <p:spPr>
            <a:xfrm rot="5400000">
              <a:off x="4214810" y="5143512"/>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7" idx="2"/>
            </p:cNvCxnSpPr>
            <p:nvPr/>
          </p:nvCxnSpPr>
          <p:spPr>
            <a:xfrm rot="16200000" flipH="1">
              <a:off x="3321835" y="4822041"/>
              <a:ext cx="428628"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805180" y="3716655"/>
            <a:ext cx="7809865" cy="911860"/>
          </a:xfrm>
          <a:prstGeom prst="rect">
            <a:avLst/>
          </a:prstGeom>
          <a:noFill/>
        </p:spPr>
        <p:txBody>
          <a:bodyPr wrap="square" rtlCol="0">
            <a:spAutoFit/>
          </a:bodyPr>
          <a:lstStyle/>
          <a:p>
            <a:pPr>
              <a:lnSpc>
                <a:spcPts val="3200"/>
              </a:lnSpc>
            </a:pP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从顶部到底部查找最小路径</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那么结点（</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）的前驱结点只有（</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）两个</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grpSp>
        <p:nvGrpSpPr>
          <p:cNvPr id="14" name="组合 13"/>
          <p:cNvGrpSpPr/>
          <p:nvPr/>
        </p:nvGrpSpPr>
        <p:grpSpPr>
          <a:xfrm>
            <a:off x="808594" y="908720"/>
            <a:ext cx="1928826" cy="1856058"/>
            <a:chOff x="1643042" y="1142984"/>
            <a:chExt cx="1928826" cy="1856058"/>
          </a:xfrm>
        </p:grpSpPr>
        <p:sp>
          <p:nvSpPr>
            <p:cNvPr id="4" name="TextBox 3"/>
            <p:cNvSpPr txBox="1"/>
            <p:nvPr/>
          </p:nvSpPr>
          <p:spPr>
            <a:xfrm>
              <a:off x="1643042" y="1142984"/>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2</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5" name="TextBox 4"/>
            <p:cNvSpPr txBox="1"/>
            <p:nvPr/>
          </p:nvSpPr>
          <p:spPr>
            <a:xfrm>
              <a:off x="1643042" y="1643050"/>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3</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6" name="TextBox 5"/>
            <p:cNvSpPr txBox="1"/>
            <p:nvPr/>
          </p:nvSpPr>
          <p:spPr>
            <a:xfrm>
              <a:off x="2214546" y="1643050"/>
              <a:ext cx="285752"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4</a:t>
              </a:r>
            </a:p>
          </p:txBody>
        </p:sp>
        <p:sp>
          <p:nvSpPr>
            <p:cNvPr id="7" name="TextBox 6"/>
            <p:cNvSpPr txBox="1"/>
            <p:nvPr/>
          </p:nvSpPr>
          <p:spPr>
            <a:xfrm>
              <a:off x="2214546" y="2100196"/>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5</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8" name="TextBox 7"/>
            <p:cNvSpPr txBox="1"/>
            <p:nvPr/>
          </p:nvSpPr>
          <p:spPr>
            <a:xfrm>
              <a:off x="2786050" y="2100196"/>
              <a:ext cx="285752"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7</a:t>
              </a:r>
            </a:p>
          </p:txBody>
        </p:sp>
        <p:sp>
          <p:nvSpPr>
            <p:cNvPr id="9" name="TextBox 8"/>
            <p:cNvSpPr txBox="1"/>
            <p:nvPr/>
          </p:nvSpPr>
          <p:spPr>
            <a:xfrm>
              <a:off x="1643042" y="2100196"/>
              <a:ext cx="285752"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6</a:t>
              </a:r>
            </a:p>
          </p:txBody>
        </p:sp>
        <p:sp>
          <p:nvSpPr>
            <p:cNvPr id="10" name="TextBox 9"/>
            <p:cNvSpPr txBox="1"/>
            <p:nvPr/>
          </p:nvSpPr>
          <p:spPr>
            <a:xfrm>
              <a:off x="1643042" y="2600262"/>
              <a:ext cx="285752"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8</a:t>
              </a:r>
            </a:p>
          </p:txBody>
        </p:sp>
        <p:sp>
          <p:nvSpPr>
            <p:cNvPr id="11" name="TextBox 10"/>
            <p:cNvSpPr txBox="1"/>
            <p:nvPr/>
          </p:nvSpPr>
          <p:spPr>
            <a:xfrm>
              <a:off x="2214546" y="2600262"/>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3</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12" name="TextBox 11"/>
            <p:cNvSpPr txBox="1"/>
            <p:nvPr/>
          </p:nvSpPr>
          <p:spPr>
            <a:xfrm>
              <a:off x="2786050" y="2600262"/>
              <a:ext cx="285752"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9</a:t>
              </a:r>
            </a:p>
          </p:txBody>
        </p:sp>
        <p:sp>
          <p:nvSpPr>
            <p:cNvPr id="13" name="TextBox 12"/>
            <p:cNvSpPr txBox="1"/>
            <p:nvPr/>
          </p:nvSpPr>
          <p:spPr>
            <a:xfrm>
              <a:off x="3286116" y="2600262"/>
              <a:ext cx="285752"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2</a:t>
              </a:r>
            </a:p>
          </p:txBody>
        </p:sp>
      </p:grpSp>
      <p:grpSp>
        <p:nvGrpSpPr>
          <p:cNvPr id="22" name="组合 21"/>
          <p:cNvGrpSpPr/>
          <p:nvPr/>
        </p:nvGrpSpPr>
        <p:grpSpPr>
          <a:xfrm>
            <a:off x="2804112" y="4931417"/>
            <a:ext cx="2214578" cy="1428760"/>
            <a:chOff x="2714612" y="4429132"/>
            <a:chExt cx="2214578" cy="1428760"/>
          </a:xfrm>
        </p:grpSpPr>
        <p:sp>
          <p:nvSpPr>
            <p:cNvPr id="15" name="矩形 14"/>
            <p:cNvSpPr/>
            <p:nvPr/>
          </p:nvSpPr>
          <p:spPr>
            <a:xfrm>
              <a:off x="3929058" y="5357826"/>
              <a:ext cx="100013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anose="020B0609020204030204" pitchFamily="49" charset="0"/>
                  <a:cs typeface="Consolas" panose="020B0609020204030204" pitchFamily="49" charset="0"/>
                </a:rPr>
                <a:t>i</a:t>
              </a:r>
              <a:r>
                <a:rPr lang="zh-CN" altLang="en-US" sz="1600">
                  <a:solidFill>
                    <a:srgbClr val="0000FF"/>
                  </a:solidFill>
                  <a:latin typeface="Consolas" panose="020B0609020204030204" pitchFamily="49" charset="0"/>
                  <a:cs typeface="Consolas" panose="020B0609020204030204" pitchFamily="49" charset="0"/>
                </a:rPr>
                <a:t>，</a:t>
              </a:r>
              <a:r>
                <a:rPr lang="en-US" altLang="zh-CN" sz="1600" i="1">
                  <a:solidFill>
                    <a:srgbClr val="0000FF"/>
                  </a:solidFill>
                  <a:latin typeface="Consolas" panose="020B0609020204030204" pitchFamily="49" charset="0"/>
                  <a:cs typeface="Consolas" panose="020B0609020204030204" pitchFamily="49" charset="0"/>
                </a:rPr>
                <a:t>j</a:t>
              </a:r>
              <a:endParaRPr lang="zh-CN" altLang="en-US" sz="1600" i="1">
                <a:solidFill>
                  <a:srgbClr val="0000FF"/>
                </a:solidFill>
                <a:latin typeface="Consolas" panose="020B0609020204030204" pitchFamily="49" charset="0"/>
                <a:cs typeface="Consolas" panose="020B0609020204030204" pitchFamily="49" charset="0"/>
              </a:endParaRPr>
            </a:p>
          </p:txBody>
        </p:sp>
        <p:sp>
          <p:nvSpPr>
            <p:cNvPr id="16" name="矩形 15"/>
            <p:cNvSpPr/>
            <p:nvPr/>
          </p:nvSpPr>
          <p:spPr>
            <a:xfrm>
              <a:off x="3929058" y="4429132"/>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-1</a:t>
              </a:r>
              <a:r>
                <a:rPr lang="zh-CN" altLang="en-US" sz="1600">
                  <a:solidFill>
                    <a:srgbClr val="0000FF"/>
                  </a:solidFill>
                  <a:latin typeface="Consolas" panose="020B0609020204030204" pitchFamily="49" charset="0"/>
                  <a:cs typeface="Consolas" panose="020B0609020204030204" pitchFamily="49" charset="0"/>
                </a:rPr>
                <a:t>，</a:t>
              </a:r>
              <a:r>
                <a:rPr lang="en-US" altLang="zh-CN" sz="1600">
                  <a:solidFill>
                    <a:srgbClr val="0000FF"/>
                  </a:solidFill>
                  <a:latin typeface="Consolas" panose="020B0609020204030204" pitchFamily="49" charset="0"/>
                  <a:cs typeface="Consolas" panose="020B0609020204030204" pitchFamily="49" charset="0"/>
                </a:rPr>
                <a:t>j</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7" name="矩形 16"/>
            <p:cNvSpPr/>
            <p:nvPr/>
          </p:nvSpPr>
          <p:spPr>
            <a:xfrm>
              <a:off x="2714612" y="4429132"/>
              <a:ext cx="1000132" cy="5000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-1</a:t>
              </a:r>
              <a:r>
                <a:rPr lang="zh-CN" altLang="en-US" sz="1600">
                  <a:solidFill>
                    <a:srgbClr val="0000FF"/>
                  </a:solidFill>
                  <a:latin typeface="Consolas" panose="020B0609020204030204" pitchFamily="49" charset="0"/>
                  <a:cs typeface="Consolas" panose="020B0609020204030204" pitchFamily="49" charset="0"/>
                </a:rPr>
                <a:t>，</a:t>
              </a:r>
              <a:r>
                <a:rPr lang="en-US" altLang="zh-CN" sz="1600" i="1">
                  <a:solidFill>
                    <a:srgbClr val="0000FF"/>
                  </a:solidFill>
                  <a:latin typeface="Consolas" panose="020B0609020204030204" pitchFamily="49" charset="0"/>
                  <a:cs typeface="Consolas" panose="020B0609020204030204" pitchFamily="49" charset="0"/>
                </a:rPr>
                <a:t>j</a:t>
              </a:r>
              <a:r>
                <a:rPr lang="en-US" altLang="zh-CN" sz="160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9" name="直接箭头连接符 18"/>
            <p:cNvCxnSpPr>
              <a:stCxn id="16" idx="2"/>
              <a:endCxn id="15" idx="0"/>
            </p:cNvCxnSpPr>
            <p:nvPr/>
          </p:nvCxnSpPr>
          <p:spPr>
            <a:xfrm rot="5400000">
              <a:off x="4214810" y="5143512"/>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7" idx="2"/>
            </p:cNvCxnSpPr>
            <p:nvPr/>
          </p:nvCxnSpPr>
          <p:spPr>
            <a:xfrm rot="16200000" flipH="1">
              <a:off x="3321835" y="4822041"/>
              <a:ext cx="428628"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a:extLst>
              <a:ext uri="{FF2B5EF4-FFF2-40B4-BE49-F238E27FC236}">
                <a16:creationId xmlns:a16="http://schemas.microsoft.com/office/drawing/2014/main" id="{3E4818CD-C4C4-FA25-2503-45085F3267C8}"/>
              </a:ext>
            </a:extLst>
          </p:cNvPr>
          <p:cNvGrpSpPr/>
          <p:nvPr/>
        </p:nvGrpSpPr>
        <p:grpSpPr>
          <a:xfrm>
            <a:off x="3304178" y="793659"/>
            <a:ext cx="2198658" cy="1865457"/>
            <a:chOff x="1587524" y="1142984"/>
            <a:chExt cx="2198658" cy="1865457"/>
          </a:xfrm>
        </p:grpSpPr>
        <p:sp>
          <p:nvSpPr>
            <p:cNvPr id="20" name="TextBox 3">
              <a:extLst>
                <a:ext uri="{FF2B5EF4-FFF2-40B4-BE49-F238E27FC236}">
                  <a16:creationId xmlns:a16="http://schemas.microsoft.com/office/drawing/2014/main" id="{AE5B35E7-4A04-3FC0-2115-09800B80EC1A}"/>
                </a:ext>
              </a:extLst>
            </p:cNvPr>
            <p:cNvSpPr txBox="1"/>
            <p:nvPr/>
          </p:nvSpPr>
          <p:spPr>
            <a:xfrm>
              <a:off x="1643042" y="1142984"/>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2</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23" name="TextBox 4">
              <a:extLst>
                <a:ext uri="{FF2B5EF4-FFF2-40B4-BE49-F238E27FC236}">
                  <a16:creationId xmlns:a16="http://schemas.microsoft.com/office/drawing/2014/main" id="{FCB09927-4863-10EA-50B6-96DE98AB7138}"/>
                </a:ext>
              </a:extLst>
            </p:cNvPr>
            <p:cNvSpPr txBox="1"/>
            <p:nvPr/>
          </p:nvSpPr>
          <p:spPr>
            <a:xfrm>
              <a:off x="1643042" y="1643050"/>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5</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24" name="TextBox 5">
              <a:extLst>
                <a:ext uri="{FF2B5EF4-FFF2-40B4-BE49-F238E27FC236}">
                  <a16:creationId xmlns:a16="http://schemas.microsoft.com/office/drawing/2014/main" id="{DEB9F8CC-A18E-DE21-F117-E4530EBF50EE}"/>
                </a:ext>
              </a:extLst>
            </p:cNvPr>
            <p:cNvSpPr txBox="1"/>
            <p:nvPr/>
          </p:nvSpPr>
          <p:spPr>
            <a:xfrm>
              <a:off x="2214546" y="1643050"/>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6</a:t>
              </a:r>
            </a:p>
          </p:txBody>
        </p:sp>
        <p:sp>
          <p:nvSpPr>
            <p:cNvPr id="25" name="TextBox 6">
              <a:extLst>
                <a:ext uri="{FF2B5EF4-FFF2-40B4-BE49-F238E27FC236}">
                  <a16:creationId xmlns:a16="http://schemas.microsoft.com/office/drawing/2014/main" id="{C7D00685-9D64-A2D4-7175-2250CD9AF815}"/>
                </a:ext>
              </a:extLst>
            </p:cNvPr>
            <p:cNvSpPr txBox="1"/>
            <p:nvPr/>
          </p:nvSpPr>
          <p:spPr>
            <a:xfrm>
              <a:off x="2214546" y="2100196"/>
              <a:ext cx="495320" cy="40011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10</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26" name="TextBox 7">
              <a:extLst>
                <a:ext uri="{FF2B5EF4-FFF2-40B4-BE49-F238E27FC236}">
                  <a16:creationId xmlns:a16="http://schemas.microsoft.com/office/drawing/2014/main" id="{E07CF269-B8CE-2FB8-5119-5A384F69B483}"/>
                </a:ext>
              </a:extLst>
            </p:cNvPr>
            <p:cNvSpPr txBox="1"/>
            <p:nvPr/>
          </p:nvSpPr>
          <p:spPr>
            <a:xfrm>
              <a:off x="2786050" y="2100196"/>
              <a:ext cx="51598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13</a:t>
              </a:r>
            </a:p>
          </p:txBody>
        </p:sp>
        <p:sp>
          <p:nvSpPr>
            <p:cNvPr id="27" name="TextBox 8">
              <a:extLst>
                <a:ext uri="{FF2B5EF4-FFF2-40B4-BE49-F238E27FC236}">
                  <a16:creationId xmlns:a16="http://schemas.microsoft.com/office/drawing/2014/main" id="{E926E5C1-A31D-B7EE-8665-BA008C2BE555}"/>
                </a:ext>
              </a:extLst>
            </p:cNvPr>
            <p:cNvSpPr txBox="1"/>
            <p:nvPr/>
          </p:nvSpPr>
          <p:spPr>
            <a:xfrm>
              <a:off x="1587524" y="2100196"/>
              <a:ext cx="50006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11</a:t>
              </a:r>
            </a:p>
          </p:txBody>
        </p:sp>
        <p:sp>
          <p:nvSpPr>
            <p:cNvPr id="28" name="TextBox 9">
              <a:extLst>
                <a:ext uri="{FF2B5EF4-FFF2-40B4-BE49-F238E27FC236}">
                  <a16:creationId xmlns:a16="http://schemas.microsoft.com/office/drawing/2014/main" id="{56E06F7B-8594-0E38-2851-DFC752DB4016}"/>
                </a:ext>
              </a:extLst>
            </p:cNvPr>
            <p:cNvSpPr txBox="1"/>
            <p:nvPr/>
          </p:nvSpPr>
          <p:spPr>
            <a:xfrm>
              <a:off x="1609126" y="2608331"/>
              <a:ext cx="588564"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19</a:t>
              </a:r>
            </a:p>
          </p:txBody>
        </p:sp>
        <p:sp>
          <p:nvSpPr>
            <p:cNvPr id="29" name="TextBox 10">
              <a:extLst>
                <a:ext uri="{FF2B5EF4-FFF2-40B4-BE49-F238E27FC236}">
                  <a16:creationId xmlns:a16="http://schemas.microsoft.com/office/drawing/2014/main" id="{31ACAE5A-BEC2-FDF0-B530-B975E057283E}"/>
                </a:ext>
              </a:extLst>
            </p:cNvPr>
            <p:cNvSpPr txBox="1"/>
            <p:nvPr/>
          </p:nvSpPr>
          <p:spPr>
            <a:xfrm>
              <a:off x="2214546" y="2600262"/>
              <a:ext cx="466150" cy="40011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13</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30" name="TextBox 11">
              <a:extLst>
                <a:ext uri="{FF2B5EF4-FFF2-40B4-BE49-F238E27FC236}">
                  <a16:creationId xmlns:a16="http://schemas.microsoft.com/office/drawing/2014/main" id="{6CD71780-0D73-75F0-2A77-D6122D9C29B3}"/>
                </a:ext>
              </a:extLst>
            </p:cNvPr>
            <p:cNvSpPr txBox="1"/>
            <p:nvPr/>
          </p:nvSpPr>
          <p:spPr>
            <a:xfrm>
              <a:off x="2786050" y="2600262"/>
              <a:ext cx="50006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19</a:t>
              </a:r>
            </a:p>
          </p:txBody>
        </p:sp>
        <p:sp>
          <p:nvSpPr>
            <p:cNvPr id="31" name="TextBox 12">
              <a:extLst>
                <a:ext uri="{FF2B5EF4-FFF2-40B4-BE49-F238E27FC236}">
                  <a16:creationId xmlns:a16="http://schemas.microsoft.com/office/drawing/2014/main" id="{7A9D8E12-2731-499B-1524-420E4BBD34E6}"/>
                </a:ext>
              </a:extLst>
            </p:cNvPr>
            <p:cNvSpPr txBox="1"/>
            <p:nvPr/>
          </p:nvSpPr>
          <p:spPr>
            <a:xfrm>
              <a:off x="3286116" y="2600262"/>
              <a:ext cx="50006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15</a:t>
              </a:r>
            </a:p>
          </p:txBody>
        </p:sp>
      </p:grpSp>
      <p:grpSp>
        <p:nvGrpSpPr>
          <p:cNvPr id="32" name="组合 31">
            <a:extLst>
              <a:ext uri="{FF2B5EF4-FFF2-40B4-BE49-F238E27FC236}">
                <a16:creationId xmlns:a16="http://schemas.microsoft.com/office/drawing/2014/main" id="{AC182445-DF92-1000-81F9-515C4EF3F2C0}"/>
              </a:ext>
            </a:extLst>
          </p:cNvPr>
          <p:cNvGrpSpPr/>
          <p:nvPr/>
        </p:nvGrpSpPr>
        <p:grpSpPr>
          <a:xfrm>
            <a:off x="5593796" y="759776"/>
            <a:ext cx="2143140" cy="1857388"/>
            <a:chOff x="1643042" y="1142984"/>
            <a:chExt cx="2143140" cy="1857388"/>
          </a:xfrm>
        </p:grpSpPr>
        <p:sp>
          <p:nvSpPr>
            <p:cNvPr id="33" name="TextBox 3">
              <a:extLst>
                <a:ext uri="{FF2B5EF4-FFF2-40B4-BE49-F238E27FC236}">
                  <a16:creationId xmlns:a16="http://schemas.microsoft.com/office/drawing/2014/main" id="{3CA68CDD-DB01-D2E7-8538-B41E921ACB23}"/>
                </a:ext>
              </a:extLst>
            </p:cNvPr>
            <p:cNvSpPr txBox="1"/>
            <p:nvPr/>
          </p:nvSpPr>
          <p:spPr>
            <a:xfrm>
              <a:off x="1643042" y="1142984"/>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0</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34" name="TextBox 4">
              <a:extLst>
                <a:ext uri="{FF2B5EF4-FFF2-40B4-BE49-F238E27FC236}">
                  <a16:creationId xmlns:a16="http://schemas.microsoft.com/office/drawing/2014/main" id="{EDDC4416-2ABD-2FBE-F13F-63EE0B450EF3}"/>
                </a:ext>
              </a:extLst>
            </p:cNvPr>
            <p:cNvSpPr txBox="1"/>
            <p:nvPr/>
          </p:nvSpPr>
          <p:spPr>
            <a:xfrm>
              <a:off x="1643042" y="1643050"/>
              <a:ext cx="285752" cy="39878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0</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35" name="TextBox 5">
              <a:extLst>
                <a:ext uri="{FF2B5EF4-FFF2-40B4-BE49-F238E27FC236}">
                  <a16:creationId xmlns:a16="http://schemas.microsoft.com/office/drawing/2014/main" id="{4ECF9375-EFC0-8F53-1DBC-E28D9BB64240}"/>
                </a:ext>
              </a:extLst>
            </p:cNvPr>
            <p:cNvSpPr txBox="1"/>
            <p:nvPr/>
          </p:nvSpPr>
          <p:spPr>
            <a:xfrm>
              <a:off x="2214546" y="1643050"/>
              <a:ext cx="285752"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0</a:t>
              </a:r>
            </a:p>
          </p:txBody>
        </p:sp>
        <p:sp>
          <p:nvSpPr>
            <p:cNvPr id="36" name="TextBox 6">
              <a:extLst>
                <a:ext uri="{FF2B5EF4-FFF2-40B4-BE49-F238E27FC236}">
                  <a16:creationId xmlns:a16="http://schemas.microsoft.com/office/drawing/2014/main" id="{DE557796-F450-6311-7AFA-46D6F9EEB075}"/>
                </a:ext>
              </a:extLst>
            </p:cNvPr>
            <p:cNvSpPr txBox="1"/>
            <p:nvPr/>
          </p:nvSpPr>
          <p:spPr>
            <a:xfrm>
              <a:off x="2214546" y="2100196"/>
              <a:ext cx="495320" cy="40011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0</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37" name="TextBox 7">
              <a:extLst>
                <a:ext uri="{FF2B5EF4-FFF2-40B4-BE49-F238E27FC236}">
                  <a16:creationId xmlns:a16="http://schemas.microsoft.com/office/drawing/2014/main" id="{1CE7CF36-FCF6-5F6C-426E-11A19BA7F1B8}"/>
                </a:ext>
              </a:extLst>
            </p:cNvPr>
            <p:cNvSpPr txBox="1"/>
            <p:nvPr/>
          </p:nvSpPr>
          <p:spPr>
            <a:xfrm>
              <a:off x="2786050" y="2100196"/>
              <a:ext cx="51598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a:t>
              </a:r>
            </a:p>
          </p:txBody>
        </p:sp>
        <p:sp>
          <p:nvSpPr>
            <p:cNvPr id="38" name="TextBox 8">
              <a:extLst>
                <a:ext uri="{FF2B5EF4-FFF2-40B4-BE49-F238E27FC236}">
                  <a16:creationId xmlns:a16="http://schemas.microsoft.com/office/drawing/2014/main" id="{C70F6AEA-B795-EC87-ECAF-F214E14B64DF}"/>
                </a:ext>
              </a:extLst>
            </p:cNvPr>
            <p:cNvSpPr txBox="1"/>
            <p:nvPr/>
          </p:nvSpPr>
          <p:spPr>
            <a:xfrm>
              <a:off x="1645180" y="2084713"/>
              <a:ext cx="50006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0</a:t>
              </a:r>
            </a:p>
          </p:txBody>
        </p:sp>
        <p:sp>
          <p:nvSpPr>
            <p:cNvPr id="39" name="TextBox 9">
              <a:extLst>
                <a:ext uri="{FF2B5EF4-FFF2-40B4-BE49-F238E27FC236}">
                  <a16:creationId xmlns:a16="http://schemas.microsoft.com/office/drawing/2014/main" id="{9A3C0BD0-388D-9FD6-CA54-CF5572743ABD}"/>
                </a:ext>
              </a:extLst>
            </p:cNvPr>
            <p:cNvSpPr txBox="1"/>
            <p:nvPr/>
          </p:nvSpPr>
          <p:spPr>
            <a:xfrm>
              <a:off x="1653171" y="2584779"/>
              <a:ext cx="588564"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0</a:t>
              </a:r>
            </a:p>
          </p:txBody>
        </p:sp>
        <p:sp>
          <p:nvSpPr>
            <p:cNvPr id="40" name="TextBox 10">
              <a:extLst>
                <a:ext uri="{FF2B5EF4-FFF2-40B4-BE49-F238E27FC236}">
                  <a16:creationId xmlns:a16="http://schemas.microsoft.com/office/drawing/2014/main" id="{572ED2E8-668D-237D-6E0B-FEE29E7E4EA0}"/>
                </a:ext>
              </a:extLst>
            </p:cNvPr>
            <p:cNvSpPr txBox="1"/>
            <p:nvPr/>
          </p:nvSpPr>
          <p:spPr>
            <a:xfrm>
              <a:off x="2214546" y="2600262"/>
              <a:ext cx="466150" cy="400110"/>
            </a:xfrm>
            <a:prstGeom prst="rect">
              <a:avLst/>
            </a:prstGeom>
            <a:noFill/>
          </p:spPr>
          <p:txBody>
            <a:bodyPr wrap="square" rtlCol="0">
              <a:spAutoFit/>
            </a:bodyPr>
            <a:lstStyle/>
            <a:p>
              <a:r>
                <a:rPr lang="en-US" altLang="zh-CN" sz="2000" dirty="0">
                  <a:solidFill>
                    <a:srgbClr val="FF0000"/>
                  </a:solidFill>
                  <a:latin typeface="Consolas" panose="020B0609020204030204" pitchFamily="49" charset="0"/>
                  <a:cs typeface="Consolas" panose="020B0609020204030204" pitchFamily="49" charset="0"/>
                </a:rPr>
                <a:t>1</a:t>
              </a:r>
              <a:endParaRPr lang="zh-CN" altLang="en-US" sz="2000" dirty="0">
                <a:solidFill>
                  <a:srgbClr val="FF0000"/>
                </a:solidFill>
                <a:latin typeface="Consolas" panose="020B0609020204030204" pitchFamily="49" charset="0"/>
                <a:cs typeface="Consolas" panose="020B0609020204030204" pitchFamily="49" charset="0"/>
              </a:endParaRPr>
            </a:p>
          </p:txBody>
        </p:sp>
        <p:sp>
          <p:nvSpPr>
            <p:cNvPr id="41" name="TextBox 11">
              <a:extLst>
                <a:ext uri="{FF2B5EF4-FFF2-40B4-BE49-F238E27FC236}">
                  <a16:creationId xmlns:a16="http://schemas.microsoft.com/office/drawing/2014/main" id="{DB1BF73B-A310-9F47-4B9C-E632D260BF31}"/>
                </a:ext>
              </a:extLst>
            </p:cNvPr>
            <p:cNvSpPr txBox="1"/>
            <p:nvPr/>
          </p:nvSpPr>
          <p:spPr>
            <a:xfrm>
              <a:off x="2786050" y="2600262"/>
              <a:ext cx="50006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1</a:t>
              </a:r>
            </a:p>
          </p:txBody>
        </p:sp>
        <p:sp>
          <p:nvSpPr>
            <p:cNvPr id="42" name="TextBox 12">
              <a:extLst>
                <a:ext uri="{FF2B5EF4-FFF2-40B4-BE49-F238E27FC236}">
                  <a16:creationId xmlns:a16="http://schemas.microsoft.com/office/drawing/2014/main" id="{8332D25E-1B4F-1214-043D-0745CFAC60B5}"/>
                </a:ext>
              </a:extLst>
            </p:cNvPr>
            <p:cNvSpPr txBox="1"/>
            <p:nvPr/>
          </p:nvSpPr>
          <p:spPr>
            <a:xfrm>
              <a:off x="3286116" y="2600262"/>
              <a:ext cx="500066"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2</a:t>
              </a:r>
            </a:p>
          </p:txBody>
        </p:sp>
      </p:grpSp>
      <p:sp>
        <p:nvSpPr>
          <p:cNvPr id="43" name="文本框 42">
            <a:extLst>
              <a:ext uri="{FF2B5EF4-FFF2-40B4-BE49-F238E27FC236}">
                <a16:creationId xmlns:a16="http://schemas.microsoft.com/office/drawing/2014/main" id="{47DAE5E1-8C94-D9FA-1688-4B79745D31F5}"/>
              </a:ext>
            </a:extLst>
          </p:cNvPr>
          <p:cNvSpPr txBox="1"/>
          <p:nvPr/>
        </p:nvSpPr>
        <p:spPr>
          <a:xfrm>
            <a:off x="911424" y="2924944"/>
            <a:ext cx="1152128" cy="461665"/>
          </a:xfrm>
          <a:prstGeom prst="rect">
            <a:avLst/>
          </a:prstGeom>
          <a:noFill/>
        </p:spPr>
        <p:txBody>
          <a:bodyPr wrap="square" rtlCol="0">
            <a:spAutoFit/>
          </a:bodyPr>
          <a:lstStyle/>
          <a:p>
            <a:r>
              <a:rPr lang="en-US" altLang="zh-CN" dirty="0">
                <a:solidFill>
                  <a:srgbClr val="0000FF"/>
                </a:solidFill>
              </a:rPr>
              <a:t>a[][]</a:t>
            </a:r>
            <a:endParaRPr lang="zh-CN" altLang="en-US" dirty="0">
              <a:solidFill>
                <a:srgbClr val="0000FF"/>
              </a:solidFill>
            </a:endParaRPr>
          </a:p>
        </p:txBody>
      </p:sp>
      <p:sp>
        <p:nvSpPr>
          <p:cNvPr id="44" name="文本框 43">
            <a:extLst>
              <a:ext uri="{FF2B5EF4-FFF2-40B4-BE49-F238E27FC236}">
                <a16:creationId xmlns:a16="http://schemas.microsoft.com/office/drawing/2014/main" id="{0621D180-A1C0-907D-1A53-4245031848EF}"/>
              </a:ext>
            </a:extLst>
          </p:cNvPr>
          <p:cNvSpPr txBox="1"/>
          <p:nvPr/>
        </p:nvSpPr>
        <p:spPr>
          <a:xfrm>
            <a:off x="3442494" y="2754924"/>
            <a:ext cx="1152128" cy="461665"/>
          </a:xfrm>
          <a:prstGeom prst="rect">
            <a:avLst/>
          </a:prstGeom>
          <a:noFill/>
        </p:spPr>
        <p:txBody>
          <a:bodyPr wrap="square" rtlCol="0">
            <a:spAutoFit/>
          </a:bodyPr>
          <a:lstStyle/>
          <a:p>
            <a:r>
              <a:rPr lang="en-US" altLang="zh-CN" dirty="0" err="1">
                <a:solidFill>
                  <a:srgbClr val="0000FF"/>
                </a:solidFill>
              </a:rPr>
              <a:t>dp</a:t>
            </a:r>
            <a:r>
              <a:rPr lang="en-US" altLang="zh-CN" dirty="0">
                <a:solidFill>
                  <a:srgbClr val="0000FF"/>
                </a:solidFill>
              </a:rPr>
              <a:t>[][]</a:t>
            </a:r>
            <a:endParaRPr lang="zh-CN" altLang="en-US" dirty="0">
              <a:solidFill>
                <a:srgbClr val="0000FF"/>
              </a:solidFill>
            </a:endParaRPr>
          </a:p>
        </p:txBody>
      </p:sp>
      <p:sp>
        <p:nvSpPr>
          <p:cNvPr id="45" name="文本框 44">
            <a:extLst>
              <a:ext uri="{FF2B5EF4-FFF2-40B4-BE49-F238E27FC236}">
                <a16:creationId xmlns:a16="http://schemas.microsoft.com/office/drawing/2014/main" id="{FC84CB87-A664-1E2E-078A-CF3DE96328D0}"/>
              </a:ext>
            </a:extLst>
          </p:cNvPr>
          <p:cNvSpPr txBox="1"/>
          <p:nvPr/>
        </p:nvSpPr>
        <p:spPr>
          <a:xfrm>
            <a:off x="5981347" y="2644564"/>
            <a:ext cx="1152128" cy="461665"/>
          </a:xfrm>
          <a:prstGeom prst="rect">
            <a:avLst/>
          </a:prstGeom>
          <a:noFill/>
        </p:spPr>
        <p:txBody>
          <a:bodyPr wrap="square" rtlCol="0">
            <a:spAutoFit/>
          </a:bodyPr>
          <a:lstStyle/>
          <a:p>
            <a:r>
              <a:rPr lang="en-US" altLang="zh-CN" dirty="0">
                <a:solidFill>
                  <a:srgbClr val="0000FF"/>
                </a:solidFill>
              </a:rPr>
              <a:t>pre[][]</a:t>
            </a:r>
            <a:endParaRPr lang="zh-CN" altLang="en-US" dirty="0">
              <a:solidFill>
                <a:srgbClr val="0000FF"/>
              </a:solidFill>
            </a:endParaRPr>
          </a:p>
        </p:txBody>
      </p:sp>
    </p:spTree>
    <p:extLst>
      <p:ext uri="{BB962C8B-B14F-4D97-AF65-F5344CB8AC3E}">
        <p14:creationId xmlns:p14="http://schemas.microsoft.com/office/powerpoint/2010/main" val="19609942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61670" y="787400"/>
            <a:ext cx="8015605" cy="1476375"/>
          </a:xfrm>
          <a:prstGeom prst="rect">
            <a:avLst/>
          </a:prstGeom>
          <a:solidFill>
            <a:schemeClr val="accent3">
              <a:lumMod val="20000"/>
              <a:lumOff val="80000"/>
            </a:schemeClr>
          </a:solidFill>
        </p:spPr>
        <p:txBody>
          <a:bodyPr wrap="square" rtlCol="0">
            <a:spAutoFit/>
          </a:bodyPr>
          <a:lstStyle/>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dp[</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表示从顶部</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查找到（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）结点时的最小路径和。显然这里有两个边界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即第</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列和对角线</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达到它们中结点的路径只有一条而不是常规的两条。所以状态转移方程如下：</a:t>
            </a:r>
          </a:p>
        </p:txBody>
      </p:sp>
      <p:sp>
        <p:nvSpPr>
          <p:cNvPr id="3" name="TextBox 2"/>
          <p:cNvSpPr txBox="1"/>
          <p:nvPr/>
        </p:nvSpPr>
        <p:spPr>
          <a:xfrm>
            <a:off x="661670" y="2430145"/>
            <a:ext cx="8016875" cy="2436495"/>
          </a:xfrm>
          <a:prstGeom prst="rect">
            <a:avLst/>
          </a:prstGeom>
          <a:blipFill>
            <a:blip r:embed="rId3" cstate="print"/>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rtlCol="0">
            <a:spAutoFit/>
          </a:bodyPr>
          <a:lstStyle/>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[0][0]=</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[0][0]			</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顶部边界</a:t>
            </a:r>
          </a:p>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考虑第</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列的边界</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考虑对角线的边界</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]=min(</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的其他有两</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条达到路径的结点</a:t>
            </a:r>
          </a:p>
        </p:txBody>
      </p:sp>
      <p:sp>
        <p:nvSpPr>
          <p:cNvPr id="4" name="TextBox 3"/>
          <p:cNvSpPr txBox="1"/>
          <p:nvPr/>
        </p:nvSpPr>
        <p:spPr>
          <a:xfrm>
            <a:off x="804545" y="5157470"/>
            <a:ext cx="7797165" cy="829945"/>
          </a:xfrm>
          <a:prstGeom prst="rect">
            <a:avLst/>
          </a:prstGeom>
          <a:noFill/>
        </p:spPr>
        <p:txBody>
          <a:bodyPr wrap="square" rtlCol="0">
            <a:spAutoFit/>
          </a:bodyPr>
          <a:lstStyle/>
          <a:p>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最后求出的最小路径和</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ans</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=min(</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以及对应的列号</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k</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95400" y="1844824"/>
            <a:ext cx="8141970" cy="2861310"/>
          </a:xfrm>
          <a:prstGeom prst="rect">
            <a:avLst/>
          </a:prstGeom>
          <a:noFill/>
        </p:spPr>
        <p:txBody>
          <a:bodyPr wrap="square" rtlCol="0">
            <a:spAutoFit/>
          </a:bodyPr>
          <a:lstStyle/>
          <a:p>
            <a:pPr>
              <a:lnSpc>
                <a:spcPct val="150000"/>
              </a:lnSpc>
            </a:pP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用</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pre[</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表示查找到（</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）结点时最小路径上的前驱结点</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由于前驱结点只有两个</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即（</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用</a:t>
            </a:r>
            <a:r>
              <a:rPr lang="en-US"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pre[</a:t>
            </a:r>
            <a:r>
              <a:rPr lang="en-US" altLang="zh-CN" i="1" dirty="0" err="1">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记录前驱结点的列号即可</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endPar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在求出</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ans</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后</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通过</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pre[</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k</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反推求出反向路径</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最后正向输出该路径。</a:t>
            </a:r>
          </a:p>
        </p:txBody>
      </p:sp>
      <p:sp>
        <p:nvSpPr>
          <p:cNvPr id="3" name="TextBox 2"/>
          <p:cNvSpPr txBox="1"/>
          <p:nvPr/>
        </p:nvSpPr>
        <p:spPr>
          <a:xfrm>
            <a:off x="983432" y="1268760"/>
            <a:ext cx="2857520" cy="460375"/>
          </a:xfrm>
          <a:prstGeom prst="rect">
            <a:avLst/>
          </a:prstGeom>
          <a:noFill/>
        </p:spPr>
        <p:txBody>
          <a:bodyPr wrap="square" rtlCol="0">
            <a:spAutoFit/>
          </a:bodyPr>
          <a:lstStyle/>
          <a:p>
            <a:r>
              <a:rPr lang="zh-CN" altLang="en-US"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由</a:t>
            </a:r>
            <a:r>
              <a:rPr lang="en-US" altLang="zh-CN" dirty="0" err="1">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dp</a:t>
            </a:r>
            <a:r>
              <a:rPr lang="zh-CN" altLang="en-US"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求一条路径？</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199515" y="1571625"/>
            <a:ext cx="7133590" cy="326771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问题表示</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a[MAXN][MAXN];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求解结果表示</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ans=0;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dp[MAXN][MAXN];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pre[MAXN][MAXN];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9416" y="1268760"/>
            <a:ext cx="7457440" cy="4929505"/>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int Search()			//</a:t>
            </a:r>
            <a:r>
              <a:rPr lang="zh-CN"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求最小和路径</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ans</a:t>
            </a:r>
            <a:endParaRPr lang="zh-CN"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[0][0]=a[0][0];</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考虑第</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列的边界</a:t>
            </a: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[i-1][0]+a[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][0]=0;</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考虑对角线的边界</a:t>
            </a: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[i-1][i-1];</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]=i-1;</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67408" y="1196752"/>
            <a:ext cx="7517130" cy="5345430"/>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for(i=2;i&lt;n;i++)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考虑其他有两条达到路径的结点</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for(j=1;j&lt;i;j++)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if(dp[i-1][j-1]&lt;dp[i-1][j])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pre[i][j]=j-1;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dp[i][j]=a[i][j]+dp[i-1][j-1];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pre[i][j]=j;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dp[i][j]=a[i][j]+dp[i-1][j];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9416" y="1268760"/>
            <a:ext cx="7499350" cy="4514215"/>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ans=dp[n-1][0];</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k=0;</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for (j=1;j&lt;n;j++)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求出最小</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ans</a:t>
            </a:r>
            <a:r>
              <a:rPr lang="zh-CN"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和对应的列号</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k</a:t>
            </a:r>
            <a:endParaRPr lang="zh-CN" altLang="zh-CN" sz="180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if (ans&gt;dp[n-1][j])</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ans=dp[n-1][j];</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k=j;</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return </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767408" y="1124744"/>
            <a:ext cx="7422515" cy="569976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noAutofit/>
          </a:bodyPr>
          <a:lstStyle/>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memset(pre</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sizeof(pre));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memset(dp</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sizeof(dp));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scanf("%d"</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&amp;n);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输入三角形的高度</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i=0;i&lt;n;i++)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输入三角形</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j=0;j&lt;=i;j++)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scanf("%d"</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&amp;a[i][j]);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k=Search();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求最小路径和</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Disppath(k);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输出正向路径</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printf("%d\n"</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ans);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输出最小路径和</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9470" y="980440"/>
            <a:ext cx="7788275" cy="1147558"/>
          </a:xfrm>
          <a:prstGeom prst="rect">
            <a:avLst/>
          </a:prstGeom>
          <a:noFill/>
        </p:spPr>
        <p:txBody>
          <a:bodyPr wrap="square" rtlCol="0">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【算法分析】</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Search()</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算法中有</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从</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到</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从</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到</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的两重循环</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容易求出时间复杂度为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O(</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baseline="30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1277616" y="457353"/>
            <a:ext cx="5214974" cy="460375"/>
          </a:xfrm>
          <a:prstGeom prst="rect">
            <a:avLst/>
          </a:prstGeom>
          <a:noFill/>
        </p:spPr>
        <p:txBody>
          <a:bodyPr wrap="square" rtlCol="0">
            <a:spAutoFit/>
          </a:bodyPr>
          <a:lstStyle/>
          <a:p>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Fib(5)</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时的输出结果</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
        <p:nvSpPr>
          <p:cNvPr id="4" name="TextBox 3"/>
          <p:cNvSpPr txBox="1"/>
          <p:nvPr/>
        </p:nvSpPr>
        <p:spPr>
          <a:xfrm>
            <a:off x="1271464" y="1196752"/>
            <a:ext cx="7286676" cy="5077460"/>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Fib(5)</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Fib(4)</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Fib(3)</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Fib(2)</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Fib(2)=1</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Fib(1)</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Fib(1)=1</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Fib(3)=Fib(2)+Fib(1)=2</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Fib(2)</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Fib(2)=1</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Fib(4)=Fib(3)+Fib(2)=3</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Fib(3)</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Fib(2)</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Fib(2)=1</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）求解</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Fib(1)</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Fib(1)=1</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Fib(3)=Fib(2)+Fib(1)=2</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Fib(5)=Fib(4)+Fib(3)=5</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72035" name="Text Box 3"/>
          <p:cNvSpPr txBox="1">
            <a:spLocks noChangeArrowheads="1"/>
          </p:cNvSpPr>
          <p:nvPr/>
        </p:nvSpPr>
        <p:spPr bwMode="auto">
          <a:xfrm>
            <a:off x="552069" y="1550020"/>
            <a:ext cx="8358245" cy="3784600"/>
          </a:xfrm>
          <a:prstGeom prst="rect">
            <a:avLst/>
          </a:prstGeom>
          <a:noFill/>
          <a:ln w="38100" algn="ctr">
            <a:noFill/>
            <a:miter lim="800000"/>
          </a:ln>
          <a:effectLst/>
        </p:spPr>
        <p:txBody>
          <a:bodyPr wrap="square">
            <a:spAutoFit/>
          </a:bodyPr>
          <a:lstStyle/>
          <a:p>
            <a:pPr>
              <a:lnSpc>
                <a:spcPts val="3200"/>
              </a:lnSpc>
            </a:pPr>
            <a:r>
              <a:rPr lang="en-US" altLang="zh-CN" sz="2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200"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【问题描述】</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字符序列的子序列是指从给定字符序列中随意地（不一定连续）去掉若干个字符（可能一个也不去掉）后所形成的字符序列。</a:t>
            </a:r>
            <a:endPar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ts val="3200"/>
              </a:lnSpc>
            </a:pP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令给定的字符序列</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en-US" altLang="zh-CN" sz="2000" i="1"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序列</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Y</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y</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y</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y</a:t>
            </a:r>
            <a:r>
              <a:rPr lang="en-US" altLang="zh-CN" sz="2000" i="1"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k</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）是</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的子序列</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存在</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的一个严格递增下标序列（</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000" i="1"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k</a:t>
            </a:r>
            <a:r>
              <a:rPr lang="en-US" altLang="zh-CN" sz="2000"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使得对所有的</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k</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有</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en-US" altLang="zh-CN" sz="20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y</a:t>
            </a:r>
            <a:r>
              <a:rPr lang="en-US" altLang="zh-CN" sz="2000" i="1" baseline="-250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sz="2000" i="1"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endPar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ts val="3200"/>
              </a:lnSpc>
            </a:pP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例如</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c</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Y</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c</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）是</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的一个子序列。</a:t>
            </a:r>
          </a:p>
          <a:p>
            <a:pPr>
              <a:lnSpc>
                <a:spcPts val="3200"/>
              </a:lnSpc>
            </a:pP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给定两个序列</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称序列</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Z</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是</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的公共子序列</a:t>
            </a:r>
            <a:r>
              <a:rPr lang="zh-CN" altLang="en-US"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是指</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Z</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同是</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的子序列。该问题是求两序列</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sz="20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的最长公共子序列（</a:t>
            </a:r>
            <a:r>
              <a:rPr lang="en-US"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LCS</a:t>
            </a:r>
            <a:r>
              <a:rPr lang="zh-CN" altLang="zh-CN" sz="2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
        <p:nvSpPr>
          <p:cNvPr id="172037" name="Rectangle 5"/>
          <p:cNvSpPr>
            <a:spLocks noChangeArrowheads="1"/>
          </p:cNvSpPr>
          <p:nvPr/>
        </p:nvSpPr>
        <p:spPr bwMode="auto">
          <a:xfrm>
            <a:off x="194910" y="3353436"/>
            <a:ext cx="309880" cy="460375"/>
          </a:xfrm>
          <a:prstGeom prst="rect">
            <a:avLst/>
          </a:prstGeom>
          <a:noFill/>
          <a:ln w="38100" algn="ctr">
            <a:noFill/>
            <a:miter lim="800000"/>
          </a:ln>
          <a:effec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172036" name="Object 4"/>
              <p:cNvSpPr txBox="1"/>
              <p:nvPr/>
            </p:nvSpPr>
            <p:spPr bwMode="auto">
              <a:xfrm>
                <a:off x="4624388" y="3187700"/>
                <a:ext cx="425450" cy="5762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𝑥</m:t>
                          </m:r>
                        </m:e>
                        <m: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𝑖</m:t>
                              </m:r>
                            </m:e>
                            <m:sub>
                              <m:r>
                                <a:rPr lang="zh-CN" altLang="en-US" i="1">
                                  <a:solidFill>
                                    <a:schemeClr val="bg1"/>
                                  </a:solidFill>
                                  <a:latin typeface="Cambria Math" panose="02040503050406030204" pitchFamily="18" charset="0"/>
                                </a:rPr>
                                <m:t>𝑗</m:t>
                              </m:r>
                            </m:sub>
                          </m:sSub>
                        </m:sub>
                      </m:sSub>
                    </m:oMath>
                  </m:oMathPara>
                </a14:m>
                <a:endParaRPr lang="zh-CN" altLang="en-US" dirty="0"/>
              </a:p>
            </p:txBody>
          </p:sp>
        </mc:Choice>
        <mc:Fallback xmlns="">
          <p:sp>
            <p:nvSpPr>
              <p:cNvPr id="172036" name="Object 4"/>
              <p:cNvSpPr txBox="1">
                <a:spLocks noRot="1" noChangeAspect="1" noMove="1" noResize="1" noEditPoints="1" noAdjustHandles="1" noChangeArrowheads="1" noChangeShapeType="1" noTextEdit="1"/>
              </p:cNvSpPr>
              <p:nvPr/>
            </p:nvSpPr>
            <p:spPr bwMode="auto">
              <a:xfrm>
                <a:off x="4624388" y="3187700"/>
                <a:ext cx="425450" cy="576263"/>
              </a:xfrm>
              <a:prstGeom prst="rect">
                <a:avLst/>
              </a:prstGeom>
              <a:blipFill>
                <a:blip r:embed="rId4"/>
                <a:stretch>
                  <a:fillRect r="-20290"/>
                </a:stretch>
              </a:blipFill>
            </p:spPr>
            <p:txBody>
              <a:bodyPr/>
              <a:lstStyle/>
              <a:p>
                <a:r>
                  <a:rPr lang="zh-CN" altLang="en-US">
                    <a:noFill/>
                  </a:rPr>
                  <a:t> </a:t>
                </a:r>
              </a:p>
            </p:txBody>
          </p:sp>
        </mc:Fallback>
      </mc:AlternateContent>
      <p:sp>
        <p:nvSpPr>
          <p:cNvPr id="2" name="基础扎实 / Strong Preparation">
            <a:extLst>
              <a:ext uri="{FF2B5EF4-FFF2-40B4-BE49-F238E27FC236}">
                <a16:creationId xmlns:a16="http://schemas.microsoft.com/office/drawing/2014/main" id="{84FE7E22-3A7F-B24F-60E4-3BF4E85126F4}"/>
              </a:ext>
            </a:extLst>
          </p:cNvPr>
          <p:cNvSpPr txBox="1"/>
          <p:nvPr/>
        </p:nvSpPr>
        <p:spPr>
          <a:xfrm>
            <a:off x="2605230" y="367895"/>
            <a:ext cx="5868878" cy="561516"/>
          </a:xfrm>
          <a:prstGeom prst="rect">
            <a:avLst/>
          </a:prstGeom>
          <a:noFill/>
          <a:ln>
            <a:noFill/>
          </a:ln>
        </p:spPr>
        <p:txBody>
          <a:bodyPr wrap="square" lIns="68533" tIns="34266" rIns="68533" bIns="34266" rtlCol="0">
            <a:spAutoFit/>
          </a:bodyPr>
          <a:lstStyle/>
          <a:p>
            <a:pPr algn="ctr" defTabSz="950405" fontAlgn="auto">
              <a:spcBef>
                <a:spcPts val="0"/>
              </a:spcBef>
              <a:spcAft>
                <a:spcPts val="0"/>
              </a:spcAft>
              <a:buClr>
                <a:prstClr val="white"/>
              </a:buClr>
              <a:defRPr/>
            </a:pP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a:t>
            </a: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3</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 求解最长公共子序列问题</a:t>
            </a:r>
          </a:p>
        </p:txBody>
      </p:sp>
    </p:spTree>
    <p:extLst>
      <p:ext uri="{BB962C8B-B14F-4D97-AF65-F5344CB8AC3E}">
        <p14:creationId xmlns:p14="http://schemas.microsoft.com/office/powerpoint/2010/main" val="3762651846"/>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480060" y="1268760"/>
            <a:ext cx="8170545" cy="1522095"/>
          </a:xfrm>
          <a:prstGeom prst="rect">
            <a:avLst/>
          </a:prstGeom>
          <a:solidFill>
            <a:schemeClr val="accent4">
              <a:lumMod val="20000"/>
              <a:lumOff val="80000"/>
            </a:schemeClr>
          </a:solidFill>
          <a:ln w="38100" algn="ctr">
            <a:noFill/>
            <a:miter lim="800000"/>
          </a:ln>
          <a:effectLst/>
        </p:spPr>
        <p:txBody>
          <a:bodyPr wrap="square">
            <a:spAutoFit/>
          </a:bodyPr>
          <a:lstStyle/>
          <a:p>
            <a:pPr>
              <a:lnSpc>
                <a:spcPct val="150000"/>
              </a:lnSpc>
            </a:pP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若设</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）为它们的最长公共子序列。不难证明有以下性质：</a:t>
            </a:r>
          </a:p>
        </p:txBody>
      </p:sp>
      <p:sp>
        <p:nvSpPr>
          <p:cNvPr id="3" name="TextBox 2"/>
          <p:cNvSpPr txBox="1"/>
          <p:nvPr/>
        </p:nvSpPr>
        <p:spPr>
          <a:xfrm>
            <a:off x="480060" y="2924810"/>
            <a:ext cx="8035925" cy="28613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4"/>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且（</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）的一个最长公共子序列。</a:t>
            </a:r>
          </a:p>
          <a:p>
            <a:pPr marL="457200" indent="-457200">
              <a:lnSpc>
                <a:spcPct val="150000"/>
              </a:lnSpc>
              <a:buBlip>
                <a:blip r:embed="rId4"/>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且</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z</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）的一个最长公共子序列。</a:t>
            </a:r>
          </a:p>
          <a:p>
            <a:pPr marL="457200" indent="-457200">
              <a:lnSpc>
                <a:spcPct val="150000"/>
              </a:lnSpc>
              <a:buBlip>
                <a:blip r:embed="rId4"/>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且</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z</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C00000"/>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C0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）的一个最长公共子序列。</a:t>
            </a:r>
          </a:p>
        </p:txBody>
      </p:sp>
    </p:spTree>
    <p:extLst>
      <p:ext uri="{BB962C8B-B14F-4D97-AF65-F5344CB8AC3E}">
        <p14:creationId xmlns:p14="http://schemas.microsoft.com/office/powerpoint/2010/main" val="188063800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291428" y="1180052"/>
            <a:ext cx="7947660" cy="1630045"/>
          </a:xfrm>
          <a:prstGeom prst="rect">
            <a:avLst/>
          </a:prstGeom>
          <a:solidFill>
            <a:schemeClr val="accent1">
              <a:lumMod val="20000"/>
              <a:lumOff val="80000"/>
            </a:schemeClr>
          </a:solidFill>
          <a:ln w="38100" algn="ctr">
            <a:noFill/>
            <a:miter lim="800000"/>
          </a:ln>
          <a:effectLst/>
        </p:spPr>
        <p:txBody>
          <a:bodyPr wrap="square">
            <a:spAutoFit/>
          </a:bodyPr>
          <a:lstStyle/>
          <a:p>
            <a:pPr>
              <a:lnSpc>
                <a:spcPts val="3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定义二维动态规划数组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dp[</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为子序列（</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）的最长公共子序列的长度</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每考虑一个字符</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都为动态规划的一个阶段（共经历约</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个阶段）。</a:t>
            </a:r>
          </a:p>
        </p:txBody>
      </p:sp>
      <p:grpSp>
        <p:nvGrpSpPr>
          <p:cNvPr id="13" name="组合 12"/>
          <p:cNvGrpSpPr/>
          <p:nvPr/>
        </p:nvGrpSpPr>
        <p:grpSpPr>
          <a:xfrm>
            <a:off x="693358" y="2789548"/>
            <a:ext cx="3000396" cy="2213586"/>
            <a:chOff x="714348" y="2428868"/>
            <a:chExt cx="3000396" cy="2213586"/>
          </a:xfrm>
        </p:grpSpPr>
        <p:sp>
          <p:nvSpPr>
            <p:cNvPr id="5" name="TextBox 4"/>
            <p:cNvSpPr txBox="1"/>
            <p:nvPr/>
          </p:nvSpPr>
          <p:spPr>
            <a:xfrm>
              <a:off x="714348" y="3212427"/>
              <a:ext cx="2857520" cy="429895"/>
            </a:xfrm>
            <a:prstGeom prst="rect">
              <a:avLst/>
            </a:prstGeom>
            <a:noFill/>
          </p:spPr>
          <p:txBody>
            <a:bodyPr wrap="square" rtlCol="0">
              <a:spAutoFit/>
            </a:bodyPr>
            <a:lstStyle/>
            <a:p>
              <a:r>
                <a:rPr lang="zh-CN"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2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6" name="TextBox 5"/>
            <p:cNvSpPr txBox="1"/>
            <p:nvPr/>
          </p:nvSpPr>
          <p:spPr>
            <a:xfrm>
              <a:off x="714348" y="4212559"/>
              <a:ext cx="2643206" cy="429895"/>
            </a:xfrm>
            <a:prstGeom prst="rect">
              <a:avLst/>
            </a:prstGeom>
            <a:noFill/>
          </p:spPr>
          <p:txBody>
            <a:bodyPr wrap="square" rtlCol="0">
              <a:spAutoFit/>
            </a:bodyPr>
            <a:lstStyle/>
            <a:p>
              <a:r>
                <a:rPr lang="zh-CN"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2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2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8" name="TextBox 7"/>
            <p:cNvSpPr txBox="1"/>
            <p:nvPr/>
          </p:nvSpPr>
          <p:spPr>
            <a:xfrm>
              <a:off x="714348" y="2428868"/>
              <a:ext cx="3000396" cy="398780"/>
            </a:xfrm>
            <a:prstGeom prst="rect">
              <a:avLst/>
            </a:prstGeom>
            <a:noFill/>
          </p:spPr>
          <p:txBody>
            <a:bodyPr wrap="square" rtlCol="0">
              <a:spAutoFit/>
            </a:bodyPr>
            <a:lstStyle/>
            <a:p>
              <a:r>
                <a:rPr lang="zh-CN" altLang="en-US" sz="2000" dirty="0">
                  <a:solidFill>
                    <a:srgbClr val="0000FF"/>
                  </a:solidFill>
                  <a:latin typeface="华文楷体" panose="02010600040101010101" pitchFamily="2" charset="-122"/>
                  <a:ea typeface="华文楷体" panose="02010600040101010101" pitchFamily="2" charset="-122"/>
                  <a:cs typeface="Consolas" panose="020B0609020204030204" pitchFamily="49" charset="0"/>
                </a:rPr>
                <a:t>情况</a:t>
              </a:r>
              <a:r>
                <a:rPr lang="en-US" altLang="zh-CN" sz="20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0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a:solidFill>
                    <a:srgbClr val="0000FF"/>
                  </a:solidFill>
                  <a:latin typeface="Consolas" panose="020B0609020204030204" pitchFamily="49" charset="0"/>
                  <a:ea typeface="微软雅黑" panose="020B0503020204020204" pitchFamily="34" charset="-122"/>
                  <a:cs typeface="Consolas" panose="020B0609020204030204" pitchFamily="49" charset="0"/>
                </a:rPr>
                <a:t>a</a:t>
              </a:r>
              <a:r>
                <a:rPr lang="en-US" altLang="zh-CN" sz="20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a:solidFill>
                    <a:srgbClr val="0000FF"/>
                  </a:solidFill>
                  <a:latin typeface="Consolas" panose="020B0609020204030204" pitchFamily="49" charset="0"/>
                  <a:ea typeface="微软雅黑" panose="020B0503020204020204" pitchFamily="34" charset="-122"/>
                  <a:cs typeface="Consolas" panose="020B0609020204030204" pitchFamily="49" charset="0"/>
                </a:rPr>
                <a:t>i</a:t>
              </a:r>
              <a:r>
                <a:rPr lang="en-US" altLang="zh-CN" sz="20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-1]=</a:t>
              </a:r>
              <a:r>
                <a:rPr lang="en-US" altLang="zh-CN" sz="2000" i="1" dirty="0">
                  <a:solidFill>
                    <a:srgbClr val="0000FF"/>
                  </a:solidFill>
                  <a:latin typeface="Consolas" panose="020B0609020204030204" pitchFamily="49" charset="0"/>
                  <a:ea typeface="微软雅黑" panose="020B0503020204020204" pitchFamily="34" charset="-122"/>
                  <a:cs typeface="Consolas" panose="020B0609020204030204" pitchFamily="49" charset="0"/>
                </a:rPr>
                <a:t>b</a:t>
              </a:r>
              <a:r>
                <a:rPr lang="en-US" altLang="zh-CN" sz="20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a:solidFill>
                    <a:srgbClr val="0000FF"/>
                  </a:solidFill>
                  <a:latin typeface="Consolas" panose="020B0609020204030204" pitchFamily="49" charset="0"/>
                  <a:ea typeface="微软雅黑" panose="020B0503020204020204" pitchFamily="34" charset="-122"/>
                  <a:cs typeface="Consolas" panose="020B0609020204030204" pitchFamily="49" charset="0"/>
                </a:rPr>
                <a:t>j</a:t>
              </a:r>
              <a:r>
                <a:rPr lang="en-US" altLang="zh-CN" sz="20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2000" dirty="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10" name="直接连接符 9"/>
            <p:cNvCxnSpPr/>
            <p:nvPr/>
          </p:nvCxnSpPr>
          <p:spPr>
            <a:xfrm rot="5400000">
              <a:off x="2515379" y="3964785"/>
              <a:ext cx="642942" cy="0"/>
            </a:xfrm>
            <a:prstGeom prst="line">
              <a:avLst/>
            </a:prstGeom>
            <a:ln w="57150" cmpd="dbl">
              <a:solidFill>
                <a:srgbClr val="9900FF"/>
              </a:solidFill>
              <a:tailEnd type="none"/>
            </a:ln>
          </p:spPr>
          <p:style>
            <a:lnRef idx="1">
              <a:schemeClr val="dk1"/>
            </a:lnRef>
            <a:fillRef idx="0">
              <a:schemeClr val="dk1"/>
            </a:fillRef>
            <a:effectRef idx="0">
              <a:schemeClr val="dk1"/>
            </a:effectRef>
            <a:fontRef idx="minor">
              <a:schemeClr val="tx1"/>
            </a:fontRef>
          </p:style>
        </p:cxnSp>
      </p:grpSp>
      <p:grpSp>
        <p:nvGrpSpPr>
          <p:cNvPr id="14" name="组合 13"/>
          <p:cNvGrpSpPr/>
          <p:nvPr/>
        </p:nvGrpSpPr>
        <p:grpSpPr>
          <a:xfrm>
            <a:off x="3550878" y="4088132"/>
            <a:ext cx="4143404" cy="415928"/>
            <a:chOff x="3571868" y="3727452"/>
            <a:chExt cx="4143404" cy="415928"/>
          </a:xfrm>
        </p:grpSpPr>
        <p:sp>
          <p:nvSpPr>
            <p:cNvPr id="7" name="TextBox 6"/>
            <p:cNvSpPr txBox="1"/>
            <p:nvPr/>
          </p:nvSpPr>
          <p:spPr>
            <a:xfrm>
              <a:off x="4286248" y="3727452"/>
              <a:ext cx="3429024" cy="398780"/>
            </a:xfrm>
            <a:prstGeom prst="rect">
              <a:avLst/>
            </a:prstGeom>
            <a:noFill/>
          </p:spPr>
          <p:txBody>
            <a:bodyPr wrap="square" rtlCol="0">
              <a:spAutoFit/>
            </a:bodyPr>
            <a:lstStyle/>
            <a:p>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nb-NO"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nb-NO"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nb-NO"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-1]+1</a:t>
              </a:r>
            </a:p>
          </p:txBody>
        </p:sp>
        <p:sp>
          <p:nvSpPr>
            <p:cNvPr id="12" name="右箭头 11"/>
            <p:cNvSpPr/>
            <p:nvPr/>
          </p:nvSpPr>
          <p:spPr>
            <a:xfrm>
              <a:off x="3571868" y="3786190"/>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2439854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479376" y="1146025"/>
            <a:ext cx="7875905" cy="1630045"/>
          </a:xfrm>
          <a:prstGeom prst="rect">
            <a:avLst/>
          </a:prstGeom>
          <a:solidFill>
            <a:schemeClr val="accent1">
              <a:lumMod val="20000"/>
              <a:lumOff val="80000"/>
            </a:schemeClr>
          </a:solidFill>
          <a:ln w="38100" algn="ctr">
            <a:noFill/>
            <a:miter lim="800000"/>
          </a:ln>
          <a:effectLst/>
        </p:spPr>
        <p:txBody>
          <a:bodyPr wrap="square">
            <a:spAutoFit/>
          </a:bodyPr>
          <a:lstStyle/>
          <a:p>
            <a:pPr>
              <a:lnSpc>
                <a:spcPts val="3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定义二维动态规划数组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dp[</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为子序列（</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）的最长公共子序列的长度</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每考虑一个字符</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都为动态规划的一个阶段（共经历约</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个阶段）。</a:t>
            </a:r>
          </a:p>
        </p:txBody>
      </p:sp>
      <p:sp>
        <p:nvSpPr>
          <p:cNvPr id="8" name="TextBox 7"/>
          <p:cNvSpPr txBox="1"/>
          <p:nvPr/>
        </p:nvSpPr>
        <p:spPr>
          <a:xfrm>
            <a:off x="409192" y="2932741"/>
            <a:ext cx="3000396" cy="398780"/>
          </a:xfrm>
          <a:prstGeom prst="rect">
            <a:avLst/>
          </a:prstGeom>
          <a:noFill/>
        </p:spPr>
        <p:txBody>
          <a:bodyPr wrap="square" rtlCol="0">
            <a:spAutoFit/>
          </a:bodyPr>
          <a:lstStyle/>
          <a:p>
            <a:r>
              <a:rPr lang="zh-CN" altLang="en-US" sz="2000" dirty="0">
                <a:solidFill>
                  <a:srgbClr val="FF0000"/>
                </a:solidFill>
                <a:latin typeface="+mn-ea"/>
                <a:ea typeface="+mn-ea"/>
                <a:cs typeface="Consolas" panose="020B0609020204030204" pitchFamily="49" charset="0"/>
              </a:rPr>
              <a:t>情况</a:t>
            </a:r>
            <a:r>
              <a:rPr lang="en-US" altLang="zh-CN" sz="2000" dirty="0">
                <a:solidFill>
                  <a:srgbClr val="FF0000"/>
                </a:solidFill>
                <a:latin typeface="+mn-ea"/>
                <a:ea typeface="+mn-ea"/>
                <a:cs typeface="Consolas" panose="020B0609020204030204" pitchFamily="49" charset="0"/>
              </a:rPr>
              <a:t>2</a:t>
            </a:r>
            <a:r>
              <a:rPr lang="zh-CN" altLang="en-US"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a:solidFill>
                  <a:srgbClr val="FF0000"/>
                </a:solidFill>
                <a:latin typeface="Consolas" panose="020B0609020204030204" pitchFamily="49" charset="0"/>
                <a:ea typeface="微软雅黑" panose="020B0503020204020204" pitchFamily="34" charset="-122"/>
                <a:cs typeface="Consolas" panose="020B0609020204030204" pitchFamily="49" charset="0"/>
              </a:rPr>
              <a:t>a</a:t>
            </a:r>
            <a:r>
              <a:rPr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a:solidFill>
                  <a:srgbClr val="FF0000"/>
                </a:solidFill>
                <a:latin typeface="Consolas" panose="020B0609020204030204" pitchFamily="49" charset="0"/>
                <a:ea typeface="微软雅黑" panose="020B0503020204020204" pitchFamily="34" charset="-122"/>
                <a:cs typeface="Consolas" panose="020B0609020204030204" pitchFamily="49" charset="0"/>
              </a:rPr>
              <a:t>i</a:t>
            </a:r>
            <a:r>
              <a:rPr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lang="en-US" altLang="zh-CN" sz="2000" i="1" dirty="0">
                <a:solidFill>
                  <a:srgbClr val="FF0000"/>
                </a:solidFill>
                <a:latin typeface="Consolas" panose="020B0609020204030204" pitchFamily="49" charset="0"/>
                <a:ea typeface="微软雅黑" panose="020B0503020204020204" pitchFamily="34" charset="-122"/>
                <a:cs typeface="Consolas" panose="020B0609020204030204" pitchFamily="49" charset="0"/>
              </a:rPr>
              <a:t>b</a:t>
            </a:r>
            <a:r>
              <a:rPr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a:solidFill>
                  <a:srgbClr val="FF0000"/>
                </a:solidFill>
                <a:latin typeface="Consolas" panose="020B0609020204030204" pitchFamily="49" charset="0"/>
                <a:ea typeface="微软雅黑" panose="020B0503020204020204" pitchFamily="34" charset="-122"/>
                <a:cs typeface="Consolas" panose="020B0609020204030204" pitchFamily="49" charset="0"/>
              </a:rPr>
              <a:t>j</a:t>
            </a:r>
            <a:r>
              <a:rPr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20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28" name="组合 27"/>
          <p:cNvGrpSpPr/>
          <p:nvPr/>
        </p:nvGrpSpPr>
        <p:grpSpPr>
          <a:xfrm>
            <a:off x="3623268" y="4206483"/>
            <a:ext cx="5429256" cy="369332"/>
            <a:chOff x="3571868" y="3774048"/>
            <a:chExt cx="5429256" cy="369332"/>
          </a:xfrm>
        </p:grpSpPr>
        <p:sp>
          <p:nvSpPr>
            <p:cNvPr id="7" name="TextBox 6"/>
            <p:cNvSpPr txBox="1"/>
            <p:nvPr/>
          </p:nvSpPr>
          <p:spPr>
            <a:xfrm>
              <a:off x="4143372" y="3774048"/>
              <a:ext cx="4857752" cy="368300"/>
            </a:xfrm>
            <a:prstGeom prst="rect">
              <a:avLst/>
            </a:prstGeom>
            <a:noFill/>
          </p:spPr>
          <p:txBody>
            <a:bodyPr wrap="square" rtlCol="0">
              <a:spAutoFit/>
            </a:bodyPr>
            <a:lstStyle/>
            <a:p>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]=MAX(dp[</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nb-NO"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12" name="右箭头 11"/>
            <p:cNvSpPr/>
            <p:nvPr/>
          </p:nvSpPr>
          <p:spPr>
            <a:xfrm>
              <a:off x="3571868" y="3786190"/>
              <a:ext cx="571504"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endParaRPr>
            </a:p>
          </p:txBody>
        </p:sp>
      </p:grpSp>
      <p:grpSp>
        <p:nvGrpSpPr>
          <p:cNvPr id="27" name="组合 26"/>
          <p:cNvGrpSpPr/>
          <p:nvPr/>
        </p:nvGrpSpPr>
        <p:grpSpPr>
          <a:xfrm>
            <a:off x="337754" y="3644862"/>
            <a:ext cx="3571900" cy="1613226"/>
            <a:chOff x="142844" y="3212427"/>
            <a:chExt cx="3571900" cy="1613226"/>
          </a:xfrm>
        </p:grpSpPr>
        <p:sp>
          <p:nvSpPr>
            <p:cNvPr id="5" name="TextBox 4"/>
            <p:cNvSpPr txBox="1"/>
            <p:nvPr/>
          </p:nvSpPr>
          <p:spPr>
            <a:xfrm>
              <a:off x="142844" y="3212427"/>
              <a:ext cx="3571900" cy="398780"/>
            </a:xfrm>
            <a:prstGeom prst="rect">
              <a:avLst/>
            </a:prstGeom>
            <a:noFill/>
          </p:spPr>
          <p:txBody>
            <a:bodyPr wrap="square" rtlCol="0">
              <a:spAutoFit/>
            </a:bodyPr>
            <a:lstStyle/>
            <a:p>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6" name="TextBox 5"/>
            <p:cNvSpPr txBox="1"/>
            <p:nvPr/>
          </p:nvSpPr>
          <p:spPr>
            <a:xfrm>
              <a:off x="142844" y="4426873"/>
              <a:ext cx="3571900" cy="398780"/>
            </a:xfrm>
            <a:prstGeom prst="rect">
              <a:avLst/>
            </a:prstGeom>
            <a:noFill/>
          </p:spPr>
          <p:txBody>
            <a:bodyPr wrap="square" rtlCol="0">
              <a:spAutoFit/>
            </a:bodyPr>
            <a:lstStyle/>
            <a:p>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 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cxnSp>
          <p:nvCxnSpPr>
            <p:cNvPr id="10" name="直接连接符 9"/>
            <p:cNvCxnSpPr/>
            <p:nvPr/>
          </p:nvCxnSpPr>
          <p:spPr>
            <a:xfrm rot="5400000">
              <a:off x="2826531" y="4036223"/>
              <a:ext cx="642942" cy="0"/>
            </a:xfrm>
            <a:prstGeom prst="line">
              <a:avLst/>
            </a:prstGeom>
            <a:ln w="57150" cmpd="dbl">
              <a:solidFill>
                <a:srgbClr val="9900FF"/>
              </a:solidFill>
              <a:tailEnd type="none"/>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rot="5400000" flipH="1" flipV="1">
              <a:off x="3038464" y="3975104"/>
              <a:ext cx="214314" cy="214314"/>
            </a:xfrm>
            <a:prstGeom prst="line">
              <a:avLst/>
            </a:prstGeom>
            <a:ln w="28575">
              <a:solidFill>
                <a:srgbClr val="9900FF"/>
              </a:solidFill>
              <a:tailEnd type="none"/>
            </a:ln>
          </p:spPr>
          <p:style>
            <a:lnRef idx="1">
              <a:schemeClr val="dk1"/>
            </a:lnRef>
            <a:fillRef idx="0">
              <a:schemeClr val="dk1"/>
            </a:fillRef>
            <a:effectRef idx="0">
              <a:schemeClr val="dk1"/>
            </a:effectRef>
            <a:fontRef idx="minor">
              <a:schemeClr val="tx1"/>
            </a:fontRef>
          </p:style>
        </p:cxnSp>
      </p:grpSp>
      <p:grpSp>
        <p:nvGrpSpPr>
          <p:cNvPr id="25" name="组合 24"/>
          <p:cNvGrpSpPr/>
          <p:nvPr/>
        </p:nvGrpSpPr>
        <p:grpSpPr>
          <a:xfrm>
            <a:off x="694944" y="3647121"/>
            <a:ext cx="2895620" cy="1247784"/>
            <a:chOff x="500034" y="3214686"/>
            <a:chExt cx="2895620" cy="1247784"/>
          </a:xfrm>
        </p:grpSpPr>
        <p:cxnSp>
          <p:nvCxnSpPr>
            <p:cNvPr id="17" name="直接箭头连接符 16"/>
            <p:cNvCxnSpPr/>
            <p:nvPr/>
          </p:nvCxnSpPr>
          <p:spPr>
            <a:xfrm rot="5400000">
              <a:off x="2227246" y="3740152"/>
              <a:ext cx="747718" cy="630242"/>
            </a:xfrm>
            <a:prstGeom prst="straightConnector1">
              <a:avLst/>
            </a:prstGeom>
            <a:ln w="28575">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500034" y="4462470"/>
              <a:ext cx="1928826" cy="0"/>
            </a:xfrm>
            <a:prstGeom prst="line">
              <a:avLst/>
            </a:prstGeom>
            <a:ln w="28575">
              <a:solidFill>
                <a:srgbClr val="00B0F0"/>
              </a:solidFill>
              <a:tailEnd type="none"/>
            </a:ln>
          </p:spPr>
          <p:style>
            <a:lnRef idx="1">
              <a:schemeClr val="dk1"/>
            </a:lnRef>
            <a:fillRef idx="0">
              <a:schemeClr val="dk1"/>
            </a:fillRef>
            <a:effectRef idx="0">
              <a:schemeClr val="dk1"/>
            </a:effectRef>
            <a:fontRef idx="minor">
              <a:schemeClr val="tx1"/>
            </a:fontRef>
          </p:style>
        </p:cxnSp>
        <p:sp>
          <p:nvSpPr>
            <p:cNvPr id="21" name="椭圆 20"/>
            <p:cNvSpPr/>
            <p:nvPr/>
          </p:nvSpPr>
          <p:spPr>
            <a:xfrm>
              <a:off x="2895588" y="3214686"/>
              <a:ext cx="500066"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grpSp>
      <p:grpSp>
        <p:nvGrpSpPr>
          <p:cNvPr id="26" name="组合 25"/>
          <p:cNvGrpSpPr/>
          <p:nvPr/>
        </p:nvGrpSpPr>
        <p:grpSpPr>
          <a:xfrm>
            <a:off x="694944" y="4147187"/>
            <a:ext cx="2895620" cy="1201746"/>
            <a:chOff x="500034" y="3714752"/>
            <a:chExt cx="2895620" cy="1201746"/>
          </a:xfrm>
        </p:grpSpPr>
        <p:cxnSp>
          <p:nvCxnSpPr>
            <p:cNvPr id="15" name="直接箭头连接符 14"/>
            <p:cNvCxnSpPr>
              <a:stCxn id="22" idx="1"/>
            </p:cNvCxnSpPr>
            <p:nvPr/>
          </p:nvCxnSpPr>
          <p:spPr>
            <a:xfrm rot="16200000" flipV="1">
              <a:off x="2330435" y="3851278"/>
              <a:ext cx="774913" cy="501861"/>
            </a:xfrm>
            <a:prstGeom prst="straightConnector1">
              <a:avLst/>
            </a:prstGeom>
            <a:ln w="28575">
              <a:solidFill>
                <a:srgbClr val="00B0F0"/>
              </a:solidFill>
              <a:tailEnd type="arrow"/>
            </a:ln>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500034" y="3719514"/>
              <a:ext cx="1928826" cy="0"/>
            </a:xfrm>
            <a:prstGeom prst="line">
              <a:avLst/>
            </a:prstGeom>
            <a:ln w="28575">
              <a:solidFill>
                <a:srgbClr val="00B0F0"/>
              </a:solidFill>
              <a:tailEnd type="none"/>
            </a:ln>
          </p:spPr>
          <p:style>
            <a:lnRef idx="1">
              <a:schemeClr val="dk1"/>
            </a:lnRef>
            <a:fillRef idx="0">
              <a:schemeClr val="dk1"/>
            </a:fillRef>
            <a:effectRef idx="0">
              <a:schemeClr val="dk1"/>
            </a:effectRef>
            <a:fontRef idx="minor">
              <a:schemeClr val="tx1"/>
            </a:fontRef>
          </p:style>
        </p:cxnSp>
        <p:sp>
          <p:nvSpPr>
            <p:cNvPr id="22" name="椭圆 21"/>
            <p:cNvSpPr/>
            <p:nvPr/>
          </p:nvSpPr>
          <p:spPr>
            <a:xfrm>
              <a:off x="2895588" y="4416432"/>
              <a:ext cx="500066"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grpSp>
    </p:spTree>
    <p:extLst>
      <p:ext uri="{BB962C8B-B14F-4D97-AF65-F5344CB8AC3E}">
        <p14:creationId xmlns:p14="http://schemas.microsoft.com/office/powerpoint/2010/main" val="4506351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25"/>
                                        </p:tgtEl>
                                      </p:cBhvr>
                                    </p:animEffect>
                                    <p:set>
                                      <p:cBhvr>
                                        <p:cTn id="17" dur="1" fill="hold">
                                          <p:stCondLst>
                                            <p:cond delay="499"/>
                                          </p:stCondLst>
                                        </p:cTn>
                                        <p:tgtEl>
                                          <p:spTgt spid="25"/>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335915" y="692785"/>
            <a:ext cx="8112760" cy="1476375"/>
          </a:xfrm>
          <a:prstGeom prst="rect">
            <a:avLst/>
          </a:prstGeom>
          <a:solidFill>
            <a:schemeClr val="accent4">
              <a:lumMod val="20000"/>
              <a:lumOff val="80000"/>
            </a:schemeClr>
          </a:solidFill>
          <a:ln w="38100" algn="ctr">
            <a:noFill/>
            <a:miter lim="800000"/>
          </a:ln>
          <a:effectLst/>
        </p:spPr>
        <p:txBody>
          <a:bodyPr wrap="square">
            <a:spAutoFit/>
          </a:bodyPr>
          <a:lstStyle/>
          <a:p>
            <a:pPr>
              <a:lnSpc>
                <a:spcPct val="150000"/>
              </a:lnSpc>
            </a:pP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    dp[</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为子序列（</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C00000"/>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C00000"/>
                </a:solidFill>
                <a:latin typeface="Consolas" panose="020B0609020204030204" pitchFamily="49" charset="0"/>
                <a:ea typeface="楷体" panose="02010609060101010101" pitchFamily="49" charset="-122"/>
                <a:cs typeface="Consolas" panose="020B0609020204030204" pitchFamily="49" charset="0"/>
              </a:rPr>
              <a:t>j</a:t>
            </a:r>
            <a:r>
              <a:rPr lang="en-US" altLang="zh-CN" sz="2000" baseline="-2500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C00000"/>
                </a:solidFill>
                <a:latin typeface="Consolas" panose="020B0609020204030204" pitchFamily="49" charset="0"/>
                <a:ea typeface="楷体" panose="02010609060101010101" pitchFamily="49" charset="-122"/>
                <a:cs typeface="Consolas" panose="020B0609020204030204" pitchFamily="49" charset="0"/>
              </a:rPr>
              <a:t>）的最长公共子序列的长度</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对应的状态转移方程如下：</a:t>
            </a:r>
          </a:p>
        </p:txBody>
      </p:sp>
      <p:sp>
        <p:nvSpPr>
          <p:cNvPr id="168963" name="Text Box 3"/>
          <p:cNvSpPr txBox="1">
            <a:spLocks noChangeArrowheads="1"/>
          </p:cNvSpPr>
          <p:nvPr/>
        </p:nvSpPr>
        <p:spPr bwMode="auto">
          <a:xfrm>
            <a:off x="582233" y="2489072"/>
            <a:ext cx="7532712" cy="1942281"/>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2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―边界条件</a:t>
            </a:r>
          </a:p>
          <a:p>
            <a:pPr>
              <a:lnSpc>
                <a:spcPct val="2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-1]+1		  </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]=MAX(dp[</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510795" y="4788543"/>
            <a:ext cx="5214974" cy="460375"/>
          </a:xfrm>
          <a:prstGeom prst="rect">
            <a:avLst/>
          </a:prstGeom>
          <a:noFill/>
        </p:spPr>
        <p:txBody>
          <a:bodyPr wrap="square" rtlCol="0">
            <a:spAutoFit/>
          </a:bodyPr>
          <a:lstStyle/>
          <a:p>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显然</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为最终结果。</a:t>
            </a:r>
          </a:p>
        </p:txBody>
      </p:sp>
    </p:spTree>
    <p:extLst>
      <p:ext uri="{BB962C8B-B14F-4D97-AF65-F5344CB8AC3E}">
        <p14:creationId xmlns:p14="http://schemas.microsoft.com/office/powerpoint/2010/main" val="1787163967"/>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D0E0C6A-8B76-40E7-2952-999BD6593634}"/>
              </a:ext>
            </a:extLst>
          </p:cNvPr>
          <p:cNvGrpSpPr/>
          <p:nvPr/>
        </p:nvGrpSpPr>
        <p:grpSpPr>
          <a:xfrm>
            <a:off x="263352" y="2348880"/>
            <a:ext cx="5442996" cy="4214414"/>
            <a:chOff x="-73750" y="2009120"/>
            <a:chExt cx="5442996" cy="4214414"/>
          </a:xfrm>
        </p:grpSpPr>
        <p:sp>
          <p:nvSpPr>
            <p:cNvPr id="3" name="矩形 2">
              <a:extLst>
                <a:ext uri="{FF2B5EF4-FFF2-40B4-BE49-F238E27FC236}">
                  <a16:creationId xmlns:a16="http://schemas.microsoft.com/office/drawing/2014/main" id="{470B0316-18AA-8DCB-26FE-879A22084B7A}"/>
                </a:ext>
              </a:extLst>
            </p:cNvPr>
            <p:cNvSpPr/>
            <p:nvPr/>
          </p:nvSpPr>
          <p:spPr>
            <a:xfrm>
              <a:off x="215453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4" name="矩形 3">
              <a:extLst>
                <a:ext uri="{FF2B5EF4-FFF2-40B4-BE49-F238E27FC236}">
                  <a16:creationId xmlns:a16="http://schemas.microsoft.com/office/drawing/2014/main" id="{A9009F32-4FA2-ABF9-A02F-8026A0773A19}"/>
                </a:ext>
              </a:extLst>
            </p:cNvPr>
            <p:cNvSpPr/>
            <p:nvPr/>
          </p:nvSpPr>
          <p:spPr>
            <a:xfrm>
              <a:off x="178591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 name="矩形 4">
              <a:extLst>
                <a:ext uri="{FF2B5EF4-FFF2-40B4-BE49-F238E27FC236}">
                  <a16:creationId xmlns:a16="http://schemas.microsoft.com/office/drawing/2014/main" id="{3A4856A2-B82F-4C0E-406F-109C7115DA68}"/>
                </a:ext>
              </a:extLst>
            </p:cNvPr>
            <p:cNvSpPr/>
            <p:nvPr/>
          </p:nvSpPr>
          <p:spPr>
            <a:xfrm>
              <a:off x="178591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 name="矩形 5">
              <a:extLst>
                <a:ext uri="{FF2B5EF4-FFF2-40B4-BE49-F238E27FC236}">
                  <a16:creationId xmlns:a16="http://schemas.microsoft.com/office/drawing/2014/main" id="{B5CB7BA4-F64A-71B0-BD67-63B593974361}"/>
                </a:ext>
              </a:extLst>
            </p:cNvPr>
            <p:cNvSpPr/>
            <p:nvPr/>
          </p:nvSpPr>
          <p:spPr>
            <a:xfrm>
              <a:off x="178591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 name="矩形 6">
              <a:extLst>
                <a:ext uri="{FF2B5EF4-FFF2-40B4-BE49-F238E27FC236}">
                  <a16:creationId xmlns:a16="http://schemas.microsoft.com/office/drawing/2014/main" id="{12581E6A-F060-723C-88D8-F1D37F7D1C30}"/>
                </a:ext>
              </a:extLst>
            </p:cNvPr>
            <p:cNvSpPr/>
            <p:nvPr/>
          </p:nvSpPr>
          <p:spPr>
            <a:xfrm>
              <a:off x="178591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 name="矩形 7">
              <a:extLst>
                <a:ext uri="{FF2B5EF4-FFF2-40B4-BE49-F238E27FC236}">
                  <a16:creationId xmlns:a16="http://schemas.microsoft.com/office/drawing/2014/main" id="{5FDD3103-F71E-E6BB-C29D-A2B93CA32350}"/>
                </a:ext>
              </a:extLst>
            </p:cNvPr>
            <p:cNvSpPr/>
            <p:nvPr/>
          </p:nvSpPr>
          <p:spPr>
            <a:xfrm>
              <a:off x="178591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 name="矩形 8">
              <a:extLst>
                <a:ext uri="{FF2B5EF4-FFF2-40B4-BE49-F238E27FC236}">
                  <a16:creationId xmlns:a16="http://schemas.microsoft.com/office/drawing/2014/main" id="{E7628920-BD46-92AF-DE7B-8E65C70507EF}"/>
                </a:ext>
              </a:extLst>
            </p:cNvPr>
            <p:cNvSpPr/>
            <p:nvPr/>
          </p:nvSpPr>
          <p:spPr>
            <a:xfrm>
              <a:off x="178591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0" name="矩形 9">
              <a:extLst>
                <a:ext uri="{FF2B5EF4-FFF2-40B4-BE49-F238E27FC236}">
                  <a16:creationId xmlns:a16="http://schemas.microsoft.com/office/drawing/2014/main" id="{E7B54A40-5AAA-89B7-0384-DEDDBCD01E46}"/>
                </a:ext>
              </a:extLst>
            </p:cNvPr>
            <p:cNvSpPr/>
            <p:nvPr/>
          </p:nvSpPr>
          <p:spPr>
            <a:xfrm>
              <a:off x="178591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 name="TextBox 13">
              <a:extLst>
                <a:ext uri="{FF2B5EF4-FFF2-40B4-BE49-F238E27FC236}">
                  <a16:creationId xmlns:a16="http://schemas.microsoft.com/office/drawing/2014/main" id="{ABE0622B-01F5-FA05-D7D8-40FB965199D7}"/>
                </a:ext>
              </a:extLst>
            </p:cNvPr>
            <p:cNvSpPr txBox="1"/>
            <p:nvPr/>
          </p:nvSpPr>
          <p:spPr>
            <a:xfrm>
              <a:off x="179861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2" name="矩形 11">
              <a:extLst>
                <a:ext uri="{FF2B5EF4-FFF2-40B4-BE49-F238E27FC236}">
                  <a16:creationId xmlns:a16="http://schemas.microsoft.com/office/drawing/2014/main" id="{D8DAC6E1-2FCD-189E-9EB8-17BFBAEE5D87}"/>
                </a:ext>
              </a:extLst>
            </p:cNvPr>
            <p:cNvSpPr/>
            <p:nvPr/>
          </p:nvSpPr>
          <p:spPr>
            <a:xfrm>
              <a:off x="251172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13" name="矩形 12">
              <a:extLst>
                <a:ext uri="{FF2B5EF4-FFF2-40B4-BE49-F238E27FC236}">
                  <a16:creationId xmlns:a16="http://schemas.microsoft.com/office/drawing/2014/main" id="{97723334-5C9E-DB9A-5E85-4393DE7BBB39}"/>
                </a:ext>
              </a:extLst>
            </p:cNvPr>
            <p:cNvSpPr/>
            <p:nvPr/>
          </p:nvSpPr>
          <p:spPr>
            <a:xfrm>
              <a:off x="214310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4" name="矩形 13">
              <a:extLst>
                <a:ext uri="{FF2B5EF4-FFF2-40B4-BE49-F238E27FC236}">
                  <a16:creationId xmlns:a16="http://schemas.microsoft.com/office/drawing/2014/main" id="{498E5AEA-4FBF-FBA2-4850-7B22D6F02C58}"/>
                </a:ext>
              </a:extLst>
            </p:cNvPr>
            <p:cNvSpPr/>
            <p:nvPr/>
          </p:nvSpPr>
          <p:spPr>
            <a:xfrm>
              <a:off x="214310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15" name="矩形 14">
              <a:extLst>
                <a:ext uri="{FF2B5EF4-FFF2-40B4-BE49-F238E27FC236}">
                  <a16:creationId xmlns:a16="http://schemas.microsoft.com/office/drawing/2014/main" id="{52BF20A0-3BE2-9362-2911-BF9F54A18D08}"/>
                </a:ext>
              </a:extLst>
            </p:cNvPr>
            <p:cNvSpPr/>
            <p:nvPr/>
          </p:nvSpPr>
          <p:spPr>
            <a:xfrm>
              <a:off x="214310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16" name="矩形 15">
              <a:extLst>
                <a:ext uri="{FF2B5EF4-FFF2-40B4-BE49-F238E27FC236}">
                  <a16:creationId xmlns:a16="http://schemas.microsoft.com/office/drawing/2014/main" id="{8BCB91A1-411C-A643-6862-FAEEFBEEA3DD}"/>
                </a:ext>
              </a:extLst>
            </p:cNvPr>
            <p:cNvSpPr/>
            <p:nvPr/>
          </p:nvSpPr>
          <p:spPr>
            <a:xfrm>
              <a:off x="214310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17" name="矩形 16">
              <a:extLst>
                <a:ext uri="{FF2B5EF4-FFF2-40B4-BE49-F238E27FC236}">
                  <a16:creationId xmlns:a16="http://schemas.microsoft.com/office/drawing/2014/main" id="{333EC54D-577E-4F13-00E6-F407F299C6D8}"/>
                </a:ext>
              </a:extLst>
            </p:cNvPr>
            <p:cNvSpPr/>
            <p:nvPr/>
          </p:nvSpPr>
          <p:spPr>
            <a:xfrm>
              <a:off x="214310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18" name="矩形 17">
              <a:extLst>
                <a:ext uri="{FF2B5EF4-FFF2-40B4-BE49-F238E27FC236}">
                  <a16:creationId xmlns:a16="http://schemas.microsoft.com/office/drawing/2014/main" id="{8DE1C045-A21B-43DA-FAE0-844710D8BAA7}"/>
                </a:ext>
              </a:extLst>
            </p:cNvPr>
            <p:cNvSpPr/>
            <p:nvPr/>
          </p:nvSpPr>
          <p:spPr>
            <a:xfrm>
              <a:off x="214310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19" name="矩形 18">
              <a:extLst>
                <a:ext uri="{FF2B5EF4-FFF2-40B4-BE49-F238E27FC236}">
                  <a16:creationId xmlns:a16="http://schemas.microsoft.com/office/drawing/2014/main" id="{C1D519C1-87FF-8200-8E99-FE4131B9052A}"/>
                </a:ext>
              </a:extLst>
            </p:cNvPr>
            <p:cNvSpPr/>
            <p:nvPr/>
          </p:nvSpPr>
          <p:spPr>
            <a:xfrm>
              <a:off x="214310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0" name="TextBox 29">
              <a:extLst>
                <a:ext uri="{FF2B5EF4-FFF2-40B4-BE49-F238E27FC236}">
                  <a16:creationId xmlns:a16="http://schemas.microsoft.com/office/drawing/2014/main" id="{B7F51333-8EBE-CA24-C72A-530C67AD4211}"/>
                </a:ext>
              </a:extLst>
            </p:cNvPr>
            <p:cNvSpPr txBox="1"/>
            <p:nvPr/>
          </p:nvSpPr>
          <p:spPr>
            <a:xfrm>
              <a:off x="215580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21" name="矩形 20">
              <a:extLst>
                <a:ext uri="{FF2B5EF4-FFF2-40B4-BE49-F238E27FC236}">
                  <a16:creationId xmlns:a16="http://schemas.microsoft.com/office/drawing/2014/main" id="{818477EB-7D2B-3E50-9F44-CB2FF24E97C5}"/>
                </a:ext>
              </a:extLst>
            </p:cNvPr>
            <p:cNvSpPr/>
            <p:nvPr/>
          </p:nvSpPr>
          <p:spPr>
            <a:xfrm>
              <a:off x="286891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22" name="矩形 21">
              <a:extLst>
                <a:ext uri="{FF2B5EF4-FFF2-40B4-BE49-F238E27FC236}">
                  <a16:creationId xmlns:a16="http://schemas.microsoft.com/office/drawing/2014/main" id="{2A064E67-0B24-B2B6-269D-3888C7A52FD7}"/>
                </a:ext>
              </a:extLst>
            </p:cNvPr>
            <p:cNvSpPr/>
            <p:nvPr/>
          </p:nvSpPr>
          <p:spPr>
            <a:xfrm>
              <a:off x="250029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3" name="矩形 22">
              <a:extLst>
                <a:ext uri="{FF2B5EF4-FFF2-40B4-BE49-F238E27FC236}">
                  <a16:creationId xmlns:a16="http://schemas.microsoft.com/office/drawing/2014/main" id="{65A185BF-E22E-D47A-5951-88D3215B3DA3}"/>
                </a:ext>
              </a:extLst>
            </p:cNvPr>
            <p:cNvSpPr/>
            <p:nvPr/>
          </p:nvSpPr>
          <p:spPr>
            <a:xfrm>
              <a:off x="250029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4" name="矩形 23">
              <a:extLst>
                <a:ext uri="{FF2B5EF4-FFF2-40B4-BE49-F238E27FC236}">
                  <a16:creationId xmlns:a16="http://schemas.microsoft.com/office/drawing/2014/main" id="{63390D1A-4BC9-53F8-5A09-28517C12A9E1}"/>
                </a:ext>
              </a:extLst>
            </p:cNvPr>
            <p:cNvSpPr/>
            <p:nvPr/>
          </p:nvSpPr>
          <p:spPr>
            <a:xfrm>
              <a:off x="250029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5" name="矩形 24">
              <a:extLst>
                <a:ext uri="{FF2B5EF4-FFF2-40B4-BE49-F238E27FC236}">
                  <a16:creationId xmlns:a16="http://schemas.microsoft.com/office/drawing/2014/main" id="{D246ED5B-166B-221F-4E10-422A66417413}"/>
                </a:ext>
              </a:extLst>
            </p:cNvPr>
            <p:cNvSpPr/>
            <p:nvPr/>
          </p:nvSpPr>
          <p:spPr>
            <a:xfrm>
              <a:off x="250029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26" name="矩形 25">
              <a:extLst>
                <a:ext uri="{FF2B5EF4-FFF2-40B4-BE49-F238E27FC236}">
                  <a16:creationId xmlns:a16="http://schemas.microsoft.com/office/drawing/2014/main" id="{59B73443-9281-293F-5300-2839496AF382}"/>
                </a:ext>
              </a:extLst>
            </p:cNvPr>
            <p:cNvSpPr/>
            <p:nvPr/>
          </p:nvSpPr>
          <p:spPr>
            <a:xfrm>
              <a:off x="250029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27" name="矩形 26">
              <a:extLst>
                <a:ext uri="{FF2B5EF4-FFF2-40B4-BE49-F238E27FC236}">
                  <a16:creationId xmlns:a16="http://schemas.microsoft.com/office/drawing/2014/main" id="{BD5DB2EF-A8FD-71FC-F50D-D159CD9CCAA2}"/>
                </a:ext>
              </a:extLst>
            </p:cNvPr>
            <p:cNvSpPr/>
            <p:nvPr/>
          </p:nvSpPr>
          <p:spPr>
            <a:xfrm>
              <a:off x="250029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28" name="矩形 27">
              <a:extLst>
                <a:ext uri="{FF2B5EF4-FFF2-40B4-BE49-F238E27FC236}">
                  <a16:creationId xmlns:a16="http://schemas.microsoft.com/office/drawing/2014/main" id="{C95BCA6C-CDBE-CDF7-ED11-A82CBA17278D}"/>
                </a:ext>
              </a:extLst>
            </p:cNvPr>
            <p:cNvSpPr/>
            <p:nvPr/>
          </p:nvSpPr>
          <p:spPr>
            <a:xfrm>
              <a:off x="250029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29" name="TextBox 38">
              <a:extLst>
                <a:ext uri="{FF2B5EF4-FFF2-40B4-BE49-F238E27FC236}">
                  <a16:creationId xmlns:a16="http://schemas.microsoft.com/office/drawing/2014/main" id="{130E39D2-55B4-8EE2-A52B-293885989D4E}"/>
                </a:ext>
              </a:extLst>
            </p:cNvPr>
            <p:cNvSpPr txBox="1"/>
            <p:nvPr/>
          </p:nvSpPr>
          <p:spPr>
            <a:xfrm>
              <a:off x="251299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30" name="矩形 29">
              <a:extLst>
                <a:ext uri="{FF2B5EF4-FFF2-40B4-BE49-F238E27FC236}">
                  <a16:creationId xmlns:a16="http://schemas.microsoft.com/office/drawing/2014/main" id="{81E3A93E-46FC-3533-4250-FD338EBD9E31}"/>
                </a:ext>
              </a:extLst>
            </p:cNvPr>
            <p:cNvSpPr/>
            <p:nvPr/>
          </p:nvSpPr>
          <p:spPr>
            <a:xfrm>
              <a:off x="322610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31" name="矩形 30">
              <a:extLst>
                <a:ext uri="{FF2B5EF4-FFF2-40B4-BE49-F238E27FC236}">
                  <a16:creationId xmlns:a16="http://schemas.microsoft.com/office/drawing/2014/main" id="{F815DBAE-BBC2-28F0-D392-DE056343929F}"/>
                </a:ext>
              </a:extLst>
            </p:cNvPr>
            <p:cNvSpPr/>
            <p:nvPr/>
          </p:nvSpPr>
          <p:spPr>
            <a:xfrm>
              <a:off x="285748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32" name="矩形 31">
              <a:extLst>
                <a:ext uri="{FF2B5EF4-FFF2-40B4-BE49-F238E27FC236}">
                  <a16:creationId xmlns:a16="http://schemas.microsoft.com/office/drawing/2014/main" id="{2421748A-94C2-9697-CFB7-DEFA40E1D537}"/>
                </a:ext>
              </a:extLst>
            </p:cNvPr>
            <p:cNvSpPr/>
            <p:nvPr/>
          </p:nvSpPr>
          <p:spPr>
            <a:xfrm>
              <a:off x="285748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3" name="矩形 32">
              <a:extLst>
                <a:ext uri="{FF2B5EF4-FFF2-40B4-BE49-F238E27FC236}">
                  <a16:creationId xmlns:a16="http://schemas.microsoft.com/office/drawing/2014/main" id="{DF8865A3-3466-1D2C-4DE8-8144E0743609}"/>
                </a:ext>
              </a:extLst>
            </p:cNvPr>
            <p:cNvSpPr/>
            <p:nvPr/>
          </p:nvSpPr>
          <p:spPr>
            <a:xfrm>
              <a:off x="285748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4" name="矩形 33">
              <a:extLst>
                <a:ext uri="{FF2B5EF4-FFF2-40B4-BE49-F238E27FC236}">
                  <a16:creationId xmlns:a16="http://schemas.microsoft.com/office/drawing/2014/main" id="{F43E42E6-03F1-D330-FDFC-8BDC5096FEC7}"/>
                </a:ext>
              </a:extLst>
            </p:cNvPr>
            <p:cNvSpPr/>
            <p:nvPr/>
          </p:nvSpPr>
          <p:spPr>
            <a:xfrm>
              <a:off x="285748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5" name="矩形 34">
              <a:extLst>
                <a:ext uri="{FF2B5EF4-FFF2-40B4-BE49-F238E27FC236}">
                  <a16:creationId xmlns:a16="http://schemas.microsoft.com/office/drawing/2014/main" id="{8978B5D7-08C7-94A2-37E0-ADA7BE14FC82}"/>
                </a:ext>
              </a:extLst>
            </p:cNvPr>
            <p:cNvSpPr/>
            <p:nvPr/>
          </p:nvSpPr>
          <p:spPr>
            <a:xfrm>
              <a:off x="285748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36" name="矩形 35">
              <a:extLst>
                <a:ext uri="{FF2B5EF4-FFF2-40B4-BE49-F238E27FC236}">
                  <a16:creationId xmlns:a16="http://schemas.microsoft.com/office/drawing/2014/main" id="{AD792D84-FEEB-CC80-EA0C-A8228B23B0D8}"/>
                </a:ext>
              </a:extLst>
            </p:cNvPr>
            <p:cNvSpPr/>
            <p:nvPr/>
          </p:nvSpPr>
          <p:spPr>
            <a:xfrm>
              <a:off x="285748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37" name="矩形 36">
              <a:extLst>
                <a:ext uri="{FF2B5EF4-FFF2-40B4-BE49-F238E27FC236}">
                  <a16:creationId xmlns:a16="http://schemas.microsoft.com/office/drawing/2014/main" id="{A12B4F3B-A256-4534-9EA8-CBB8B59A641B}"/>
                </a:ext>
              </a:extLst>
            </p:cNvPr>
            <p:cNvSpPr/>
            <p:nvPr/>
          </p:nvSpPr>
          <p:spPr>
            <a:xfrm>
              <a:off x="285748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38" name="TextBox 47">
              <a:extLst>
                <a:ext uri="{FF2B5EF4-FFF2-40B4-BE49-F238E27FC236}">
                  <a16:creationId xmlns:a16="http://schemas.microsoft.com/office/drawing/2014/main" id="{6C2460DF-B363-8F27-7A4D-877146BA3123}"/>
                </a:ext>
              </a:extLst>
            </p:cNvPr>
            <p:cNvSpPr txBox="1"/>
            <p:nvPr/>
          </p:nvSpPr>
          <p:spPr>
            <a:xfrm>
              <a:off x="287018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39" name="矩形 38">
              <a:extLst>
                <a:ext uri="{FF2B5EF4-FFF2-40B4-BE49-F238E27FC236}">
                  <a16:creationId xmlns:a16="http://schemas.microsoft.com/office/drawing/2014/main" id="{2CE3BE97-0021-8391-9CBB-254F88479422}"/>
                </a:ext>
              </a:extLst>
            </p:cNvPr>
            <p:cNvSpPr/>
            <p:nvPr/>
          </p:nvSpPr>
          <p:spPr>
            <a:xfrm>
              <a:off x="358329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40" name="矩形 39">
              <a:extLst>
                <a:ext uri="{FF2B5EF4-FFF2-40B4-BE49-F238E27FC236}">
                  <a16:creationId xmlns:a16="http://schemas.microsoft.com/office/drawing/2014/main" id="{C07DC4CE-9704-6450-84CC-EFE5968E3C43}"/>
                </a:ext>
              </a:extLst>
            </p:cNvPr>
            <p:cNvSpPr/>
            <p:nvPr/>
          </p:nvSpPr>
          <p:spPr>
            <a:xfrm>
              <a:off x="321467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41" name="矩形 40">
              <a:extLst>
                <a:ext uri="{FF2B5EF4-FFF2-40B4-BE49-F238E27FC236}">
                  <a16:creationId xmlns:a16="http://schemas.microsoft.com/office/drawing/2014/main" id="{0331BD7B-8091-AD37-143D-6BDB29D44E10}"/>
                </a:ext>
              </a:extLst>
            </p:cNvPr>
            <p:cNvSpPr/>
            <p:nvPr/>
          </p:nvSpPr>
          <p:spPr>
            <a:xfrm>
              <a:off x="321467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42" name="矩形 41">
              <a:extLst>
                <a:ext uri="{FF2B5EF4-FFF2-40B4-BE49-F238E27FC236}">
                  <a16:creationId xmlns:a16="http://schemas.microsoft.com/office/drawing/2014/main" id="{919EB75D-1EBE-98C3-2521-5D5E15267BBF}"/>
                </a:ext>
              </a:extLst>
            </p:cNvPr>
            <p:cNvSpPr/>
            <p:nvPr/>
          </p:nvSpPr>
          <p:spPr>
            <a:xfrm>
              <a:off x="321467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3" name="矩形 42">
              <a:extLst>
                <a:ext uri="{FF2B5EF4-FFF2-40B4-BE49-F238E27FC236}">
                  <a16:creationId xmlns:a16="http://schemas.microsoft.com/office/drawing/2014/main" id="{7FB3EFD9-747B-7BC2-D93C-C65C656253C4}"/>
                </a:ext>
              </a:extLst>
            </p:cNvPr>
            <p:cNvSpPr/>
            <p:nvPr/>
          </p:nvSpPr>
          <p:spPr>
            <a:xfrm>
              <a:off x="321467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4" name="矩形 43">
              <a:extLst>
                <a:ext uri="{FF2B5EF4-FFF2-40B4-BE49-F238E27FC236}">
                  <a16:creationId xmlns:a16="http://schemas.microsoft.com/office/drawing/2014/main" id="{C00D167E-383A-7CC0-E097-0BA587CB6A46}"/>
                </a:ext>
              </a:extLst>
            </p:cNvPr>
            <p:cNvSpPr/>
            <p:nvPr/>
          </p:nvSpPr>
          <p:spPr>
            <a:xfrm>
              <a:off x="321467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5" name="矩形 44">
              <a:extLst>
                <a:ext uri="{FF2B5EF4-FFF2-40B4-BE49-F238E27FC236}">
                  <a16:creationId xmlns:a16="http://schemas.microsoft.com/office/drawing/2014/main" id="{38F6121A-9BB6-6DFE-E0D4-3C5457976D35}"/>
                </a:ext>
              </a:extLst>
            </p:cNvPr>
            <p:cNvSpPr/>
            <p:nvPr/>
          </p:nvSpPr>
          <p:spPr>
            <a:xfrm>
              <a:off x="321467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6" name="矩形 45">
              <a:extLst>
                <a:ext uri="{FF2B5EF4-FFF2-40B4-BE49-F238E27FC236}">
                  <a16:creationId xmlns:a16="http://schemas.microsoft.com/office/drawing/2014/main" id="{7E21424D-837A-C2BE-4209-71A263523FE8}"/>
                </a:ext>
              </a:extLst>
            </p:cNvPr>
            <p:cNvSpPr/>
            <p:nvPr/>
          </p:nvSpPr>
          <p:spPr>
            <a:xfrm>
              <a:off x="321467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47" name="TextBox 56">
              <a:extLst>
                <a:ext uri="{FF2B5EF4-FFF2-40B4-BE49-F238E27FC236}">
                  <a16:creationId xmlns:a16="http://schemas.microsoft.com/office/drawing/2014/main" id="{84F10608-8F65-B47F-DC2F-14D19CC10B8E}"/>
                </a:ext>
              </a:extLst>
            </p:cNvPr>
            <p:cNvSpPr txBox="1"/>
            <p:nvPr/>
          </p:nvSpPr>
          <p:spPr>
            <a:xfrm>
              <a:off x="322737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48" name="矩形 47">
              <a:extLst>
                <a:ext uri="{FF2B5EF4-FFF2-40B4-BE49-F238E27FC236}">
                  <a16:creationId xmlns:a16="http://schemas.microsoft.com/office/drawing/2014/main" id="{CF043244-8C12-EF46-3B84-F02B169FD587}"/>
                </a:ext>
              </a:extLst>
            </p:cNvPr>
            <p:cNvSpPr/>
            <p:nvPr/>
          </p:nvSpPr>
          <p:spPr>
            <a:xfrm>
              <a:off x="394048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49" name="矩形 48">
              <a:extLst>
                <a:ext uri="{FF2B5EF4-FFF2-40B4-BE49-F238E27FC236}">
                  <a16:creationId xmlns:a16="http://schemas.microsoft.com/office/drawing/2014/main" id="{8C95C903-BBB5-03BE-7C78-C24BE0AF51A3}"/>
                </a:ext>
              </a:extLst>
            </p:cNvPr>
            <p:cNvSpPr/>
            <p:nvPr/>
          </p:nvSpPr>
          <p:spPr>
            <a:xfrm>
              <a:off x="357186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0" name="矩形 49">
              <a:extLst>
                <a:ext uri="{FF2B5EF4-FFF2-40B4-BE49-F238E27FC236}">
                  <a16:creationId xmlns:a16="http://schemas.microsoft.com/office/drawing/2014/main" id="{D17CD553-A61E-7688-DD1E-6DDF08371A00}"/>
                </a:ext>
              </a:extLst>
            </p:cNvPr>
            <p:cNvSpPr/>
            <p:nvPr/>
          </p:nvSpPr>
          <p:spPr>
            <a:xfrm>
              <a:off x="357186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51" name="矩形 50">
              <a:extLst>
                <a:ext uri="{FF2B5EF4-FFF2-40B4-BE49-F238E27FC236}">
                  <a16:creationId xmlns:a16="http://schemas.microsoft.com/office/drawing/2014/main" id="{8538A9F4-7261-223E-EA0A-8B1F5DC8A52B}"/>
                </a:ext>
              </a:extLst>
            </p:cNvPr>
            <p:cNvSpPr/>
            <p:nvPr/>
          </p:nvSpPr>
          <p:spPr>
            <a:xfrm>
              <a:off x="357186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2" name="矩形 51">
              <a:extLst>
                <a:ext uri="{FF2B5EF4-FFF2-40B4-BE49-F238E27FC236}">
                  <a16:creationId xmlns:a16="http://schemas.microsoft.com/office/drawing/2014/main" id="{A2F4CB27-8B8C-E86B-B2FC-FE661CA3A208}"/>
                </a:ext>
              </a:extLst>
            </p:cNvPr>
            <p:cNvSpPr/>
            <p:nvPr/>
          </p:nvSpPr>
          <p:spPr>
            <a:xfrm>
              <a:off x="357186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3" name="矩形 52">
              <a:extLst>
                <a:ext uri="{FF2B5EF4-FFF2-40B4-BE49-F238E27FC236}">
                  <a16:creationId xmlns:a16="http://schemas.microsoft.com/office/drawing/2014/main" id="{59B17BD1-8318-741F-FBDB-A4FBB87B63C3}"/>
                </a:ext>
              </a:extLst>
            </p:cNvPr>
            <p:cNvSpPr/>
            <p:nvPr/>
          </p:nvSpPr>
          <p:spPr>
            <a:xfrm>
              <a:off x="357186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4" name="矩形 53">
              <a:extLst>
                <a:ext uri="{FF2B5EF4-FFF2-40B4-BE49-F238E27FC236}">
                  <a16:creationId xmlns:a16="http://schemas.microsoft.com/office/drawing/2014/main" id="{FD9ECF63-2C76-A358-851B-F4AB772DF4F6}"/>
                </a:ext>
              </a:extLst>
            </p:cNvPr>
            <p:cNvSpPr/>
            <p:nvPr/>
          </p:nvSpPr>
          <p:spPr>
            <a:xfrm>
              <a:off x="357186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5" name="矩形 54">
              <a:extLst>
                <a:ext uri="{FF2B5EF4-FFF2-40B4-BE49-F238E27FC236}">
                  <a16:creationId xmlns:a16="http://schemas.microsoft.com/office/drawing/2014/main" id="{423A4404-39CD-322E-E70B-E62FC179302F}"/>
                </a:ext>
              </a:extLst>
            </p:cNvPr>
            <p:cNvSpPr/>
            <p:nvPr/>
          </p:nvSpPr>
          <p:spPr>
            <a:xfrm>
              <a:off x="357186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56" name="TextBox 65">
              <a:extLst>
                <a:ext uri="{FF2B5EF4-FFF2-40B4-BE49-F238E27FC236}">
                  <a16:creationId xmlns:a16="http://schemas.microsoft.com/office/drawing/2014/main" id="{9F87AEB2-4650-DE77-F6A5-2AA64D6DDC98}"/>
                </a:ext>
              </a:extLst>
            </p:cNvPr>
            <p:cNvSpPr txBox="1"/>
            <p:nvPr/>
          </p:nvSpPr>
          <p:spPr>
            <a:xfrm>
              <a:off x="358456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57" name="矩形 56">
              <a:extLst>
                <a:ext uri="{FF2B5EF4-FFF2-40B4-BE49-F238E27FC236}">
                  <a16:creationId xmlns:a16="http://schemas.microsoft.com/office/drawing/2014/main" id="{1571C9CE-6B38-2FFA-E504-8E409E61256C}"/>
                </a:ext>
              </a:extLst>
            </p:cNvPr>
            <p:cNvSpPr/>
            <p:nvPr/>
          </p:nvSpPr>
          <p:spPr>
            <a:xfrm>
              <a:off x="429767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58" name="矩形 57">
              <a:extLst>
                <a:ext uri="{FF2B5EF4-FFF2-40B4-BE49-F238E27FC236}">
                  <a16:creationId xmlns:a16="http://schemas.microsoft.com/office/drawing/2014/main" id="{5E94DD4D-2727-607F-CB6A-E056493AD33E}"/>
                </a:ext>
              </a:extLst>
            </p:cNvPr>
            <p:cNvSpPr/>
            <p:nvPr/>
          </p:nvSpPr>
          <p:spPr>
            <a:xfrm>
              <a:off x="392905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9" name="矩形 58">
              <a:extLst>
                <a:ext uri="{FF2B5EF4-FFF2-40B4-BE49-F238E27FC236}">
                  <a16:creationId xmlns:a16="http://schemas.microsoft.com/office/drawing/2014/main" id="{C022A8A4-F190-0245-C762-8B62B48B289B}"/>
                </a:ext>
              </a:extLst>
            </p:cNvPr>
            <p:cNvSpPr/>
            <p:nvPr/>
          </p:nvSpPr>
          <p:spPr>
            <a:xfrm>
              <a:off x="392905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60" name="矩形 59">
              <a:extLst>
                <a:ext uri="{FF2B5EF4-FFF2-40B4-BE49-F238E27FC236}">
                  <a16:creationId xmlns:a16="http://schemas.microsoft.com/office/drawing/2014/main" id="{789ADBC6-9919-8FB7-10F5-B60182E41310}"/>
                </a:ext>
              </a:extLst>
            </p:cNvPr>
            <p:cNvSpPr/>
            <p:nvPr/>
          </p:nvSpPr>
          <p:spPr>
            <a:xfrm>
              <a:off x="392905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1" name="矩形 60">
              <a:extLst>
                <a:ext uri="{FF2B5EF4-FFF2-40B4-BE49-F238E27FC236}">
                  <a16:creationId xmlns:a16="http://schemas.microsoft.com/office/drawing/2014/main" id="{E3720BC1-0BD1-6642-2D90-963E19D49FAA}"/>
                </a:ext>
              </a:extLst>
            </p:cNvPr>
            <p:cNvSpPr/>
            <p:nvPr/>
          </p:nvSpPr>
          <p:spPr>
            <a:xfrm>
              <a:off x="392905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2" name="矩形 61">
              <a:extLst>
                <a:ext uri="{FF2B5EF4-FFF2-40B4-BE49-F238E27FC236}">
                  <a16:creationId xmlns:a16="http://schemas.microsoft.com/office/drawing/2014/main" id="{E639DF67-B7AF-1EB7-6A01-20946D7813D4}"/>
                </a:ext>
              </a:extLst>
            </p:cNvPr>
            <p:cNvSpPr/>
            <p:nvPr/>
          </p:nvSpPr>
          <p:spPr>
            <a:xfrm>
              <a:off x="392905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3" name="矩形 62">
              <a:extLst>
                <a:ext uri="{FF2B5EF4-FFF2-40B4-BE49-F238E27FC236}">
                  <a16:creationId xmlns:a16="http://schemas.microsoft.com/office/drawing/2014/main" id="{F3853FFA-5DEE-1642-0E11-7CA14C4D3F4D}"/>
                </a:ext>
              </a:extLst>
            </p:cNvPr>
            <p:cNvSpPr/>
            <p:nvPr/>
          </p:nvSpPr>
          <p:spPr>
            <a:xfrm>
              <a:off x="392905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4" name="矩形 63">
              <a:extLst>
                <a:ext uri="{FF2B5EF4-FFF2-40B4-BE49-F238E27FC236}">
                  <a16:creationId xmlns:a16="http://schemas.microsoft.com/office/drawing/2014/main" id="{DF32EDFB-21F5-7D41-FE1B-DC48AD6E9DD0}"/>
                </a:ext>
              </a:extLst>
            </p:cNvPr>
            <p:cNvSpPr/>
            <p:nvPr/>
          </p:nvSpPr>
          <p:spPr>
            <a:xfrm>
              <a:off x="392905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65" name="TextBox 74">
              <a:extLst>
                <a:ext uri="{FF2B5EF4-FFF2-40B4-BE49-F238E27FC236}">
                  <a16:creationId xmlns:a16="http://schemas.microsoft.com/office/drawing/2014/main" id="{DB2EC68B-551E-8F49-E230-DFEF53197763}"/>
                </a:ext>
              </a:extLst>
            </p:cNvPr>
            <p:cNvSpPr txBox="1"/>
            <p:nvPr/>
          </p:nvSpPr>
          <p:spPr>
            <a:xfrm>
              <a:off x="394175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66" name="矩形 65">
              <a:extLst>
                <a:ext uri="{FF2B5EF4-FFF2-40B4-BE49-F238E27FC236}">
                  <a16:creationId xmlns:a16="http://schemas.microsoft.com/office/drawing/2014/main" id="{3AF40F6E-9371-3287-9F17-D1DEC2E1331E}"/>
                </a:ext>
              </a:extLst>
            </p:cNvPr>
            <p:cNvSpPr/>
            <p:nvPr/>
          </p:nvSpPr>
          <p:spPr>
            <a:xfrm>
              <a:off x="465486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67" name="矩形 66">
              <a:extLst>
                <a:ext uri="{FF2B5EF4-FFF2-40B4-BE49-F238E27FC236}">
                  <a16:creationId xmlns:a16="http://schemas.microsoft.com/office/drawing/2014/main" id="{CBC7B466-D3EE-71DB-26E7-6BCB06FDD3C1}"/>
                </a:ext>
              </a:extLst>
            </p:cNvPr>
            <p:cNvSpPr/>
            <p:nvPr/>
          </p:nvSpPr>
          <p:spPr>
            <a:xfrm>
              <a:off x="428624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8" name="矩形 67">
              <a:extLst>
                <a:ext uri="{FF2B5EF4-FFF2-40B4-BE49-F238E27FC236}">
                  <a16:creationId xmlns:a16="http://schemas.microsoft.com/office/drawing/2014/main" id="{A8CA62F9-5673-3DFB-98F2-C7E75E0E24CD}"/>
                </a:ext>
              </a:extLst>
            </p:cNvPr>
            <p:cNvSpPr/>
            <p:nvPr/>
          </p:nvSpPr>
          <p:spPr>
            <a:xfrm>
              <a:off x="428624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69" name="矩形 68">
              <a:extLst>
                <a:ext uri="{FF2B5EF4-FFF2-40B4-BE49-F238E27FC236}">
                  <a16:creationId xmlns:a16="http://schemas.microsoft.com/office/drawing/2014/main" id="{EF2F3CA4-33A7-8DCB-22A6-815DB9273460}"/>
                </a:ext>
              </a:extLst>
            </p:cNvPr>
            <p:cNvSpPr/>
            <p:nvPr/>
          </p:nvSpPr>
          <p:spPr>
            <a:xfrm>
              <a:off x="428624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0" name="矩形 69">
              <a:extLst>
                <a:ext uri="{FF2B5EF4-FFF2-40B4-BE49-F238E27FC236}">
                  <a16:creationId xmlns:a16="http://schemas.microsoft.com/office/drawing/2014/main" id="{8DCA144A-44CB-01DB-29F3-179E42872F6A}"/>
                </a:ext>
              </a:extLst>
            </p:cNvPr>
            <p:cNvSpPr/>
            <p:nvPr/>
          </p:nvSpPr>
          <p:spPr>
            <a:xfrm>
              <a:off x="428624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1" name="矩形 70">
              <a:extLst>
                <a:ext uri="{FF2B5EF4-FFF2-40B4-BE49-F238E27FC236}">
                  <a16:creationId xmlns:a16="http://schemas.microsoft.com/office/drawing/2014/main" id="{10DE87C1-CA7B-B1FB-3846-7FBC799452B5}"/>
                </a:ext>
              </a:extLst>
            </p:cNvPr>
            <p:cNvSpPr/>
            <p:nvPr/>
          </p:nvSpPr>
          <p:spPr>
            <a:xfrm>
              <a:off x="428624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72" name="矩形 71">
              <a:extLst>
                <a:ext uri="{FF2B5EF4-FFF2-40B4-BE49-F238E27FC236}">
                  <a16:creationId xmlns:a16="http://schemas.microsoft.com/office/drawing/2014/main" id="{1837D494-5C74-EF2E-782F-07EB1450D889}"/>
                </a:ext>
              </a:extLst>
            </p:cNvPr>
            <p:cNvSpPr/>
            <p:nvPr/>
          </p:nvSpPr>
          <p:spPr>
            <a:xfrm>
              <a:off x="428624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73" name="矩形 72">
              <a:extLst>
                <a:ext uri="{FF2B5EF4-FFF2-40B4-BE49-F238E27FC236}">
                  <a16:creationId xmlns:a16="http://schemas.microsoft.com/office/drawing/2014/main" id="{CA13DCCA-95C3-ED3C-D344-58DF98BEB523}"/>
                </a:ext>
              </a:extLst>
            </p:cNvPr>
            <p:cNvSpPr/>
            <p:nvPr/>
          </p:nvSpPr>
          <p:spPr>
            <a:xfrm>
              <a:off x="428624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74" name="TextBox 83">
              <a:extLst>
                <a:ext uri="{FF2B5EF4-FFF2-40B4-BE49-F238E27FC236}">
                  <a16:creationId xmlns:a16="http://schemas.microsoft.com/office/drawing/2014/main" id="{13CA85F4-CD32-FB33-5E32-4C143586AA84}"/>
                </a:ext>
              </a:extLst>
            </p:cNvPr>
            <p:cNvSpPr txBox="1"/>
            <p:nvPr/>
          </p:nvSpPr>
          <p:spPr>
            <a:xfrm>
              <a:off x="429894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75" name="矩形 74">
              <a:extLst>
                <a:ext uri="{FF2B5EF4-FFF2-40B4-BE49-F238E27FC236}">
                  <a16:creationId xmlns:a16="http://schemas.microsoft.com/office/drawing/2014/main" id="{3F19A2B1-CE5D-01B3-39BC-8D14600CDB67}"/>
                </a:ext>
              </a:extLst>
            </p:cNvPr>
            <p:cNvSpPr/>
            <p:nvPr/>
          </p:nvSpPr>
          <p:spPr>
            <a:xfrm>
              <a:off x="501205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76" name="矩形 75">
              <a:extLst>
                <a:ext uri="{FF2B5EF4-FFF2-40B4-BE49-F238E27FC236}">
                  <a16:creationId xmlns:a16="http://schemas.microsoft.com/office/drawing/2014/main" id="{BF6AE9F5-1DDA-48C9-0CF5-DDE383F93A04}"/>
                </a:ext>
              </a:extLst>
            </p:cNvPr>
            <p:cNvSpPr/>
            <p:nvPr/>
          </p:nvSpPr>
          <p:spPr>
            <a:xfrm>
              <a:off x="464343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7" name="矩形 76">
              <a:extLst>
                <a:ext uri="{FF2B5EF4-FFF2-40B4-BE49-F238E27FC236}">
                  <a16:creationId xmlns:a16="http://schemas.microsoft.com/office/drawing/2014/main" id="{700736D6-78EF-825B-1437-8E44F55782A1}"/>
                </a:ext>
              </a:extLst>
            </p:cNvPr>
            <p:cNvSpPr/>
            <p:nvPr/>
          </p:nvSpPr>
          <p:spPr>
            <a:xfrm>
              <a:off x="464343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78" name="矩形 77">
              <a:extLst>
                <a:ext uri="{FF2B5EF4-FFF2-40B4-BE49-F238E27FC236}">
                  <a16:creationId xmlns:a16="http://schemas.microsoft.com/office/drawing/2014/main" id="{7357ABB0-C23A-EAE7-EDFD-4B2801A97B83}"/>
                </a:ext>
              </a:extLst>
            </p:cNvPr>
            <p:cNvSpPr/>
            <p:nvPr/>
          </p:nvSpPr>
          <p:spPr>
            <a:xfrm>
              <a:off x="464343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9" name="矩形 78">
              <a:extLst>
                <a:ext uri="{FF2B5EF4-FFF2-40B4-BE49-F238E27FC236}">
                  <a16:creationId xmlns:a16="http://schemas.microsoft.com/office/drawing/2014/main" id="{FFBB807E-A7C7-8678-6FEA-251147235BCC}"/>
                </a:ext>
              </a:extLst>
            </p:cNvPr>
            <p:cNvSpPr/>
            <p:nvPr/>
          </p:nvSpPr>
          <p:spPr>
            <a:xfrm>
              <a:off x="464343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0" name="矩形 79">
              <a:extLst>
                <a:ext uri="{FF2B5EF4-FFF2-40B4-BE49-F238E27FC236}">
                  <a16:creationId xmlns:a16="http://schemas.microsoft.com/office/drawing/2014/main" id="{5F0D33AE-0912-35E4-A5B6-E805FF3D21D4}"/>
                </a:ext>
              </a:extLst>
            </p:cNvPr>
            <p:cNvSpPr/>
            <p:nvPr/>
          </p:nvSpPr>
          <p:spPr>
            <a:xfrm>
              <a:off x="464343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81" name="矩形 80">
              <a:extLst>
                <a:ext uri="{FF2B5EF4-FFF2-40B4-BE49-F238E27FC236}">
                  <a16:creationId xmlns:a16="http://schemas.microsoft.com/office/drawing/2014/main" id="{5E708CFA-80C6-D880-2D0E-1FF4E6BBCB2C}"/>
                </a:ext>
              </a:extLst>
            </p:cNvPr>
            <p:cNvSpPr/>
            <p:nvPr/>
          </p:nvSpPr>
          <p:spPr>
            <a:xfrm>
              <a:off x="464343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82" name="矩形 81">
              <a:extLst>
                <a:ext uri="{FF2B5EF4-FFF2-40B4-BE49-F238E27FC236}">
                  <a16:creationId xmlns:a16="http://schemas.microsoft.com/office/drawing/2014/main" id="{0DDDA9DA-C2B8-7596-5F8F-6471E943F7F8}"/>
                </a:ext>
              </a:extLst>
            </p:cNvPr>
            <p:cNvSpPr/>
            <p:nvPr/>
          </p:nvSpPr>
          <p:spPr>
            <a:xfrm>
              <a:off x="464343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83" name="TextBox 92">
              <a:extLst>
                <a:ext uri="{FF2B5EF4-FFF2-40B4-BE49-F238E27FC236}">
                  <a16:creationId xmlns:a16="http://schemas.microsoft.com/office/drawing/2014/main" id="{81270631-E96D-BADC-BA7B-927B81F26369}"/>
                </a:ext>
              </a:extLst>
            </p:cNvPr>
            <p:cNvSpPr txBox="1"/>
            <p:nvPr/>
          </p:nvSpPr>
          <p:spPr>
            <a:xfrm>
              <a:off x="465613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84" name="矩形 83">
              <a:extLst>
                <a:ext uri="{FF2B5EF4-FFF2-40B4-BE49-F238E27FC236}">
                  <a16:creationId xmlns:a16="http://schemas.microsoft.com/office/drawing/2014/main" id="{F16BB318-58EF-9820-94E1-D75C663DD7EB}"/>
                </a:ext>
              </a:extLst>
            </p:cNvPr>
            <p:cNvSpPr/>
            <p:nvPr/>
          </p:nvSpPr>
          <p:spPr>
            <a:xfrm>
              <a:off x="500062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5" name="矩形 84">
              <a:extLst>
                <a:ext uri="{FF2B5EF4-FFF2-40B4-BE49-F238E27FC236}">
                  <a16:creationId xmlns:a16="http://schemas.microsoft.com/office/drawing/2014/main" id="{A65C82C8-7AB3-C39D-2AA8-6FDF1BD11E17}"/>
                </a:ext>
              </a:extLst>
            </p:cNvPr>
            <p:cNvSpPr/>
            <p:nvPr/>
          </p:nvSpPr>
          <p:spPr>
            <a:xfrm>
              <a:off x="500062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86" name="矩形 85">
              <a:extLst>
                <a:ext uri="{FF2B5EF4-FFF2-40B4-BE49-F238E27FC236}">
                  <a16:creationId xmlns:a16="http://schemas.microsoft.com/office/drawing/2014/main" id="{63EF4225-DFAD-DE17-7A75-E46147ACD69E}"/>
                </a:ext>
              </a:extLst>
            </p:cNvPr>
            <p:cNvSpPr/>
            <p:nvPr/>
          </p:nvSpPr>
          <p:spPr>
            <a:xfrm>
              <a:off x="500062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7" name="矩形 86">
              <a:extLst>
                <a:ext uri="{FF2B5EF4-FFF2-40B4-BE49-F238E27FC236}">
                  <a16:creationId xmlns:a16="http://schemas.microsoft.com/office/drawing/2014/main" id="{E3707F73-D8C6-87DA-D2F2-128DBB076131}"/>
                </a:ext>
              </a:extLst>
            </p:cNvPr>
            <p:cNvSpPr/>
            <p:nvPr/>
          </p:nvSpPr>
          <p:spPr>
            <a:xfrm>
              <a:off x="500062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8" name="矩形 87">
              <a:extLst>
                <a:ext uri="{FF2B5EF4-FFF2-40B4-BE49-F238E27FC236}">
                  <a16:creationId xmlns:a16="http://schemas.microsoft.com/office/drawing/2014/main" id="{453E6A92-2669-9E36-172F-10C5C1629F18}"/>
                </a:ext>
              </a:extLst>
            </p:cNvPr>
            <p:cNvSpPr/>
            <p:nvPr/>
          </p:nvSpPr>
          <p:spPr>
            <a:xfrm>
              <a:off x="500062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89" name="矩形 88">
              <a:extLst>
                <a:ext uri="{FF2B5EF4-FFF2-40B4-BE49-F238E27FC236}">
                  <a16:creationId xmlns:a16="http://schemas.microsoft.com/office/drawing/2014/main" id="{0C96F7AC-1E86-E3F1-DB11-0D0232E2DCBD}"/>
                </a:ext>
              </a:extLst>
            </p:cNvPr>
            <p:cNvSpPr/>
            <p:nvPr/>
          </p:nvSpPr>
          <p:spPr>
            <a:xfrm>
              <a:off x="500062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90" name="矩形 89">
              <a:extLst>
                <a:ext uri="{FF2B5EF4-FFF2-40B4-BE49-F238E27FC236}">
                  <a16:creationId xmlns:a16="http://schemas.microsoft.com/office/drawing/2014/main" id="{F3C22BCC-DFA4-B642-EA13-86F442080074}"/>
                </a:ext>
              </a:extLst>
            </p:cNvPr>
            <p:cNvSpPr/>
            <p:nvPr/>
          </p:nvSpPr>
          <p:spPr>
            <a:xfrm>
              <a:off x="5000628" y="5786454"/>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91" name="TextBox 101">
              <a:extLst>
                <a:ext uri="{FF2B5EF4-FFF2-40B4-BE49-F238E27FC236}">
                  <a16:creationId xmlns:a16="http://schemas.microsoft.com/office/drawing/2014/main" id="{7F5A9640-862C-C1B4-AE05-56A370CB7F9C}"/>
                </a:ext>
              </a:extLst>
            </p:cNvPr>
            <p:cNvSpPr txBox="1"/>
            <p:nvPr/>
          </p:nvSpPr>
          <p:spPr>
            <a:xfrm>
              <a:off x="501332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92" name="TextBox 102">
              <a:extLst>
                <a:ext uri="{FF2B5EF4-FFF2-40B4-BE49-F238E27FC236}">
                  <a16:creationId xmlns:a16="http://schemas.microsoft.com/office/drawing/2014/main" id="{F5089D24-AF4B-0A6D-BBF8-178079BBE67A}"/>
                </a:ext>
              </a:extLst>
            </p:cNvPr>
            <p:cNvSpPr txBox="1"/>
            <p:nvPr/>
          </p:nvSpPr>
          <p:spPr>
            <a:xfrm>
              <a:off x="1428728" y="3223182"/>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93" name="TextBox 103">
              <a:extLst>
                <a:ext uri="{FF2B5EF4-FFF2-40B4-BE49-F238E27FC236}">
                  <a16:creationId xmlns:a16="http://schemas.microsoft.com/office/drawing/2014/main" id="{3D54A4A8-2138-9ECD-1D59-C5B43684B70A}"/>
                </a:ext>
              </a:extLst>
            </p:cNvPr>
            <p:cNvSpPr txBox="1"/>
            <p:nvPr/>
          </p:nvSpPr>
          <p:spPr>
            <a:xfrm>
              <a:off x="1428728" y="368141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94" name="TextBox 104">
              <a:extLst>
                <a:ext uri="{FF2B5EF4-FFF2-40B4-BE49-F238E27FC236}">
                  <a16:creationId xmlns:a16="http://schemas.microsoft.com/office/drawing/2014/main" id="{B0420A41-45EC-62B3-91CE-4FA9C257F48E}"/>
                </a:ext>
              </a:extLst>
            </p:cNvPr>
            <p:cNvSpPr txBox="1"/>
            <p:nvPr/>
          </p:nvSpPr>
          <p:spPr>
            <a:xfrm>
              <a:off x="1428728" y="4084642"/>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95" name="TextBox 105">
              <a:extLst>
                <a:ext uri="{FF2B5EF4-FFF2-40B4-BE49-F238E27FC236}">
                  <a16:creationId xmlns:a16="http://schemas.microsoft.com/office/drawing/2014/main" id="{DBAA720C-F814-0E67-90F2-AB7DD02C5A12}"/>
                </a:ext>
              </a:extLst>
            </p:cNvPr>
            <p:cNvSpPr txBox="1"/>
            <p:nvPr/>
          </p:nvSpPr>
          <p:spPr>
            <a:xfrm>
              <a:off x="1428728" y="4538670"/>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96" name="TextBox 106">
              <a:extLst>
                <a:ext uri="{FF2B5EF4-FFF2-40B4-BE49-F238E27FC236}">
                  <a16:creationId xmlns:a16="http://schemas.microsoft.com/office/drawing/2014/main" id="{68A87D73-C9A3-4D1D-B0A4-2840CC27084C}"/>
                </a:ext>
              </a:extLst>
            </p:cNvPr>
            <p:cNvSpPr txBox="1"/>
            <p:nvPr/>
          </p:nvSpPr>
          <p:spPr>
            <a:xfrm>
              <a:off x="1428728" y="4954598"/>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97" name="TextBox 107">
              <a:extLst>
                <a:ext uri="{FF2B5EF4-FFF2-40B4-BE49-F238E27FC236}">
                  <a16:creationId xmlns:a16="http://schemas.microsoft.com/office/drawing/2014/main" id="{E49D5E08-78FE-82DC-8E09-077E2326FCFA}"/>
                </a:ext>
              </a:extLst>
            </p:cNvPr>
            <p:cNvSpPr txBox="1"/>
            <p:nvPr/>
          </p:nvSpPr>
          <p:spPr>
            <a:xfrm>
              <a:off x="1428728" y="5417122"/>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98" name="TextBox 108">
              <a:extLst>
                <a:ext uri="{FF2B5EF4-FFF2-40B4-BE49-F238E27FC236}">
                  <a16:creationId xmlns:a16="http://schemas.microsoft.com/office/drawing/2014/main" id="{CFB1F7D7-0939-2AE8-608E-A94CC4D1BD78}"/>
                </a:ext>
              </a:extLst>
            </p:cNvPr>
            <p:cNvSpPr txBox="1"/>
            <p:nvPr/>
          </p:nvSpPr>
          <p:spPr>
            <a:xfrm>
              <a:off x="1428728" y="5845750"/>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99" name="矩形 98">
              <a:extLst>
                <a:ext uri="{FF2B5EF4-FFF2-40B4-BE49-F238E27FC236}">
                  <a16:creationId xmlns:a16="http://schemas.microsoft.com/office/drawing/2014/main" id="{7DE7341F-F4A0-DB87-BDE9-A2E3659CBCBF}"/>
                </a:ext>
              </a:extLst>
            </p:cNvPr>
            <p:cNvSpPr/>
            <p:nvPr/>
          </p:nvSpPr>
          <p:spPr>
            <a:xfrm>
              <a:off x="1000100" y="36517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100" name="矩形 99">
              <a:extLst>
                <a:ext uri="{FF2B5EF4-FFF2-40B4-BE49-F238E27FC236}">
                  <a16:creationId xmlns:a16="http://schemas.microsoft.com/office/drawing/2014/main" id="{0F092A8F-440D-23D9-E8FD-63A192923054}"/>
                </a:ext>
              </a:extLst>
            </p:cNvPr>
            <p:cNvSpPr/>
            <p:nvPr/>
          </p:nvSpPr>
          <p:spPr>
            <a:xfrm>
              <a:off x="1000100" y="408039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01" name="矩形 100">
              <a:extLst>
                <a:ext uri="{FF2B5EF4-FFF2-40B4-BE49-F238E27FC236}">
                  <a16:creationId xmlns:a16="http://schemas.microsoft.com/office/drawing/2014/main" id="{0C173915-EBF3-BBDF-E885-385C1D813725}"/>
                </a:ext>
              </a:extLst>
            </p:cNvPr>
            <p:cNvSpPr/>
            <p:nvPr/>
          </p:nvSpPr>
          <p:spPr>
            <a:xfrm>
              <a:off x="1000100" y="450902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102" name="矩形 101">
              <a:extLst>
                <a:ext uri="{FF2B5EF4-FFF2-40B4-BE49-F238E27FC236}">
                  <a16:creationId xmlns:a16="http://schemas.microsoft.com/office/drawing/2014/main" id="{D22C6878-23BA-1558-4A8B-84D4C0BAA78E}"/>
                </a:ext>
              </a:extLst>
            </p:cNvPr>
            <p:cNvSpPr/>
            <p:nvPr/>
          </p:nvSpPr>
          <p:spPr>
            <a:xfrm>
              <a:off x="1000100" y="493765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03" name="矩形 102">
              <a:extLst>
                <a:ext uri="{FF2B5EF4-FFF2-40B4-BE49-F238E27FC236}">
                  <a16:creationId xmlns:a16="http://schemas.microsoft.com/office/drawing/2014/main" id="{BB96130B-B93B-9ED7-E659-313483F7BDE4}"/>
                </a:ext>
              </a:extLst>
            </p:cNvPr>
            <p:cNvSpPr/>
            <p:nvPr/>
          </p:nvSpPr>
          <p:spPr>
            <a:xfrm>
              <a:off x="1000100" y="536627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104" name="矩形 103">
              <a:extLst>
                <a:ext uri="{FF2B5EF4-FFF2-40B4-BE49-F238E27FC236}">
                  <a16:creationId xmlns:a16="http://schemas.microsoft.com/office/drawing/2014/main" id="{988F0716-C322-62C8-FA4D-CF6A8EC8CF9C}"/>
                </a:ext>
              </a:extLst>
            </p:cNvPr>
            <p:cNvSpPr/>
            <p:nvPr/>
          </p:nvSpPr>
          <p:spPr>
            <a:xfrm>
              <a:off x="1000100" y="579490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05" name="左大括号 104">
              <a:extLst>
                <a:ext uri="{FF2B5EF4-FFF2-40B4-BE49-F238E27FC236}">
                  <a16:creationId xmlns:a16="http://schemas.microsoft.com/office/drawing/2014/main" id="{491F799E-A2E7-E154-21E7-B7A60991D37C}"/>
                </a:ext>
              </a:extLst>
            </p:cNvPr>
            <p:cNvSpPr/>
            <p:nvPr/>
          </p:nvSpPr>
          <p:spPr>
            <a:xfrm>
              <a:off x="642910" y="372320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06" name="TextBox 119">
              <a:extLst>
                <a:ext uri="{FF2B5EF4-FFF2-40B4-BE49-F238E27FC236}">
                  <a16:creationId xmlns:a16="http://schemas.microsoft.com/office/drawing/2014/main" id="{9747C628-8215-80F4-813B-3EAA551B5FE1}"/>
                </a:ext>
              </a:extLst>
            </p:cNvPr>
            <p:cNvSpPr txBox="1"/>
            <p:nvPr/>
          </p:nvSpPr>
          <p:spPr>
            <a:xfrm>
              <a:off x="-73750" y="4751854"/>
              <a:ext cx="716660"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X</a:t>
              </a:r>
              <a:r>
                <a:rPr lang="en-US" altLang="zh-CN" sz="1600" dirty="0">
                  <a:solidFill>
                    <a:srgbClr val="0000FF"/>
                  </a:solidFill>
                  <a:latin typeface="Consolas" panose="020B0609020204030204" pitchFamily="49" charset="0"/>
                  <a:cs typeface="Consolas" panose="020B0609020204030204" pitchFamily="49" charset="0"/>
                </a:rPr>
                <a:t>(</a:t>
              </a:r>
              <a:r>
                <a:rPr lang="en-US" altLang="zh-CN" sz="1600" i="1" dirty="0" err="1">
                  <a:solidFill>
                    <a:srgbClr val="0000FF"/>
                  </a:solidFill>
                  <a:latin typeface="Consolas" panose="020B0609020204030204" pitchFamily="49" charset="0"/>
                  <a:cs typeface="Consolas" panose="020B0609020204030204" pitchFamily="49" charset="0"/>
                </a:rPr>
                <a:t>i</a:t>
              </a:r>
              <a:r>
                <a:rPr lang="en-US" altLang="zh-CN" sz="1600" dirty="0">
                  <a:solidFill>
                    <a:srgbClr val="0000FF"/>
                  </a:solidFill>
                  <a:latin typeface="Consolas" panose="020B0609020204030204" pitchFamily="49" charset="0"/>
                  <a:cs typeface="Consolas" panose="020B0609020204030204" pitchFamily="49" charset="0"/>
                </a:rPr>
                <a:t>)</a:t>
              </a:r>
            </a:p>
          </p:txBody>
        </p:sp>
        <p:sp>
          <p:nvSpPr>
            <p:cNvPr id="107" name="左大括号 106">
              <a:extLst>
                <a:ext uri="{FF2B5EF4-FFF2-40B4-BE49-F238E27FC236}">
                  <a16:creationId xmlns:a16="http://schemas.microsoft.com/office/drawing/2014/main" id="{EA6488AE-D290-9E95-AC2C-3E372E78C57B}"/>
                </a:ext>
              </a:extLst>
            </p:cNvPr>
            <p:cNvSpPr/>
            <p:nvPr/>
          </p:nvSpPr>
          <p:spPr>
            <a:xfrm rot="5400000">
              <a:off x="3690453" y="544641"/>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grpSp>
      <p:sp>
        <p:nvSpPr>
          <p:cNvPr id="110" name="Text Box 3">
            <a:extLst>
              <a:ext uri="{FF2B5EF4-FFF2-40B4-BE49-F238E27FC236}">
                <a16:creationId xmlns:a16="http://schemas.microsoft.com/office/drawing/2014/main" id="{38879A14-5685-AB62-E3F2-FAEDFABE82D1}"/>
              </a:ext>
            </a:extLst>
          </p:cNvPr>
          <p:cNvSpPr txBox="1">
            <a:spLocks noChangeArrowheads="1"/>
          </p:cNvSpPr>
          <p:nvPr/>
        </p:nvSpPr>
        <p:spPr bwMode="auto">
          <a:xfrm>
            <a:off x="191344" y="166827"/>
            <a:ext cx="7532712" cy="1766913"/>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200000"/>
              </a:lnSpc>
            </a:pP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―边界条件</a:t>
            </a:r>
          </a:p>
          <a:p>
            <a:pPr>
              <a:lnSpc>
                <a:spcPct val="200000"/>
              </a:lnSpc>
            </a:pP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-1]+1		  </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]=MAX(dp[</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6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6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1" name="TextBox 121">
            <a:extLst>
              <a:ext uri="{FF2B5EF4-FFF2-40B4-BE49-F238E27FC236}">
                <a16:creationId xmlns:a16="http://schemas.microsoft.com/office/drawing/2014/main" id="{6EEE4198-D4C2-CE53-D8FF-0DD533A1B81E}"/>
              </a:ext>
            </a:extLst>
          </p:cNvPr>
          <p:cNvSpPr txBox="1"/>
          <p:nvPr/>
        </p:nvSpPr>
        <p:spPr>
          <a:xfrm>
            <a:off x="4064546" y="1977532"/>
            <a:ext cx="714380"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Y</a:t>
            </a:r>
            <a:r>
              <a:rPr lang="en-US" altLang="zh-CN" sz="1600" dirty="0">
                <a:solidFill>
                  <a:srgbClr val="0000FF"/>
                </a:solidFill>
                <a:latin typeface="Consolas" panose="020B0609020204030204" pitchFamily="49" charset="0"/>
                <a:cs typeface="Consolas" panose="020B0609020204030204" pitchFamily="49" charset="0"/>
              </a:rPr>
              <a:t>(</a:t>
            </a:r>
            <a:r>
              <a:rPr lang="en-US" altLang="zh-CN" sz="1600" i="1" dirty="0">
                <a:solidFill>
                  <a:srgbClr val="0000FF"/>
                </a:solidFill>
                <a:latin typeface="Consolas" panose="020B0609020204030204" pitchFamily="49" charset="0"/>
                <a:cs typeface="Consolas" panose="020B0609020204030204" pitchFamily="49" charset="0"/>
              </a:rPr>
              <a:t>j</a:t>
            </a:r>
            <a:r>
              <a:rPr lang="en-US" altLang="zh-CN" sz="1600" dirty="0">
                <a:solidFill>
                  <a:srgbClr val="0000FF"/>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45625016"/>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9470" y="548640"/>
            <a:ext cx="5012690" cy="460375"/>
          </a:xfrm>
          <a:prstGeom prst="rect">
            <a:avLst/>
          </a:prstGeom>
          <a:noFill/>
        </p:spPr>
        <p:txBody>
          <a:bodyPr wrap="square" rtlCol="0">
            <a:spAutoFit/>
          </a:bodyPr>
          <a:lstStyle/>
          <a:p>
            <a:pPr algn="ct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那么如何由</a:t>
            </a:r>
            <a:r>
              <a:rPr lang="en-US" altLang="zh-CN" dirty="0" err="1">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dp</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求出</a:t>
            </a:r>
            <a:r>
              <a:rPr lang="zh-CN" altLang="en-US"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一个</a:t>
            </a:r>
            <a:r>
              <a:rPr lang="en-US"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LCS</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呢？</a:t>
            </a:r>
            <a:endParaRPr lang="zh-CN" altLang="en-US"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endParaRPr>
          </a:p>
        </p:txBody>
      </p:sp>
      <p:sp>
        <p:nvSpPr>
          <p:cNvPr id="3" name="Text Box 3"/>
          <p:cNvSpPr txBox="1">
            <a:spLocks noChangeArrowheads="1"/>
          </p:cNvSpPr>
          <p:nvPr/>
        </p:nvSpPr>
        <p:spPr bwMode="auto">
          <a:xfrm>
            <a:off x="1339789" y="1334755"/>
            <a:ext cx="7532712" cy="1605915"/>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―边界条件</a:t>
            </a:r>
          </a:p>
          <a:p>
            <a:pPr>
              <a:lnSpc>
                <a:spcPct val="150000"/>
              </a:lnSpc>
            </a:pPr>
            <a:r>
              <a:rPr lang="nb-NO"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dirty="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dirty="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nb-NO" altLang="zh-CN" sz="1800" i="1" dirty="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-1]+1		  </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]=MAX(dp[</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nb-NO"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196912" y="3335019"/>
            <a:ext cx="9219567" cy="2252091"/>
          </a:xfrm>
          <a:prstGeom prst="rect">
            <a:avLst/>
          </a:prstGeom>
          <a:noFill/>
        </p:spPr>
        <p:txBody>
          <a:bodyPr wrap="square" rtlCol="0">
            <a:spAutoFit/>
          </a:bodyPr>
          <a:lstStyle/>
          <a:p>
            <a:pPr>
              <a:lnSpc>
                <a:spcPct val="150000"/>
              </a:lnSpc>
            </a:pP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sym typeface="Wingdings" panose="05000000000000000000"/>
              </a:rPr>
              <a:t></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当</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nb-NO"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nb-NO"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 </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nb-NO"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nb-NO"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（左边）并且</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 </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nb-NO"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nb-NO"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nb-NO"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（上方）值时：</a:t>
            </a:r>
            <a:endPar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  </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sym typeface="Wingdings" panose="05000000000000000000"/>
              </a:rPr>
              <a:t> </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sym typeface="Wingdings" panose="05000000000000000000"/>
              </a:rPr>
              <a:t>它是</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sym typeface="Wingdings" panose="05000000000000000000"/>
              </a:rPr>
              <a:t>LCS</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sym typeface="Wingdings" panose="05000000000000000000"/>
              </a:rPr>
              <a:t>的一个字符</a:t>
            </a:r>
            <a:endPar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将</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添加到</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LCS</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中。</a:t>
            </a:r>
            <a:endPar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sym typeface="Wingdings" panose="05000000000000000000"/>
              </a:rPr>
              <a:t> </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其他情况时：</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或者</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j</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是</a:t>
            </a:r>
            <a:r>
              <a:rPr lang="en-US" altLang="zh-CN">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LCS</a:t>
            </a:r>
            <a:r>
              <a:rPr lang="zh-CN" altLang="en-US">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的一个字符！</a:t>
            </a:r>
          </a:p>
        </p:txBody>
      </p:sp>
      <p:sp>
        <p:nvSpPr>
          <p:cNvPr id="5" name="左弧形箭头 4"/>
          <p:cNvSpPr/>
          <p:nvPr/>
        </p:nvSpPr>
        <p:spPr>
          <a:xfrm>
            <a:off x="768285" y="2334887"/>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88892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24458" y="500042"/>
            <a:ext cx="3929090" cy="398780"/>
          </a:xfrm>
          <a:prstGeom prst="rect">
            <a:avLst/>
          </a:prstGeom>
          <a:noFill/>
        </p:spPr>
        <p:txBody>
          <a:bodyPr wrap="square" rtlCol="0">
            <a:spAutoFit/>
          </a:bodyPr>
          <a:lstStyle/>
          <a:p>
            <a:r>
              <a:rPr lang="zh-CN" altLang="en-US" sz="2000">
                <a:solidFill>
                  <a:srgbClr val="0000FF"/>
                </a:solidFill>
                <a:latin typeface="+mn-ea"/>
                <a:ea typeface="+mn-ea"/>
                <a:cs typeface="Consolas" panose="020B0609020204030204" pitchFamily="49" charset="0"/>
              </a:rPr>
              <a:t>总 结：</a:t>
            </a:r>
          </a:p>
        </p:txBody>
      </p:sp>
      <p:sp>
        <p:nvSpPr>
          <p:cNvPr id="4" name="TextBox 3"/>
          <p:cNvSpPr txBox="1"/>
          <p:nvPr/>
        </p:nvSpPr>
        <p:spPr>
          <a:xfrm>
            <a:off x="909955" y="2000250"/>
            <a:ext cx="7869555" cy="3784600"/>
          </a:xfrm>
          <a:prstGeom prst="rect">
            <a:avLst/>
          </a:prstGeom>
          <a:noFill/>
        </p:spPr>
        <p:txBody>
          <a:bodyPr wrap="square" rtlCol="0">
            <a:spAutoFit/>
          </a:bodyPr>
          <a:lstStyle/>
          <a:p>
            <a:pPr>
              <a:lnSpc>
                <a:spcPct val="200000"/>
              </a:lnSpc>
            </a:pPr>
            <a:r>
              <a:rPr lang="zh-CN" altLang="en-US" sz="2000">
                <a:solidFill>
                  <a:srgbClr val="0000FF"/>
                </a:solidFill>
                <a:latin typeface="+mn-ea"/>
                <a:ea typeface="+mn-ea"/>
                <a:cs typeface="Consolas" panose="020B0609020204030204" pitchFamily="49" charset="0"/>
              </a:rPr>
              <a:t>（</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）如果</a:t>
            </a:r>
            <a:r>
              <a:rPr lang="nb-NO" altLang="zh-CN" sz="2000">
                <a:solidFill>
                  <a:srgbClr val="0000FF"/>
                </a:solidFill>
                <a:latin typeface="+mn-ea"/>
                <a:ea typeface="+mn-ea"/>
                <a:cs typeface="Consolas" panose="020B0609020204030204" pitchFamily="49" charset="0"/>
              </a:rPr>
              <a:t>dp[</a:t>
            </a:r>
            <a:r>
              <a:rPr lang="nb-NO" altLang="zh-CN" sz="2000" i="1">
                <a:solidFill>
                  <a:srgbClr val="0000FF"/>
                </a:solidFill>
                <a:latin typeface="+mn-ea"/>
                <a:ea typeface="+mn-ea"/>
                <a:cs typeface="Consolas" panose="020B0609020204030204" pitchFamily="49" charset="0"/>
              </a:rPr>
              <a:t>i</a:t>
            </a:r>
            <a:r>
              <a:rPr lang="nb-NO" altLang="zh-CN" sz="2000">
                <a:solidFill>
                  <a:srgbClr val="0000FF"/>
                </a:solidFill>
                <a:latin typeface="+mn-ea"/>
                <a:ea typeface="+mn-ea"/>
                <a:cs typeface="Consolas" panose="020B0609020204030204" pitchFamily="49" charset="0"/>
              </a:rPr>
              <a:t>][</a:t>
            </a:r>
            <a:r>
              <a:rPr lang="nb-NO" altLang="zh-CN" sz="2000" i="1">
                <a:solidFill>
                  <a:srgbClr val="0000FF"/>
                </a:solidFill>
                <a:latin typeface="+mn-ea"/>
                <a:ea typeface="+mn-ea"/>
                <a:cs typeface="Consolas" panose="020B0609020204030204" pitchFamily="49" charset="0"/>
              </a:rPr>
              <a:t>j</a:t>
            </a:r>
            <a:r>
              <a:rPr lang="nb-NO" altLang="zh-CN" sz="2000">
                <a:solidFill>
                  <a:srgbClr val="0000FF"/>
                </a:solidFill>
                <a:latin typeface="+mn-ea"/>
                <a:ea typeface="+mn-ea"/>
                <a:cs typeface="Consolas" panose="020B0609020204030204" pitchFamily="49" charset="0"/>
              </a:rPr>
              <a:t>]</a:t>
            </a:r>
            <a:r>
              <a:rPr lang="en-US" altLang="zh-CN" sz="2000">
                <a:solidFill>
                  <a:srgbClr val="0000FF"/>
                </a:solidFill>
                <a:latin typeface="+mn-ea"/>
                <a:ea typeface="+mn-ea"/>
                <a:cs typeface="Consolas" panose="020B0609020204030204" pitchFamily="49" charset="0"/>
              </a:rPr>
              <a:t>==</a:t>
            </a:r>
            <a:r>
              <a:rPr lang="nb-NO" altLang="zh-CN" sz="2000">
                <a:solidFill>
                  <a:srgbClr val="0000FF"/>
                </a:solidFill>
                <a:latin typeface="+mn-ea"/>
                <a:ea typeface="+mn-ea"/>
                <a:cs typeface="Consolas" panose="020B0609020204030204" pitchFamily="49" charset="0"/>
              </a:rPr>
              <a:t>dp[</a:t>
            </a:r>
            <a:r>
              <a:rPr lang="nb-NO" altLang="zh-CN" sz="2000" i="1">
                <a:solidFill>
                  <a:srgbClr val="0000FF"/>
                </a:solidFill>
                <a:latin typeface="+mn-ea"/>
                <a:ea typeface="+mn-ea"/>
                <a:cs typeface="Consolas" panose="020B0609020204030204" pitchFamily="49" charset="0"/>
              </a:rPr>
              <a:t>i</a:t>
            </a:r>
            <a:r>
              <a:rPr lang="nb-NO" altLang="zh-CN" sz="2000">
                <a:solidFill>
                  <a:srgbClr val="0000FF"/>
                </a:solidFill>
                <a:latin typeface="+mn-ea"/>
                <a:ea typeface="+mn-ea"/>
                <a:cs typeface="Consolas" panose="020B0609020204030204" pitchFamily="49" charset="0"/>
              </a:rPr>
              <a:t>-1][</a:t>
            </a:r>
            <a:r>
              <a:rPr lang="nb-NO" altLang="zh-CN" sz="2000" i="1">
                <a:solidFill>
                  <a:srgbClr val="0000FF"/>
                </a:solidFill>
                <a:latin typeface="+mn-ea"/>
                <a:ea typeface="+mn-ea"/>
                <a:cs typeface="Consolas" panose="020B0609020204030204" pitchFamily="49" charset="0"/>
              </a:rPr>
              <a:t>j</a:t>
            </a:r>
            <a:r>
              <a:rPr lang="nb-NO" altLang="zh-CN" sz="2000">
                <a:solidFill>
                  <a:srgbClr val="0000FF"/>
                </a:solidFill>
                <a:latin typeface="+mn-ea"/>
                <a:ea typeface="+mn-ea"/>
                <a:cs typeface="Consolas" panose="020B0609020204030204" pitchFamily="49" charset="0"/>
              </a:rPr>
              <a:t>]</a:t>
            </a:r>
            <a:r>
              <a:rPr lang="zh-CN" altLang="en-US" sz="2000">
                <a:solidFill>
                  <a:srgbClr val="0000FF"/>
                </a:solidFill>
                <a:latin typeface="+mn-ea"/>
                <a:ea typeface="+mn-ea"/>
                <a:cs typeface="Consolas" panose="020B0609020204030204" pitchFamily="49" charset="0"/>
              </a:rPr>
              <a:t>（上方），说明</a:t>
            </a:r>
            <a:r>
              <a:rPr lang="en-US" altLang="zh-CN" sz="2000" i="1">
                <a:solidFill>
                  <a:srgbClr val="0000FF"/>
                </a:solidFill>
                <a:latin typeface="+mn-ea"/>
                <a:ea typeface="+mn-ea"/>
                <a:cs typeface="Consolas" panose="020B0609020204030204" pitchFamily="49" charset="0"/>
              </a:rPr>
              <a:t>a</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i</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或</a:t>
            </a:r>
            <a:r>
              <a:rPr lang="en-US" altLang="zh-CN" sz="2000" i="1">
                <a:solidFill>
                  <a:srgbClr val="0000FF"/>
                </a:solidFill>
                <a:latin typeface="+mn-ea"/>
                <a:ea typeface="+mn-ea"/>
                <a:cs typeface="Consolas" panose="020B0609020204030204" pitchFamily="49" charset="0"/>
              </a:rPr>
              <a:t>b</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j</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不是</a:t>
            </a:r>
            <a:r>
              <a:rPr lang="en-US" altLang="zh-CN" sz="2000">
                <a:solidFill>
                  <a:srgbClr val="0000FF"/>
                </a:solidFill>
                <a:latin typeface="+mn-ea"/>
                <a:ea typeface="+mn-ea"/>
                <a:cs typeface="Consolas" panose="020B0609020204030204" pitchFamily="49" charset="0"/>
              </a:rPr>
              <a:t>LCS</a:t>
            </a:r>
            <a:r>
              <a:rPr lang="zh-CN" altLang="en-US" sz="2000">
                <a:solidFill>
                  <a:srgbClr val="0000FF"/>
                </a:solidFill>
                <a:latin typeface="+mn-ea"/>
                <a:ea typeface="+mn-ea"/>
                <a:cs typeface="Consolas" panose="020B0609020204030204" pitchFamily="49" charset="0"/>
              </a:rPr>
              <a:t>中的字符    </a:t>
            </a:r>
            <a:r>
              <a:rPr lang="zh-CN" altLang="en-US" sz="2000">
                <a:solidFill>
                  <a:srgbClr val="0000FF"/>
                </a:solidFill>
                <a:latin typeface="+mn-ea"/>
                <a:ea typeface="+mn-ea"/>
                <a:cs typeface="Consolas" panose="020B0609020204030204" pitchFamily="49" charset="0"/>
                <a:sym typeface="Wingdings" panose="05000000000000000000"/>
              </a:rPr>
              <a:t>  </a:t>
            </a:r>
            <a:r>
              <a:rPr lang="en-US" altLang="zh-CN" sz="2000" i="1">
                <a:solidFill>
                  <a:srgbClr val="0000FF"/>
                </a:solidFill>
                <a:latin typeface="+mn-ea"/>
                <a:ea typeface="+mn-ea"/>
                <a:cs typeface="Consolas" panose="020B0609020204030204" pitchFamily="49" charset="0"/>
                <a:sym typeface="Wingdings" panose="05000000000000000000"/>
              </a:rPr>
              <a:t>i</a:t>
            </a:r>
            <a:r>
              <a:rPr lang="en-US" altLang="zh-CN" sz="2000">
                <a:solidFill>
                  <a:srgbClr val="0000FF"/>
                </a:solidFill>
                <a:latin typeface="+mn-ea"/>
                <a:ea typeface="+mn-ea"/>
                <a:cs typeface="Consolas" panose="020B0609020204030204" pitchFamily="49" charset="0"/>
                <a:sym typeface="Wingdings" panose="05000000000000000000"/>
              </a:rPr>
              <a:t>--</a:t>
            </a:r>
            <a:r>
              <a:rPr lang="zh-CN" altLang="en-US" sz="2000">
                <a:solidFill>
                  <a:srgbClr val="0000FF"/>
                </a:solidFill>
                <a:latin typeface="+mn-ea"/>
                <a:ea typeface="+mn-ea"/>
                <a:cs typeface="Consolas" panose="020B0609020204030204" pitchFamily="49" charset="0"/>
              </a:rPr>
              <a:t>；</a:t>
            </a:r>
            <a:endParaRPr lang="en-US" altLang="zh-CN" sz="2000">
              <a:solidFill>
                <a:srgbClr val="0000FF"/>
              </a:solidFill>
              <a:latin typeface="+mn-ea"/>
              <a:ea typeface="+mn-ea"/>
              <a:cs typeface="Consolas" panose="020B0609020204030204" pitchFamily="49" charset="0"/>
            </a:endParaRPr>
          </a:p>
          <a:p>
            <a:pPr>
              <a:lnSpc>
                <a:spcPct val="200000"/>
              </a:lnSpc>
            </a:pPr>
            <a:r>
              <a:rPr lang="zh-CN" altLang="en-US" sz="2000">
                <a:solidFill>
                  <a:srgbClr val="0000FF"/>
                </a:solidFill>
                <a:latin typeface="+mn-ea"/>
                <a:ea typeface="+mn-ea"/>
                <a:cs typeface="Consolas" panose="020B0609020204030204" pitchFamily="49" charset="0"/>
              </a:rPr>
              <a:t>（</a:t>
            </a:r>
            <a:r>
              <a:rPr lang="en-US" altLang="zh-CN" sz="2000">
                <a:solidFill>
                  <a:srgbClr val="0000FF"/>
                </a:solidFill>
                <a:latin typeface="+mn-ea"/>
                <a:ea typeface="+mn-ea"/>
                <a:cs typeface="Consolas" panose="020B0609020204030204" pitchFamily="49" charset="0"/>
              </a:rPr>
              <a:t>2</a:t>
            </a:r>
            <a:r>
              <a:rPr lang="zh-CN" altLang="en-US" sz="2000">
                <a:solidFill>
                  <a:srgbClr val="0000FF"/>
                </a:solidFill>
                <a:latin typeface="+mn-ea"/>
                <a:ea typeface="+mn-ea"/>
                <a:cs typeface="Consolas" panose="020B0609020204030204" pitchFamily="49" charset="0"/>
              </a:rPr>
              <a:t>）如果</a:t>
            </a:r>
            <a:r>
              <a:rPr lang="en-US" altLang="zh-CN" sz="2000">
                <a:solidFill>
                  <a:srgbClr val="0000FF"/>
                </a:solidFill>
                <a:latin typeface="+mn-ea"/>
                <a:ea typeface="+mn-ea"/>
                <a:cs typeface="Consolas" panose="020B0609020204030204" pitchFamily="49" charset="0"/>
              </a:rPr>
              <a:t>dp[</a:t>
            </a:r>
            <a:r>
              <a:rPr lang="en-US" altLang="zh-CN" sz="2000" i="1">
                <a:solidFill>
                  <a:srgbClr val="0000FF"/>
                </a:solidFill>
                <a:latin typeface="+mn-ea"/>
                <a:ea typeface="+mn-ea"/>
                <a:cs typeface="Consolas" panose="020B0609020204030204" pitchFamily="49" charset="0"/>
              </a:rPr>
              <a:t>i</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j</a:t>
            </a:r>
            <a:r>
              <a:rPr lang="en-US" altLang="zh-CN" sz="2000">
                <a:solidFill>
                  <a:srgbClr val="0000FF"/>
                </a:solidFill>
                <a:latin typeface="+mn-ea"/>
                <a:ea typeface="+mn-ea"/>
                <a:cs typeface="Consolas" panose="020B0609020204030204" pitchFamily="49" charset="0"/>
              </a:rPr>
              <a:t>]==</a:t>
            </a:r>
            <a:r>
              <a:rPr lang="nb-NO" altLang="zh-CN" sz="2000">
                <a:solidFill>
                  <a:srgbClr val="0000FF"/>
                </a:solidFill>
                <a:latin typeface="+mn-ea"/>
                <a:ea typeface="+mn-ea"/>
                <a:cs typeface="Consolas" panose="020B0609020204030204" pitchFamily="49" charset="0"/>
              </a:rPr>
              <a:t>dp[</a:t>
            </a:r>
            <a:r>
              <a:rPr lang="nb-NO" altLang="zh-CN" sz="2000" i="1">
                <a:solidFill>
                  <a:srgbClr val="0000FF"/>
                </a:solidFill>
                <a:latin typeface="+mn-ea"/>
                <a:ea typeface="+mn-ea"/>
                <a:cs typeface="Consolas" panose="020B0609020204030204" pitchFamily="49" charset="0"/>
              </a:rPr>
              <a:t>i</a:t>
            </a:r>
            <a:r>
              <a:rPr lang="nb-NO" altLang="zh-CN" sz="2000">
                <a:solidFill>
                  <a:srgbClr val="0000FF"/>
                </a:solidFill>
                <a:latin typeface="+mn-ea"/>
                <a:ea typeface="+mn-ea"/>
                <a:cs typeface="Consolas" panose="020B0609020204030204" pitchFamily="49" charset="0"/>
              </a:rPr>
              <a:t>][</a:t>
            </a:r>
            <a:r>
              <a:rPr lang="nb-NO" altLang="zh-CN" sz="2000" i="1">
                <a:solidFill>
                  <a:srgbClr val="0000FF"/>
                </a:solidFill>
                <a:latin typeface="+mn-ea"/>
                <a:ea typeface="+mn-ea"/>
                <a:cs typeface="Consolas" panose="020B0609020204030204" pitchFamily="49" charset="0"/>
              </a:rPr>
              <a:t>j</a:t>
            </a:r>
            <a:r>
              <a:rPr lang="nb-NO"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（左边），说明</a:t>
            </a:r>
            <a:r>
              <a:rPr lang="en-US" altLang="zh-CN" sz="2000" i="1">
                <a:solidFill>
                  <a:srgbClr val="0000FF"/>
                </a:solidFill>
                <a:latin typeface="+mn-ea"/>
                <a:ea typeface="+mn-ea"/>
                <a:cs typeface="Consolas" panose="020B0609020204030204" pitchFamily="49" charset="0"/>
              </a:rPr>
              <a:t>a</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i</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或</a:t>
            </a:r>
            <a:r>
              <a:rPr lang="en-US" altLang="zh-CN" sz="2000" i="1">
                <a:solidFill>
                  <a:srgbClr val="0000FF"/>
                </a:solidFill>
                <a:latin typeface="+mn-ea"/>
                <a:ea typeface="+mn-ea"/>
                <a:cs typeface="Consolas" panose="020B0609020204030204" pitchFamily="49" charset="0"/>
              </a:rPr>
              <a:t>b</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j</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不是</a:t>
            </a:r>
            <a:r>
              <a:rPr lang="en-US" altLang="zh-CN" sz="2000">
                <a:solidFill>
                  <a:srgbClr val="0000FF"/>
                </a:solidFill>
                <a:latin typeface="+mn-ea"/>
                <a:ea typeface="+mn-ea"/>
                <a:cs typeface="Consolas" panose="020B0609020204030204" pitchFamily="49" charset="0"/>
              </a:rPr>
              <a:t>LCS</a:t>
            </a:r>
            <a:r>
              <a:rPr lang="zh-CN" altLang="en-US" sz="2000">
                <a:solidFill>
                  <a:srgbClr val="0000FF"/>
                </a:solidFill>
                <a:latin typeface="+mn-ea"/>
                <a:ea typeface="+mn-ea"/>
                <a:cs typeface="Consolas" panose="020B0609020204030204" pitchFamily="49" charset="0"/>
              </a:rPr>
              <a:t>中的字符    </a:t>
            </a:r>
            <a:r>
              <a:rPr lang="zh-CN" altLang="en-US" sz="2000">
                <a:solidFill>
                  <a:srgbClr val="0000FF"/>
                </a:solidFill>
                <a:latin typeface="+mn-ea"/>
                <a:ea typeface="+mn-ea"/>
                <a:cs typeface="Consolas" panose="020B0609020204030204" pitchFamily="49" charset="0"/>
                <a:sym typeface="Wingdings" panose="05000000000000000000"/>
              </a:rPr>
              <a:t>     </a:t>
            </a:r>
            <a:r>
              <a:rPr lang="en-US" altLang="zh-CN" sz="2000" i="1">
                <a:solidFill>
                  <a:srgbClr val="0000FF"/>
                </a:solidFill>
                <a:latin typeface="+mn-ea"/>
                <a:ea typeface="+mn-ea"/>
                <a:cs typeface="Consolas" panose="020B0609020204030204" pitchFamily="49" charset="0"/>
                <a:sym typeface="Wingdings" panose="05000000000000000000"/>
              </a:rPr>
              <a:t>j</a:t>
            </a:r>
            <a:r>
              <a:rPr lang="en-US" altLang="zh-CN" sz="2000">
                <a:solidFill>
                  <a:srgbClr val="0000FF"/>
                </a:solidFill>
                <a:latin typeface="+mn-ea"/>
                <a:ea typeface="+mn-ea"/>
                <a:cs typeface="Consolas" panose="020B0609020204030204" pitchFamily="49" charset="0"/>
                <a:sym typeface="Wingdings" panose="05000000000000000000"/>
              </a:rPr>
              <a:t>--</a:t>
            </a:r>
            <a:r>
              <a:rPr lang="zh-CN" altLang="en-US" sz="2000">
                <a:solidFill>
                  <a:srgbClr val="0000FF"/>
                </a:solidFill>
                <a:latin typeface="+mn-ea"/>
                <a:ea typeface="+mn-ea"/>
                <a:cs typeface="Consolas" panose="020B0609020204030204" pitchFamily="49" charset="0"/>
              </a:rPr>
              <a:t>；</a:t>
            </a:r>
            <a:endParaRPr lang="en-US" altLang="zh-CN" sz="2000">
              <a:solidFill>
                <a:srgbClr val="0000FF"/>
              </a:solidFill>
              <a:latin typeface="+mn-ea"/>
              <a:ea typeface="+mn-ea"/>
              <a:cs typeface="Consolas" panose="020B0609020204030204" pitchFamily="49" charset="0"/>
            </a:endParaRPr>
          </a:p>
          <a:p>
            <a:pPr>
              <a:lnSpc>
                <a:spcPct val="200000"/>
              </a:lnSpc>
            </a:pPr>
            <a:r>
              <a:rPr lang="zh-CN" altLang="en-US" sz="2000">
                <a:solidFill>
                  <a:srgbClr val="0000FF"/>
                </a:solidFill>
                <a:latin typeface="+mn-ea"/>
                <a:ea typeface="+mn-ea"/>
                <a:cs typeface="Consolas" panose="020B0609020204030204" pitchFamily="49" charset="0"/>
              </a:rPr>
              <a:t>（</a:t>
            </a:r>
            <a:r>
              <a:rPr lang="en-US" altLang="zh-CN" sz="2000">
                <a:solidFill>
                  <a:srgbClr val="0000FF"/>
                </a:solidFill>
                <a:latin typeface="+mn-ea"/>
                <a:ea typeface="+mn-ea"/>
                <a:cs typeface="Consolas" panose="020B0609020204030204" pitchFamily="49" charset="0"/>
              </a:rPr>
              <a:t>3</a:t>
            </a:r>
            <a:r>
              <a:rPr lang="zh-CN" altLang="en-US" sz="2000">
                <a:solidFill>
                  <a:srgbClr val="0000FF"/>
                </a:solidFill>
                <a:latin typeface="+mn-ea"/>
                <a:ea typeface="+mn-ea"/>
                <a:cs typeface="Consolas" panose="020B0609020204030204" pitchFamily="49" charset="0"/>
              </a:rPr>
              <a:t>）其他情况，说明</a:t>
            </a:r>
            <a:r>
              <a:rPr lang="en-US" altLang="zh-CN" sz="2000" i="1">
                <a:solidFill>
                  <a:srgbClr val="0000FF"/>
                </a:solidFill>
                <a:latin typeface="+mn-ea"/>
                <a:ea typeface="+mn-ea"/>
                <a:cs typeface="Consolas" panose="020B0609020204030204" pitchFamily="49" charset="0"/>
              </a:rPr>
              <a:t>a</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i</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或者</a:t>
            </a:r>
            <a:r>
              <a:rPr lang="en-US" altLang="zh-CN" sz="2000" i="1">
                <a:solidFill>
                  <a:srgbClr val="0000FF"/>
                </a:solidFill>
                <a:latin typeface="+mn-ea"/>
                <a:ea typeface="+mn-ea"/>
                <a:cs typeface="Consolas" panose="020B0609020204030204" pitchFamily="49" charset="0"/>
              </a:rPr>
              <a:t>b</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j</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是</a:t>
            </a:r>
            <a:r>
              <a:rPr lang="en-US" altLang="zh-CN" sz="2000">
                <a:solidFill>
                  <a:srgbClr val="0000FF"/>
                </a:solidFill>
                <a:latin typeface="+mn-ea"/>
                <a:ea typeface="+mn-ea"/>
                <a:cs typeface="Consolas" panose="020B0609020204030204" pitchFamily="49" charset="0"/>
              </a:rPr>
              <a:t>LCS</a:t>
            </a:r>
            <a:r>
              <a:rPr lang="zh-CN" altLang="en-US" sz="2000">
                <a:solidFill>
                  <a:srgbClr val="0000FF"/>
                </a:solidFill>
                <a:latin typeface="+mn-ea"/>
                <a:ea typeface="+mn-ea"/>
                <a:cs typeface="Consolas" panose="020B0609020204030204" pitchFamily="49" charset="0"/>
              </a:rPr>
              <a:t>的一个字符！</a:t>
            </a:r>
            <a:endParaRPr lang="en-US" altLang="zh-CN" sz="2000">
              <a:solidFill>
                <a:srgbClr val="0000FF"/>
              </a:solidFill>
              <a:latin typeface="+mn-ea"/>
              <a:ea typeface="+mn-ea"/>
              <a:cs typeface="Consolas" panose="020B0609020204030204" pitchFamily="49" charset="0"/>
            </a:endParaRPr>
          </a:p>
          <a:p>
            <a:pPr>
              <a:lnSpc>
                <a:spcPct val="200000"/>
              </a:lnSpc>
            </a:pPr>
            <a:r>
              <a:rPr lang="zh-CN" altLang="en-US" sz="2000">
                <a:solidFill>
                  <a:srgbClr val="0000FF"/>
                </a:solidFill>
                <a:latin typeface="+mn-ea"/>
                <a:ea typeface="+mn-ea"/>
                <a:cs typeface="Consolas" panose="020B0609020204030204" pitchFamily="49" charset="0"/>
                <a:sym typeface="Wingdings" panose="05000000000000000000"/>
              </a:rPr>
              <a:t>                 </a:t>
            </a:r>
            <a:r>
              <a:rPr lang="en-US" altLang="zh-CN" sz="2000" i="1">
                <a:solidFill>
                  <a:srgbClr val="0000FF"/>
                </a:solidFill>
                <a:latin typeface="+mn-ea"/>
                <a:ea typeface="+mn-ea"/>
                <a:cs typeface="Consolas" panose="020B0609020204030204" pitchFamily="49" charset="0"/>
                <a:sym typeface="Wingdings" panose="05000000000000000000"/>
              </a:rPr>
              <a:t>i</a:t>
            </a:r>
            <a:r>
              <a:rPr lang="en-US" altLang="zh-CN" sz="2000">
                <a:solidFill>
                  <a:srgbClr val="0000FF"/>
                </a:solidFill>
                <a:latin typeface="+mn-ea"/>
                <a:ea typeface="+mn-ea"/>
                <a:cs typeface="Consolas" panose="020B0609020204030204" pitchFamily="49" charset="0"/>
                <a:sym typeface="Wingdings" panose="05000000000000000000"/>
              </a:rPr>
              <a:t>--;     </a:t>
            </a:r>
            <a:r>
              <a:rPr lang="en-US" altLang="zh-CN" sz="2000" i="1">
                <a:solidFill>
                  <a:srgbClr val="0000FF"/>
                </a:solidFill>
                <a:latin typeface="+mn-ea"/>
                <a:ea typeface="+mn-ea"/>
                <a:cs typeface="Consolas" panose="020B0609020204030204" pitchFamily="49" charset="0"/>
                <a:sym typeface="Wingdings" panose="05000000000000000000"/>
              </a:rPr>
              <a:t>j</a:t>
            </a:r>
            <a:r>
              <a:rPr lang="en-US" altLang="zh-CN" sz="2000">
                <a:solidFill>
                  <a:srgbClr val="0000FF"/>
                </a:solidFill>
                <a:latin typeface="+mn-ea"/>
                <a:ea typeface="+mn-ea"/>
                <a:cs typeface="Consolas" panose="020B0609020204030204" pitchFamily="49" charset="0"/>
                <a:sym typeface="Wingdings" panose="05000000000000000000"/>
              </a:rPr>
              <a:t>--; </a:t>
            </a:r>
            <a:r>
              <a:rPr lang="en-US" altLang="zh-CN" sz="2000" i="1">
                <a:solidFill>
                  <a:srgbClr val="0000FF"/>
                </a:solidFill>
                <a:latin typeface="+mn-ea"/>
                <a:ea typeface="+mn-ea"/>
                <a:cs typeface="Consolas" panose="020B0609020204030204" pitchFamily="49" charset="0"/>
                <a:sym typeface="Wingdings" panose="05000000000000000000"/>
              </a:rPr>
              <a:t>k</a:t>
            </a:r>
            <a:r>
              <a:rPr lang="en-US" altLang="zh-CN" sz="2000">
                <a:solidFill>
                  <a:srgbClr val="0000FF"/>
                </a:solidFill>
                <a:latin typeface="+mn-ea"/>
                <a:ea typeface="+mn-ea"/>
                <a:cs typeface="Consolas" panose="020B0609020204030204" pitchFamily="49" charset="0"/>
                <a:sym typeface="Wingdings" panose="05000000000000000000"/>
              </a:rPr>
              <a:t>--;</a:t>
            </a:r>
            <a:r>
              <a:rPr lang="zh-CN" altLang="en-US" sz="2000">
                <a:solidFill>
                  <a:srgbClr val="0000FF"/>
                </a:solidFill>
                <a:latin typeface="+mn-ea"/>
                <a:ea typeface="+mn-ea"/>
                <a:cs typeface="Consolas" panose="020B0609020204030204" pitchFamily="49" charset="0"/>
                <a:sym typeface="Wingdings" panose="05000000000000000000"/>
              </a:rPr>
              <a:t>表示求的字符减少</a:t>
            </a:r>
            <a:r>
              <a:rPr lang="en-US" altLang="zh-CN" sz="2000">
                <a:solidFill>
                  <a:srgbClr val="0000FF"/>
                </a:solidFill>
                <a:latin typeface="+mn-ea"/>
                <a:ea typeface="+mn-ea"/>
                <a:cs typeface="Consolas" panose="020B0609020204030204" pitchFamily="49" charset="0"/>
                <a:sym typeface="Wingdings" panose="05000000000000000000"/>
              </a:rPr>
              <a:t>1</a:t>
            </a:r>
            <a:r>
              <a:rPr lang="zh-CN" altLang="en-US" sz="2000">
                <a:solidFill>
                  <a:srgbClr val="0000FF"/>
                </a:solidFill>
                <a:latin typeface="+mn-ea"/>
                <a:ea typeface="+mn-ea"/>
                <a:cs typeface="Consolas" panose="020B0609020204030204" pitchFamily="49" charset="0"/>
                <a:sym typeface="Wingdings" panose="05000000000000000000"/>
              </a:rPr>
              <a:t>个 </a:t>
            </a:r>
          </a:p>
        </p:txBody>
      </p:sp>
      <p:sp>
        <p:nvSpPr>
          <p:cNvPr id="6" name="TextBox 5"/>
          <p:cNvSpPr txBox="1"/>
          <p:nvPr/>
        </p:nvSpPr>
        <p:spPr>
          <a:xfrm>
            <a:off x="767080" y="1071245"/>
            <a:ext cx="7787640" cy="837024"/>
          </a:xfrm>
          <a:prstGeom prst="rect">
            <a:avLst/>
          </a:prstGeom>
          <a:noFill/>
        </p:spPr>
        <p:txBody>
          <a:bodyPr wrap="square" rtlCol="0">
            <a:spAutoFit/>
          </a:bodyPr>
          <a:lstStyle/>
          <a:p>
            <a:pPr>
              <a:lnSpc>
                <a:spcPts val="3000"/>
              </a:lnSpc>
            </a:pPr>
            <a:r>
              <a:rPr lang="zh-CN" altLang="en-US" sz="2000">
                <a:solidFill>
                  <a:srgbClr val="0000FF"/>
                </a:solidFill>
                <a:latin typeface="+mn-ea"/>
                <a:ea typeface="+mn-ea"/>
                <a:cs typeface="Consolas" panose="020B0609020204030204" pitchFamily="49" charset="0"/>
              </a:rPr>
              <a:t>用</a:t>
            </a:r>
            <a:r>
              <a:rPr lang="nb-NO" altLang="zh-CN" sz="2000">
                <a:solidFill>
                  <a:srgbClr val="0000FF"/>
                </a:solidFill>
                <a:latin typeface="+mn-ea"/>
                <a:ea typeface="+mn-ea"/>
                <a:cs typeface="Consolas" panose="020B0609020204030204" pitchFamily="49" charset="0"/>
              </a:rPr>
              <a:t>vector&lt;char&gt;</a:t>
            </a:r>
            <a:r>
              <a:rPr lang="zh-CN" altLang="en-US" sz="2000">
                <a:solidFill>
                  <a:srgbClr val="0000FF"/>
                </a:solidFill>
                <a:latin typeface="+mn-ea"/>
                <a:ea typeface="+mn-ea"/>
                <a:cs typeface="Consolas" panose="020B0609020204030204" pitchFamily="49" charset="0"/>
              </a:rPr>
              <a:t>字符向量</a:t>
            </a:r>
            <a:r>
              <a:rPr lang="nb-NO" altLang="zh-CN" sz="2000">
                <a:solidFill>
                  <a:srgbClr val="0000FF"/>
                </a:solidFill>
                <a:latin typeface="+mn-ea"/>
                <a:ea typeface="+mn-ea"/>
                <a:cs typeface="Consolas" panose="020B0609020204030204" pitchFamily="49" charset="0"/>
              </a:rPr>
              <a:t>subs</a:t>
            </a:r>
            <a:r>
              <a:rPr lang="zh-CN" altLang="en-US" sz="2000">
                <a:solidFill>
                  <a:srgbClr val="0000FF"/>
                </a:solidFill>
                <a:latin typeface="+mn-ea"/>
                <a:ea typeface="+mn-ea"/>
                <a:cs typeface="Consolas" panose="020B0609020204030204" pitchFamily="49" charset="0"/>
              </a:rPr>
              <a:t>存放一个</a:t>
            </a:r>
            <a:r>
              <a:rPr lang="nb-NO" altLang="zh-CN" sz="2000">
                <a:solidFill>
                  <a:srgbClr val="0000FF"/>
                </a:solidFill>
                <a:latin typeface="+mn-ea"/>
                <a:ea typeface="+mn-ea"/>
                <a:cs typeface="Consolas" panose="020B0609020204030204" pitchFamily="49" charset="0"/>
              </a:rPr>
              <a:t>LCS</a:t>
            </a:r>
            <a:r>
              <a:rPr lang="zh-CN" altLang="en-US"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k</a:t>
            </a:r>
            <a:r>
              <a:rPr lang="en-US" altLang="zh-CN" sz="2000">
                <a:solidFill>
                  <a:srgbClr val="0000FF"/>
                </a:solidFill>
                <a:latin typeface="+mn-ea"/>
                <a:ea typeface="+mn-ea"/>
                <a:cs typeface="Consolas" panose="020B0609020204030204" pitchFamily="49" charset="0"/>
              </a:rPr>
              <a:t>=dp[</a:t>
            </a:r>
            <a:r>
              <a:rPr lang="en-US" altLang="zh-CN" sz="2000" i="1">
                <a:solidFill>
                  <a:srgbClr val="0000FF"/>
                </a:solidFill>
                <a:latin typeface="+mn-ea"/>
                <a:ea typeface="+mn-ea"/>
                <a:cs typeface="Consolas" panose="020B0609020204030204" pitchFamily="49" charset="0"/>
              </a:rPr>
              <a:t>m</a:t>
            </a:r>
            <a:r>
              <a:rPr lang="en-US" altLang="zh-CN" sz="2000">
                <a:solidFill>
                  <a:srgbClr val="0000FF"/>
                </a:solidFill>
                <a:latin typeface="+mn-ea"/>
                <a:ea typeface="+mn-ea"/>
                <a:cs typeface="Consolas" panose="020B0609020204030204" pitchFamily="49" charset="0"/>
              </a:rPr>
              <a:t>][</a:t>
            </a:r>
            <a:r>
              <a:rPr lang="en-US" altLang="zh-CN" sz="2000" i="1">
                <a:solidFill>
                  <a:srgbClr val="0000FF"/>
                </a:solidFill>
                <a:latin typeface="+mn-ea"/>
                <a:ea typeface="+mn-ea"/>
                <a:cs typeface="Consolas" panose="020B0609020204030204" pitchFamily="49" charset="0"/>
              </a:rPr>
              <a:t>n</a:t>
            </a:r>
            <a:r>
              <a:rPr lang="en-US" altLang="zh-CN" sz="2000">
                <a:solidFill>
                  <a:srgbClr val="0000FF"/>
                </a:solidFill>
                <a:latin typeface="+mn-ea"/>
                <a:ea typeface="+mn-ea"/>
                <a:cs typeface="Consolas" panose="020B0609020204030204" pitchFamily="49" charset="0"/>
              </a:rPr>
              <a:t>]</a:t>
            </a:r>
            <a:r>
              <a:rPr lang="zh-CN" altLang="en-US" sz="2000">
                <a:solidFill>
                  <a:srgbClr val="0000FF"/>
                </a:solidFill>
                <a:latin typeface="+mn-ea"/>
                <a:ea typeface="+mn-ea"/>
                <a:cs typeface="Consolas" panose="020B0609020204030204" pitchFamily="49" charset="0"/>
              </a:rPr>
              <a:t>（</a:t>
            </a:r>
            <a:r>
              <a:rPr lang="en-US" altLang="zh-CN" sz="2000">
                <a:solidFill>
                  <a:srgbClr val="0000FF"/>
                </a:solidFill>
                <a:latin typeface="+mn-ea"/>
                <a:ea typeface="+mn-ea"/>
                <a:cs typeface="Consolas" panose="020B0609020204030204" pitchFamily="49" charset="0"/>
              </a:rPr>
              <a:t>LCS</a:t>
            </a:r>
            <a:r>
              <a:rPr lang="zh-CN" altLang="en-US" sz="2000">
                <a:solidFill>
                  <a:srgbClr val="0000FF"/>
                </a:solidFill>
                <a:latin typeface="+mn-ea"/>
                <a:ea typeface="+mn-ea"/>
                <a:cs typeface="Consolas" panose="020B0609020204030204" pitchFamily="49" charset="0"/>
              </a:rPr>
              <a:t>的字符个数），从</a:t>
            </a:r>
            <a:r>
              <a:rPr lang="en-US" altLang="zh-CN" sz="2000" i="1">
                <a:solidFill>
                  <a:srgbClr val="0000FF"/>
                </a:solidFill>
                <a:latin typeface="+mn-ea"/>
                <a:ea typeface="+mn-ea"/>
                <a:cs typeface="Consolas" panose="020B0609020204030204" pitchFamily="49" charset="0"/>
              </a:rPr>
              <a:t>k</a:t>
            </a:r>
            <a:r>
              <a:rPr lang="zh-CN" altLang="en-US" sz="2000">
                <a:solidFill>
                  <a:srgbClr val="0000FF"/>
                </a:solidFill>
                <a:latin typeface="+mn-ea"/>
                <a:ea typeface="+mn-ea"/>
                <a:cs typeface="Consolas" panose="020B0609020204030204" pitchFamily="49" charset="0"/>
              </a:rPr>
              <a:t>到</a:t>
            </a:r>
            <a:r>
              <a:rPr lang="en-US" altLang="zh-CN" sz="2000">
                <a:solidFill>
                  <a:srgbClr val="0000FF"/>
                </a:solidFill>
                <a:latin typeface="+mn-ea"/>
                <a:ea typeface="+mn-ea"/>
                <a:cs typeface="Consolas" panose="020B0609020204030204" pitchFamily="49" charset="0"/>
              </a:rPr>
              <a:t>1</a:t>
            </a:r>
            <a:r>
              <a:rPr lang="zh-CN" altLang="en-US" sz="2000">
                <a:solidFill>
                  <a:srgbClr val="0000FF"/>
                </a:solidFill>
                <a:latin typeface="+mn-ea"/>
                <a:ea typeface="+mn-ea"/>
                <a:cs typeface="Consolas" panose="020B0609020204030204" pitchFamily="49" charset="0"/>
              </a:rPr>
              <a:t>循环求出</a:t>
            </a:r>
            <a:r>
              <a:rPr lang="en-US" altLang="zh-CN" sz="2000">
                <a:solidFill>
                  <a:srgbClr val="0000FF"/>
                </a:solidFill>
                <a:latin typeface="+mn-ea"/>
                <a:ea typeface="+mn-ea"/>
                <a:cs typeface="Consolas" panose="020B0609020204030204" pitchFamily="49" charset="0"/>
              </a:rPr>
              <a:t>subs</a:t>
            </a:r>
            <a:r>
              <a:rPr lang="zh-CN" altLang="en-US" sz="2000">
                <a:solidFill>
                  <a:srgbClr val="0000FF"/>
                </a:solidFill>
                <a:latin typeface="+mn-ea"/>
                <a:ea typeface="+mn-ea"/>
                <a:cs typeface="Consolas" panose="020B0609020204030204" pitchFamily="49" charset="0"/>
              </a:rPr>
              <a:t>中的</a:t>
            </a:r>
            <a:r>
              <a:rPr lang="en-US" altLang="zh-CN" sz="2000" i="1">
                <a:solidFill>
                  <a:srgbClr val="0000FF"/>
                </a:solidFill>
                <a:latin typeface="+mn-ea"/>
                <a:ea typeface="+mn-ea"/>
                <a:cs typeface="Consolas" panose="020B0609020204030204" pitchFamily="49" charset="0"/>
              </a:rPr>
              <a:t>k</a:t>
            </a:r>
            <a:r>
              <a:rPr lang="zh-CN" altLang="en-US" sz="2000">
                <a:solidFill>
                  <a:srgbClr val="0000FF"/>
                </a:solidFill>
                <a:latin typeface="+mn-ea"/>
                <a:ea typeface="+mn-ea"/>
                <a:cs typeface="Consolas" panose="020B0609020204030204" pitchFamily="49" charset="0"/>
              </a:rPr>
              <a:t>个字符：</a:t>
            </a:r>
          </a:p>
        </p:txBody>
      </p:sp>
      <p:grpSp>
        <p:nvGrpSpPr>
          <p:cNvPr id="16" name="组合 15"/>
          <p:cNvGrpSpPr/>
          <p:nvPr/>
        </p:nvGrpSpPr>
        <p:grpSpPr>
          <a:xfrm>
            <a:off x="338706" y="2500306"/>
            <a:ext cx="4345018" cy="1714512"/>
            <a:chOff x="71406" y="2500306"/>
            <a:chExt cx="4345018" cy="1714512"/>
          </a:xfrm>
        </p:grpSpPr>
        <p:sp>
          <p:nvSpPr>
            <p:cNvPr id="8" name="TextBox 7"/>
            <p:cNvSpPr txBox="1"/>
            <p:nvPr/>
          </p:nvSpPr>
          <p:spPr>
            <a:xfrm>
              <a:off x="71406" y="3143248"/>
              <a:ext cx="357190" cy="460375"/>
            </a:xfrm>
            <a:prstGeom prst="rect">
              <a:avLst/>
            </a:prstGeom>
            <a:noFill/>
          </p:spPr>
          <p:txBody>
            <a:bodyPr wrap="square" rtlCol="0">
              <a:spAutoFit/>
            </a:bodyPr>
            <a:lstStyle/>
            <a:p>
              <a:r>
                <a:rPr lang="zh-CN" altLang="en-US">
                  <a:solidFill>
                    <a:srgbClr val="0000FF"/>
                  </a:solidFill>
                  <a:latin typeface="+mn-ea"/>
                  <a:ea typeface="+mn-ea"/>
                  <a:sym typeface="Wingdings" panose="05000000000000000000"/>
                </a:rPr>
                <a:t></a:t>
              </a:r>
              <a:endParaRPr lang="zh-CN" altLang="en-US">
                <a:solidFill>
                  <a:srgbClr val="0000FF"/>
                </a:solidFill>
                <a:latin typeface="+mn-ea"/>
                <a:ea typeface="+mn-ea"/>
              </a:endParaRPr>
            </a:p>
          </p:txBody>
        </p:sp>
        <p:sp>
          <p:nvSpPr>
            <p:cNvPr id="10" name="左大括号 9"/>
            <p:cNvSpPr/>
            <p:nvPr/>
          </p:nvSpPr>
          <p:spPr>
            <a:xfrm>
              <a:off x="500034" y="2500306"/>
              <a:ext cx="142876" cy="1714512"/>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mn-ea"/>
              </a:endParaRPr>
            </a:p>
          </p:txBody>
        </p:sp>
        <p:sp>
          <p:nvSpPr>
            <p:cNvPr id="12" name="上下箭头 11"/>
            <p:cNvSpPr/>
            <p:nvPr/>
          </p:nvSpPr>
          <p:spPr>
            <a:xfrm>
              <a:off x="3929058" y="2538406"/>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0000FF"/>
                </a:solidFill>
                <a:latin typeface="+mn-ea"/>
              </a:endParaRPr>
            </a:p>
          </p:txBody>
        </p:sp>
        <p:sp>
          <p:nvSpPr>
            <p:cNvPr id="13" name="上下箭头 12"/>
            <p:cNvSpPr/>
            <p:nvPr/>
          </p:nvSpPr>
          <p:spPr>
            <a:xfrm>
              <a:off x="4344986" y="3770680"/>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0000FF"/>
                </a:solidFill>
                <a:latin typeface="+mn-ea"/>
              </a:endParaRPr>
            </a:p>
          </p:txBody>
        </p:sp>
      </p:grpSp>
      <p:grpSp>
        <p:nvGrpSpPr>
          <p:cNvPr id="17" name="组合 16"/>
          <p:cNvGrpSpPr/>
          <p:nvPr/>
        </p:nvGrpSpPr>
        <p:grpSpPr>
          <a:xfrm>
            <a:off x="359344" y="4799022"/>
            <a:ext cx="4962560" cy="857256"/>
            <a:chOff x="92044" y="4799022"/>
            <a:chExt cx="4962560" cy="857256"/>
          </a:xfrm>
        </p:grpSpPr>
        <p:sp>
          <p:nvSpPr>
            <p:cNvPr id="9" name="TextBox 8"/>
            <p:cNvSpPr txBox="1"/>
            <p:nvPr/>
          </p:nvSpPr>
          <p:spPr>
            <a:xfrm>
              <a:off x="92044" y="5000636"/>
              <a:ext cx="357190" cy="460375"/>
            </a:xfrm>
            <a:prstGeom prst="rect">
              <a:avLst/>
            </a:prstGeom>
            <a:noFill/>
          </p:spPr>
          <p:txBody>
            <a:bodyPr wrap="square" rtlCol="0">
              <a:spAutoFit/>
            </a:bodyPr>
            <a:lstStyle/>
            <a:p>
              <a:r>
                <a:rPr lang="zh-CN" altLang="en-US">
                  <a:solidFill>
                    <a:srgbClr val="0000FF"/>
                  </a:solidFill>
                  <a:latin typeface="+mn-ea"/>
                  <a:ea typeface="+mn-ea"/>
                  <a:sym typeface="Wingdings" panose="05000000000000000000"/>
                </a:rPr>
                <a:t></a:t>
              </a:r>
              <a:endParaRPr lang="zh-CN" altLang="en-US">
                <a:solidFill>
                  <a:srgbClr val="0000FF"/>
                </a:solidFill>
                <a:latin typeface="+mn-ea"/>
                <a:ea typeface="+mn-ea"/>
              </a:endParaRPr>
            </a:p>
          </p:txBody>
        </p:sp>
        <p:sp>
          <p:nvSpPr>
            <p:cNvPr id="11" name="左大括号 10"/>
            <p:cNvSpPr/>
            <p:nvPr/>
          </p:nvSpPr>
          <p:spPr>
            <a:xfrm>
              <a:off x="512734" y="4799022"/>
              <a:ext cx="142876" cy="857256"/>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mn-ea"/>
              </a:endParaRPr>
            </a:p>
          </p:txBody>
        </p:sp>
        <p:sp>
          <p:nvSpPr>
            <p:cNvPr id="14" name="上下箭头 13"/>
            <p:cNvSpPr/>
            <p:nvPr/>
          </p:nvSpPr>
          <p:spPr>
            <a:xfrm>
              <a:off x="3643306" y="4997826"/>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0000FF"/>
                </a:solidFill>
                <a:latin typeface="+mn-ea"/>
              </a:endParaRPr>
            </a:p>
          </p:txBody>
        </p:sp>
        <p:sp>
          <p:nvSpPr>
            <p:cNvPr id="15" name="上下箭头 14"/>
            <p:cNvSpPr/>
            <p:nvPr/>
          </p:nvSpPr>
          <p:spPr>
            <a:xfrm>
              <a:off x="4983166" y="5000636"/>
              <a:ext cx="71438" cy="360000"/>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0000FF"/>
                </a:solidFill>
                <a:latin typeface="+mn-ea"/>
              </a:endParaRPr>
            </a:p>
          </p:txBody>
        </p:sp>
      </p:grpSp>
    </p:spTree>
    <p:extLst>
      <p:ext uri="{BB962C8B-B14F-4D97-AF65-F5344CB8AC3E}">
        <p14:creationId xmlns:p14="http://schemas.microsoft.com/office/powerpoint/2010/main" val="27368592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024588" y="348843"/>
            <a:ext cx="7429725" cy="706755"/>
          </a:xfrm>
          <a:prstGeom prst="rect">
            <a:avLst/>
          </a:prstGeom>
          <a:noFill/>
        </p:spPr>
        <p:txBody>
          <a:bodyPr wrap="square" rtlCol="0">
            <a:spAutoFit/>
          </a:bodyPr>
          <a:lstStyle/>
          <a:p>
            <a:r>
              <a:rPr lang="en-US"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    </a:t>
            </a:r>
            <a:r>
              <a:rPr lang="zh-CN"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例如</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X</a:t>
            </a:r>
            <a:r>
              <a:rPr lang="en-US"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d</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m</a:t>
            </a:r>
            <a:r>
              <a:rPr lang="en-US"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=6</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Y</a:t>
            </a:r>
            <a:r>
              <a:rPr lang="en-US"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d</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lang="zh-CN"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=9</a:t>
            </a:r>
            <a:r>
              <a:rPr lang="zh-CN" altLang="en-US" sz="2000" dirty="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p>
        </p:txBody>
      </p:sp>
      <p:sp>
        <p:nvSpPr>
          <p:cNvPr id="122" name="TextBox 121"/>
          <p:cNvSpPr txBox="1"/>
          <p:nvPr/>
        </p:nvSpPr>
        <p:spPr>
          <a:xfrm>
            <a:off x="3669521" y="1643367"/>
            <a:ext cx="719878"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Y</a:t>
            </a:r>
            <a:r>
              <a:rPr lang="en-US" altLang="zh-CN" sz="1600" dirty="0">
                <a:solidFill>
                  <a:srgbClr val="0000FF"/>
                </a:solidFill>
                <a:latin typeface="Consolas" panose="020B0609020204030204" pitchFamily="49" charset="0"/>
                <a:cs typeface="Consolas" panose="020B0609020204030204" pitchFamily="49" charset="0"/>
              </a:rPr>
              <a:t>(</a:t>
            </a:r>
            <a:r>
              <a:rPr lang="en-US" altLang="zh-CN" sz="1600" i="1" dirty="0">
                <a:solidFill>
                  <a:srgbClr val="0000FF"/>
                </a:solidFill>
                <a:latin typeface="Consolas" panose="020B0609020204030204" pitchFamily="49" charset="0"/>
                <a:cs typeface="Consolas" panose="020B0609020204030204" pitchFamily="49" charset="0"/>
              </a:rPr>
              <a:t>j</a:t>
            </a:r>
            <a:r>
              <a:rPr lang="en-US" altLang="zh-CN" sz="1600" dirty="0">
                <a:solidFill>
                  <a:srgbClr val="0000FF"/>
                </a:solidFill>
                <a:latin typeface="Consolas" panose="020B0609020204030204" pitchFamily="49" charset="0"/>
                <a:cs typeface="Consolas" panose="020B0609020204030204" pitchFamily="49" charset="0"/>
              </a:rPr>
              <a:t>)</a:t>
            </a:r>
          </a:p>
        </p:txBody>
      </p:sp>
      <p:sp>
        <p:nvSpPr>
          <p:cNvPr id="123" name="TextBox 122"/>
          <p:cNvSpPr txBox="1"/>
          <p:nvPr/>
        </p:nvSpPr>
        <p:spPr>
          <a:xfrm>
            <a:off x="826774" y="1262669"/>
            <a:ext cx="1799694" cy="398780"/>
          </a:xfrm>
          <a:prstGeom prst="rect">
            <a:avLst/>
          </a:prstGeom>
          <a:noFill/>
        </p:spPr>
        <p:txBody>
          <a:bodyPr wrap="square" rtlCol="0">
            <a:spAutoFit/>
          </a:bodyPr>
          <a:lstStyle/>
          <a:p>
            <a:r>
              <a:rPr lang="zh-CN" altLang="en-US" sz="2000">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effectLst/>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effectLst/>
                <a:latin typeface="Consolas" panose="020B0609020204030204" pitchFamily="49" charset="0"/>
                <a:ea typeface="楷体" panose="02010609060101010101" pitchFamily="49" charset="-122"/>
                <a:cs typeface="Consolas" panose="020B0609020204030204" pitchFamily="49" charset="0"/>
              </a:rPr>
              <a:t>）求出</a:t>
            </a:r>
            <a:r>
              <a:rPr lang="en-US" altLang="zh-CN" sz="2000">
                <a:solidFill>
                  <a:srgbClr val="0000FF"/>
                </a:solidFill>
                <a:effectLst/>
                <a:latin typeface="Consolas" panose="020B0609020204030204" pitchFamily="49" charset="0"/>
                <a:ea typeface="楷体" panose="02010609060101010101" pitchFamily="49" charset="-122"/>
                <a:cs typeface="Consolas" panose="020B0609020204030204" pitchFamily="49" charset="0"/>
              </a:rPr>
              <a:t>dp</a:t>
            </a:r>
          </a:p>
        </p:txBody>
      </p:sp>
      <p:grpSp>
        <p:nvGrpSpPr>
          <p:cNvPr id="2" name="组合 1"/>
          <p:cNvGrpSpPr/>
          <p:nvPr/>
        </p:nvGrpSpPr>
        <p:grpSpPr>
          <a:xfrm>
            <a:off x="227280" y="2080875"/>
            <a:ext cx="5446731" cy="4214414"/>
            <a:chOff x="-35889" y="2009120"/>
            <a:chExt cx="5405135" cy="4214414"/>
          </a:xfrm>
        </p:grpSpPr>
        <p:sp>
          <p:nvSpPr>
            <p:cNvPr id="5" name="矩形 4"/>
            <p:cNvSpPr/>
            <p:nvPr/>
          </p:nvSpPr>
          <p:spPr>
            <a:xfrm>
              <a:off x="215453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7" name="矩形 6"/>
            <p:cNvSpPr/>
            <p:nvPr/>
          </p:nvSpPr>
          <p:spPr>
            <a:xfrm>
              <a:off x="178591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 name="矩形 7"/>
            <p:cNvSpPr/>
            <p:nvPr/>
          </p:nvSpPr>
          <p:spPr>
            <a:xfrm>
              <a:off x="178591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 name="矩形 8"/>
            <p:cNvSpPr/>
            <p:nvPr/>
          </p:nvSpPr>
          <p:spPr>
            <a:xfrm>
              <a:off x="178591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0" name="矩形 9"/>
            <p:cNvSpPr/>
            <p:nvPr/>
          </p:nvSpPr>
          <p:spPr>
            <a:xfrm>
              <a:off x="178591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 name="矩形 10"/>
            <p:cNvSpPr/>
            <p:nvPr/>
          </p:nvSpPr>
          <p:spPr>
            <a:xfrm>
              <a:off x="178591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2" name="矩形 11"/>
            <p:cNvSpPr/>
            <p:nvPr/>
          </p:nvSpPr>
          <p:spPr>
            <a:xfrm>
              <a:off x="178591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3" name="矩形 12"/>
            <p:cNvSpPr/>
            <p:nvPr/>
          </p:nvSpPr>
          <p:spPr>
            <a:xfrm>
              <a:off x="178591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4" name="TextBox 13"/>
            <p:cNvSpPr txBox="1"/>
            <p:nvPr/>
          </p:nvSpPr>
          <p:spPr>
            <a:xfrm>
              <a:off x="179861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22" name="矩形 21"/>
            <p:cNvSpPr/>
            <p:nvPr/>
          </p:nvSpPr>
          <p:spPr>
            <a:xfrm>
              <a:off x="251172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23" name="矩形 22"/>
            <p:cNvSpPr/>
            <p:nvPr/>
          </p:nvSpPr>
          <p:spPr>
            <a:xfrm>
              <a:off x="214310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4" name="矩形 23"/>
            <p:cNvSpPr/>
            <p:nvPr/>
          </p:nvSpPr>
          <p:spPr>
            <a:xfrm>
              <a:off x="214310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5" name="矩形 24"/>
            <p:cNvSpPr/>
            <p:nvPr/>
          </p:nvSpPr>
          <p:spPr>
            <a:xfrm>
              <a:off x="214310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6" name="矩形 25"/>
            <p:cNvSpPr/>
            <p:nvPr/>
          </p:nvSpPr>
          <p:spPr>
            <a:xfrm>
              <a:off x="214310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7" name="矩形 26"/>
            <p:cNvSpPr/>
            <p:nvPr/>
          </p:nvSpPr>
          <p:spPr>
            <a:xfrm>
              <a:off x="214310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8" name="矩形 27"/>
            <p:cNvSpPr/>
            <p:nvPr/>
          </p:nvSpPr>
          <p:spPr>
            <a:xfrm>
              <a:off x="214310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9" name="矩形 28"/>
            <p:cNvSpPr/>
            <p:nvPr/>
          </p:nvSpPr>
          <p:spPr>
            <a:xfrm>
              <a:off x="214310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0" name="TextBox 29"/>
            <p:cNvSpPr txBox="1"/>
            <p:nvPr/>
          </p:nvSpPr>
          <p:spPr>
            <a:xfrm>
              <a:off x="215580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31" name="矩形 30"/>
            <p:cNvSpPr/>
            <p:nvPr/>
          </p:nvSpPr>
          <p:spPr>
            <a:xfrm>
              <a:off x="286891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32" name="矩形 31"/>
            <p:cNvSpPr/>
            <p:nvPr/>
          </p:nvSpPr>
          <p:spPr>
            <a:xfrm>
              <a:off x="250029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33" name="矩形 32"/>
            <p:cNvSpPr/>
            <p:nvPr/>
          </p:nvSpPr>
          <p:spPr>
            <a:xfrm>
              <a:off x="250029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4" name="矩形 33"/>
            <p:cNvSpPr/>
            <p:nvPr/>
          </p:nvSpPr>
          <p:spPr>
            <a:xfrm>
              <a:off x="250029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5" name="矩形 34"/>
            <p:cNvSpPr/>
            <p:nvPr/>
          </p:nvSpPr>
          <p:spPr>
            <a:xfrm>
              <a:off x="250029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6" name="矩形 35"/>
            <p:cNvSpPr/>
            <p:nvPr/>
          </p:nvSpPr>
          <p:spPr>
            <a:xfrm>
              <a:off x="250029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7" name="矩形 36"/>
            <p:cNvSpPr/>
            <p:nvPr/>
          </p:nvSpPr>
          <p:spPr>
            <a:xfrm>
              <a:off x="250029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8" name="矩形 37"/>
            <p:cNvSpPr/>
            <p:nvPr/>
          </p:nvSpPr>
          <p:spPr>
            <a:xfrm>
              <a:off x="250029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9" name="TextBox 38"/>
            <p:cNvSpPr txBox="1"/>
            <p:nvPr/>
          </p:nvSpPr>
          <p:spPr>
            <a:xfrm>
              <a:off x="251299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40" name="矩形 39"/>
            <p:cNvSpPr/>
            <p:nvPr/>
          </p:nvSpPr>
          <p:spPr>
            <a:xfrm>
              <a:off x="322610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41" name="矩形 40"/>
            <p:cNvSpPr/>
            <p:nvPr/>
          </p:nvSpPr>
          <p:spPr>
            <a:xfrm>
              <a:off x="285748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42" name="矩形 41"/>
            <p:cNvSpPr/>
            <p:nvPr/>
          </p:nvSpPr>
          <p:spPr>
            <a:xfrm>
              <a:off x="285748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43" name="矩形 42"/>
            <p:cNvSpPr/>
            <p:nvPr/>
          </p:nvSpPr>
          <p:spPr>
            <a:xfrm>
              <a:off x="285748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4" name="矩形 43"/>
            <p:cNvSpPr/>
            <p:nvPr/>
          </p:nvSpPr>
          <p:spPr>
            <a:xfrm>
              <a:off x="285748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5" name="矩形 44"/>
            <p:cNvSpPr/>
            <p:nvPr/>
          </p:nvSpPr>
          <p:spPr>
            <a:xfrm>
              <a:off x="285748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6" name="矩形 45"/>
            <p:cNvSpPr/>
            <p:nvPr/>
          </p:nvSpPr>
          <p:spPr>
            <a:xfrm>
              <a:off x="285748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7" name="矩形 46"/>
            <p:cNvSpPr/>
            <p:nvPr/>
          </p:nvSpPr>
          <p:spPr>
            <a:xfrm>
              <a:off x="285748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8" name="TextBox 47"/>
            <p:cNvSpPr txBox="1"/>
            <p:nvPr/>
          </p:nvSpPr>
          <p:spPr>
            <a:xfrm>
              <a:off x="287018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49" name="矩形 48"/>
            <p:cNvSpPr/>
            <p:nvPr/>
          </p:nvSpPr>
          <p:spPr>
            <a:xfrm>
              <a:off x="358329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50" name="矩形 49"/>
            <p:cNvSpPr/>
            <p:nvPr/>
          </p:nvSpPr>
          <p:spPr>
            <a:xfrm>
              <a:off x="321467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1" name="矩形 50"/>
            <p:cNvSpPr/>
            <p:nvPr/>
          </p:nvSpPr>
          <p:spPr>
            <a:xfrm>
              <a:off x="321467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52" name="矩形 51"/>
            <p:cNvSpPr/>
            <p:nvPr/>
          </p:nvSpPr>
          <p:spPr>
            <a:xfrm>
              <a:off x="321467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3" name="矩形 52"/>
            <p:cNvSpPr/>
            <p:nvPr/>
          </p:nvSpPr>
          <p:spPr>
            <a:xfrm>
              <a:off x="321467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4" name="矩形 53"/>
            <p:cNvSpPr/>
            <p:nvPr/>
          </p:nvSpPr>
          <p:spPr>
            <a:xfrm>
              <a:off x="321467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5" name="矩形 54"/>
            <p:cNvSpPr/>
            <p:nvPr/>
          </p:nvSpPr>
          <p:spPr>
            <a:xfrm>
              <a:off x="321467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6" name="矩形 55"/>
            <p:cNvSpPr/>
            <p:nvPr/>
          </p:nvSpPr>
          <p:spPr>
            <a:xfrm>
              <a:off x="321467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57" name="TextBox 56"/>
            <p:cNvSpPr txBox="1"/>
            <p:nvPr/>
          </p:nvSpPr>
          <p:spPr>
            <a:xfrm>
              <a:off x="322737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8" name="矩形 57"/>
            <p:cNvSpPr/>
            <p:nvPr/>
          </p:nvSpPr>
          <p:spPr>
            <a:xfrm>
              <a:off x="394048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59" name="矩形 58"/>
            <p:cNvSpPr/>
            <p:nvPr/>
          </p:nvSpPr>
          <p:spPr>
            <a:xfrm>
              <a:off x="357186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0" name="矩形 59"/>
            <p:cNvSpPr/>
            <p:nvPr/>
          </p:nvSpPr>
          <p:spPr>
            <a:xfrm>
              <a:off x="357186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61" name="矩形 60"/>
            <p:cNvSpPr/>
            <p:nvPr/>
          </p:nvSpPr>
          <p:spPr>
            <a:xfrm>
              <a:off x="357186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2" name="矩形 61"/>
            <p:cNvSpPr/>
            <p:nvPr/>
          </p:nvSpPr>
          <p:spPr>
            <a:xfrm>
              <a:off x="357186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3" name="矩形 62"/>
            <p:cNvSpPr/>
            <p:nvPr/>
          </p:nvSpPr>
          <p:spPr>
            <a:xfrm>
              <a:off x="357186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4" name="矩形 63"/>
            <p:cNvSpPr/>
            <p:nvPr/>
          </p:nvSpPr>
          <p:spPr>
            <a:xfrm>
              <a:off x="357186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5" name="矩形 64"/>
            <p:cNvSpPr/>
            <p:nvPr/>
          </p:nvSpPr>
          <p:spPr>
            <a:xfrm>
              <a:off x="357186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66" name="TextBox 65"/>
            <p:cNvSpPr txBox="1"/>
            <p:nvPr/>
          </p:nvSpPr>
          <p:spPr>
            <a:xfrm>
              <a:off x="358456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67" name="矩形 66"/>
            <p:cNvSpPr/>
            <p:nvPr/>
          </p:nvSpPr>
          <p:spPr>
            <a:xfrm>
              <a:off x="429767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68" name="矩形 67"/>
            <p:cNvSpPr/>
            <p:nvPr/>
          </p:nvSpPr>
          <p:spPr>
            <a:xfrm>
              <a:off x="392905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9" name="矩形 68"/>
            <p:cNvSpPr/>
            <p:nvPr/>
          </p:nvSpPr>
          <p:spPr>
            <a:xfrm>
              <a:off x="392905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70" name="矩形 69"/>
            <p:cNvSpPr/>
            <p:nvPr/>
          </p:nvSpPr>
          <p:spPr>
            <a:xfrm>
              <a:off x="392905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1" name="矩形 70"/>
            <p:cNvSpPr/>
            <p:nvPr/>
          </p:nvSpPr>
          <p:spPr>
            <a:xfrm>
              <a:off x="392905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2" name="矩形 71"/>
            <p:cNvSpPr/>
            <p:nvPr/>
          </p:nvSpPr>
          <p:spPr>
            <a:xfrm>
              <a:off x="392905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73" name="矩形 72"/>
            <p:cNvSpPr/>
            <p:nvPr/>
          </p:nvSpPr>
          <p:spPr>
            <a:xfrm>
              <a:off x="392905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74" name="矩形 73"/>
            <p:cNvSpPr/>
            <p:nvPr/>
          </p:nvSpPr>
          <p:spPr>
            <a:xfrm>
              <a:off x="392905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75" name="TextBox 74"/>
            <p:cNvSpPr txBox="1"/>
            <p:nvPr/>
          </p:nvSpPr>
          <p:spPr>
            <a:xfrm>
              <a:off x="394175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76" name="矩形 75"/>
            <p:cNvSpPr/>
            <p:nvPr/>
          </p:nvSpPr>
          <p:spPr>
            <a:xfrm>
              <a:off x="465486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77" name="矩形 76"/>
            <p:cNvSpPr/>
            <p:nvPr/>
          </p:nvSpPr>
          <p:spPr>
            <a:xfrm>
              <a:off x="428624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8" name="矩形 77"/>
            <p:cNvSpPr/>
            <p:nvPr/>
          </p:nvSpPr>
          <p:spPr>
            <a:xfrm>
              <a:off x="428624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79" name="矩形 78"/>
            <p:cNvSpPr/>
            <p:nvPr/>
          </p:nvSpPr>
          <p:spPr>
            <a:xfrm>
              <a:off x="428624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0" name="矩形 79"/>
            <p:cNvSpPr/>
            <p:nvPr/>
          </p:nvSpPr>
          <p:spPr>
            <a:xfrm>
              <a:off x="428624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1" name="矩形 80"/>
            <p:cNvSpPr/>
            <p:nvPr/>
          </p:nvSpPr>
          <p:spPr>
            <a:xfrm>
              <a:off x="428624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82" name="矩形 81"/>
            <p:cNvSpPr/>
            <p:nvPr/>
          </p:nvSpPr>
          <p:spPr>
            <a:xfrm>
              <a:off x="428624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83" name="矩形 82"/>
            <p:cNvSpPr/>
            <p:nvPr/>
          </p:nvSpPr>
          <p:spPr>
            <a:xfrm>
              <a:off x="428624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84" name="TextBox 83"/>
            <p:cNvSpPr txBox="1"/>
            <p:nvPr/>
          </p:nvSpPr>
          <p:spPr>
            <a:xfrm>
              <a:off x="429894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85" name="矩形 84"/>
            <p:cNvSpPr/>
            <p:nvPr/>
          </p:nvSpPr>
          <p:spPr>
            <a:xfrm>
              <a:off x="5012056" y="236631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86" name="矩形 85"/>
            <p:cNvSpPr/>
            <p:nvPr/>
          </p:nvSpPr>
          <p:spPr>
            <a:xfrm>
              <a:off x="464343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7" name="矩形 86"/>
            <p:cNvSpPr/>
            <p:nvPr/>
          </p:nvSpPr>
          <p:spPr>
            <a:xfrm>
              <a:off x="464343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88" name="矩形 87"/>
            <p:cNvSpPr/>
            <p:nvPr/>
          </p:nvSpPr>
          <p:spPr>
            <a:xfrm>
              <a:off x="464343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9" name="矩形 88"/>
            <p:cNvSpPr/>
            <p:nvPr/>
          </p:nvSpPr>
          <p:spPr>
            <a:xfrm>
              <a:off x="464343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0" name="矩形 89"/>
            <p:cNvSpPr/>
            <p:nvPr/>
          </p:nvSpPr>
          <p:spPr>
            <a:xfrm>
              <a:off x="464343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91" name="矩形 90"/>
            <p:cNvSpPr/>
            <p:nvPr/>
          </p:nvSpPr>
          <p:spPr>
            <a:xfrm>
              <a:off x="464343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92" name="矩形 91"/>
            <p:cNvSpPr/>
            <p:nvPr/>
          </p:nvSpPr>
          <p:spPr>
            <a:xfrm>
              <a:off x="4643438" y="578645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93" name="TextBox 92"/>
            <p:cNvSpPr txBox="1"/>
            <p:nvPr/>
          </p:nvSpPr>
          <p:spPr>
            <a:xfrm>
              <a:off x="465613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95" name="矩形 94"/>
            <p:cNvSpPr/>
            <p:nvPr/>
          </p:nvSpPr>
          <p:spPr>
            <a:xfrm>
              <a:off x="5000628" y="321468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6" name="矩形 95"/>
            <p:cNvSpPr/>
            <p:nvPr/>
          </p:nvSpPr>
          <p:spPr>
            <a:xfrm>
              <a:off x="5000628" y="3643314"/>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97" name="矩形 96"/>
            <p:cNvSpPr/>
            <p:nvPr/>
          </p:nvSpPr>
          <p:spPr>
            <a:xfrm>
              <a:off x="5000628" y="4071942"/>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8" name="矩形 97"/>
            <p:cNvSpPr/>
            <p:nvPr/>
          </p:nvSpPr>
          <p:spPr>
            <a:xfrm>
              <a:off x="5000628" y="4500570"/>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9" name="矩形 98"/>
            <p:cNvSpPr/>
            <p:nvPr/>
          </p:nvSpPr>
          <p:spPr>
            <a:xfrm>
              <a:off x="5000628" y="4929198"/>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100" name="矩形 99"/>
            <p:cNvSpPr/>
            <p:nvPr/>
          </p:nvSpPr>
          <p:spPr>
            <a:xfrm>
              <a:off x="5000628" y="5357826"/>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101" name="矩形 100"/>
            <p:cNvSpPr/>
            <p:nvPr/>
          </p:nvSpPr>
          <p:spPr>
            <a:xfrm>
              <a:off x="5000628" y="5786454"/>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102" name="TextBox 101"/>
            <p:cNvSpPr txBox="1"/>
            <p:nvPr/>
          </p:nvSpPr>
          <p:spPr>
            <a:xfrm>
              <a:off x="5013328" y="281995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103" name="TextBox 102"/>
            <p:cNvSpPr txBox="1"/>
            <p:nvPr/>
          </p:nvSpPr>
          <p:spPr>
            <a:xfrm>
              <a:off x="1428728" y="3223182"/>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04" name="TextBox 103"/>
            <p:cNvSpPr txBox="1"/>
            <p:nvPr/>
          </p:nvSpPr>
          <p:spPr>
            <a:xfrm>
              <a:off x="1428728" y="3681414"/>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105" name="TextBox 104"/>
            <p:cNvSpPr txBox="1"/>
            <p:nvPr/>
          </p:nvSpPr>
          <p:spPr>
            <a:xfrm>
              <a:off x="1428728" y="4084642"/>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106" name="TextBox 105"/>
            <p:cNvSpPr txBox="1"/>
            <p:nvPr/>
          </p:nvSpPr>
          <p:spPr>
            <a:xfrm>
              <a:off x="1428728" y="4538670"/>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107" name="TextBox 106"/>
            <p:cNvSpPr txBox="1"/>
            <p:nvPr/>
          </p:nvSpPr>
          <p:spPr>
            <a:xfrm>
              <a:off x="1428728" y="4954598"/>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108" name="TextBox 107"/>
            <p:cNvSpPr txBox="1"/>
            <p:nvPr/>
          </p:nvSpPr>
          <p:spPr>
            <a:xfrm>
              <a:off x="1428728" y="5417122"/>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109" name="TextBox 108"/>
            <p:cNvSpPr txBox="1"/>
            <p:nvPr/>
          </p:nvSpPr>
          <p:spPr>
            <a:xfrm>
              <a:off x="1428728" y="5845750"/>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111" name="矩形 110"/>
            <p:cNvSpPr/>
            <p:nvPr/>
          </p:nvSpPr>
          <p:spPr>
            <a:xfrm>
              <a:off x="1000100" y="365176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112" name="矩形 111"/>
            <p:cNvSpPr/>
            <p:nvPr/>
          </p:nvSpPr>
          <p:spPr>
            <a:xfrm>
              <a:off x="1000100" y="4080394"/>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3" name="矩形 112"/>
            <p:cNvSpPr/>
            <p:nvPr/>
          </p:nvSpPr>
          <p:spPr>
            <a:xfrm>
              <a:off x="1000100" y="4509022"/>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114" name="矩形 113"/>
            <p:cNvSpPr/>
            <p:nvPr/>
          </p:nvSpPr>
          <p:spPr>
            <a:xfrm>
              <a:off x="1000100" y="4937650"/>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5" name="矩形 114"/>
            <p:cNvSpPr/>
            <p:nvPr/>
          </p:nvSpPr>
          <p:spPr>
            <a:xfrm>
              <a:off x="1000100" y="5366278"/>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116" name="矩形 115"/>
            <p:cNvSpPr/>
            <p:nvPr/>
          </p:nvSpPr>
          <p:spPr>
            <a:xfrm>
              <a:off x="1000100" y="5794906"/>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9" name="左大括号 118"/>
            <p:cNvSpPr/>
            <p:nvPr/>
          </p:nvSpPr>
          <p:spPr>
            <a:xfrm>
              <a:off x="642910" y="3723204"/>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20" name="TextBox 119"/>
            <p:cNvSpPr txBox="1"/>
            <p:nvPr/>
          </p:nvSpPr>
          <p:spPr>
            <a:xfrm>
              <a:off x="-35889" y="4751854"/>
              <a:ext cx="678799" cy="40011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X</a:t>
              </a:r>
              <a:r>
                <a:rPr lang="en-US" altLang="zh-CN" sz="1600" dirty="0">
                  <a:solidFill>
                    <a:srgbClr val="0000FF"/>
                  </a:solidFill>
                  <a:latin typeface="Consolas" panose="020B0609020204030204" pitchFamily="49" charset="0"/>
                  <a:cs typeface="Consolas" panose="020B0609020204030204" pitchFamily="49" charset="0"/>
                </a:rPr>
                <a:t>(</a:t>
              </a:r>
              <a:r>
                <a:rPr lang="en-US" altLang="zh-CN" sz="1600" i="1" dirty="0" err="1">
                  <a:solidFill>
                    <a:srgbClr val="0000FF"/>
                  </a:solidFill>
                  <a:latin typeface="Consolas" panose="020B0609020204030204" pitchFamily="49" charset="0"/>
                  <a:cs typeface="Consolas" panose="020B0609020204030204" pitchFamily="49" charset="0"/>
                </a:rPr>
                <a:t>i</a:t>
              </a:r>
              <a:r>
                <a:rPr lang="en-US" altLang="zh-CN" sz="1600" dirty="0">
                  <a:solidFill>
                    <a:srgbClr val="0000FF"/>
                  </a:solidFill>
                  <a:latin typeface="Consolas" panose="020B0609020204030204" pitchFamily="49" charset="0"/>
                  <a:cs typeface="Consolas" panose="020B0609020204030204" pitchFamily="49" charset="0"/>
                </a:rPr>
                <a:t>)</a:t>
              </a:r>
            </a:p>
          </p:txBody>
        </p:sp>
        <p:sp>
          <p:nvSpPr>
            <p:cNvPr id="121" name="左大括号 120"/>
            <p:cNvSpPr/>
            <p:nvPr/>
          </p:nvSpPr>
          <p:spPr>
            <a:xfrm rot="5400000">
              <a:off x="3690453" y="544641"/>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28" name="矩形 127"/>
            <p:cNvSpPr/>
            <p:nvPr/>
          </p:nvSpPr>
          <p:spPr>
            <a:xfrm>
              <a:off x="4286248" y="5357826"/>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129" name="矩形 128"/>
            <p:cNvSpPr/>
            <p:nvPr/>
          </p:nvSpPr>
          <p:spPr>
            <a:xfrm>
              <a:off x="4643438" y="5786454"/>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grpSp>
      <p:grpSp>
        <p:nvGrpSpPr>
          <p:cNvPr id="155" name="组合 154"/>
          <p:cNvGrpSpPr/>
          <p:nvPr/>
        </p:nvGrpSpPr>
        <p:grpSpPr>
          <a:xfrm>
            <a:off x="5423445" y="1357615"/>
            <a:ext cx="3167462" cy="1407428"/>
            <a:chOff x="5142870" y="1285860"/>
            <a:chExt cx="3143272" cy="1407428"/>
          </a:xfrm>
        </p:grpSpPr>
        <p:sp>
          <p:nvSpPr>
            <p:cNvPr id="124" name="TextBox 123"/>
            <p:cNvSpPr txBox="1"/>
            <p:nvPr/>
          </p:nvSpPr>
          <p:spPr>
            <a:xfrm>
              <a:off x="5142870" y="1285860"/>
              <a:ext cx="3143272"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dp[6][9]=5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开始</a:t>
              </a:r>
            </a:p>
          </p:txBody>
        </p:sp>
        <p:sp>
          <p:nvSpPr>
            <p:cNvPr id="136" name="TextBox 135"/>
            <p:cNvSpPr txBox="1"/>
            <p:nvPr/>
          </p:nvSpPr>
          <p:spPr>
            <a:xfrm>
              <a:off x="5428622" y="2385948"/>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=6</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37" name="TextBox 136"/>
            <p:cNvSpPr txBox="1"/>
            <p:nvPr/>
          </p:nvSpPr>
          <p:spPr>
            <a:xfrm>
              <a:off x="5572132" y="1857364"/>
              <a:ext cx="857256"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LCS</a:t>
              </a:r>
              <a:r>
                <a:rPr lang="zh-CN" altLang="en-US" sz="2000">
                  <a:solidFill>
                    <a:srgbClr val="0000FF"/>
                  </a:solidFill>
                  <a:latin typeface="Consolas" panose="020B0609020204030204" pitchFamily="49" charset="0"/>
                  <a:cs typeface="Consolas" panose="020B0609020204030204" pitchFamily="49" charset="0"/>
                </a:rPr>
                <a:t>：</a:t>
              </a:r>
            </a:p>
          </p:txBody>
        </p:sp>
      </p:grpSp>
      <p:sp>
        <p:nvSpPr>
          <p:cNvPr id="141" name="TextBox 140"/>
          <p:cNvSpPr txBox="1"/>
          <p:nvPr/>
        </p:nvSpPr>
        <p:spPr>
          <a:xfrm>
            <a:off x="7660564" y="2000557"/>
            <a:ext cx="215963"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d</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2" name="TextBox 141"/>
          <p:cNvSpPr txBox="1"/>
          <p:nvPr/>
        </p:nvSpPr>
        <p:spPr>
          <a:xfrm>
            <a:off x="8017754" y="2000557"/>
            <a:ext cx="215963"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156" name="组合 155"/>
          <p:cNvGrpSpPr/>
          <p:nvPr/>
        </p:nvGrpSpPr>
        <p:grpSpPr>
          <a:xfrm>
            <a:off x="5713046" y="2811775"/>
            <a:ext cx="2663547" cy="688543"/>
            <a:chOff x="5572132" y="2740020"/>
            <a:chExt cx="2643206" cy="688543"/>
          </a:xfrm>
        </p:grpSpPr>
        <p:sp>
          <p:nvSpPr>
            <p:cNvPr id="143" name="TextBox 142"/>
            <p:cNvSpPr txBox="1"/>
            <p:nvPr/>
          </p:nvSpPr>
          <p:spPr>
            <a:xfrm>
              <a:off x="5572132" y="3121223"/>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=6</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4" name="下箭头 143"/>
            <p:cNvSpPr/>
            <p:nvPr/>
          </p:nvSpPr>
          <p:spPr>
            <a:xfrm>
              <a:off x="6000760" y="274002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45" name="TextBox 144"/>
            <p:cNvSpPr txBox="1"/>
            <p:nvPr/>
          </p:nvSpPr>
          <p:spPr>
            <a:xfrm>
              <a:off x="6215074" y="2794811"/>
              <a:ext cx="2000264" cy="276860"/>
            </a:xfrm>
            <a:prstGeom prst="rect">
              <a:avLst/>
            </a:prstGeom>
            <a:solidFill>
              <a:schemeClr val="accent1">
                <a:lumMod val="20000"/>
                <a:lumOff val="80000"/>
              </a:schemeClr>
            </a:solidFill>
          </p:spPr>
          <p:txBody>
            <a:bodyPr wrap="square" lIns="0" tIns="0" rIns="0" bIns="0" rtlCol="0">
              <a:spAutoFit/>
            </a:bodyPr>
            <a:lstStyle/>
            <a:p>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57" name="组合 156"/>
          <p:cNvGrpSpPr/>
          <p:nvPr/>
        </p:nvGrpSpPr>
        <p:grpSpPr>
          <a:xfrm>
            <a:off x="5709373" y="3642921"/>
            <a:ext cx="3144404" cy="808116"/>
            <a:chOff x="5572132" y="3571166"/>
            <a:chExt cx="3120390" cy="808116"/>
          </a:xfrm>
        </p:grpSpPr>
        <p:sp>
          <p:nvSpPr>
            <p:cNvPr id="146" name="下箭头 145"/>
            <p:cNvSpPr/>
            <p:nvPr/>
          </p:nvSpPr>
          <p:spPr>
            <a:xfrm>
              <a:off x="6013460" y="3571166"/>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47" name="TextBox 146"/>
            <p:cNvSpPr txBox="1"/>
            <p:nvPr/>
          </p:nvSpPr>
          <p:spPr>
            <a:xfrm>
              <a:off x="6156332" y="3625776"/>
              <a:ext cx="2536190" cy="245745"/>
            </a:xfrm>
            <a:prstGeom prst="rect">
              <a:avLst/>
            </a:prstGeom>
            <a:solidFill>
              <a:schemeClr val="accent1">
                <a:lumMod val="20000"/>
                <a:lumOff val="80000"/>
              </a:schemeClr>
            </a:solidFill>
          </p:spPr>
          <p:txBody>
            <a:bodyPr wrap="square" lIns="0" tIns="0" rIns="0" bIns="0" rtlCol="0">
              <a:spAutoFit/>
            </a:bodyPr>
            <a:lstStyle/>
            <a:p>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8" name="TextBox 147"/>
            <p:cNvSpPr txBox="1"/>
            <p:nvPr/>
          </p:nvSpPr>
          <p:spPr>
            <a:xfrm>
              <a:off x="5572132" y="4071942"/>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=5</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=7</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158" name="组合 157"/>
          <p:cNvGrpSpPr/>
          <p:nvPr/>
        </p:nvGrpSpPr>
        <p:grpSpPr>
          <a:xfrm>
            <a:off x="5709373" y="4548956"/>
            <a:ext cx="3144404" cy="808116"/>
            <a:chOff x="5572132" y="4620711"/>
            <a:chExt cx="3120390" cy="808116"/>
          </a:xfrm>
        </p:grpSpPr>
        <p:sp>
          <p:nvSpPr>
            <p:cNvPr id="149" name="下箭头 148"/>
            <p:cNvSpPr/>
            <p:nvPr/>
          </p:nvSpPr>
          <p:spPr>
            <a:xfrm>
              <a:off x="6013460" y="4620711"/>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50" name="TextBox 149"/>
            <p:cNvSpPr txBox="1"/>
            <p:nvPr/>
          </p:nvSpPr>
          <p:spPr>
            <a:xfrm>
              <a:off x="6156332" y="4675321"/>
              <a:ext cx="2536190" cy="245745"/>
            </a:xfrm>
            <a:prstGeom prst="rect">
              <a:avLst/>
            </a:prstGeom>
            <a:solidFill>
              <a:schemeClr val="accent1">
                <a:lumMod val="20000"/>
                <a:lumOff val="80000"/>
              </a:schemeClr>
            </a:solidFill>
          </p:spPr>
          <p:txBody>
            <a:bodyPr wrap="square" lIns="0" tIns="0" rIns="0" bIns="0" rtlCol="0">
              <a:spAutoFit/>
            </a:bodyPr>
            <a:lstStyle/>
            <a:p>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1" name="TextBox 150"/>
            <p:cNvSpPr txBox="1"/>
            <p:nvPr/>
          </p:nvSpPr>
          <p:spPr>
            <a:xfrm>
              <a:off x="5572132" y="5121487"/>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=4</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=6</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159" name="组合 158"/>
          <p:cNvGrpSpPr/>
          <p:nvPr/>
        </p:nvGrpSpPr>
        <p:grpSpPr>
          <a:xfrm>
            <a:off x="5713046" y="5669295"/>
            <a:ext cx="2663547" cy="752043"/>
            <a:chOff x="5572132" y="5597540"/>
            <a:chExt cx="2643206" cy="752043"/>
          </a:xfrm>
        </p:grpSpPr>
        <p:sp>
          <p:nvSpPr>
            <p:cNvPr id="152" name="TextBox 151"/>
            <p:cNvSpPr txBox="1"/>
            <p:nvPr/>
          </p:nvSpPr>
          <p:spPr>
            <a:xfrm>
              <a:off x="5572132" y="6042243"/>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=4</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3" name="下箭头 152"/>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54" name="TextBox 153"/>
            <p:cNvSpPr txBox="1"/>
            <p:nvPr/>
          </p:nvSpPr>
          <p:spPr>
            <a:xfrm>
              <a:off x="6215074" y="5601531"/>
              <a:ext cx="2000264" cy="276860"/>
            </a:xfrm>
            <a:prstGeom prst="rect">
              <a:avLst/>
            </a:prstGeom>
            <a:solidFill>
              <a:schemeClr val="accent1">
                <a:lumMod val="20000"/>
                <a:lumOff val="80000"/>
              </a:schemeClr>
            </a:solidFill>
          </p:spPr>
          <p:txBody>
            <a:bodyPr wrap="square" lIns="0" tIns="0" rIns="0" bIns="0" rtlCol="0">
              <a:spAutoFit/>
            </a:bodyPr>
            <a:lstStyle/>
            <a:p>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Tree>
    <p:extLst>
      <p:ext uri="{BB962C8B-B14F-4D97-AF65-F5344CB8AC3E}">
        <p14:creationId xmlns:p14="http://schemas.microsoft.com/office/powerpoint/2010/main" val="753986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1" nodeType="after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4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41" grpId="0" bldLvl="0" animBg="1"/>
      <p:bldP spid="142" grpId="0" bldLvl="0" animBg="1"/>
      <p:bldP spid="142" grpId="1"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838835" y="476885"/>
            <a:ext cx="7785735" cy="706755"/>
          </a:xfrm>
          <a:prstGeom prst="rect">
            <a:avLst/>
          </a:prstGeom>
          <a:solidFill>
            <a:schemeClr val="accent1">
              <a:lumMod val="40000"/>
              <a:lumOff val="60000"/>
            </a:schemeClr>
          </a:solidFill>
        </p:spPr>
        <p:txBody>
          <a:bodyPr wrap="square" rtlCol="0">
            <a:spAutoFit/>
          </a:bodyPr>
          <a:lstStyle/>
          <a:p>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那么如何由</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LCS</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呢？例如</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5" name="矩形 4"/>
          <p:cNvSpPr/>
          <p:nvPr/>
        </p:nvSpPr>
        <p:spPr>
          <a:xfrm>
            <a:off x="225578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7" name="矩形 6"/>
          <p:cNvSpPr/>
          <p:nvPr/>
        </p:nvSpPr>
        <p:spPr>
          <a:xfrm>
            <a:off x="194717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 name="矩形 7"/>
          <p:cNvSpPr/>
          <p:nvPr/>
        </p:nvSpPr>
        <p:spPr>
          <a:xfrm>
            <a:off x="194717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 name="矩形 8"/>
          <p:cNvSpPr/>
          <p:nvPr/>
        </p:nvSpPr>
        <p:spPr>
          <a:xfrm>
            <a:off x="194717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0" name="矩形 9"/>
          <p:cNvSpPr/>
          <p:nvPr/>
        </p:nvSpPr>
        <p:spPr>
          <a:xfrm>
            <a:off x="194717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 name="矩形 10"/>
          <p:cNvSpPr/>
          <p:nvPr/>
        </p:nvSpPr>
        <p:spPr>
          <a:xfrm>
            <a:off x="194717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2" name="矩形 11"/>
          <p:cNvSpPr/>
          <p:nvPr/>
        </p:nvSpPr>
        <p:spPr>
          <a:xfrm>
            <a:off x="194717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3" name="矩形 12"/>
          <p:cNvSpPr/>
          <p:nvPr/>
        </p:nvSpPr>
        <p:spPr>
          <a:xfrm>
            <a:off x="194717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4" name="TextBox 13"/>
          <p:cNvSpPr txBox="1"/>
          <p:nvPr/>
        </p:nvSpPr>
        <p:spPr>
          <a:xfrm>
            <a:off x="195987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22" name="矩形 21"/>
          <p:cNvSpPr/>
          <p:nvPr/>
        </p:nvSpPr>
        <p:spPr>
          <a:xfrm>
            <a:off x="261297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23" name="矩形 22"/>
          <p:cNvSpPr/>
          <p:nvPr/>
        </p:nvSpPr>
        <p:spPr>
          <a:xfrm>
            <a:off x="230436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4" name="矩形 23"/>
          <p:cNvSpPr/>
          <p:nvPr/>
        </p:nvSpPr>
        <p:spPr>
          <a:xfrm>
            <a:off x="230436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5" name="矩形 24"/>
          <p:cNvSpPr/>
          <p:nvPr/>
        </p:nvSpPr>
        <p:spPr>
          <a:xfrm>
            <a:off x="230436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6" name="矩形 25"/>
          <p:cNvSpPr/>
          <p:nvPr/>
        </p:nvSpPr>
        <p:spPr>
          <a:xfrm>
            <a:off x="230436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7" name="矩形 26"/>
          <p:cNvSpPr/>
          <p:nvPr/>
        </p:nvSpPr>
        <p:spPr>
          <a:xfrm>
            <a:off x="230436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8" name="矩形 27"/>
          <p:cNvSpPr/>
          <p:nvPr/>
        </p:nvSpPr>
        <p:spPr>
          <a:xfrm>
            <a:off x="230436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9" name="矩形 28"/>
          <p:cNvSpPr/>
          <p:nvPr/>
        </p:nvSpPr>
        <p:spPr>
          <a:xfrm>
            <a:off x="230436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0" name="TextBox 29"/>
          <p:cNvSpPr txBox="1"/>
          <p:nvPr/>
        </p:nvSpPr>
        <p:spPr>
          <a:xfrm>
            <a:off x="231706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31" name="矩形 30"/>
          <p:cNvSpPr/>
          <p:nvPr/>
        </p:nvSpPr>
        <p:spPr>
          <a:xfrm>
            <a:off x="297016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32" name="矩形 31"/>
          <p:cNvSpPr/>
          <p:nvPr/>
        </p:nvSpPr>
        <p:spPr>
          <a:xfrm>
            <a:off x="266155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33" name="矩形 32"/>
          <p:cNvSpPr/>
          <p:nvPr/>
        </p:nvSpPr>
        <p:spPr>
          <a:xfrm>
            <a:off x="266155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4" name="矩形 33"/>
          <p:cNvSpPr/>
          <p:nvPr/>
        </p:nvSpPr>
        <p:spPr>
          <a:xfrm>
            <a:off x="266155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5" name="矩形 34"/>
          <p:cNvSpPr/>
          <p:nvPr/>
        </p:nvSpPr>
        <p:spPr>
          <a:xfrm>
            <a:off x="266155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6" name="矩形 35"/>
          <p:cNvSpPr/>
          <p:nvPr/>
        </p:nvSpPr>
        <p:spPr>
          <a:xfrm>
            <a:off x="266155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7" name="矩形 36"/>
          <p:cNvSpPr/>
          <p:nvPr/>
        </p:nvSpPr>
        <p:spPr>
          <a:xfrm>
            <a:off x="266155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8" name="矩形 37"/>
          <p:cNvSpPr/>
          <p:nvPr/>
        </p:nvSpPr>
        <p:spPr>
          <a:xfrm>
            <a:off x="266155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9" name="TextBox 38"/>
          <p:cNvSpPr txBox="1"/>
          <p:nvPr/>
        </p:nvSpPr>
        <p:spPr>
          <a:xfrm>
            <a:off x="267425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40" name="矩形 39"/>
          <p:cNvSpPr/>
          <p:nvPr/>
        </p:nvSpPr>
        <p:spPr>
          <a:xfrm>
            <a:off x="332735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41" name="矩形 40"/>
          <p:cNvSpPr/>
          <p:nvPr/>
        </p:nvSpPr>
        <p:spPr>
          <a:xfrm>
            <a:off x="301874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42" name="矩形 41"/>
          <p:cNvSpPr/>
          <p:nvPr/>
        </p:nvSpPr>
        <p:spPr>
          <a:xfrm>
            <a:off x="301874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43" name="矩形 42"/>
          <p:cNvSpPr/>
          <p:nvPr/>
        </p:nvSpPr>
        <p:spPr>
          <a:xfrm>
            <a:off x="301874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4" name="矩形 43"/>
          <p:cNvSpPr/>
          <p:nvPr/>
        </p:nvSpPr>
        <p:spPr>
          <a:xfrm>
            <a:off x="301874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5" name="矩形 44"/>
          <p:cNvSpPr/>
          <p:nvPr/>
        </p:nvSpPr>
        <p:spPr>
          <a:xfrm>
            <a:off x="301874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6" name="矩形 45"/>
          <p:cNvSpPr/>
          <p:nvPr/>
        </p:nvSpPr>
        <p:spPr>
          <a:xfrm>
            <a:off x="301874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7" name="矩形 46"/>
          <p:cNvSpPr/>
          <p:nvPr/>
        </p:nvSpPr>
        <p:spPr>
          <a:xfrm>
            <a:off x="301874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8" name="TextBox 47"/>
          <p:cNvSpPr txBox="1"/>
          <p:nvPr/>
        </p:nvSpPr>
        <p:spPr>
          <a:xfrm>
            <a:off x="303144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49" name="矩形 48"/>
          <p:cNvSpPr/>
          <p:nvPr/>
        </p:nvSpPr>
        <p:spPr>
          <a:xfrm>
            <a:off x="368454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50" name="矩形 49"/>
          <p:cNvSpPr/>
          <p:nvPr/>
        </p:nvSpPr>
        <p:spPr>
          <a:xfrm>
            <a:off x="337593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1" name="矩形 50"/>
          <p:cNvSpPr/>
          <p:nvPr/>
        </p:nvSpPr>
        <p:spPr>
          <a:xfrm>
            <a:off x="337593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52" name="矩形 51"/>
          <p:cNvSpPr/>
          <p:nvPr/>
        </p:nvSpPr>
        <p:spPr>
          <a:xfrm>
            <a:off x="337593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3" name="矩形 52"/>
          <p:cNvSpPr/>
          <p:nvPr/>
        </p:nvSpPr>
        <p:spPr>
          <a:xfrm>
            <a:off x="337593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4" name="矩形 53"/>
          <p:cNvSpPr/>
          <p:nvPr/>
        </p:nvSpPr>
        <p:spPr>
          <a:xfrm>
            <a:off x="337593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5" name="矩形 54"/>
          <p:cNvSpPr/>
          <p:nvPr/>
        </p:nvSpPr>
        <p:spPr>
          <a:xfrm>
            <a:off x="337593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6" name="矩形 55"/>
          <p:cNvSpPr/>
          <p:nvPr/>
        </p:nvSpPr>
        <p:spPr>
          <a:xfrm>
            <a:off x="337593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57" name="TextBox 56"/>
          <p:cNvSpPr txBox="1"/>
          <p:nvPr/>
        </p:nvSpPr>
        <p:spPr>
          <a:xfrm>
            <a:off x="338863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8" name="矩形 57"/>
          <p:cNvSpPr/>
          <p:nvPr/>
        </p:nvSpPr>
        <p:spPr>
          <a:xfrm>
            <a:off x="404173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59" name="矩形 58"/>
          <p:cNvSpPr/>
          <p:nvPr/>
        </p:nvSpPr>
        <p:spPr>
          <a:xfrm>
            <a:off x="373312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0" name="矩形 59"/>
          <p:cNvSpPr/>
          <p:nvPr/>
        </p:nvSpPr>
        <p:spPr>
          <a:xfrm>
            <a:off x="373312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61" name="矩形 60"/>
          <p:cNvSpPr/>
          <p:nvPr/>
        </p:nvSpPr>
        <p:spPr>
          <a:xfrm>
            <a:off x="373312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2" name="矩形 61"/>
          <p:cNvSpPr/>
          <p:nvPr/>
        </p:nvSpPr>
        <p:spPr>
          <a:xfrm>
            <a:off x="373312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3" name="矩形 62"/>
          <p:cNvSpPr/>
          <p:nvPr/>
        </p:nvSpPr>
        <p:spPr>
          <a:xfrm>
            <a:off x="3733123" y="5000953"/>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4" name="矩形 63"/>
          <p:cNvSpPr/>
          <p:nvPr/>
        </p:nvSpPr>
        <p:spPr>
          <a:xfrm>
            <a:off x="373312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5" name="矩形 64"/>
          <p:cNvSpPr/>
          <p:nvPr/>
        </p:nvSpPr>
        <p:spPr>
          <a:xfrm>
            <a:off x="373312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66" name="TextBox 65"/>
          <p:cNvSpPr txBox="1"/>
          <p:nvPr/>
        </p:nvSpPr>
        <p:spPr>
          <a:xfrm>
            <a:off x="374582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67" name="矩形 66"/>
          <p:cNvSpPr/>
          <p:nvPr/>
        </p:nvSpPr>
        <p:spPr>
          <a:xfrm>
            <a:off x="439892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68" name="矩形 67"/>
          <p:cNvSpPr/>
          <p:nvPr/>
        </p:nvSpPr>
        <p:spPr>
          <a:xfrm>
            <a:off x="409031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9" name="矩形 68"/>
          <p:cNvSpPr/>
          <p:nvPr/>
        </p:nvSpPr>
        <p:spPr>
          <a:xfrm>
            <a:off x="409031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70" name="矩形 69"/>
          <p:cNvSpPr/>
          <p:nvPr/>
        </p:nvSpPr>
        <p:spPr>
          <a:xfrm>
            <a:off x="409031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1" name="矩形 70"/>
          <p:cNvSpPr/>
          <p:nvPr/>
        </p:nvSpPr>
        <p:spPr>
          <a:xfrm>
            <a:off x="409031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2" name="矩形 71"/>
          <p:cNvSpPr/>
          <p:nvPr/>
        </p:nvSpPr>
        <p:spPr>
          <a:xfrm>
            <a:off x="409031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73" name="矩形 72"/>
          <p:cNvSpPr/>
          <p:nvPr/>
        </p:nvSpPr>
        <p:spPr>
          <a:xfrm>
            <a:off x="409031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74" name="矩形 73"/>
          <p:cNvSpPr/>
          <p:nvPr/>
        </p:nvSpPr>
        <p:spPr>
          <a:xfrm>
            <a:off x="409031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75" name="TextBox 74"/>
          <p:cNvSpPr txBox="1"/>
          <p:nvPr/>
        </p:nvSpPr>
        <p:spPr>
          <a:xfrm>
            <a:off x="410301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76" name="矩形 75"/>
          <p:cNvSpPr/>
          <p:nvPr/>
        </p:nvSpPr>
        <p:spPr>
          <a:xfrm>
            <a:off x="475611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77" name="矩形 76"/>
          <p:cNvSpPr/>
          <p:nvPr/>
        </p:nvSpPr>
        <p:spPr>
          <a:xfrm>
            <a:off x="444750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8" name="矩形 77"/>
          <p:cNvSpPr/>
          <p:nvPr/>
        </p:nvSpPr>
        <p:spPr>
          <a:xfrm>
            <a:off x="444750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79" name="矩形 78"/>
          <p:cNvSpPr/>
          <p:nvPr/>
        </p:nvSpPr>
        <p:spPr>
          <a:xfrm>
            <a:off x="444750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0" name="矩形 79"/>
          <p:cNvSpPr/>
          <p:nvPr/>
        </p:nvSpPr>
        <p:spPr>
          <a:xfrm>
            <a:off x="444750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1" name="矩形 80"/>
          <p:cNvSpPr/>
          <p:nvPr/>
        </p:nvSpPr>
        <p:spPr>
          <a:xfrm>
            <a:off x="444750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82" name="矩形 81"/>
          <p:cNvSpPr/>
          <p:nvPr/>
        </p:nvSpPr>
        <p:spPr>
          <a:xfrm>
            <a:off x="444750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83" name="矩形 82"/>
          <p:cNvSpPr/>
          <p:nvPr/>
        </p:nvSpPr>
        <p:spPr>
          <a:xfrm>
            <a:off x="444750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84" name="TextBox 83"/>
          <p:cNvSpPr txBox="1"/>
          <p:nvPr/>
        </p:nvSpPr>
        <p:spPr>
          <a:xfrm>
            <a:off x="446020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85" name="矩形 84"/>
          <p:cNvSpPr/>
          <p:nvPr/>
        </p:nvSpPr>
        <p:spPr>
          <a:xfrm>
            <a:off x="5113301" y="24291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86" name="矩形 85"/>
          <p:cNvSpPr/>
          <p:nvPr/>
        </p:nvSpPr>
        <p:spPr>
          <a:xfrm>
            <a:off x="480469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7" name="矩形 86"/>
          <p:cNvSpPr/>
          <p:nvPr/>
        </p:nvSpPr>
        <p:spPr>
          <a:xfrm>
            <a:off x="480469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88" name="矩形 87"/>
          <p:cNvSpPr/>
          <p:nvPr/>
        </p:nvSpPr>
        <p:spPr>
          <a:xfrm>
            <a:off x="480469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9" name="矩形 88"/>
          <p:cNvSpPr/>
          <p:nvPr/>
        </p:nvSpPr>
        <p:spPr>
          <a:xfrm>
            <a:off x="480469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0" name="矩形 89"/>
          <p:cNvSpPr/>
          <p:nvPr/>
        </p:nvSpPr>
        <p:spPr>
          <a:xfrm>
            <a:off x="480469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91" name="矩形 90"/>
          <p:cNvSpPr/>
          <p:nvPr/>
        </p:nvSpPr>
        <p:spPr>
          <a:xfrm>
            <a:off x="480469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92" name="矩形 91"/>
          <p:cNvSpPr/>
          <p:nvPr/>
        </p:nvSpPr>
        <p:spPr>
          <a:xfrm>
            <a:off x="4804693" y="585820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93" name="TextBox 92"/>
          <p:cNvSpPr txBox="1"/>
          <p:nvPr/>
        </p:nvSpPr>
        <p:spPr>
          <a:xfrm>
            <a:off x="481739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95" name="矩形 94"/>
          <p:cNvSpPr/>
          <p:nvPr/>
        </p:nvSpPr>
        <p:spPr>
          <a:xfrm>
            <a:off x="5161883" y="328644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6" name="矩形 95"/>
          <p:cNvSpPr/>
          <p:nvPr/>
        </p:nvSpPr>
        <p:spPr>
          <a:xfrm>
            <a:off x="5161883" y="371506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97" name="矩形 96"/>
          <p:cNvSpPr/>
          <p:nvPr/>
        </p:nvSpPr>
        <p:spPr>
          <a:xfrm>
            <a:off x="5161883" y="414369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8" name="矩形 97"/>
          <p:cNvSpPr/>
          <p:nvPr/>
        </p:nvSpPr>
        <p:spPr>
          <a:xfrm>
            <a:off x="5161883" y="457232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9" name="矩形 98"/>
          <p:cNvSpPr/>
          <p:nvPr/>
        </p:nvSpPr>
        <p:spPr>
          <a:xfrm>
            <a:off x="5161883" y="500095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100" name="矩形 99"/>
          <p:cNvSpPr/>
          <p:nvPr/>
        </p:nvSpPr>
        <p:spPr>
          <a:xfrm>
            <a:off x="5161883" y="542958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101" name="矩形 100"/>
          <p:cNvSpPr/>
          <p:nvPr/>
        </p:nvSpPr>
        <p:spPr>
          <a:xfrm>
            <a:off x="5161883" y="5858209"/>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102" name="TextBox 101"/>
          <p:cNvSpPr txBox="1"/>
          <p:nvPr/>
        </p:nvSpPr>
        <p:spPr>
          <a:xfrm>
            <a:off x="5174583" y="289170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103" name="TextBox 102"/>
          <p:cNvSpPr txBox="1"/>
          <p:nvPr/>
        </p:nvSpPr>
        <p:spPr>
          <a:xfrm>
            <a:off x="1589983" y="329493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04" name="TextBox 103"/>
          <p:cNvSpPr txBox="1"/>
          <p:nvPr/>
        </p:nvSpPr>
        <p:spPr>
          <a:xfrm>
            <a:off x="1589983" y="375316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105" name="TextBox 104"/>
          <p:cNvSpPr txBox="1"/>
          <p:nvPr/>
        </p:nvSpPr>
        <p:spPr>
          <a:xfrm>
            <a:off x="1589983" y="415639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106" name="TextBox 105"/>
          <p:cNvSpPr txBox="1"/>
          <p:nvPr/>
        </p:nvSpPr>
        <p:spPr>
          <a:xfrm>
            <a:off x="1589983" y="4610425"/>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107" name="TextBox 106"/>
          <p:cNvSpPr txBox="1"/>
          <p:nvPr/>
        </p:nvSpPr>
        <p:spPr>
          <a:xfrm>
            <a:off x="1589983" y="502635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108" name="TextBox 107"/>
          <p:cNvSpPr txBox="1"/>
          <p:nvPr/>
        </p:nvSpPr>
        <p:spPr>
          <a:xfrm>
            <a:off x="1589983" y="548887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109" name="TextBox 108"/>
          <p:cNvSpPr txBox="1"/>
          <p:nvPr/>
        </p:nvSpPr>
        <p:spPr>
          <a:xfrm>
            <a:off x="1589983" y="5917505"/>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111" name="矩形 110"/>
          <p:cNvSpPr/>
          <p:nvPr/>
        </p:nvSpPr>
        <p:spPr>
          <a:xfrm>
            <a:off x="1207687" y="3743587"/>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112" name="矩形 111"/>
          <p:cNvSpPr/>
          <p:nvPr/>
        </p:nvSpPr>
        <p:spPr>
          <a:xfrm>
            <a:off x="1207687" y="417221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3" name="矩形 112"/>
          <p:cNvSpPr/>
          <p:nvPr/>
        </p:nvSpPr>
        <p:spPr>
          <a:xfrm>
            <a:off x="1207687" y="4600843"/>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114" name="矩形 113"/>
          <p:cNvSpPr/>
          <p:nvPr/>
        </p:nvSpPr>
        <p:spPr>
          <a:xfrm>
            <a:off x="1207687" y="5029471"/>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5" name="矩形 114"/>
          <p:cNvSpPr/>
          <p:nvPr/>
        </p:nvSpPr>
        <p:spPr>
          <a:xfrm>
            <a:off x="1207687" y="5458099"/>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116" name="矩形 115"/>
          <p:cNvSpPr/>
          <p:nvPr/>
        </p:nvSpPr>
        <p:spPr>
          <a:xfrm>
            <a:off x="1207687" y="5886727"/>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9" name="左大括号 118"/>
          <p:cNvSpPr/>
          <p:nvPr/>
        </p:nvSpPr>
        <p:spPr>
          <a:xfrm>
            <a:off x="850497" y="3815025"/>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20" name="TextBox 119"/>
          <p:cNvSpPr txBox="1"/>
          <p:nvPr/>
        </p:nvSpPr>
        <p:spPr>
          <a:xfrm>
            <a:off x="421869" y="4843675"/>
            <a:ext cx="428628"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X</a:t>
            </a:r>
          </a:p>
        </p:txBody>
      </p:sp>
      <p:sp>
        <p:nvSpPr>
          <p:cNvPr id="121" name="左大括号 120"/>
          <p:cNvSpPr/>
          <p:nvPr/>
        </p:nvSpPr>
        <p:spPr>
          <a:xfrm rot="5400000">
            <a:off x="3791698" y="607516"/>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22" name="TextBox 121"/>
          <p:cNvSpPr txBox="1"/>
          <p:nvPr/>
        </p:nvSpPr>
        <p:spPr>
          <a:xfrm>
            <a:off x="3641353" y="1643367"/>
            <a:ext cx="428628" cy="398780"/>
          </a:xfrm>
          <a:prstGeom prst="rect">
            <a:avLst/>
          </a:prstGeom>
          <a:noFill/>
        </p:spPr>
        <p:txBody>
          <a:bodyPr wrap="square" rtlCol="0">
            <a:spAutoFit/>
          </a:bodyPr>
          <a:lstStyle/>
          <a:p>
            <a:r>
              <a:rPr lang="en-US" altLang="zh-CN" sz="2000" dirty="0">
                <a:solidFill>
                  <a:srgbClr val="0000FF"/>
                </a:solidFill>
                <a:latin typeface="Consolas" panose="020B0609020204030204" pitchFamily="49" charset="0"/>
                <a:cs typeface="Consolas" panose="020B0609020204030204" pitchFamily="49" charset="0"/>
              </a:rPr>
              <a:t>Y</a:t>
            </a:r>
          </a:p>
        </p:txBody>
      </p:sp>
      <p:sp>
        <p:nvSpPr>
          <p:cNvPr id="123" name="TextBox 122"/>
          <p:cNvSpPr txBox="1"/>
          <p:nvPr/>
        </p:nvSpPr>
        <p:spPr>
          <a:xfrm>
            <a:off x="732727" y="1286177"/>
            <a:ext cx="1785950"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p>
        </p:txBody>
      </p:sp>
      <p:sp>
        <p:nvSpPr>
          <p:cNvPr id="124" name="TextBox 123"/>
          <p:cNvSpPr txBox="1"/>
          <p:nvPr/>
        </p:nvSpPr>
        <p:spPr>
          <a:xfrm>
            <a:off x="5447635" y="1357615"/>
            <a:ext cx="3357586"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dp[6][9]=5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开始</a:t>
            </a:r>
          </a:p>
        </p:txBody>
      </p:sp>
      <p:sp>
        <p:nvSpPr>
          <p:cNvPr id="126" name="矩形 125"/>
          <p:cNvSpPr/>
          <p:nvPr/>
        </p:nvSpPr>
        <p:spPr>
          <a:xfrm>
            <a:off x="2661553" y="4572325"/>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127" name="矩形 126"/>
          <p:cNvSpPr/>
          <p:nvPr/>
        </p:nvSpPr>
        <p:spPr>
          <a:xfrm>
            <a:off x="3018743" y="5000953"/>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128" name="矩形 127"/>
          <p:cNvSpPr/>
          <p:nvPr/>
        </p:nvSpPr>
        <p:spPr>
          <a:xfrm>
            <a:off x="4447503" y="5429581"/>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129" name="矩形 128"/>
          <p:cNvSpPr/>
          <p:nvPr/>
        </p:nvSpPr>
        <p:spPr>
          <a:xfrm>
            <a:off x="4804693" y="5858209"/>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137" name="TextBox 136"/>
          <p:cNvSpPr txBox="1"/>
          <p:nvPr/>
        </p:nvSpPr>
        <p:spPr>
          <a:xfrm>
            <a:off x="5446367" y="1929119"/>
            <a:ext cx="857256"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LCS</a:t>
            </a:r>
            <a:r>
              <a:rPr lang="zh-CN" altLang="en-US" sz="2000">
                <a:solidFill>
                  <a:srgbClr val="0000FF"/>
                </a:solidFill>
                <a:latin typeface="Consolas" panose="020B0609020204030204" pitchFamily="49" charset="0"/>
                <a:cs typeface="Consolas" panose="020B0609020204030204" pitchFamily="49" charset="0"/>
              </a:rPr>
              <a:t>：</a:t>
            </a:r>
          </a:p>
        </p:txBody>
      </p:sp>
      <p:sp>
        <p:nvSpPr>
          <p:cNvPr id="139" name="TextBox 138"/>
          <p:cNvSpPr txBox="1"/>
          <p:nvPr/>
        </p:nvSpPr>
        <p:spPr>
          <a:xfrm>
            <a:off x="6660813" y="200055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c</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0" name="TextBox 139"/>
          <p:cNvSpPr txBox="1"/>
          <p:nvPr/>
        </p:nvSpPr>
        <p:spPr>
          <a:xfrm>
            <a:off x="7018003" y="200055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1" name="TextBox 140"/>
          <p:cNvSpPr txBox="1"/>
          <p:nvPr/>
        </p:nvSpPr>
        <p:spPr>
          <a:xfrm>
            <a:off x="7375193" y="200055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d</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2" name="TextBox 141"/>
          <p:cNvSpPr txBox="1"/>
          <p:nvPr/>
        </p:nvSpPr>
        <p:spPr>
          <a:xfrm>
            <a:off x="7732383" y="200055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2" name="TextBox 151"/>
          <p:cNvSpPr txBox="1"/>
          <p:nvPr/>
        </p:nvSpPr>
        <p:spPr>
          <a:xfrm>
            <a:off x="5589243" y="2500623"/>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=4</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=5</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155" name="组合 154"/>
          <p:cNvGrpSpPr/>
          <p:nvPr/>
        </p:nvGrpSpPr>
        <p:grpSpPr>
          <a:xfrm>
            <a:off x="5589243" y="2891151"/>
            <a:ext cx="2643206" cy="701243"/>
            <a:chOff x="5572132" y="5597540"/>
            <a:chExt cx="2643206" cy="701243"/>
          </a:xfrm>
        </p:grpSpPr>
        <p:sp>
          <p:nvSpPr>
            <p:cNvPr id="156" name="TextBox 155"/>
            <p:cNvSpPr txBox="1"/>
            <p:nvPr/>
          </p:nvSpPr>
          <p:spPr>
            <a:xfrm>
              <a:off x="5572132" y="5991443"/>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=4</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7" name="下箭头 156"/>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58" name="TextBox 157"/>
            <p:cNvSpPr txBox="1"/>
            <p:nvPr/>
          </p:nvSpPr>
          <p:spPr>
            <a:xfrm>
              <a:off x="6215074" y="5601531"/>
              <a:ext cx="2000264" cy="276860"/>
            </a:xfrm>
            <a:prstGeom prst="rect">
              <a:avLst/>
            </a:prstGeom>
            <a:solidFill>
              <a:schemeClr val="accent1">
                <a:lumMod val="20000"/>
                <a:lumOff val="80000"/>
              </a:schemeClr>
            </a:solidFill>
          </p:spPr>
          <p:txBody>
            <a:bodyPr wrap="square" lIns="0" tIns="0" rIns="0" bIns="0" rtlCol="0">
              <a:spAutoFit/>
            </a:bodyPr>
            <a:lstStyle/>
            <a:p>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59" name="组合 158"/>
          <p:cNvGrpSpPr/>
          <p:nvPr/>
        </p:nvGrpSpPr>
        <p:grpSpPr>
          <a:xfrm>
            <a:off x="5589243" y="3715069"/>
            <a:ext cx="2643206" cy="752043"/>
            <a:chOff x="5572132" y="5597540"/>
            <a:chExt cx="2643206" cy="752043"/>
          </a:xfrm>
        </p:grpSpPr>
        <p:sp>
          <p:nvSpPr>
            <p:cNvPr id="160" name="TextBox 159"/>
            <p:cNvSpPr txBox="1"/>
            <p:nvPr/>
          </p:nvSpPr>
          <p:spPr>
            <a:xfrm>
              <a:off x="5572132" y="6042243"/>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=4</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1" name="下箭头 160"/>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62" name="TextBox 161"/>
            <p:cNvSpPr txBox="1"/>
            <p:nvPr/>
          </p:nvSpPr>
          <p:spPr>
            <a:xfrm>
              <a:off x="6215074" y="5601531"/>
              <a:ext cx="2000264" cy="276860"/>
            </a:xfrm>
            <a:prstGeom prst="rect">
              <a:avLst/>
            </a:prstGeom>
            <a:solidFill>
              <a:schemeClr val="accent1">
                <a:lumMod val="20000"/>
                <a:lumOff val="80000"/>
              </a:schemeClr>
            </a:solidFill>
          </p:spPr>
          <p:txBody>
            <a:bodyPr wrap="square" lIns="0" tIns="0" rIns="0" bIns="0" rtlCol="0">
              <a:spAutoFit/>
            </a:bodyPr>
            <a:lstStyle/>
            <a:p>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与左边相等，</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63" name="组合 162"/>
          <p:cNvGrpSpPr/>
          <p:nvPr/>
        </p:nvGrpSpPr>
        <p:grpSpPr>
          <a:xfrm>
            <a:off x="5589243" y="4572325"/>
            <a:ext cx="3202304" cy="785381"/>
            <a:chOff x="5572132" y="4500570"/>
            <a:chExt cx="3135589" cy="785381"/>
          </a:xfrm>
        </p:grpSpPr>
        <p:sp>
          <p:nvSpPr>
            <p:cNvPr id="164" name="下箭头 163"/>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65" name="TextBox 164"/>
            <p:cNvSpPr txBox="1"/>
            <p:nvPr/>
          </p:nvSpPr>
          <p:spPr>
            <a:xfrm>
              <a:off x="6157218" y="4555180"/>
              <a:ext cx="2550503" cy="245745"/>
            </a:xfrm>
            <a:prstGeom prst="rect">
              <a:avLst/>
            </a:prstGeom>
            <a:solidFill>
              <a:schemeClr val="accent1">
                <a:lumMod val="20000"/>
                <a:lumOff val="80000"/>
              </a:schemeClr>
            </a:solidFill>
          </p:spPr>
          <p:txBody>
            <a:bodyPr wrap="square" lIns="0" tIns="0" rIns="0" bIns="0" rtlCol="0">
              <a:spAutoFit/>
            </a:bodyPr>
            <a:lstStyle/>
            <a:p>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6" name="TextBox 165"/>
            <p:cNvSpPr txBox="1"/>
            <p:nvPr/>
          </p:nvSpPr>
          <p:spPr>
            <a:xfrm>
              <a:off x="5572132" y="4978611"/>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=3</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136" name="组合 135"/>
          <p:cNvGrpSpPr/>
          <p:nvPr/>
        </p:nvGrpSpPr>
        <p:grpSpPr>
          <a:xfrm>
            <a:off x="5589243" y="5501019"/>
            <a:ext cx="3201670" cy="785381"/>
            <a:chOff x="5572132" y="4500570"/>
            <a:chExt cx="3134968" cy="785381"/>
          </a:xfrm>
        </p:grpSpPr>
        <p:sp>
          <p:nvSpPr>
            <p:cNvPr id="143" name="下箭头 142"/>
            <p:cNvSpPr/>
            <p:nvPr/>
          </p:nvSpPr>
          <p:spPr>
            <a:xfrm>
              <a:off x="601346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44" name="TextBox 143"/>
            <p:cNvSpPr txBox="1"/>
            <p:nvPr/>
          </p:nvSpPr>
          <p:spPr>
            <a:xfrm>
              <a:off x="6157218" y="4555180"/>
              <a:ext cx="2549882" cy="245745"/>
            </a:xfrm>
            <a:prstGeom prst="rect">
              <a:avLst/>
            </a:prstGeom>
            <a:solidFill>
              <a:schemeClr val="accent1">
                <a:lumMod val="20000"/>
                <a:lumOff val="80000"/>
              </a:schemeClr>
            </a:solidFill>
          </p:spPr>
          <p:txBody>
            <a:bodyPr wrap="square" lIns="0" tIns="0" rIns="0" bIns="0" rtlCol="0">
              <a:spAutoFit/>
            </a:bodyPr>
            <a:lstStyle/>
            <a:p>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5" name="TextBox 144"/>
            <p:cNvSpPr txBox="1"/>
            <p:nvPr/>
          </p:nvSpPr>
          <p:spPr>
            <a:xfrm>
              <a:off x="5572132" y="4978611"/>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=2</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0250853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bldLvl="0" animBg="1"/>
      <p:bldP spid="127" grpId="0" bldLvl="0" animBg="1"/>
      <p:bldP spid="139" grpId="0" bldLvl="0" animBg="1"/>
      <p:bldP spid="14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1181" y="1013650"/>
            <a:ext cx="5286412" cy="460375"/>
          </a:xfrm>
          <a:prstGeom prst="rect">
            <a:avLst/>
          </a:prstGeom>
          <a:noFill/>
        </p:spPr>
        <p:txBody>
          <a:bodyPr wrap="square" rtlCol="0">
            <a:spAutoFit/>
          </a:bodyPr>
          <a:lstStyle/>
          <a:p>
            <a:pPr algn="l">
              <a:buClrTx/>
              <a:buSzTx/>
              <a:buFontTx/>
            </a:pPr>
            <a:r>
              <a:rPr lang="zh-CN" altLang="zh-CN" sz="24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从中看出如下几点</a:t>
            </a:r>
            <a:r>
              <a:rPr lang="zh-CN" altLang="zh-CN" sz="24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TextBox 2"/>
          <p:cNvSpPr txBox="1"/>
          <p:nvPr/>
        </p:nvSpPr>
        <p:spPr>
          <a:xfrm>
            <a:off x="660021" y="1487651"/>
            <a:ext cx="7715304" cy="19380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rgbClr val="0000FF"/>
                </a:solidFill>
                <a:latin typeface="+mn-ea"/>
                <a:cs typeface="Consolas" panose="020B0609020204030204" pitchFamily="49" charset="0"/>
              </a:rPr>
              <a:t>（</a:t>
            </a:r>
            <a:r>
              <a:rPr lang="en-US" sz="2000" dirty="0">
                <a:solidFill>
                  <a:srgbClr val="0000FF"/>
                </a:solidFill>
                <a:latin typeface="+mn-ea"/>
                <a:cs typeface="Consolas" panose="020B0609020204030204" pitchFamily="49" charset="0"/>
              </a:rPr>
              <a:t>1</a:t>
            </a:r>
            <a:r>
              <a:rPr lang="zh-CN" altLang="en-US" sz="2000" dirty="0">
                <a:solidFill>
                  <a:srgbClr val="0000FF"/>
                </a:solidFill>
                <a:latin typeface="+mn-ea"/>
                <a:cs typeface="Consolas" panose="020B0609020204030204" pitchFamily="49" charset="0"/>
              </a:rPr>
              <a:t>）递归调用</a:t>
            </a:r>
            <a:r>
              <a:rPr lang="en-US" sz="2000" dirty="0">
                <a:solidFill>
                  <a:srgbClr val="0000FF"/>
                </a:solidFill>
                <a:latin typeface="+mn-ea"/>
                <a:cs typeface="Consolas" panose="020B0609020204030204" pitchFamily="49" charset="0"/>
              </a:rPr>
              <a:t>Fib(5)</a:t>
            </a:r>
            <a:r>
              <a:rPr lang="zh-CN" altLang="en-US" sz="2000" dirty="0">
                <a:solidFill>
                  <a:srgbClr val="0000FF"/>
                </a:solidFill>
                <a:latin typeface="+mn-ea"/>
                <a:cs typeface="Consolas" panose="020B0609020204030204" pitchFamily="49" charset="0"/>
              </a:rPr>
              <a:t>采用自顶向下的执行过程，从调用</a:t>
            </a:r>
            <a:r>
              <a:rPr lang="en-US" sz="2000" dirty="0">
                <a:solidFill>
                  <a:srgbClr val="0000FF"/>
                </a:solidFill>
                <a:latin typeface="+mn-ea"/>
                <a:cs typeface="Consolas" panose="020B0609020204030204" pitchFamily="49" charset="0"/>
              </a:rPr>
              <a:t>Fib(5)</a:t>
            </a:r>
            <a:r>
              <a:rPr lang="zh-CN" altLang="en-US" sz="2000" dirty="0">
                <a:solidFill>
                  <a:srgbClr val="0000FF"/>
                </a:solidFill>
                <a:latin typeface="+mn-ea"/>
                <a:cs typeface="Consolas" panose="020B0609020204030204" pitchFamily="49" charset="0"/>
              </a:rPr>
              <a:t>开始到计算出</a:t>
            </a:r>
            <a:r>
              <a:rPr lang="en-US" sz="2000" dirty="0">
                <a:solidFill>
                  <a:srgbClr val="0000FF"/>
                </a:solidFill>
                <a:latin typeface="+mn-ea"/>
                <a:cs typeface="Consolas" panose="020B0609020204030204" pitchFamily="49" charset="0"/>
              </a:rPr>
              <a:t>Fib(5)</a:t>
            </a:r>
            <a:r>
              <a:rPr lang="zh-CN" altLang="en-US" sz="2000" dirty="0">
                <a:solidFill>
                  <a:srgbClr val="0000FF"/>
                </a:solidFill>
                <a:latin typeface="+mn-ea"/>
                <a:cs typeface="Consolas" panose="020B0609020204030204" pitchFamily="49" charset="0"/>
              </a:rPr>
              <a:t>结束。</a:t>
            </a:r>
          </a:p>
          <a:p>
            <a:pPr>
              <a:lnSpc>
                <a:spcPct val="150000"/>
              </a:lnSpc>
            </a:pPr>
            <a:r>
              <a:rPr lang="zh-CN" altLang="en-US" sz="2000" dirty="0">
                <a:solidFill>
                  <a:srgbClr val="0000FF"/>
                </a:solidFill>
                <a:latin typeface="+mn-ea"/>
                <a:cs typeface="Consolas" panose="020B0609020204030204" pitchFamily="49" charset="0"/>
              </a:rPr>
              <a:t>   （</a:t>
            </a:r>
            <a:r>
              <a:rPr lang="en-US" sz="2000" dirty="0">
                <a:solidFill>
                  <a:srgbClr val="0000FF"/>
                </a:solidFill>
                <a:latin typeface="+mn-ea"/>
                <a:cs typeface="Consolas" panose="020B0609020204030204" pitchFamily="49" charset="0"/>
              </a:rPr>
              <a:t>2</a:t>
            </a:r>
            <a:r>
              <a:rPr lang="zh-CN" altLang="en-US" sz="2000" dirty="0">
                <a:solidFill>
                  <a:srgbClr val="0000FF"/>
                </a:solidFill>
                <a:latin typeface="+mn-ea"/>
                <a:cs typeface="Consolas" panose="020B0609020204030204" pitchFamily="49" charset="0"/>
              </a:rPr>
              <a:t>）计算过程中存在大量的重复计算，例如求</a:t>
            </a:r>
            <a:r>
              <a:rPr lang="en-US" sz="2000" dirty="0">
                <a:solidFill>
                  <a:srgbClr val="0000FF"/>
                </a:solidFill>
                <a:latin typeface="+mn-ea"/>
                <a:cs typeface="Consolas" panose="020B0609020204030204" pitchFamily="49" charset="0"/>
              </a:rPr>
              <a:t>Fib(5)</a:t>
            </a:r>
            <a:r>
              <a:rPr lang="zh-CN" altLang="en-US" sz="2000" dirty="0">
                <a:solidFill>
                  <a:srgbClr val="0000FF"/>
                </a:solidFill>
                <a:latin typeface="+mn-ea"/>
                <a:cs typeface="Consolas" panose="020B0609020204030204" pitchFamily="49" charset="0"/>
              </a:rPr>
              <a:t>的过程如图</a:t>
            </a:r>
            <a:r>
              <a:rPr lang="en-US" sz="2000" dirty="0">
                <a:solidFill>
                  <a:srgbClr val="0000FF"/>
                </a:solidFill>
                <a:latin typeface="+mn-ea"/>
                <a:cs typeface="Consolas" panose="020B0609020204030204" pitchFamily="49" charset="0"/>
              </a:rPr>
              <a:t>8.1</a:t>
            </a:r>
            <a:r>
              <a:rPr lang="zh-CN" altLang="en-US" sz="2000" dirty="0">
                <a:solidFill>
                  <a:srgbClr val="0000FF"/>
                </a:solidFill>
                <a:latin typeface="+mn-ea"/>
                <a:cs typeface="Consolas" panose="020B0609020204030204" pitchFamily="49" charset="0"/>
              </a:rPr>
              <a:t>所示，存在两次重复计算</a:t>
            </a:r>
            <a:r>
              <a:rPr lang="en-US" sz="2000" dirty="0">
                <a:solidFill>
                  <a:srgbClr val="0000FF"/>
                </a:solidFill>
                <a:latin typeface="+mn-ea"/>
                <a:cs typeface="Consolas" panose="020B0609020204030204" pitchFamily="49" charset="0"/>
              </a:rPr>
              <a:t>Fib(3)</a:t>
            </a:r>
            <a:r>
              <a:rPr lang="zh-CN" altLang="en-US" sz="2000" dirty="0">
                <a:solidFill>
                  <a:srgbClr val="0000FF"/>
                </a:solidFill>
                <a:latin typeface="+mn-ea"/>
                <a:cs typeface="Consolas" panose="020B0609020204030204" pitchFamily="49" charset="0"/>
              </a:rPr>
              <a:t>值的情况。</a:t>
            </a:r>
          </a:p>
        </p:txBody>
      </p:sp>
      <p:sp>
        <p:nvSpPr>
          <p:cNvPr id="4" name="圆角矩形 3"/>
          <p:cNvSpPr/>
          <p:nvPr/>
        </p:nvSpPr>
        <p:spPr>
          <a:xfrm>
            <a:off x="3731855" y="3501706"/>
            <a:ext cx="1071570" cy="428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 name="圆角矩形 4"/>
          <p:cNvSpPr/>
          <p:nvPr/>
        </p:nvSpPr>
        <p:spPr>
          <a:xfrm>
            <a:off x="2374533" y="4287524"/>
            <a:ext cx="1071570" cy="428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圆角矩形 5"/>
          <p:cNvSpPr/>
          <p:nvPr/>
        </p:nvSpPr>
        <p:spPr>
          <a:xfrm>
            <a:off x="1517277" y="5144780"/>
            <a:ext cx="1071570" cy="4286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圆角矩形 6"/>
          <p:cNvSpPr/>
          <p:nvPr/>
        </p:nvSpPr>
        <p:spPr>
          <a:xfrm>
            <a:off x="2874599" y="5144780"/>
            <a:ext cx="1071570" cy="428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圆角矩形 7"/>
          <p:cNvSpPr/>
          <p:nvPr/>
        </p:nvSpPr>
        <p:spPr>
          <a:xfrm>
            <a:off x="731459" y="6002036"/>
            <a:ext cx="1071570" cy="428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圆角矩形 8"/>
          <p:cNvSpPr/>
          <p:nvPr/>
        </p:nvSpPr>
        <p:spPr>
          <a:xfrm>
            <a:off x="2088781" y="6002036"/>
            <a:ext cx="1071570" cy="428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6" idx="2"/>
          </p:cNvCxnSpPr>
          <p:nvPr/>
        </p:nvCxnSpPr>
        <p:spPr>
          <a:xfrm rot="5400000">
            <a:off x="1642294" y="5591268"/>
            <a:ext cx="428628" cy="39290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6" idx="2"/>
          </p:cNvCxnSpPr>
          <p:nvPr/>
        </p:nvCxnSpPr>
        <p:spPr>
          <a:xfrm rot="16200000" flipH="1">
            <a:off x="1999483" y="5626986"/>
            <a:ext cx="428630" cy="32147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5" idx="2"/>
          </p:cNvCxnSpPr>
          <p:nvPr/>
        </p:nvCxnSpPr>
        <p:spPr>
          <a:xfrm rot="5400000">
            <a:off x="2428112" y="4662574"/>
            <a:ext cx="428628" cy="53578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5" idx="2"/>
            <a:endCxn id="7" idx="0"/>
          </p:cNvCxnSpPr>
          <p:nvPr/>
        </p:nvCxnSpPr>
        <p:spPr>
          <a:xfrm rot="16200000" flipH="1">
            <a:off x="2946037" y="4680433"/>
            <a:ext cx="428628" cy="50006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1" name="圆角矩形 20"/>
          <p:cNvSpPr/>
          <p:nvPr/>
        </p:nvSpPr>
        <p:spPr>
          <a:xfrm>
            <a:off x="5232053" y="4287524"/>
            <a:ext cx="1071570" cy="42862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2" name="圆角矩形 21"/>
          <p:cNvSpPr/>
          <p:nvPr/>
        </p:nvSpPr>
        <p:spPr>
          <a:xfrm>
            <a:off x="4446235" y="5144780"/>
            <a:ext cx="1071570" cy="428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圆角矩形 22"/>
          <p:cNvSpPr/>
          <p:nvPr/>
        </p:nvSpPr>
        <p:spPr>
          <a:xfrm>
            <a:off x="5803557" y="5144780"/>
            <a:ext cx="1071570" cy="428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21" idx="2"/>
          </p:cNvCxnSpPr>
          <p:nvPr/>
        </p:nvCxnSpPr>
        <p:spPr>
          <a:xfrm rot="5400000">
            <a:off x="5357070" y="4734012"/>
            <a:ext cx="428628" cy="39290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21" idx="2"/>
          </p:cNvCxnSpPr>
          <p:nvPr/>
        </p:nvCxnSpPr>
        <p:spPr>
          <a:xfrm rot="16200000" flipH="1">
            <a:off x="5714259" y="4769730"/>
            <a:ext cx="428630" cy="32147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4" idx="2"/>
          </p:cNvCxnSpPr>
          <p:nvPr/>
        </p:nvCxnSpPr>
        <p:spPr>
          <a:xfrm rot="5400000">
            <a:off x="3642558" y="3662442"/>
            <a:ext cx="357190" cy="89297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4" idx="2"/>
          </p:cNvCxnSpPr>
          <p:nvPr/>
        </p:nvCxnSpPr>
        <p:spPr>
          <a:xfrm rot="16200000" flipH="1">
            <a:off x="4535532" y="3662441"/>
            <a:ext cx="428628" cy="964413"/>
          </a:xfrm>
          <a:prstGeom prst="line">
            <a:avLst/>
          </a:prstGeom>
          <a:ln>
            <a:tailEnd type="none"/>
          </a:ln>
        </p:spPr>
        <p:style>
          <a:lnRef idx="2">
            <a:schemeClr val="dk1"/>
          </a:lnRef>
          <a:fillRef idx="0">
            <a:schemeClr val="dk1"/>
          </a:fillRef>
          <a:effectRef idx="1">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804545" y="548640"/>
            <a:ext cx="7413625" cy="706755"/>
          </a:xfrm>
          <a:prstGeom prst="rect">
            <a:avLst/>
          </a:prstGeom>
          <a:solidFill>
            <a:schemeClr val="accent1">
              <a:lumMod val="40000"/>
              <a:lumOff val="60000"/>
            </a:schemeClr>
          </a:solidFill>
        </p:spPr>
        <p:txBody>
          <a:bodyPr wrap="square" rtlCol="0">
            <a:spAutoFit/>
          </a:bodyPr>
          <a:lstStyle/>
          <a:p>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那么如何由</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LCS</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呢？例如</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5" name="矩形 4"/>
          <p:cNvSpPr/>
          <p:nvPr/>
        </p:nvSpPr>
        <p:spPr>
          <a:xfrm>
            <a:off x="246025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7" name="矩形 6"/>
          <p:cNvSpPr/>
          <p:nvPr/>
        </p:nvSpPr>
        <p:spPr>
          <a:xfrm>
            <a:off x="201892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 name="矩形 7"/>
          <p:cNvSpPr/>
          <p:nvPr/>
        </p:nvSpPr>
        <p:spPr>
          <a:xfrm>
            <a:off x="201892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 name="矩形 8"/>
          <p:cNvSpPr/>
          <p:nvPr/>
        </p:nvSpPr>
        <p:spPr>
          <a:xfrm>
            <a:off x="201892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0" name="矩形 9"/>
          <p:cNvSpPr/>
          <p:nvPr/>
        </p:nvSpPr>
        <p:spPr>
          <a:xfrm>
            <a:off x="201892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 name="矩形 10"/>
          <p:cNvSpPr/>
          <p:nvPr/>
        </p:nvSpPr>
        <p:spPr>
          <a:xfrm>
            <a:off x="201892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2" name="矩形 11"/>
          <p:cNvSpPr/>
          <p:nvPr/>
        </p:nvSpPr>
        <p:spPr>
          <a:xfrm>
            <a:off x="201892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3" name="矩形 12"/>
          <p:cNvSpPr/>
          <p:nvPr/>
        </p:nvSpPr>
        <p:spPr>
          <a:xfrm>
            <a:off x="201892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4" name="TextBox 13"/>
          <p:cNvSpPr txBox="1"/>
          <p:nvPr/>
        </p:nvSpPr>
        <p:spPr>
          <a:xfrm>
            <a:off x="203162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22" name="矩形 21"/>
          <p:cNvSpPr/>
          <p:nvPr/>
        </p:nvSpPr>
        <p:spPr>
          <a:xfrm>
            <a:off x="281744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23" name="矩形 22"/>
          <p:cNvSpPr/>
          <p:nvPr/>
        </p:nvSpPr>
        <p:spPr>
          <a:xfrm>
            <a:off x="237611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4" name="矩形 23"/>
          <p:cNvSpPr/>
          <p:nvPr/>
        </p:nvSpPr>
        <p:spPr>
          <a:xfrm>
            <a:off x="237611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5" name="矩形 24"/>
          <p:cNvSpPr/>
          <p:nvPr/>
        </p:nvSpPr>
        <p:spPr>
          <a:xfrm>
            <a:off x="2376118" y="4287207"/>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a:t>
            </a:r>
          </a:p>
        </p:txBody>
      </p:sp>
      <p:sp>
        <p:nvSpPr>
          <p:cNvPr id="26" name="矩形 25"/>
          <p:cNvSpPr/>
          <p:nvPr/>
        </p:nvSpPr>
        <p:spPr>
          <a:xfrm>
            <a:off x="237611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7" name="矩形 26"/>
          <p:cNvSpPr/>
          <p:nvPr/>
        </p:nvSpPr>
        <p:spPr>
          <a:xfrm>
            <a:off x="237611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8" name="矩形 27"/>
          <p:cNvSpPr/>
          <p:nvPr/>
        </p:nvSpPr>
        <p:spPr>
          <a:xfrm>
            <a:off x="237611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29" name="矩形 28"/>
          <p:cNvSpPr/>
          <p:nvPr/>
        </p:nvSpPr>
        <p:spPr>
          <a:xfrm>
            <a:off x="237611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0" name="TextBox 29"/>
          <p:cNvSpPr txBox="1"/>
          <p:nvPr/>
        </p:nvSpPr>
        <p:spPr>
          <a:xfrm>
            <a:off x="238881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31" name="矩形 30"/>
          <p:cNvSpPr/>
          <p:nvPr/>
        </p:nvSpPr>
        <p:spPr>
          <a:xfrm>
            <a:off x="317463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32" name="矩形 31"/>
          <p:cNvSpPr/>
          <p:nvPr/>
        </p:nvSpPr>
        <p:spPr>
          <a:xfrm>
            <a:off x="273330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33" name="矩形 32"/>
          <p:cNvSpPr/>
          <p:nvPr/>
        </p:nvSpPr>
        <p:spPr>
          <a:xfrm>
            <a:off x="273330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4" name="矩形 33"/>
          <p:cNvSpPr/>
          <p:nvPr/>
        </p:nvSpPr>
        <p:spPr>
          <a:xfrm>
            <a:off x="273330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35" name="矩形 34"/>
          <p:cNvSpPr/>
          <p:nvPr/>
        </p:nvSpPr>
        <p:spPr>
          <a:xfrm>
            <a:off x="273330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6" name="矩形 35"/>
          <p:cNvSpPr/>
          <p:nvPr/>
        </p:nvSpPr>
        <p:spPr>
          <a:xfrm>
            <a:off x="273330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7" name="矩形 36"/>
          <p:cNvSpPr/>
          <p:nvPr/>
        </p:nvSpPr>
        <p:spPr>
          <a:xfrm>
            <a:off x="273330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8" name="矩形 37"/>
          <p:cNvSpPr/>
          <p:nvPr/>
        </p:nvSpPr>
        <p:spPr>
          <a:xfrm>
            <a:off x="273330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39" name="TextBox 38"/>
          <p:cNvSpPr txBox="1"/>
          <p:nvPr/>
        </p:nvSpPr>
        <p:spPr>
          <a:xfrm>
            <a:off x="274600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40" name="矩形 39"/>
          <p:cNvSpPr/>
          <p:nvPr/>
        </p:nvSpPr>
        <p:spPr>
          <a:xfrm>
            <a:off x="353182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41" name="矩形 40"/>
          <p:cNvSpPr/>
          <p:nvPr/>
        </p:nvSpPr>
        <p:spPr>
          <a:xfrm>
            <a:off x="309049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42" name="矩形 41"/>
          <p:cNvSpPr/>
          <p:nvPr/>
        </p:nvSpPr>
        <p:spPr>
          <a:xfrm>
            <a:off x="309049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43" name="矩形 42"/>
          <p:cNvSpPr/>
          <p:nvPr/>
        </p:nvSpPr>
        <p:spPr>
          <a:xfrm>
            <a:off x="309049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4" name="矩形 43"/>
          <p:cNvSpPr/>
          <p:nvPr/>
        </p:nvSpPr>
        <p:spPr>
          <a:xfrm>
            <a:off x="309049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45" name="矩形 44"/>
          <p:cNvSpPr/>
          <p:nvPr/>
        </p:nvSpPr>
        <p:spPr>
          <a:xfrm>
            <a:off x="309049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6" name="矩形 45"/>
          <p:cNvSpPr/>
          <p:nvPr/>
        </p:nvSpPr>
        <p:spPr>
          <a:xfrm>
            <a:off x="309049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7" name="矩形 46"/>
          <p:cNvSpPr/>
          <p:nvPr/>
        </p:nvSpPr>
        <p:spPr>
          <a:xfrm>
            <a:off x="309049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48" name="TextBox 47"/>
          <p:cNvSpPr txBox="1"/>
          <p:nvPr/>
        </p:nvSpPr>
        <p:spPr>
          <a:xfrm>
            <a:off x="310319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49" name="矩形 48"/>
          <p:cNvSpPr/>
          <p:nvPr/>
        </p:nvSpPr>
        <p:spPr>
          <a:xfrm>
            <a:off x="388901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50" name="矩形 49"/>
          <p:cNvSpPr/>
          <p:nvPr/>
        </p:nvSpPr>
        <p:spPr>
          <a:xfrm>
            <a:off x="344768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1" name="矩形 50"/>
          <p:cNvSpPr/>
          <p:nvPr/>
        </p:nvSpPr>
        <p:spPr>
          <a:xfrm>
            <a:off x="344768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52" name="矩形 51"/>
          <p:cNvSpPr/>
          <p:nvPr/>
        </p:nvSpPr>
        <p:spPr>
          <a:xfrm>
            <a:off x="344768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3" name="矩形 52"/>
          <p:cNvSpPr/>
          <p:nvPr/>
        </p:nvSpPr>
        <p:spPr>
          <a:xfrm>
            <a:off x="344768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54" name="矩形 53"/>
          <p:cNvSpPr/>
          <p:nvPr/>
        </p:nvSpPr>
        <p:spPr>
          <a:xfrm>
            <a:off x="344768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5" name="矩形 54"/>
          <p:cNvSpPr/>
          <p:nvPr/>
        </p:nvSpPr>
        <p:spPr>
          <a:xfrm>
            <a:off x="344768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56" name="矩形 55"/>
          <p:cNvSpPr/>
          <p:nvPr/>
        </p:nvSpPr>
        <p:spPr>
          <a:xfrm>
            <a:off x="344768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57" name="TextBox 56"/>
          <p:cNvSpPr txBox="1"/>
          <p:nvPr/>
        </p:nvSpPr>
        <p:spPr>
          <a:xfrm>
            <a:off x="346038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8" name="矩形 57"/>
          <p:cNvSpPr/>
          <p:nvPr/>
        </p:nvSpPr>
        <p:spPr>
          <a:xfrm>
            <a:off x="424620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59" name="矩形 58"/>
          <p:cNvSpPr/>
          <p:nvPr/>
        </p:nvSpPr>
        <p:spPr>
          <a:xfrm>
            <a:off x="380487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0" name="矩形 59"/>
          <p:cNvSpPr/>
          <p:nvPr/>
        </p:nvSpPr>
        <p:spPr>
          <a:xfrm>
            <a:off x="380487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61" name="矩形 60"/>
          <p:cNvSpPr/>
          <p:nvPr/>
        </p:nvSpPr>
        <p:spPr>
          <a:xfrm>
            <a:off x="380487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2" name="矩形 61"/>
          <p:cNvSpPr/>
          <p:nvPr/>
        </p:nvSpPr>
        <p:spPr>
          <a:xfrm>
            <a:off x="380487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63" name="矩形 62"/>
          <p:cNvSpPr/>
          <p:nvPr/>
        </p:nvSpPr>
        <p:spPr>
          <a:xfrm>
            <a:off x="380487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4" name="矩形 63"/>
          <p:cNvSpPr/>
          <p:nvPr/>
        </p:nvSpPr>
        <p:spPr>
          <a:xfrm>
            <a:off x="380487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65" name="矩形 64"/>
          <p:cNvSpPr/>
          <p:nvPr/>
        </p:nvSpPr>
        <p:spPr>
          <a:xfrm>
            <a:off x="380487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66" name="TextBox 65"/>
          <p:cNvSpPr txBox="1"/>
          <p:nvPr/>
        </p:nvSpPr>
        <p:spPr>
          <a:xfrm>
            <a:off x="381757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67" name="矩形 66"/>
          <p:cNvSpPr/>
          <p:nvPr/>
        </p:nvSpPr>
        <p:spPr>
          <a:xfrm>
            <a:off x="460339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68" name="矩形 67"/>
          <p:cNvSpPr/>
          <p:nvPr/>
        </p:nvSpPr>
        <p:spPr>
          <a:xfrm>
            <a:off x="416206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9" name="矩形 68"/>
          <p:cNvSpPr/>
          <p:nvPr/>
        </p:nvSpPr>
        <p:spPr>
          <a:xfrm>
            <a:off x="416206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70" name="矩形 69"/>
          <p:cNvSpPr/>
          <p:nvPr/>
        </p:nvSpPr>
        <p:spPr>
          <a:xfrm>
            <a:off x="416206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1" name="矩形 70"/>
          <p:cNvSpPr/>
          <p:nvPr/>
        </p:nvSpPr>
        <p:spPr>
          <a:xfrm>
            <a:off x="416206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72" name="矩形 71"/>
          <p:cNvSpPr/>
          <p:nvPr/>
        </p:nvSpPr>
        <p:spPr>
          <a:xfrm>
            <a:off x="416206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73" name="矩形 72"/>
          <p:cNvSpPr/>
          <p:nvPr/>
        </p:nvSpPr>
        <p:spPr>
          <a:xfrm>
            <a:off x="416206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74" name="矩形 73"/>
          <p:cNvSpPr/>
          <p:nvPr/>
        </p:nvSpPr>
        <p:spPr>
          <a:xfrm>
            <a:off x="416206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75" name="TextBox 74"/>
          <p:cNvSpPr txBox="1"/>
          <p:nvPr/>
        </p:nvSpPr>
        <p:spPr>
          <a:xfrm>
            <a:off x="417476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76" name="矩形 75"/>
          <p:cNvSpPr/>
          <p:nvPr/>
        </p:nvSpPr>
        <p:spPr>
          <a:xfrm>
            <a:off x="496058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77" name="矩形 76"/>
          <p:cNvSpPr/>
          <p:nvPr/>
        </p:nvSpPr>
        <p:spPr>
          <a:xfrm>
            <a:off x="451925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8" name="矩形 77"/>
          <p:cNvSpPr/>
          <p:nvPr/>
        </p:nvSpPr>
        <p:spPr>
          <a:xfrm>
            <a:off x="451925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79" name="矩形 78"/>
          <p:cNvSpPr/>
          <p:nvPr/>
        </p:nvSpPr>
        <p:spPr>
          <a:xfrm>
            <a:off x="451925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0" name="矩形 79"/>
          <p:cNvSpPr/>
          <p:nvPr/>
        </p:nvSpPr>
        <p:spPr>
          <a:xfrm>
            <a:off x="451925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1" name="矩形 80"/>
          <p:cNvSpPr/>
          <p:nvPr/>
        </p:nvSpPr>
        <p:spPr>
          <a:xfrm>
            <a:off x="451925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82" name="矩形 81"/>
          <p:cNvSpPr/>
          <p:nvPr/>
        </p:nvSpPr>
        <p:spPr>
          <a:xfrm>
            <a:off x="451925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83" name="矩形 82"/>
          <p:cNvSpPr/>
          <p:nvPr/>
        </p:nvSpPr>
        <p:spPr>
          <a:xfrm>
            <a:off x="451925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84" name="TextBox 83"/>
          <p:cNvSpPr txBox="1"/>
          <p:nvPr/>
        </p:nvSpPr>
        <p:spPr>
          <a:xfrm>
            <a:off x="453195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85" name="矩形 84"/>
          <p:cNvSpPr/>
          <p:nvPr/>
        </p:nvSpPr>
        <p:spPr>
          <a:xfrm>
            <a:off x="5317776" y="257269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86" name="矩形 85"/>
          <p:cNvSpPr/>
          <p:nvPr/>
        </p:nvSpPr>
        <p:spPr>
          <a:xfrm>
            <a:off x="487644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7" name="矩形 86"/>
          <p:cNvSpPr/>
          <p:nvPr/>
        </p:nvSpPr>
        <p:spPr>
          <a:xfrm>
            <a:off x="487644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88" name="矩形 87"/>
          <p:cNvSpPr/>
          <p:nvPr/>
        </p:nvSpPr>
        <p:spPr>
          <a:xfrm>
            <a:off x="487644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89" name="矩形 88"/>
          <p:cNvSpPr/>
          <p:nvPr/>
        </p:nvSpPr>
        <p:spPr>
          <a:xfrm>
            <a:off x="487644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0" name="矩形 89"/>
          <p:cNvSpPr/>
          <p:nvPr/>
        </p:nvSpPr>
        <p:spPr>
          <a:xfrm>
            <a:off x="487644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91" name="矩形 90"/>
          <p:cNvSpPr/>
          <p:nvPr/>
        </p:nvSpPr>
        <p:spPr>
          <a:xfrm>
            <a:off x="487644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92" name="矩形 91"/>
          <p:cNvSpPr/>
          <p:nvPr/>
        </p:nvSpPr>
        <p:spPr>
          <a:xfrm>
            <a:off x="4876448" y="60017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93" name="TextBox 92"/>
          <p:cNvSpPr txBox="1"/>
          <p:nvPr/>
        </p:nvSpPr>
        <p:spPr>
          <a:xfrm>
            <a:off x="488914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95" name="矩形 94"/>
          <p:cNvSpPr/>
          <p:nvPr/>
        </p:nvSpPr>
        <p:spPr>
          <a:xfrm>
            <a:off x="5233638" y="342995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6" name="矩形 95"/>
          <p:cNvSpPr/>
          <p:nvPr/>
        </p:nvSpPr>
        <p:spPr>
          <a:xfrm>
            <a:off x="5233638" y="38585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97" name="矩形 96"/>
          <p:cNvSpPr/>
          <p:nvPr/>
        </p:nvSpPr>
        <p:spPr>
          <a:xfrm>
            <a:off x="5233638" y="42872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8" name="矩形 97"/>
          <p:cNvSpPr/>
          <p:nvPr/>
        </p:nvSpPr>
        <p:spPr>
          <a:xfrm>
            <a:off x="5233638" y="47158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99" name="矩形 98"/>
          <p:cNvSpPr/>
          <p:nvPr/>
        </p:nvSpPr>
        <p:spPr>
          <a:xfrm>
            <a:off x="5233638" y="51444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100" name="矩形 99"/>
          <p:cNvSpPr/>
          <p:nvPr/>
        </p:nvSpPr>
        <p:spPr>
          <a:xfrm>
            <a:off x="5233638" y="55730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4</a:t>
            </a:r>
          </a:p>
        </p:txBody>
      </p:sp>
      <p:sp>
        <p:nvSpPr>
          <p:cNvPr id="101" name="矩形 100"/>
          <p:cNvSpPr/>
          <p:nvPr/>
        </p:nvSpPr>
        <p:spPr>
          <a:xfrm>
            <a:off x="5233638" y="6001719"/>
            <a:ext cx="357190"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5</a:t>
            </a:r>
          </a:p>
        </p:txBody>
      </p:sp>
      <p:sp>
        <p:nvSpPr>
          <p:cNvPr id="102" name="TextBox 101"/>
          <p:cNvSpPr txBox="1"/>
          <p:nvPr/>
        </p:nvSpPr>
        <p:spPr>
          <a:xfrm>
            <a:off x="5246338" y="30352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103" name="TextBox 102"/>
          <p:cNvSpPr txBox="1"/>
          <p:nvPr/>
        </p:nvSpPr>
        <p:spPr>
          <a:xfrm>
            <a:off x="1661738" y="34384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04" name="TextBox 103"/>
          <p:cNvSpPr txBox="1"/>
          <p:nvPr/>
        </p:nvSpPr>
        <p:spPr>
          <a:xfrm>
            <a:off x="1661738" y="389667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105" name="TextBox 104"/>
          <p:cNvSpPr txBox="1"/>
          <p:nvPr/>
        </p:nvSpPr>
        <p:spPr>
          <a:xfrm>
            <a:off x="1661738" y="429990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106" name="TextBox 105"/>
          <p:cNvSpPr txBox="1"/>
          <p:nvPr/>
        </p:nvSpPr>
        <p:spPr>
          <a:xfrm>
            <a:off x="1661738" y="4753935"/>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107" name="TextBox 106"/>
          <p:cNvSpPr txBox="1"/>
          <p:nvPr/>
        </p:nvSpPr>
        <p:spPr>
          <a:xfrm>
            <a:off x="1661738" y="516986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108" name="TextBox 107"/>
          <p:cNvSpPr txBox="1"/>
          <p:nvPr/>
        </p:nvSpPr>
        <p:spPr>
          <a:xfrm>
            <a:off x="1661738" y="563238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109" name="TextBox 108"/>
          <p:cNvSpPr txBox="1"/>
          <p:nvPr/>
        </p:nvSpPr>
        <p:spPr>
          <a:xfrm>
            <a:off x="1661738" y="6061015"/>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111" name="矩形 110"/>
          <p:cNvSpPr/>
          <p:nvPr/>
        </p:nvSpPr>
        <p:spPr>
          <a:xfrm>
            <a:off x="1233110" y="3874773"/>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a</a:t>
            </a:r>
          </a:p>
        </p:txBody>
      </p:sp>
      <p:sp>
        <p:nvSpPr>
          <p:cNvPr id="112" name="矩形 111"/>
          <p:cNvSpPr/>
          <p:nvPr/>
        </p:nvSpPr>
        <p:spPr>
          <a:xfrm>
            <a:off x="1233110" y="4303401"/>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3" name="矩形 112"/>
          <p:cNvSpPr/>
          <p:nvPr/>
        </p:nvSpPr>
        <p:spPr>
          <a:xfrm>
            <a:off x="1233110" y="4732029"/>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c</a:t>
            </a:r>
          </a:p>
        </p:txBody>
      </p:sp>
      <p:sp>
        <p:nvSpPr>
          <p:cNvPr id="114" name="矩形 113"/>
          <p:cNvSpPr/>
          <p:nvPr/>
        </p:nvSpPr>
        <p:spPr>
          <a:xfrm>
            <a:off x="1233110" y="5160657"/>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5" name="矩形 114"/>
          <p:cNvSpPr/>
          <p:nvPr/>
        </p:nvSpPr>
        <p:spPr>
          <a:xfrm>
            <a:off x="1233110" y="5589285"/>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d</a:t>
            </a:r>
          </a:p>
        </p:txBody>
      </p:sp>
      <p:sp>
        <p:nvSpPr>
          <p:cNvPr id="116" name="矩形 115"/>
          <p:cNvSpPr/>
          <p:nvPr/>
        </p:nvSpPr>
        <p:spPr>
          <a:xfrm>
            <a:off x="1233110" y="6017913"/>
            <a:ext cx="357190" cy="4286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b</a:t>
            </a:r>
          </a:p>
        </p:txBody>
      </p:sp>
      <p:sp>
        <p:nvSpPr>
          <p:cNvPr id="119" name="左大括号 118"/>
          <p:cNvSpPr/>
          <p:nvPr/>
        </p:nvSpPr>
        <p:spPr>
          <a:xfrm>
            <a:off x="875920" y="3946211"/>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20" name="TextBox 119"/>
          <p:cNvSpPr txBox="1"/>
          <p:nvPr/>
        </p:nvSpPr>
        <p:spPr>
          <a:xfrm>
            <a:off x="447292" y="4974861"/>
            <a:ext cx="428628"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X</a:t>
            </a:r>
          </a:p>
        </p:txBody>
      </p:sp>
      <p:sp>
        <p:nvSpPr>
          <p:cNvPr id="121" name="左大括号 120"/>
          <p:cNvSpPr/>
          <p:nvPr/>
        </p:nvSpPr>
        <p:spPr>
          <a:xfrm rot="5400000">
            <a:off x="3996173" y="751026"/>
            <a:ext cx="214314" cy="314327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22" name="TextBox 121"/>
          <p:cNvSpPr txBox="1"/>
          <p:nvPr/>
        </p:nvSpPr>
        <p:spPr>
          <a:xfrm>
            <a:off x="3889016" y="1786877"/>
            <a:ext cx="428628"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Y</a:t>
            </a:r>
          </a:p>
        </p:txBody>
      </p:sp>
      <p:sp>
        <p:nvSpPr>
          <p:cNvPr id="123" name="TextBox 122"/>
          <p:cNvSpPr txBox="1"/>
          <p:nvPr/>
        </p:nvSpPr>
        <p:spPr>
          <a:xfrm>
            <a:off x="804482" y="1429687"/>
            <a:ext cx="1785950"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p>
        </p:txBody>
      </p:sp>
      <p:sp>
        <p:nvSpPr>
          <p:cNvPr id="124" name="TextBox 123"/>
          <p:cNvSpPr txBox="1"/>
          <p:nvPr/>
        </p:nvSpPr>
        <p:spPr>
          <a:xfrm>
            <a:off x="5519390" y="1501125"/>
            <a:ext cx="3143272"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dp[6][9]=5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开始</a:t>
            </a:r>
          </a:p>
        </p:txBody>
      </p:sp>
      <p:sp>
        <p:nvSpPr>
          <p:cNvPr id="125" name="矩形 124"/>
          <p:cNvSpPr/>
          <p:nvPr/>
        </p:nvSpPr>
        <p:spPr>
          <a:xfrm>
            <a:off x="2376118" y="3858579"/>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a:t>
            </a:r>
          </a:p>
        </p:txBody>
      </p:sp>
      <p:sp>
        <p:nvSpPr>
          <p:cNvPr id="126" name="矩形 125"/>
          <p:cNvSpPr/>
          <p:nvPr/>
        </p:nvSpPr>
        <p:spPr>
          <a:xfrm>
            <a:off x="2733308" y="4715835"/>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2</a:t>
            </a:r>
          </a:p>
        </p:txBody>
      </p:sp>
      <p:sp>
        <p:nvSpPr>
          <p:cNvPr id="127" name="矩形 126"/>
          <p:cNvSpPr/>
          <p:nvPr/>
        </p:nvSpPr>
        <p:spPr>
          <a:xfrm>
            <a:off x="3090498" y="5144463"/>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3</a:t>
            </a:r>
          </a:p>
        </p:txBody>
      </p:sp>
      <p:sp>
        <p:nvSpPr>
          <p:cNvPr id="128" name="矩形 127"/>
          <p:cNvSpPr/>
          <p:nvPr/>
        </p:nvSpPr>
        <p:spPr>
          <a:xfrm>
            <a:off x="4519258" y="5573091"/>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4</a:t>
            </a:r>
          </a:p>
        </p:txBody>
      </p:sp>
      <p:sp>
        <p:nvSpPr>
          <p:cNvPr id="129" name="矩形 128"/>
          <p:cNvSpPr/>
          <p:nvPr/>
        </p:nvSpPr>
        <p:spPr>
          <a:xfrm>
            <a:off x="4876448" y="6001719"/>
            <a:ext cx="35719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5</a:t>
            </a:r>
          </a:p>
        </p:txBody>
      </p:sp>
      <p:sp>
        <p:nvSpPr>
          <p:cNvPr id="137" name="TextBox 136"/>
          <p:cNvSpPr txBox="1"/>
          <p:nvPr/>
        </p:nvSpPr>
        <p:spPr>
          <a:xfrm>
            <a:off x="5589877" y="2072629"/>
            <a:ext cx="857256" cy="398780"/>
          </a:xfrm>
          <a:prstGeom prst="rect">
            <a:avLst/>
          </a:prstGeom>
          <a:noFill/>
        </p:spPr>
        <p:txBody>
          <a:bodyPr wrap="square" rtlCol="0">
            <a:spAutoFit/>
          </a:bodyPr>
          <a:lstStyle/>
          <a:p>
            <a:r>
              <a:rPr lang="en-US" altLang="zh-CN" sz="2000">
                <a:solidFill>
                  <a:srgbClr val="0000FF"/>
                </a:solidFill>
                <a:latin typeface="Consolas" panose="020B0609020204030204" pitchFamily="49" charset="0"/>
                <a:cs typeface="Consolas" panose="020B0609020204030204" pitchFamily="49" charset="0"/>
              </a:rPr>
              <a:t>LCS</a:t>
            </a:r>
            <a:r>
              <a:rPr lang="zh-CN" altLang="en-US" sz="2000">
                <a:solidFill>
                  <a:srgbClr val="0000FF"/>
                </a:solidFill>
                <a:latin typeface="Consolas" panose="020B0609020204030204" pitchFamily="49" charset="0"/>
                <a:cs typeface="Consolas" panose="020B0609020204030204" pitchFamily="49" charset="0"/>
              </a:rPr>
              <a:t>：</a:t>
            </a:r>
          </a:p>
        </p:txBody>
      </p:sp>
      <p:sp>
        <p:nvSpPr>
          <p:cNvPr id="138" name="TextBox 137"/>
          <p:cNvSpPr txBox="1"/>
          <p:nvPr/>
        </p:nvSpPr>
        <p:spPr>
          <a:xfrm>
            <a:off x="6447133" y="2144067"/>
            <a:ext cx="214314" cy="307340"/>
          </a:xfrm>
          <a:prstGeom prst="rect">
            <a:avLst/>
          </a:prstGeom>
          <a:solidFill>
            <a:srgbClr val="FFFF00"/>
          </a:solidFill>
        </p:spPr>
        <p:txBody>
          <a:bodyPr wrap="square" lIns="0" tIns="0" rIns="0" bIns="0" rtlCol="0">
            <a:spAutoFit/>
          </a:bodyPr>
          <a:lstStyle/>
          <a:p>
            <a:pPr algn="ctr"/>
            <a:r>
              <a:rPr lang="en-US" altLang="zh-CN" sz="2000" dirty="0">
                <a:solidFill>
                  <a:srgbClr val="0000FF"/>
                </a:solidFill>
                <a:latin typeface="Consolas" panose="020B0609020204030204" pitchFamily="49" charset="0"/>
                <a:cs typeface="Consolas" panose="020B0609020204030204" pitchFamily="49" charset="0"/>
              </a:rPr>
              <a:t>a</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39" name="TextBox 138"/>
          <p:cNvSpPr txBox="1"/>
          <p:nvPr/>
        </p:nvSpPr>
        <p:spPr>
          <a:xfrm>
            <a:off x="6804323" y="214406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c</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0" name="TextBox 139"/>
          <p:cNvSpPr txBox="1"/>
          <p:nvPr/>
        </p:nvSpPr>
        <p:spPr>
          <a:xfrm>
            <a:off x="7161513" y="214406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1" name="TextBox 140"/>
          <p:cNvSpPr txBox="1"/>
          <p:nvPr/>
        </p:nvSpPr>
        <p:spPr>
          <a:xfrm>
            <a:off x="7518703" y="214406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d</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2" name="TextBox 141"/>
          <p:cNvSpPr txBox="1"/>
          <p:nvPr/>
        </p:nvSpPr>
        <p:spPr>
          <a:xfrm>
            <a:off x="7875893" y="2144067"/>
            <a:ext cx="214314" cy="307340"/>
          </a:xfrm>
          <a:prstGeom prst="rect">
            <a:avLst/>
          </a:prstGeom>
          <a:solidFill>
            <a:srgbClr val="FFFF00"/>
          </a:solidFill>
        </p:spPr>
        <p:txBody>
          <a:bodyPr wrap="square" lIns="0" tIns="0" rIns="0" bIns="0" rtlCol="0">
            <a:spAutoFit/>
          </a:bodyPr>
          <a:lstStyle/>
          <a:p>
            <a:pPr algn="ctr"/>
            <a:r>
              <a:rPr lang="en-US" altLang="zh-CN" sz="200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5" name="TextBox 144"/>
          <p:cNvSpPr txBox="1"/>
          <p:nvPr/>
        </p:nvSpPr>
        <p:spPr>
          <a:xfrm>
            <a:off x="5804191" y="2787009"/>
            <a:ext cx="124028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=2</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grpSp>
        <p:nvGrpSpPr>
          <p:cNvPr id="146" name="组合 145"/>
          <p:cNvGrpSpPr/>
          <p:nvPr/>
        </p:nvGrpSpPr>
        <p:grpSpPr>
          <a:xfrm>
            <a:off x="5732753" y="3228337"/>
            <a:ext cx="2643206" cy="701243"/>
            <a:chOff x="5572132" y="5597540"/>
            <a:chExt cx="2643206" cy="701243"/>
          </a:xfrm>
        </p:grpSpPr>
        <p:sp>
          <p:nvSpPr>
            <p:cNvPr id="147" name="TextBox 146"/>
            <p:cNvSpPr txBox="1"/>
            <p:nvPr/>
          </p:nvSpPr>
          <p:spPr>
            <a:xfrm>
              <a:off x="5572132" y="5991443"/>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=1</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48" name="下箭头 147"/>
            <p:cNvSpPr/>
            <p:nvPr/>
          </p:nvSpPr>
          <p:spPr>
            <a:xfrm>
              <a:off x="6000760" y="559754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49" name="TextBox 148"/>
            <p:cNvSpPr txBox="1"/>
            <p:nvPr/>
          </p:nvSpPr>
          <p:spPr>
            <a:xfrm>
              <a:off x="6215074" y="5601531"/>
              <a:ext cx="2000264" cy="276860"/>
            </a:xfrm>
            <a:prstGeom prst="rect">
              <a:avLst/>
            </a:prstGeom>
            <a:solidFill>
              <a:schemeClr val="accent1">
                <a:lumMod val="20000"/>
                <a:lumOff val="80000"/>
              </a:schemeClr>
            </a:solidFill>
          </p:spPr>
          <p:txBody>
            <a:bodyPr wrap="square" lIns="0" tIns="0" rIns="0" bIns="0" rtlCol="0">
              <a:spAutoFit/>
            </a:bodyPr>
            <a:lstStyle/>
            <a:p>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与上方相等，</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50" name="组合 149"/>
          <p:cNvGrpSpPr/>
          <p:nvPr/>
        </p:nvGrpSpPr>
        <p:grpSpPr>
          <a:xfrm>
            <a:off x="5732753" y="4144331"/>
            <a:ext cx="3090545" cy="785381"/>
            <a:chOff x="5572132" y="4500570"/>
            <a:chExt cx="3026158" cy="785381"/>
          </a:xfrm>
        </p:grpSpPr>
        <p:sp>
          <p:nvSpPr>
            <p:cNvPr id="151" name="下箭头 150"/>
            <p:cNvSpPr/>
            <p:nvPr/>
          </p:nvSpPr>
          <p:spPr>
            <a:xfrm>
              <a:off x="5943200" y="4500570"/>
              <a:ext cx="142876" cy="39600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53" name="TextBox 152"/>
            <p:cNvSpPr txBox="1"/>
            <p:nvPr/>
          </p:nvSpPr>
          <p:spPr>
            <a:xfrm>
              <a:off x="6086958" y="4555180"/>
              <a:ext cx="2511332" cy="245745"/>
            </a:xfrm>
            <a:prstGeom prst="rect">
              <a:avLst/>
            </a:prstGeom>
            <a:solidFill>
              <a:schemeClr val="accent1">
                <a:lumMod val="20000"/>
                <a:lumOff val="80000"/>
              </a:schemeClr>
            </a:solidFill>
          </p:spPr>
          <p:txBody>
            <a:bodyPr wrap="square" lIns="0" tIns="0" rIns="0" bIns="0" rtlCol="0">
              <a:spAutoFit/>
            </a:bodyPr>
            <a:lstStyle/>
            <a:p>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与左、上方不等，</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4" name="TextBox 153"/>
            <p:cNvSpPr txBox="1"/>
            <p:nvPr/>
          </p:nvSpPr>
          <p:spPr>
            <a:xfrm>
              <a:off x="5572132" y="4978611"/>
              <a:ext cx="1214446" cy="307340"/>
            </a:xfrm>
            <a:prstGeom prst="rect">
              <a:avLst/>
            </a:prstGeom>
            <a:solidFill>
              <a:schemeClr val="accent1">
                <a:lumMod val="20000"/>
                <a:lumOff val="80000"/>
              </a:schemeClr>
            </a:solidFill>
          </p:spPr>
          <p:txBody>
            <a:bodyPr wrap="square" lIns="0" tIns="0" rIns="0" bIns="0"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=0</a:t>
              </a:r>
              <a:r>
                <a:rPr lang="zh-CN" altLang="en-US" sz="2000">
                  <a:solidFill>
                    <a:srgbClr val="0000FF"/>
                  </a:solidFill>
                  <a:latin typeface="Consolas" panose="020B0609020204030204" pitchFamily="49" charset="0"/>
                  <a:cs typeface="Consolas" panose="020B0609020204030204" pitchFamily="49" charset="0"/>
                </a:rPr>
                <a:t>，</a:t>
              </a:r>
              <a:r>
                <a:rPr lang="en-US" altLang="zh-CN" sz="2000" i="1">
                  <a:solidFill>
                    <a:srgbClr val="0000FF"/>
                  </a:solidFill>
                  <a:latin typeface="Consolas" panose="020B0609020204030204" pitchFamily="49" charset="0"/>
                  <a:cs typeface="Consolas" panose="020B0609020204030204" pitchFamily="49" charset="0"/>
                </a:rPr>
                <a:t>j</a:t>
              </a:r>
              <a:r>
                <a:rPr lang="en-US" altLang="zh-CN" sz="200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155" name="TextBox 154"/>
          <p:cNvSpPr txBox="1"/>
          <p:nvPr/>
        </p:nvSpPr>
        <p:spPr>
          <a:xfrm>
            <a:off x="5804191" y="5430215"/>
            <a:ext cx="2786082" cy="429895"/>
          </a:xfrm>
          <a:prstGeom prst="rect">
            <a:avLst/>
          </a:prstGeom>
          <a:noFill/>
        </p:spPr>
        <p:txBody>
          <a:bodyPr wrap="square" rtlCol="0">
            <a:spAutoFit/>
          </a:bodyPr>
          <a:lstStyle/>
          <a:p>
            <a:r>
              <a:rPr lang="zh-CN" altLang="en-US" sz="2200" dirty="0">
                <a:solidFill>
                  <a:srgbClr val="0000FF"/>
                </a:solidFill>
                <a:latin typeface="+mn-ea"/>
                <a:ea typeface="+mn-ea"/>
                <a:cs typeface="Consolas" panose="020B0609020204030204" pitchFamily="49" charset="0"/>
              </a:rPr>
              <a:t>结果</a:t>
            </a:r>
            <a:r>
              <a:rPr lang="en-US" altLang="zh-CN" sz="2200" dirty="0">
                <a:solidFill>
                  <a:srgbClr val="0000FF"/>
                </a:solidFill>
                <a:latin typeface="+mn-ea"/>
                <a:ea typeface="+mn-ea"/>
                <a:cs typeface="Consolas" panose="020B0609020204030204" pitchFamily="49" charset="0"/>
              </a:rPr>
              <a:t>LCS</a:t>
            </a:r>
            <a:r>
              <a:rPr lang="en-US" altLang="zh-CN" sz="22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a:t>
            </a:r>
            <a:r>
              <a:rPr lang="en-US" altLang="zh-CN" sz="2200" dirty="0" err="1">
                <a:solidFill>
                  <a:srgbClr val="0000FF"/>
                </a:solidFill>
                <a:latin typeface="Consolas" panose="020B0609020204030204" pitchFamily="49" charset="0"/>
                <a:ea typeface="微软雅黑" panose="020B0503020204020204" pitchFamily="34" charset="-122"/>
                <a:cs typeface="Consolas" panose="020B0609020204030204" pitchFamily="49" charset="0"/>
              </a:rPr>
              <a:t>acbdb</a:t>
            </a:r>
            <a:r>
              <a:rPr lang="en-US" altLang="zh-CN" sz="22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a:t>
            </a:r>
          </a:p>
        </p:txBody>
      </p:sp>
    </p:spTree>
    <p:extLst>
      <p:ext uri="{BB962C8B-B14F-4D97-AF65-F5344CB8AC3E}">
        <p14:creationId xmlns:p14="http://schemas.microsoft.com/office/powerpoint/2010/main" val="2476306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ldLvl="0" animBg="1"/>
      <p:bldP spid="138" grpId="0" bldLvl="0" animBg="1"/>
      <p:bldP spid="155"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95400" y="1268760"/>
            <a:ext cx="7674610" cy="2888615"/>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pPr>
              <a:lnSpc>
                <a:spcPct val="15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#define MAX 51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序列中最多的字符个数</a:t>
            </a:r>
          </a:p>
          <a:p>
            <a:pPr>
              <a:lnSpc>
                <a:spcPct val="150000"/>
              </a:lnSpc>
            </a:pPr>
            <a:r>
              <a:rPr lang="nb-NO"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问题表示</a:t>
            </a:r>
          </a:p>
          <a:p>
            <a:pPr>
              <a:lnSpc>
                <a:spcPct val="15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t>
            </a:r>
            <a:r>
              <a:rPr lang="zh-CN" altLang="nb-NO"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string a</a:t>
            </a:r>
            <a:r>
              <a:rPr lang="zh-CN" altLang="nb-NO"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求解结果表示</a:t>
            </a:r>
          </a:p>
          <a:p>
            <a:pPr>
              <a:lnSpc>
                <a:spcPct val="15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dp[MAX][MAX];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动态规划数组</a:t>
            </a:r>
          </a:p>
          <a:p>
            <a:pPr>
              <a:lnSpc>
                <a:spcPct val="15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vector&lt;char&gt; subs;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存放</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LCS</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90392200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623392" y="1268760"/>
            <a:ext cx="8072120" cy="421386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216000">
            <a:noAutofit/>
          </a:bodyPr>
          <a:lstStyle/>
          <a:p>
            <a:pPr marL="0" indent="0" eaLnBrk="1" latinLnBrk="0" hangingPunct="1">
              <a:lnSpc>
                <a:spcPct val="100000"/>
              </a:lnSpc>
            </a:pPr>
            <a:r>
              <a:rPr lang="nb-NO"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void LCSlength()			//</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求</a:t>
            </a:r>
            <a:r>
              <a:rPr lang="nb-NO"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dp</a:t>
            </a:r>
            <a:endPar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a:t>
            </a:r>
            <a:r>
              <a:rPr lang="zh-CN" altLang="nb-NO"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(i=0;i&lt;=m;i++)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dp[i][0]</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nb-NO"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边界条件</a:t>
            </a: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dp[i][0]=0;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(j=0;j&lt;=n;j++)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dp[0][j]</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nb-NO"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边界条件</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   </a:t>
            </a:r>
          </a:p>
          <a:p>
            <a:pPr marL="0" indent="0" eaLnBrk="1" latinLnBrk="0" hangingPunct="1">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dp[0][j]=0;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(i=1;i&lt;=m;i++)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(j=1;j&lt;=n;j++)	</a:t>
            </a:r>
            <a:r>
              <a:rPr lang="en-US" altLang="nb-NO"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两重</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for</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循环处理</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的所有字符</a:t>
            </a: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(a[i-1]==b[j-1])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情况</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dp[i][j]=dp[i-1][j-1]+1;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情况</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(2)</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dp[i][j]=max(dp[i][j-1]</a:t>
            </a:r>
            <a:r>
              <a:rPr lang="zh-CN" altLang="nb-NO"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dp[i-1][j]);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11497331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89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89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589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589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589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5890">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589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23392" y="1268760"/>
            <a:ext cx="8080375" cy="423735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a:spAutoFit/>
          </a:bodyPr>
          <a:lstStyle/>
          <a:p>
            <a:pPr marL="0" indent="0" eaLnBrk="1" latinLnBrk="0" hangingPunct="1">
              <a:lnSpc>
                <a:spcPct val="100000"/>
              </a:lnSpc>
            </a:pPr>
            <a:r>
              <a:rPr lang="nb-NO"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void Buildsubs()		 //</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由</a:t>
            </a:r>
            <a:r>
              <a:rPr lang="nb-NO"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dp</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构造从</a:t>
            </a:r>
            <a:r>
              <a:rPr lang="nb-NO"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subs</a:t>
            </a:r>
            <a:endPar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k=dp[m][n];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的最长公共子序列长度</a:t>
            </a: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i=m;</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j=n;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(k&gt;0)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subs</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中放入最长公共子序列</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反向</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(dp[i][j]==dp[i-1][j])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if (dp[i][j]==dp[i][j-1])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与上方、左边元素值均不相等</a:t>
            </a: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subs.push_back(a[i-1]);  </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//subs</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中添加</a:t>
            </a:r>
            <a:r>
              <a:rPr lang="nb-NO"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a[i-1]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 j--; 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0" indent="0" eaLnBrk="1" latinLnBrk="0" hangingPunct="1">
              <a:lnSpc>
                <a:spcPct val="100000"/>
              </a:lnSpc>
            </a:pPr>
            <a:r>
              <a:rPr lang="nb-NO"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655057606"/>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9725" y="1413179"/>
            <a:ext cx="7715304" cy="1753235"/>
          </a:xfrm>
          <a:prstGeom prst="rect">
            <a:avLst/>
          </a:prstGeom>
          <a:noFill/>
        </p:spPr>
        <p:txBody>
          <a:bodyPr wrap="square" rtlCol="0">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【算法分析】 </a:t>
            </a:r>
            <a:r>
              <a:rPr lang="nb-NO"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LCSlength</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算法中使用了两重循环</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所以对于长度分别为</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和</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的序列</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求其最长公共子序列的时间复杂度为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O(</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。空间复杂度为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O(</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Tree>
    <p:extLst>
      <p:ext uri="{BB962C8B-B14F-4D97-AF65-F5344CB8AC3E}">
        <p14:creationId xmlns:p14="http://schemas.microsoft.com/office/powerpoint/2010/main" val="3024633680"/>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1055944" y="1628762"/>
            <a:ext cx="7358114" cy="2255554"/>
          </a:xfrm>
          <a:prstGeom prst="rect">
            <a:avLst/>
          </a:prstGeom>
          <a:noFill/>
        </p:spPr>
        <p:txBody>
          <a:bodyPr wrap="square" rtlCol="0">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【问题描述】</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给定一个无序的整数序列</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求其中最长递增子序列的长度。</a:t>
            </a:r>
            <a:endPar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例如</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5</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6</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4</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8</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9</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7}</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=9</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其最长递增子序列为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4</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8</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9}</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结果为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5</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
        <p:nvSpPr>
          <p:cNvPr id="4" name="基础扎实 / Strong Preparation">
            <a:extLst>
              <a:ext uri="{FF2B5EF4-FFF2-40B4-BE49-F238E27FC236}">
                <a16:creationId xmlns:a16="http://schemas.microsoft.com/office/drawing/2014/main" id="{FD88B34E-ACC9-4B54-C104-7B93897C0867}"/>
              </a:ext>
            </a:extLst>
          </p:cNvPr>
          <p:cNvSpPr txBox="1"/>
          <p:nvPr/>
        </p:nvSpPr>
        <p:spPr>
          <a:xfrm>
            <a:off x="2605230" y="367895"/>
            <a:ext cx="5868878" cy="561516"/>
          </a:xfrm>
          <a:prstGeom prst="rect">
            <a:avLst/>
          </a:prstGeom>
          <a:noFill/>
          <a:ln>
            <a:noFill/>
          </a:ln>
        </p:spPr>
        <p:txBody>
          <a:bodyPr wrap="square" lIns="68533" tIns="34266" rIns="68533" bIns="34266" rtlCol="0">
            <a:spAutoFit/>
          </a:bodyPr>
          <a:lstStyle/>
          <a:p>
            <a:pPr algn="ctr" defTabSz="950405" fontAlgn="auto">
              <a:spcBef>
                <a:spcPts val="0"/>
              </a:spcBef>
              <a:spcAft>
                <a:spcPts val="0"/>
              </a:spcAft>
              <a:buClr>
                <a:prstClr val="white"/>
              </a:buClr>
              <a:defRPr/>
            </a:pP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a:t>
            </a: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4</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 求解最长递增子序列问题</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61606" y="1214422"/>
            <a:ext cx="8001056" cy="1753235"/>
          </a:xfrm>
          <a:prstGeom prst="rect">
            <a:avLst/>
          </a:prstGeom>
          <a:noFill/>
        </p:spPr>
        <p:txBody>
          <a:bodyPr wrap="square" rtlCol="0">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【问题求解】</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设计动态规划数组为一维数组</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表示</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中以</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结尾的最长递增子序列的长度。对应的状态转移方程如下：</a:t>
            </a:r>
          </a:p>
        </p:txBody>
      </p:sp>
      <p:sp>
        <p:nvSpPr>
          <p:cNvPr id="3" name="Text Box 3"/>
          <p:cNvSpPr txBox="1">
            <a:spLocks noChangeArrowheads="1"/>
          </p:cNvSpPr>
          <p:nvPr/>
        </p:nvSpPr>
        <p:spPr bwMode="auto">
          <a:xfrm>
            <a:off x="875920" y="2924944"/>
            <a:ext cx="7715304" cy="1189990"/>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1800" i="1" dirty="0">
                <a:solidFill>
                  <a:srgbClr val="0000FF"/>
                </a:solidFill>
                <a:latin typeface="Consolas" panose="020B0609020204030204" pitchFamily="49" charset="0"/>
                <a:ea typeface="楷体" panose="02010609060101010101" pitchFamily="49" charset="-122"/>
              </a:rPr>
              <a:t>0</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err="1">
                <a:solidFill>
                  <a:srgbClr val="0000FF"/>
                </a:solidFill>
                <a:latin typeface="Consolas" panose="020B0609020204030204" pitchFamily="49" charset="0"/>
                <a:ea typeface="楷体" panose="02010609060101010101" pitchFamily="49" charset="-122"/>
              </a:rPr>
              <a:t>i</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n-1</a:t>
            </a:r>
            <a:endParaRPr lang="zh-CN" altLang="zh-CN" sz="1800" i="1" dirty="0">
              <a:solidFill>
                <a:srgbClr val="0000FF"/>
              </a:solidFill>
              <a:latin typeface="Consolas" panose="020B0609020204030204" pitchFamily="49" charset="0"/>
              <a:ea typeface="楷体" panose="02010609060101010101" pitchFamily="49" charset="-122"/>
            </a:endParaRPr>
          </a:p>
          <a:p>
            <a:pPr>
              <a:lnSpc>
                <a:spcPct val="150000"/>
              </a:lnSpc>
            </a:pP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zh-CN" sz="1800" i="1" dirty="0">
                <a:solidFill>
                  <a:srgbClr val="0000FF"/>
                </a:solidFill>
                <a:latin typeface="Consolas" panose="020B0609020204030204" pitchFamily="49" charset="0"/>
                <a:ea typeface="楷体" panose="02010609060101010101" pitchFamily="49" charset="-122"/>
              </a:rPr>
              <a:t>若</a:t>
            </a:r>
            <a:r>
              <a:rPr lang="en-US" altLang="zh-CN" sz="1800" i="1" dirty="0">
                <a:solidFill>
                  <a:srgbClr val="0000FF"/>
                </a:solidFill>
                <a:latin typeface="Consolas" panose="020B0609020204030204" pitchFamily="49" charset="0"/>
                <a:ea typeface="楷体" panose="02010609060101010101" pitchFamily="49" charset="-122"/>
              </a:rPr>
              <a:t>a[</a:t>
            </a:r>
            <a:r>
              <a:rPr lang="en-US" altLang="zh-CN" sz="1800" i="1" dirty="0" err="1">
                <a:solidFill>
                  <a:srgbClr val="0000FF"/>
                </a:solidFill>
                <a:latin typeface="Consolas" panose="020B0609020204030204" pitchFamily="49" charset="0"/>
                <a:ea typeface="楷体" panose="02010609060101010101" pitchFamily="49" charset="-122"/>
              </a:rPr>
              <a:t>i</a:t>
            </a:r>
            <a:r>
              <a:rPr lang="en-US" altLang="zh-CN" sz="1800" i="1" dirty="0">
                <a:solidFill>
                  <a:srgbClr val="0000FF"/>
                </a:solidFill>
                <a:latin typeface="Consolas" panose="020B0609020204030204" pitchFamily="49" charset="0"/>
                <a:ea typeface="楷体" panose="02010609060101010101" pitchFamily="49" charset="-122"/>
              </a:rPr>
              <a:t>]&gt;a[j]</a:t>
            </a:r>
            <a:r>
              <a:rPr lang="zh-CN" altLang="en-US"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0</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err="1">
                <a:solidFill>
                  <a:srgbClr val="0000FF"/>
                </a:solidFill>
                <a:latin typeface="Consolas" panose="020B0609020204030204" pitchFamily="49" charset="0"/>
                <a:ea typeface="楷体" panose="02010609060101010101" pitchFamily="49" charset="-122"/>
              </a:rPr>
              <a:t>i</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n-1</a:t>
            </a:r>
            <a:r>
              <a:rPr lang="zh-CN" altLang="en-US"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0</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j</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i-1</a:t>
            </a:r>
            <a:endParaRPr lang="zh-CN" altLang="zh-CN" sz="1800" i="1" dirty="0">
              <a:solidFill>
                <a:srgbClr val="0000FF"/>
              </a:solidFill>
              <a:latin typeface="Consolas" panose="020B0609020204030204" pitchFamily="49" charset="0"/>
              <a:ea typeface="楷体" panose="02010609060101010101" pitchFamily="49" charset="-122"/>
            </a:endParaRPr>
          </a:p>
        </p:txBody>
      </p:sp>
      <p:sp>
        <p:nvSpPr>
          <p:cNvPr id="4" name="TextBox 3"/>
          <p:cNvSpPr txBox="1"/>
          <p:nvPr/>
        </p:nvSpPr>
        <p:spPr>
          <a:xfrm>
            <a:off x="875920" y="4786322"/>
            <a:ext cx="7358114" cy="460375"/>
          </a:xfrm>
          <a:prstGeom prst="rect">
            <a:avLst/>
          </a:prstGeom>
          <a:noFill/>
        </p:spPr>
        <p:txBody>
          <a:bodyPr wrap="square" rtlCol="0">
            <a:spAutoFit/>
          </a:bodyPr>
          <a:lstStyle/>
          <a:p>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求出</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后</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其中最大元素即为所求</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9903E2E9-6960-88CD-57A4-ABB5DFFADD84}"/>
              </a:ext>
            </a:extLst>
          </p:cNvPr>
          <p:cNvGraphicFramePr>
            <a:graphicFrameLocks noGrp="1"/>
          </p:cNvGraphicFramePr>
          <p:nvPr>
            <p:extLst>
              <p:ext uri="{D42A27DB-BD31-4B8C-83A1-F6EECF244321}">
                <p14:modId xmlns:p14="http://schemas.microsoft.com/office/powerpoint/2010/main" val="157655478"/>
              </p:ext>
            </p:extLst>
          </p:nvPr>
        </p:nvGraphicFramePr>
        <p:xfrm>
          <a:off x="335360" y="3717032"/>
          <a:ext cx="8128000" cy="13716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902788446"/>
                    </a:ext>
                  </a:extLst>
                </a:gridCol>
                <a:gridCol w="812800">
                  <a:extLst>
                    <a:ext uri="{9D8B030D-6E8A-4147-A177-3AD203B41FA5}">
                      <a16:colId xmlns:a16="http://schemas.microsoft.com/office/drawing/2014/main" val="392550710"/>
                    </a:ext>
                  </a:extLst>
                </a:gridCol>
                <a:gridCol w="812800">
                  <a:extLst>
                    <a:ext uri="{9D8B030D-6E8A-4147-A177-3AD203B41FA5}">
                      <a16:colId xmlns:a16="http://schemas.microsoft.com/office/drawing/2014/main" val="4113948958"/>
                    </a:ext>
                  </a:extLst>
                </a:gridCol>
                <a:gridCol w="812800">
                  <a:extLst>
                    <a:ext uri="{9D8B030D-6E8A-4147-A177-3AD203B41FA5}">
                      <a16:colId xmlns:a16="http://schemas.microsoft.com/office/drawing/2014/main" val="1413765924"/>
                    </a:ext>
                  </a:extLst>
                </a:gridCol>
                <a:gridCol w="812800">
                  <a:extLst>
                    <a:ext uri="{9D8B030D-6E8A-4147-A177-3AD203B41FA5}">
                      <a16:colId xmlns:a16="http://schemas.microsoft.com/office/drawing/2014/main" val="1784052048"/>
                    </a:ext>
                  </a:extLst>
                </a:gridCol>
                <a:gridCol w="812800">
                  <a:extLst>
                    <a:ext uri="{9D8B030D-6E8A-4147-A177-3AD203B41FA5}">
                      <a16:colId xmlns:a16="http://schemas.microsoft.com/office/drawing/2014/main" val="4030432467"/>
                    </a:ext>
                  </a:extLst>
                </a:gridCol>
                <a:gridCol w="812800">
                  <a:extLst>
                    <a:ext uri="{9D8B030D-6E8A-4147-A177-3AD203B41FA5}">
                      <a16:colId xmlns:a16="http://schemas.microsoft.com/office/drawing/2014/main" val="2773124724"/>
                    </a:ext>
                  </a:extLst>
                </a:gridCol>
                <a:gridCol w="812800">
                  <a:extLst>
                    <a:ext uri="{9D8B030D-6E8A-4147-A177-3AD203B41FA5}">
                      <a16:colId xmlns:a16="http://schemas.microsoft.com/office/drawing/2014/main" val="3086106545"/>
                    </a:ext>
                  </a:extLst>
                </a:gridCol>
                <a:gridCol w="812800">
                  <a:extLst>
                    <a:ext uri="{9D8B030D-6E8A-4147-A177-3AD203B41FA5}">
                      <a16:colId xmlns:a16="http://schemas.microsoft.com/office/drawing/2014/main" val="2158360388"/>
                    </a:ext>
                  </a:extLst>
                </a:gridCol>
                <a:gridCol w="812800">
                  <a:extLst>
                    <a:ext uri="{9D8B030D-6E8A-4147-A177-3AD203B41FA5}">
                      <a16:colId xmlns:a16="http://schemas.microsoft.com/office/drawing/2014/main" val="2886301317"/>
                    </a:ext>
                  </a:extLst>
                </a:gridCol>
              </a:tblGrid>
              <a:tr h="370840">
                <a:tc>
                  <a:txBody>
                    <a:bodyPr/>
                    <a:lstStyle/>
                    <a:p>
                      <a:r>
                        <a:rPr lang="en-US" altLang="zh-CN" sz="2400" b="1" dirty="0" err="1">
                          <a:solidFill>
                            <a:srgbClr val="FF0000"/>
                          </a:solidFill>
                        </a:rPr>
                        <a:t>i</a:t>
                      </a:r>
                      <a:endParaRPr lang="zh-CN" altLang="en-US" sz="2400" b="1" dirty="0">
                        <a:solidFill>
                          <a:srgbClr val="FF0000"/>
                        </a:solidFill>
                      </a:endParaRPr>
                    </a:p>
                  </a:txBody>
                  <a:tcPr/>
                </a:tc>
                <a:tc>
                  <a:txBody>
                    <a:bodyPr/>
                    <a:lstStyle/>
                    <a:p>
                      <a:r>
                        <a:rPr lang="en-US" altLang="zh-CN" sz="2400" b="1" kern="1200" dirty="0">
                          <a:solidFill>
                            <a:srgbClr val="FF0000"/>
                          </a:solidFill>
                          <a:latin typeface="+mn-lt"/>
                          <a:ea typeface="+mn-ea"/>
                          <a:cs typeface="+mn-cs"/>
                        </a:rPr>
                        <a:t>0</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1</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2</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3</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4</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5</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6</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7</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8</a:t>
                      </a:r>
                      <a:endParaRPr lang="zh-CN" altLang="en-US" sz="2400" b="1" kern="1200" dirty="0">
                        <a:solidFill>
                          <a:srgbClr val="FF0000"/>
                        </a:solidFill>
                        <a:latin typeface="+mn-lt"/>
                        <a:ea typeface="+mn-ea"/>
                        <a:cs typeface="+mn-cs"/>
                      </a:endParaRPr>
                    </a:p>
                  </a:txBody>
                  <a:tcPr/>
                </a:tc>
                <a:extLst>
                  <a:ext uri="{0D108BD9-81ED-4DB2-BD59-A6C34878D82A}">
                    <a16:rowId xmlns:a16="http://schemas.microsoft.com/office/drawing/2014/main" val="3601613626"/>
                  </a:ext>
                </a:extLst>
              </a:tr>
              <a:tr h="370840">
                <a:tc>
                  <a:txBody>
                    <a:bodyPr/>
                    <a:lstStyle/>
                    <a:p>
                      <a:r>
                        <a:rPr lang="en-US" altLang="zh-CN" sz="2400" b="1" dirty="0">
                          <a:solidFill>
                            <a:srgbClr val="FF0000"/>
                          </a:solidFill>
                        </a:rPr>
                        <a:t>a[</a:t>
                      </a:r>
                      <a:r>
                        <a:rPr lang="en-US" altLang="zh-CN" sz="2400" b="1" dirty="0" err="1">
                          <a:solidFill>
                            <a:srgbClr val="FF0000"/>
                          </a:solidFill>
                        </a:rPr>
                        <a:t>i</a:t>
                      </a:r>
                      <a:r>
                        <a:rPr lang="en-US" altLang="zh-CN" sz="2400" b="1" dirty="0">
                          <a:solidFill>
                            <a:srgbClr val="FF0000"/>
                          </a:solidFill>
                        </a:rPr>
                        <a:t>]</a:t>
                      </a:r>
                      <a:endParaRPr lang="zh-CN" altLang="en-US" sz="2400" b="1" dirty="0">
                        <a:solidFill>
                          <a:srgbClr val="FF0000"/>
                        </a:solidFill>
                      </a:endParaRPr>
                    </a:p>
                  </a:txBody>
                  <a:tcPr/>
                </a:tc>
                <a:tc>
                  <a:txBody>
                    <a:bodyPr/>
                    <a:lstStyle/>
                    <a:p>
                      <a:r>
                        <a:rPr lang="en-US" altLang="zh-CN" sz="2400" b="1" kern="1200" dirty="0">
                          <a:solidFill>
                            <a:srgbClr val="FF0000"/>
                          </a:solidFill>
                          <a:latin typeface="+mn-lt"/>
                          <a:ea typeface="+mn-ea"/>
                          <a:cs typeface="+mn-cs"/>
                        </a:rPr>
                        <a:t>2</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1</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5</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3</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6</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4</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8</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9</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7</a:t>
                      </a:r>
                      <a:endParaRPr lang="zh-CN" altLang="en-US" sz="2400" b="1" kern="1200" dirty="0">
                        <a:solidFill>
                          <a:srgbClr val="FF0000"/>
                        </a:solidFill>
                        <a:latin typeface="+mn-lt"/>
                        <a:ea typeface="+mn-ea"/>
                        <a:cs typeface="+mn-cs"/>
                      </a:endParaRPr>
                    </a:p>
                  </a:txBody>
                  <a:tcPr/>
                </a:tc>
                <a:extLst>
                  <a:ext uri="{0D108BD9-81ED-4DB2-BD59-A6C34878D82A}">
                    <a16:rowId xmlns:a16="http://schemas.microsoft.com/office/drawing/2014/main" val="2101879307"/>
                  </a:ext>
                </a:extLst>
              </a:tr>
              <a:tr h="370840">
                <a:tc>
                  <a:txBody>
                    <a:bodyPr/>
                    <a:lstStyle/>
                    <a:p>
                      <a:r>
                        <a:rPr lang="en-US" altLang="zh-CN" sz="2400" b="1" dirty="0" err="1">
                          <a:solidFill>
                            <a:srgbClr val="FF0000"/>
                          </a:solidFill>
                        </a:rPr>
                        <a:t>dp</a:t>
                      </a:r>
                      <a:r>
                        <a:rPr lang="en-US" altLang="zh-CN" sz="2400" b="1" dirty="0">
                          <a:solidFill>
                            <a:srgbClr val="FF0000"/>
                          </a:solidFill>
                        </a:rPr>
                        <a:t>[</a:t>
                      </a:r>
                      <a:r>
                        <a:rPr lang="en-US" altLang="zh-CN" sz="2400" b="1" dirty="0" err="1">
                          <a:solidFill>
                            <a:srgbClr val="FF0000"/>
                          </a:solidFill>
                        </a:rPr>
                        <a:t>i</a:t>
                      </a:r>
                      <a:r>
                        <a:rPr lang="en-US" altLang="zh-CN" sz="2400" b="1" dirty="0">
                          <a:solidFill>
                            <a:srgbClr val="FF0000"/>
                          </a:solidFill>
                        </a:rPr>
                        <a:t>]</a:t>
                      </a:r>
                      <a:endParaRPr lang="zh-CN" altLang="en-US" sz="2400" b="1" dirty="0">
                        <a:solidFill>
                          <a:srgbClr val="FF0000"/>
                        </a:solidFill>
                      </a:endParaRPr>
                    </a:p>
                  </a:txBody>
                  <a:tcPr/>
                </a:tc>
                <a:tc>
                  <a:txBody>
                    <a:bodyPr/>
                    <a:lstStyle/>
                    <a:p>
                      <a:r>
                        <a:rPr lang="en-US" altLang="zh-CN" sz="2400" b="1" kern="1200" dirty="0">
                          <a:solidFill>
                            <a:srgbClr val="FF0000"/>
                          </a:solidFill>
                          <a:latin typeface="+mn-lt"/>
                          <a:ea typeface="+mn-ea"/>
                          <a:cs typeface="+mn-cs"/>
                        </a:rPr>
                        <a:t>1</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1</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2</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2</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3</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3</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4</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5</a:t>
                      </a:r>
                      <a:endParaRPr lang="zh-CN" altLang="en-US" sz="2400" b="1" kern="1200" dirty="0">
                        <a:solidFill>
                          <a:srgbClr val="FF0000"/>
                        </a:solidFill>
                        <a:latin typeface="+mn-lt"/>
                        <a:ea typeface="+mn-ea"/>
                        <a:cs typeface="+mn-cs"/>
                      </a:endParaRPr>
                    </a:p>
                  </a:txBody>
                  <a:tcPr/>
                </a:tc>
                <a:tc>
                  <a:txBody>
                    <a:bodyPr/>
                    <a:lstStyle/>
                    <a:p>
                      <a:r>
                        <a:rPr lang="en-US" altLang="zh-CN" sz="2400" b="1" kern="1200" dirty="0">
                          <a:solidFill>
                            <a:srgbClr val="FF0000"/>
                          </a:solidFill>
                          <a:latin typeface="+mn-lt"/>
                          <a:ea typeface="+mn-ea"/>
                          <a:cs typeface="+mn-cs"/>
                        </a:rPr>
                        <a:t>4</a:t>
                      </a:r>
                      <a:endParaRPr lang="zh-CN" altLang="en-US" sz="2400" b="1" kern="1200" dirty="0">
                        <a:solidFill>
                          <a:srgbClr val="FF0000"/>
                        </a:solidFill>
                        <a:latin typeface="+mn-lt"/>
                        <a:ea typeface="+mn-ea"/>
                        <a:cs typeface="+mn-cs"/>
                      </a:endParaRPr>
                    </a:p>
                  </a:txBody>
                  <a:tcPr/>
                </a:tc>
                <a:extLst>
                  <a:ext uri="{0D108BD9-81ED-4DB2-BD59-A6C34878D82A}">
                    <a16:rowId xmlns:a16="http://schemas.microsoft.com/office/drawing/2014/main" val="2366320687"/>
                  </a:ext>
                </a:extLst>
              </a:tr>
            </a:tbl>
          </a:graphicData>
        </a:graphic>
      </p:graphicFrame>
      <p:sp>
        <p:nvSpPr>
          <p:cNvPr id="3" name="Text Box 3">
            <a:extLst>
              <a:ext uri="{FF2B5EF4-FFF2-40B4-BE49-F238E27FC236}">
                <a16:creationId xmlns:a16="http://schemas.microsoft.com/office/drawing/2014/main" id="{435856FA-765D-74BA-7614-833746378151}"/>
              </a:ext>
            </a:extLst>
          </p:cNvPr>
          <p:cNvSpPr txBox="1">
            <a:spLocks noChangeArrowheads="1"/>
          </p:cNvSpPr>
          <p:nvPr/>
        </p:nvSpPr>
        <p:spPr bwMode="auto">
          <a:xfrm>
            <a:off x="365260" y="1916940"/>
            <a:ext cx="7715304" cy="1189990"/>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1800" i="1" dirty="0">
                <a:solidFill>
                  <a:srgbClr val="0000FF"/>
                </a:solidFill>
                <a:latin typeface="Consolas" panose="020B0609020204030204" pitchFamily="49" charset="0"/>
                <a:ea typeface="楷体" panose="02010609060101010101" pitchFamily="49" charset="-122"/>
              </a:rPr>
              <a:t>0</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err="1">
                <a:solidFill>
                  <a:srgbClr val="0000FF"/>
                </a:solidFill>
                <a:latin typeface="Consolas" panose="020B0609020204030204" pitchFamily="49" charset="0"/>
                <a:ea typeface="楷体" panose="02010609060101010101" pitchFamily="49" charset="-122"/>
              </a:rPr>
              <a:t>i</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n-1</a:t>
            </a:r>
            <a:endParaRPr lang="zh-CN" altLang="zh-CN" sz="1800" i="1" dirty="0">
              <a:solidFill>
                <a:srgbClr val="0000FF"/>
              </a:solidFill>
              <a:latin typeface="Consolas" panose="020B0609020204030204" pitchFamily="49" charset="0"/>
              <a:ea typeface="楷体" panose="02010609060101010101" pitchFamily="49" charset="-122"/>
            </a:endParaRPr>
          </a:p>
          <a:p>
            <a:pPr>
              <a:lnSpc>
                <a:spcPct val="150000"/>
              </a:lnSpc>
            </a:pP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zh-CN" sz="1800" i="1" dirty="0">
                <a:solidFill>
                  <a:srgbClr val="0000FF"/>
                </a:solidFill>
                <a:latin typeface="Consolas" panose="020B0609020204030204" pitchFamily="49" charset="0"/>
                <a:ea typeface="楷体" panose="02010609060101010101" pitchFamily="49" charset="-122"/>
              </a:rPr>
              <a:t>若</a:t>
            </a:r>
            <a:r>
              <a:rPr lang="en-US" altLang="zh-CN" sz="1800" i="1" dirty="0">
                <a:solidFill>
                  <a:srgbClr val="0000FF"/>
                </a:solidFill>
                <a:latin typeface="Consolas" panose="020B0609020204030204" pitchFamily="49" charset="0"/>
                <a:ea typeface="楷体" panose="02010609060101010101" pitchFamily="49" charset="-122"/>
              </a:rPr>
              <a:t>a[</a:t>
            </a:r>
            <a:r>
              <a:rPr lang="en-US" altLang="zh-CN" sz="1800" i="1" dirty="0" err="1">
                <a:solidFill>
                  <a:srgbClr val="0000FF"/>
                </a:solidFill>
                <a:latin typeface="Consolas" panose="020B0609020204030204" pitchFamily="49" charset="0"/>
                <a:ea typeface="楷体" panose="02010609060101010101" pitchFamily="49" charset="-122"/>
              </a:rPr>
              <a:t>i</a:t>
            </a:r>
            <a:r>
              <a:rPr lang="en-US" altLang="zh-CN" sz="1800" i="1" dirty="0">
                <a:solidFill>
                  <a:srgbClr val="0000FF"/>
                </a:solidFill>
                <a:latin typeface="Consolas" panose="020B0609020204030204" pitchFamily="49" charset="0"/>
                <a:ea typeface="楷体" panose="02010609060101010101" pitchFamily="49" charset="-122"/>
              </a:rPr>
              <a:t>]&gt;a[j]</a:t>
            </a:r>
            <a:r>
              <a:rPr lang="zh-CN" altLang="en-US"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0</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err="1">
                <a:solidFill>
                  <a:srgbClr val="0000FF"/>
                </a:solidFill>
                <a:latin typeface="Consolas" panose="020B0609020204030204" pitchFamily="49" charset="0"/>
                <a:ea typeface="楷体" panose="02010609060101010101" pitchFamily="49" charset="-122"/>
              </a:rPr>
              <a:t>i</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n-1</a:t>
            </a:r>
            <a:r>
              <a:rPr lang="zh-CN" altLang="en-US"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0</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j</a:t>
            </a:r>
            <a:r>
              <a:rPr lang="zh-CN" altLang="zh-CN" sz="1800" i="1" dirty="0">
                <a:solidFill>
                  <a:srgbClr val="0000FF"/>
                </a:solidFill>
                <a:latin typeface="Consolas" panose="020B0609020204030204" pitchFamily="49" charset="0"/>
                <a:ea typeface="楷体" panose="02010609060101010101" pitchFamily="49" charset="-122"/>
              </a:rPr>
              <a:t>≤</a:t>
            </a:r>
            <a:r>
              <a:rPr lang="en-US" altLang="zh-CN" sz="1800" i="1" dirty="0">
                <a:solidFill>
                  <a:srgbClr val="0000FF"/>
                </a:solidFill>
                <a:latin typeface="Consolas" panose="020B0609020204030204" pitchFamily="49" charset="0"/>
                <a:ea typeface="楷体" panose="02010609060101010101" pitchFamily="49" charset="-122"/>
              </a:rPr>
              <a:t>i-1</a:t>
            </a:r>
            <a:endParaRPr lang="zh-CN" altLang="zh-CN" sz="1800" i="1" dirty="0">
              <a:solidFill>
                <a:srgbClr val="0000FF"/>
              </a:solidFill>
              <a:latin typeface="Consolas" panose="020B0609020204030204" pitchFamily="49" charset="0"/>
              <a:ea typeface="楷体" panose="02010609060101010101" pitchFamily="49" charset="-122"/>
            </a:endParaRPr>
          </a:p>
        </p:txBody>
      </p:sp>
    </p:spTree>
    <p:extLst>
      <p:ext uri="{BB962C8B-B14F-4D97-AF65-F5344CB8AC3E}">
        <p14:creationId xmlns:p14="http://schemas.microsoft.com/office/powerpoint/2010/main" val="413624891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199456" y="1115060"/>
            <a:ext cx="6644005" cy="5742940"/>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80000" bIns="180000" rtlCol="0">
            <a:noAutofit/>
          </a:bodyPr>
          <a:lstStyle/>
          <a:p>
            <a:r>
              <a:rPr lang="en-US" altLang="zh-CN" sz="18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楷体" panose="02010609060101010101" pitchFamily="49" charset="-122"/>
                <a:cs typeface="Consolas" panose="020B0609020204030204" pitchFamily="49" charset="0"/>
              </a:rPr>
              <a:t>问题表示</a:t>
            </a: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a[]={2</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n=sizeof(a)/sizeof(a[0]);</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楷体" panose="02010609060101010101" pitchFamily="49" charset="-122"/>
                <a:cs typeface="Consolas" panose="020B0609020204030204" pitchFamily="49" charset="0"/>
              </a:rPr>
              <a:t>求解结果表示</a:t>
            </a: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ans=0;</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dp[MAX];</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void solve(int a[]</a:t>
            </a:r>
            <a:r>
              <a:rPr lang="zh-CN" altLang="en-US"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int n)</a:t>
            </a:r>
            <a:endParaRPr lang="zh-CN" altLang="zh-CN" sz="180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int i</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j;</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for(i=0;i&lt;n;i++)</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dp[i]=1;</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for(j=0;j&lt;i;j++)</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if (a[i]&gt;a[j])</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dp[i]=max(dp[i]</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dp[j]+1);</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ans=dp[0];</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for(i=1;i&lt;n;i++)</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ans=max(ans</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dp[i]);</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83871" y="1053136"/>
            <a:ext cx="7572428" cy="1147558"/>
          </a:xfrm>
          <a:prstGeom prst="rect">
            <a:avLst/>
          </a:prstGeom>
          <a:noFill/>
        </p:spPr>
        <p:txBody>
          <a:bodyPr wrap="square" rtlCol="0">
            <a:spAutoFit/>
          </a:bodyPr>
          <a:lstStyle/>
          <a:p>
            <a:pPr>
              <a:lnSpc>
                <a:spcPct val="150000"/>
              </a:lnSpc>
            </a:pP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【算法分析】</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solve()</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算法中含两重循环</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时间复杂度为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O(</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baseline="30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55" y="818515"/>
            <a:ext cx="8042910" cy="589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标题"/>
          <p:cNvGrpSpPr/>
          <p:nvPr/>
        </p:nvGrpSpPr>
        <p:grpSpPr>
          <a:xfrm>
            <a:off x="212496" y="127068"/>
            <a:ext cx="5586761" cy="547931"/>
            <a:chOff x="334963" y="114271"/>
            <a:chExt cx="8886240" cy="492752"/>
          </a:xfrm>
        </p:grpSpPr>
        <p:sp>
          <p:nvSpPr>
            <p:cNvPr id="35" name="基础扎实 / Strong Preparation"/>
            <p:cNvSpPr txBox="1"/>
            <p:nvPr/>
          </p:nvSpPr>
          <p:spPr>
            <a:xfrm>
              <a:off x="1003300" y="114271"/>
              <a:ext cx="8217903" cy="461410"/>
            </a:xfrm>
            <a:prstGeom prst="rect">
              <a:avLst/>
            </a:prstGeom>
            <a:noFill/>
          </p:spPr>
          <p:txBody>
            <a:bodyPr wrap="square" lIns="68549" tIns="34274" rIns="68549" bIns="34274" rtlCol="0">
              <a:spAutoFit/>
            </a:bodyPr>
            <a:lstStyle/>
            <a:p>
              <a:pPr algn="just" defTabSz="914400">
                <a:buClr>
                  <a:prstClr val="white"/>
                </a:buClr>
              </a:pPr>
              <a:r>
                <a:rPr lang="en-US" altLang="zh-CN" sz="2900" b="1" dirty="0">
                  <a:solidFill>
                    <a:prstClr val="white"/>
                  </a:solidFill>
                  <a:sym typeface="Arial" panose="020B0604020202020204" pitchFamily="34" charset="0"/>
                </a:rPr>
                <a:t>5.2 </a:t>
              </a:r>
              <a:r>
                <a:rPr lang="zh-CN" altLang="en-US" sz="2900" b="1" dirty="0">
                  <a:solidFill>
                    <a:prstClr val="white"/>
                  </a:solidFill>
                  <a:sym typeface="Arial" panose="020B0604020202020204" pitchFamily="34" charset="0"/>
                </a:rPr>
                <a:t>斐波那契额数列</a:t>
              </a:r>
            </a:p>
          </p:txBody>
        </p:sp>
        <p:sp>
          <p:nvSpPr>
            <p:cNvPr id="36" name="齿轮"/>
            <p:cNvSpPr>
              <a:spLocks noChangeAspect="1"/>
            </p:cNvSpPr>
            <p:nvPr/>
          </p:nvSpPr>
          <p:spPr bwMode="auto">
            <a:xfrm>
              <a:off x="334963" y="121637"/>
              <a:ext cx="484428" cy="485386"/>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chemeClr val="bg1"/>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14400"/>
              <a:endParaRPr lang="zh-CN" altLang="en-US" sz="100">
                <a:solidFill>
                  <a:srgbClr val="1C666E"/>
                </a:solidFill>
                <a:sym typeface="Arial" panose="020B0604020202020204" pitchFamily="34" charset="0"/>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76935" y="1700530"/>
            <a:ext cx="8387417" cy="3599815"/>
          </a:xfrm>
          <a:prstGeom prst="rect">
            <a:avLst/>
          </a:prstGeom>
          <a:noFill/>
          <a:ln w="9525">
            <a:noFill/>
            <a:miter lim="800000"/>
          </a:ln>
          <a:effectLst/>
        </p:spPr>
        <p:txBody>
          <a:bodyPr wrap="square">
            <a:spAutoFit/>
          </a:bodyPr>
          <a:lstStyle/>
          <a:p>
            <a:pPr algn="l">
              <a:lnSpc>
                <a:spcPct val="150000"/>
              </a:lnSpc>
              <a:spcBef>
                <a:spcPct val="5000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问题描述</a:t>
            </a:r>
            <a:r>
              <a:rPr lang="en-US" altLang="zh-CN" dirty="0">
                <a:solidFill>
                  <a:srgbClr val="FF0000"/>
                </a:solidFill>
                <a:latin typeface="华文楷体" panose="02010600040101010101" pitchFamily="2" charset="-122"/>
                <a:ea typeface="华文楷体" panose="02010600040101010101" pitchFamily="2" charset="-122"/>
              </a:rPr>
              <a:t>】</a:t>
            </a:r>
            <a:r>
              <a:rPr lang="zh-CN" altLang="pt-BR" dirty="0">
                <a:solidFill>
                  <a:srgbClr val="0000FF"/>
                </a:solidFill>
                <a:latin typeface="华文楷体" panose="02010600040101010101" pitchFamily="2" charset="-122"/>
                <a:ea typeface="华文楷体" panose="02010600040101010101" pitchFamily="2" charset="-122"/>
              </a:rPr>
              <a:t>有</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个重量分别为</a:t>
            </a:r>
            <a:r>
              <a:rPr lang="pt-BR"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pt-BR"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pt-BR"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pt-BR" altLang="zh-CN" i="1"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pt-BR"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的物品</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它们的价值分别为</a:t>
            </a:r>
            <a:r>
              <a:rPr lang="pt-BR"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v</a:t>
            </a:r>
            <a:r>
              <a:rPr lang="pt-BR"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v</a:t>
            </a:r>
            <a:r>
              <a:rPr lang="pt-BR" altLang="zh-CN"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v</a:t>
            </a:r>
            <a:r>
              <a:rPr lang="pt-BR" altLang="zh-CN" i="1" baseline="-250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pt-BR"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给定一个容量为</a:t>
            </a:r>
            <a:r>
              <a:rPr lang="pt-BR"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的背包。</a:t>
            </a:r>
            <a:endPar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gn="l">
              <a:lnSpc>
                <a:spcPct val="150000"/>
              </a:lnSpc>
              <a:spcBef>
                <a:spcPct val="50000"/>
              </a:spcBef>
            </a:pP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设计从这些物品中选取一部分物品放入该背包的方案</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每个物品要么选中要么不选中</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要求选中的物品不仅能够放到背包中</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而且</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重量和为</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zh-CN" altLang="pt-BR"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具有最大的价值。</a:t>
            </a:r>
          </a:p>
        </p:txBody>
      </p:sp>
      <p:sp>
        <p:nvSpPr>
          <p:cNvPr id="2" name="基础扎实 / Strong Preparation">
            <a:extLst>
              <a:ext uri="{FF2B5EF4-FFF2-40B4-BE49-F238E27FC236}">
                <a16:creationId xmlns:a16="http://schemas.microsoft.com/office/drawing/2014/main" id="{ABCEC27A-2FF4-D933-52E7-0679ED68A491}"/>
              </a:ext>
            </a:extLst>
          </p:cNvPr>
          <p:cNvSpPr txBox="1"/>
          <p:nvPr/>
        </p:nvSpPr>
        <p:spPr>
          <a:xfrm>
            <a:off x="2605230" y="367895"/>
            <a:ext cx="5868878" cy="561516"/>
          </a:xfrm>
          <a:prstGeom prst="rect">
            <a:avLst/>
          </a:prstGeom>
          <a:noFill/>
          <a:ln>
            <a:noFill/>
          </a:ln>
        </p:spPr>
        <p:txBody>
          <a:bodyPr wrap="square" lIns="68533" tIns="34266" rIns="68533" bIns="34266" rtlCol="0">
            <a:spAutoFit/>
          </a:bodyPr>
          <a:lstStyle/>
          <a:p>
            <a:pPr algn="ctr" defTabSz="950405" fontAlgn="auto">
              <a:spcBef>
                <a:spcPts val="0"/>
              </a:spcBef>
              <a:spcAft>
                <a:spcPts val="0"/>
              </a:spcAft>
              <a:buClr>
                <a:prstClr val="white"/>
              </a:buClr>
              <a:defRPr/>
            </a:pP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a:t>
            </a: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5</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 求解</a:t>
            </a:r>
            <a:r>
              <a:rPr lang="en-US" altLang="zh-CN"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0/1</a:t>
            </a:r>
            <a:r>
              <a:rPr lang="zh-CN" altLang="en-US" sz="3199" spc="50" dirty="0">
                <a:ln w="11430"/>
                <a:solidFill>
                  <a:srgbClr val="006600"/>
                </a:solidFill>
                <a:latin typeface="华文楷体" panose="02010600040101010101" pitchFamily="2" charset="-122"/>
                <a:ea typeface="华文楷体" panose="02010600040101010101" pitchFamily="2" charset="-122"/>
                <a:sym typeface="Arial" panose="020B0604020202020204" pitchFamily="34" charset="0"/>
              </a:rPr>
              <a:t>背包问题</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695400" y="1196752"/>
            <a:ext cx="8112125" cy="2907665"/>
          </a:xfrm>
          <a:prstGeom prst="rect">
            <a:avLst/>
          </a:prstGeom>
          <a:solidFill>
            <a:schemeClr val="accent1">
              <a:lumMod val="20000"/>
              <a:lumOff val="80000"/>
            </a:schemeClr>
          </a:solidFill>
          <a:ln w="38100" algn="ctr">
            <a:noFill/>
            <a:miter lim="800000"/>
          </a:ln>
          <a:effectLst/>
        </p:spPr>
        <p:txBody>
          <a:bodyPr wrap="square">
            <a:spAutoFit/>
          </a:bodyPr>
          <a:lstStyle/>
          <a:p>
            <a:pPr>
              <a:lnSpc>
                <a:spcPct val="150000"/>
              </a:lnSpc>
            </a:pPr>
            <a:r>
              <a:rPr lang="en-US" altLang="zh-CN" sz="22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对于可行的背包装载方案</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背包中物品的总重量不能超过背包的容量。</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最优方案是指所装入的物品价值最高</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v</a:t>
            </a:r>
            <a:r>
              <a:rPr lang="en-US" altLang="zh-CN" sz="2000" i="1" baseline="-2500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取</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取</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表示选取物品</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）取得最大值。</a:t>
            </a:r>
          </a:p>
          <a:p>
            <a:pPr>
              <a:lnSpc>
                <a:spcPct val="1500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在该问题中需要确定</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的值。假设按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的次序来确定</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的值</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对应</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次决策即</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个阶段。</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839416" y="1124744"/>
            <a:ext cx="7915275" cy="1322070"/>
          </a:xfrm>
          <a:prstGeom prst="rect">
            <a:avLst/>
          </a:prstGeom>
          <a:solidFill>
            <a:schemeClr val="accent1">
              <a:lumMod val="20000"/>
              <a:lumOff val="80000"/>
            </a:schemeClr>
          </a:solidFill>
          <a:ln w="38100" algn="ctr">
            <a:noFill/>
            <a:miter lim="800000"/>
          </a:ln>
          <a:effectLst/>
        </p:spPr>
        <p:txBody>
          <a:bodyPr wrap="square">
            <a:spAutoFit/>
          </a:bodyPr>
          <a:lstStyle/>
          <a:p>
            <a:pPr>
              <a:lnSpc>
                <a:spcPts val="3200"/>
              </a:lnSpc>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设置二维动态规划数组</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dp[</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表示背包剩余容量为</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r</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已考虑物品</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99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9900FF"/>
                </a:solidFill>
                <a:latin typeface="Consolas" panose="020B0609020204030204" pitchFamily="49" charset="0"/>
                <a:ea typeface="楷体" panose="02010609060101010101" pitchFamily="49" charset="-122"/>
                <a:cs typeface="Consolas" panose="020B0609020204030204" pitchFamily="49" charset="0"/>
              </a:rPr>
              <a:t>）时背包装入物品的最优价值</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。显然对应的状态转移方程如下：</a:t>
            </a:r>
          </a:p>
        </p:txBody>
      </p:sp>
      <p:sp>
        <p:nvSpPr>
          <p:cNvPr id="160774" name="Text Box 6"/>
          <p:cNvSpPr txBox="1">
            <a:spLocks noChangeArrowheads="1"/>
          </p:cNvSpPr>
          <p:nvPr/>
        </p:nvSpPr>
        <p:spPr bwMode="auto">
          <a:xfrm>
            <a:off x="1339796" y="6153944"/>
            <a:ext cx="7378700" cy="460375"/>
          </a:xfrm>
          <a:prstGeom prst="rect">
            <a:avLst/>
          </a:prstGeom>
          <a:noFill/>
          <a:ln w="38100" algn="ctr">
            <a:noFill/>
            <a:miter lim="800000"/>
          </a:ln>
          <a:effectLst/>
        </p:spPr>
        <p:txBody>
          <a:bodyPr wrap="square">
            <a:spAutoFit/>
          </a:bodyPr>
          <a:lstStyle/>
          <a:p>
            <a:pPr>
              <a:spcBef>
                <a:spcPct val="50000"/>
              </a:spcBef>
            </a:pP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这样，</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便是</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0/1</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背包问题的最优解。</a:t>
            </a:r>
          </a:p>
        </p:txBody>
      </p:sp>
      <p:sp>
        <p:nvSpPr>
          <p:cNvPr id="7" name="Text Box 3"/>
          <p:cNvSpPr txBox="1">
            <a:spLocks noChangeArrowheads="1"/>
          </p:cNvSpPr>
          <p:nvPr/>
        </p:nvSpPr>
        <p:spPr bwMode="auto">
          <a:xfrm>
            <a:off x="910536" y="2696369"/>
            <a:ext cx="7854315" cy="3267710"/>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][0]=0</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（背包不能装入任何物品</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总价值为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边界条件</a:t>
            </a:r>
            <a:r>
              <a:rPr lang="en-US" altLang="zh-CN" sz="1800" dirty="0" err="1">
                <a:solidFill>
                  <a:srgbClr val="006600"/>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][0]=0</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）―边界条件</a:t>
            </a:r>
          </a:p>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（没有任何物品可装入</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总价值为</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边界条件</a:t>
            </a:r>
            <a:r>
              <a:rPr lang="en-US" altLang="zh-CN" sz="1800" dirty="0" err="1">
                <a:solidFill>
                  <a:srgbClr val="006600"/>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W</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）―边界条件</a:t>
            </a:r>
          </a:p>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&lt;</a:t>
            </a:r>
            <a:r>
              <a:rPr lang="en-US" altLang="zh-CN" sz="1800" i="1" dirty="0">
                <a:solidFill>
                  <a:srgbClr val="006600"/>
                </a:solidFill>
                <a:latin typeface="Consolas" panose="020B0609020204030204" pitchFamily="49" charset="0"/>
                <a:ea typeface="仿宋" panose="02010609060101010101" pitchFamily="49" charset="-122"/>
                <a:cs typeface="Consolas" panose="020B0609020204030204" pitchFamily="49" charset="0"/>
              </a:rPr>
              <a:t>w</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时</a:t>
            </a:r>
            <a:r>
              <a:rPr lang="zh-CN" altLang="en-US" sz="18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物品</a:t>
            </a:r>
            <a:r>
              <a:rPr lang="en-US" altLang="zh-CN" sz="1800" dirty="0" err="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放不下</a:t>
            </a:r>
          </a:p>
          <a:p>
            <a:pPr>
              <a:lnSpc>
                <a:spcPct val="15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MAX{</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nSpc>
                <a:spcPct val="15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否则在不放入和放入物品</a:t>
            </a:r>
            <a:r>
              <a:rPr lang="en-US" altLang="zh-CN" sz="1800" i="1" dirty="0" err="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dirty="0">
                <a:solidFill>
                  <a:srgbClr val="006600"/>
                </a:solidFill>
                <a:latin typeface="Consolas" panose="020B0609020204030204" pitchFamily="49" charset="0"/>
                <a:ea typeface="仿宋" panose="02010609060101010101" pitchFamily="49" charset="-122"/>
                <a:cs typeface="Consolas" panose="020B0609020204030204" pitchFamily="49" charset="0"/>
              </a:rPr>
              <a:t>之间选最优解</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911424" y="1124744"/>
            <a:ext cx="7649210" cy="768350"/>
          </a:xfrm>
          <a:prstGeom prst="rect">
            <a:avLst/>
          </a:prstGeom>
          <a:noFill/>
          <a:ln w="38100" algn="ctr">
            <a:noFill/>
            <a:miter lim="800000"/>
          </a:ln>
          <a:effectLst/>
        </p:spPr>
        <p:txBody>
          <a:bodyPr wrap="square">
            <a:spAutoFit/>
          </a:bodyPr>
          <a:lstStyle/>
          <a:p>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当</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数组计算出来后</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推导出解向量</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的过程十分简单</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从</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开始：</a:t>
            </a:r>
          </a:p>
        </p:txBody>
      </p:sp>
      <p:sp>
        <p:nvSpPr>
          <p:cNvPr id="3" name="TextBox 2"/>
          <p:cNvSpPr txBox="1"/>
          <p:nvPr/>
        </p:nvSpPr>
        <p:spPr>
          <a:xfrm>
            <a:off x="806649" y="1932464"/>
            <a:ext cx="8072755" cy="2075312"/>
          </a:xfrm>
          <a:prstGeom prst="rect">
            <a:avLst/>
          </a:prstGeom>
          <a:noFill/>
        </p:spPr>
        <p:txBody>
          <a:bodyPr wrap="square" rtlCol="0">
            <a:spAutoFit/>
          </a:bodyPr>
          <a:lstStyle/>
          <a:p>
            <a:pPr>
              <a:lnSpc>
                <a:spcPct val="150000"/>
              </a:lnSpc>
            </a:pPr>
            <a:r>
              <a:rPr lang="en-US" altLang="zh-CN"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）若</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，若</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v</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置</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累计总价值</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maxv</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v</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递减剩余重量</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a:p>
            <a:pPr>
              <a:lnSpc>
                <a:spcPct val="150000"/>
              </a:lnSpc>
            </a:pP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2</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）若</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r</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表示物品</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放不下或者不放入物品</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置</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x</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
        <p:nvSpPr>
          <p:cNvPr id="4" name="Text Box 3"/>
          <p:cNvSpPr txBox="1">
            <a:spLocks noChangeArrowheads="1"/>
          </p:cNvSpPr>
          <p:nvPr/>
        </p:nvSpPr>
        <p:spPr bwMode="auto">
          <a:xfrm>
            <a:off x="1163519" y="4793139"/>
            <a:ext cx="7397115" cy="1744345"/>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当</a:t>
            </a:r>
            <a:r>
              <a:rPr lang="en-US" altLang="zh-CN" sz="1800" i="1">
                <a:solidFill>
                  <a:srgbClr val="006600"/>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&lt;</a:t>
            </a:r>
            <a:r>
              <a:rPr lang="en-US" altLang="zh-CN" sz="1800" i="1">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时</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物品</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放不下</a:t>
            </a:r>
          </a:p>
          <a:p>
            <a:pPr>
              <a:lnSpc>
                <a:spcPct val="200000"/>
              </a:lnSpc>
            </a:pP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dp[</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MAX{dp[</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dp[</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w</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v</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p>
          <a:p>
            <a:pPr>
              <a:lnSpc>
                <a:spcPct val="150000"/>
              </a:lnSpc>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否则在</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不</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放入和</a:t>
            </a:r>
            <a:r>
              <a:rPr lang="zh-CN"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放入</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物品</a:t>
            </a:r>
            <a:r>
              <a:rPr lang="en-US" altLang="zh-CN" sz="1800" i="1">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之间选最优解</a:t>
            </a:r>
          </a:p>
        </p:txBody>
      </p:sp>
      <p:grpSp>
        <p:nvGrpSpPr>
          <p:cNvPr id="12" name="组合 11"/>
          <p:cNvGrpSpPr/>
          <p:nvPr/>
        </p:nvGrpSpPr>
        <p:grpSpPr>
          <a:xfrm>
            <a:off x="1235211" y="3935566"/>
            <a:ext cx="6143668" cy="2002800"/>
            <a:chOff x="428596" y="2069142"/>
            <a:chExt cx="6143668" cy="2002800"/>
          </a:xfrm>
        </p:grpSpPr>
        <p:sp>
          <p:nvSpPr>
            <p:cNvPr id="5" name="矩形 4"/>
            <p:cNvSpPr/>
            <p:nvPr/>
          </p:nvSpPr>
          <p:spPr>
            <a:xfrm>
              <a:off x="428596" y="3643314"/>
              <a:ext cx="6143668" cy="428628"/>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7" name="直接连接符 6"/>
            <p:cNvCxnSpPr/>
            <p:nvPr/>
          </p:nvCxnSpPr>
          <p:spPr>
            <a:xfrm rot="5400000">
              <a:off x="2071670" y="2569208"/>
              <a:ext cx="1000132" cy="0"/>
            </a:xfrm>
            <a:prstGeom prst="line">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grpSp>
      <p:grpSp>
        <p:nvGrpSpPr>
          <p:cNvPr id="11" name="组合 10"/>
          <p:cNvGrpSpPr/>
          <p:nvPr/>
        </p:nvGrpSpPr>
        <p:grpSpPr>
          <a:xfrm>
            <a:off x="841539" y="2512854"/>
            <a:ext cx="6537340" cy="3240405"/>
            <a:chOff x="177800" y="1651000"/>
            <a:chExt cx="6537340" cy="3240405"/>
          </a:xfrm>
        </p:grpSpPr>
        <p:sp>
          <p:nvSpPr>
            <p:cNvPr id="8" name="矩形 7"/>
            <p:cNvSpPr/>
            <p:nvPr/>
          </p:nvSpPr>
          <p:spPr>
            <a:xfrm>
              <a:off x="571472" y="4156080"/>
              <a:ext cx="6143668" cy="428628"/>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任意多边形 9"/>
            <p:cNvSpPr/>
            <p:nvPr/>
          </p:nvSpPr>
          <p:spPr>
            <a:xfrm>
              <a:off x="177800" y="1651000"/>
              <a:ext cx="1447800" cy="3240405"/>
            </a:xfrm>
            <a:custGeom>
              <a:avLst/>
              <a:gdLst>
                <a:gd name="connsiteX0" fmla="*/ 1447800 w 1447800"/>
                <a:gd name="connsiteY0" fmla="*/ 0 h 2743200"/>
                <a:gd name="connsiteX1" fmla="*/ 977900 w 1447800"/>
                <a:gd name="connsiteY1" fmla="*/ 76200 h 2743200"/>
                <a:gd name="connsiteX2" fmla="*/ 508000 w 1447800"/>
                <a:gd name="connsiteY2" fmla="*/ 76200 h 2743200"/>
                <a:gd name="connsiteX3" fmla="*/ 114300 w 1447800"/>
                <a:gd name="connsiteY3" fmla="*/ 76200 h 2743200"/>
                <a:gd name="connsiteX4" fmla="*/ 25400 w 1447800"/>
                <a:gd name="connsiteY4" fmla="*/ 342900 h 2743200"/>
                <a:gd name="connsiteX5" fmla="*/ 12700 w 1447800"/>
                <a:gd name="connsiteY5" fmla="*/ 1219200 h 2743200"/>
                <a:gd name="connsiteX6" fmla="*/ 101600 w 1447800"/>
                <a:gd name="connsiteY6" fmla="*/ 2425700 h 2743200"/>
                <a:gd name="connsiteX7" fmla="*/ 419100 w 1447800"/>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743200">
                  <a:moveTo>
                    <a:pt x="1447800" y="0"/>
                  </a:moveTo>
                  <a:cubicBezTo>
                    <a:pt x="1291166" y="31750"/>
                    <a:pt x="1134533" y="63500"/>
                    <a:pt x="977900" y="76200"/>
                  </a:cubicBezTo>
                  <a:cubicBezTo>
                    <a:pt x="821267" y="88900"/>
                    <a:pt x="508000" y="76200"/>
                    <a:pt x="508000" y="76200"/>
                  </a:cubicBezTo>
                  <a:cubicBezTo>
                    <a:pt x="364067" y="76200"/>
                    <a:pt x="194733" y="31750"/>
                    <a:pt x="114300" y="76200"/>
                  </a:cubicBezTo>
                  <a:cubicBezTo>
                    <a:pt x="33867" y="120650"/>
                    <a:pt x="42333" y="152400"/>
                    <a:pt x="25400" y="342900"/>
                  </a:cubicBezTo>
                  <a:cubicBezTo>
                    <a:pt x="8467" y="533400"/>
                    <a:pt x="0" y="872067"/>
                    <a:pt x="12700" y="1219200"/>
                  </a:cubicBezTo>
                  <a:cubicBezTo>
                    <a:pt x="25400" y="1566333"/>
                    <a:pt x="33867" y="2171700"/>
                    <a:pt x="101600" y="2425700"/>
                  </a:cubicBezTo>
                  <a:cubicBezTo>
                    <a:pt x="169333" y="2679700"/>
                    <a:pt x="294216" y="2711450"/>
                    <a:pt x="419100" y="2743200"/>
                  </a:cubicBezTo>
                </a:path>
              </a:pathLst>
            </a:custGeom>
            <a:ln>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263352" y="188640"/>
            <a:ext cx="8072494" cy="1014730"/>
          </a:xfrm>
          <a:prstGeom prst="rect">
            <a:avLst/>
          </a:prstGeom>
          <a:solidFill>
            <a:schemeClr val="accent1">
              <a:lumMod val="20000"/>
              <a:lumOff val="80000"/>
            </a:schemeClr>
          </a:solidFill>
        </p:spPr>
        <p:txBody>
          <a:bodyPr wrap="square" rtlCol="0">
            <a:spAutoFit/>
          </a:bodyPr>
          <a:lstStyle/>
          <a:p>
            <a:pPr>
              <a:lnSpc>
                <a:spcPct val="150000"/>
              </a:lnSpc>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某</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0/1</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背包问题为</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（下标从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开始）</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123" name="TextBox 122"/>
          <p:cNvSpPr txBox="1"/>
          <p:nvPr/>
        </p:nvSpPr>
        <p:spPr>
          <a:xfrm>
            <a:off x="620542" y="1331648"/>
            <a:ext cx="1500198"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求出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grpSp>
        <p:nvGrpSpPr>
          <p:cNvPr id="127" name="组合 126"/>
          <p:cNvGrpSpPr/>
          <p:nvPr/>
        </p:nvGrpSpPr>
        <p:grpSpPr>
          <a:xfrm>
            <a:off x="1127448" y="1203370"/>
            <a:ext cx="6572296" cy="3714777"/>
            <a:chOff x="1357290" y="1785926"/>
            <a:chExt cx="6572296" cy="3714777"/>
          </a:xfrm>
        </p:grpSpPr>
        <p:sp>
          <p:nvSpPr>
            <p:cNvPr id="6" name="矩形 5"/>
            <p:cNvSpPr/>
            <p:nvPr/>
          </p:nvSpPr>
          <p:spPr>
            <a:xfrm>
              <a:off x="221454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 name="矩形 6"/>
            <p:cNvSpPr/>
            <p:nvPr/>
          </p:nvSpPr>
          <p:spPr>
            <a:xfrm>
              <a:off x="2214546" y="3357563"/>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 name="矩形 7"/>
            <p:cNvSpPr/>
            <p:nvPr/>
          </p:nvSpPr>
          <p:spPr>
            <a:xfrm>
              <a:off x="2214546" y="3786191"/>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 name="矩形 8"/>
            <p:cNvSpPr/>
            <p:nvPr/>
          </p:nvSpPr>
          <p:spPr>
            <a:xfrm>
              <a:off x="2214546" y="4214819"/>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0" name="矩形 9"/>
            <p:cNvSpPr/>
            <p:nvPr/>
          </p:nvSpPr>
          <p:spPr>
            <a:xfrm>
              <a:off x="2214546" y="4643447"/>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 name="矩形 10"/>
            <p:cNvSpPr/>
            <p:nvPr/>
          </p:nvSpPr>
          <p:spPr>
            <a:xfrm>
              <a:off x="2214546" y="507207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3" name="TextBox 12"/>
            <p:cNvSpPr txBox="1"/>
            <p:nvPr/>
          </p:nvSpPr>
          <p:spPr>
            <a:xfrm>
              <a:off x="222724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5" name="矩形 14"/>
            <p:cNvSpPr/>
            <p:nvPr/>
          </p:nvSpPr>
          <p:spPr>
            <a:xfrm>
              <a:off x="257173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6" name="矩形 15"/>
            <p:cNvSpPr/>
            <p:nvPr/>
          </p:nvSpPr>
          <p:spPr>
            <a:xfrm>
              <a:off x="257173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7" name="矩形 16"/>
            <p:cNvSpPr/>
            <p:nvPr/>
          </p:nvSpPr>
          <p:spPr>
            <a:xfrm>
              <a:off x="257173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8" name="矩形 17"/>
            <p:cNvSpPr/>
            <p:nvPr/>
          </p:nvSpPr>
          <p:spPr>
            <a:xfrm>
              <a:off x="257173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9" name="矩形 18"/>
            <p:cNvSpPr/>
            <p:nvPr/>
          </p:nvSpPr>
          <p:spPr>
            <a:xfrm>
              <a:off x="257173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0" name="矩形 19"/>
            <p:cNvSpPr/>
            <p:nvPr/>
          </p:nvSpPr>
          <p:spPr>
            <a:xfrm>
              <a:off x="257173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2" name="TextBox 21"/>
            <p:cNvSpPr txBox="1"/>
            <p:nvPr/>
          </p:nvSpPr>
          <p:spPr>
            <a:xfrm>
              <a:off x="258443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24" name="矩形 23"/>
            <p:cNvSpPr/>
            <p:nvPr/>
          </p:nvSpPr>
          <p:spPr>
            <a:xfrm>
              <a:off x="292892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5" name="矩形 24"/>
            <p:cNvSpPr/>
            <p:nvPr/>
          </p:nvSpPr>
          <p:spPr>
            <a:xfrm>
              <a:off x="292892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6" name="矩形 25"/>
            <p:cNvSpPr/>
            <p:nvPr/>
          </p:nvSpPr>
          <p:spPr>
            <a:xfrm>
              <a:off x="292892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7" name="矩形 26"/>
            <p:cNvSpPr/>
            <p:nvPr/>
          </p:nvSpPr>
          <p:spPr>
            <a:xfrm>
              <a:off x="292892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8" name="矩形 27"/>
            <p:cNvSpPr/>
            <p:nvPr/>
          </p:nvSpPr>
          <p:spPr>
            <a:xfrm>
              <a:off x="292892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6</a:t>
              </a:r>
            </a:p>
          </p:txBody>
        </p:sp>
        <p:sp>
          <p:nvSpPr>
            <p:cNvPr id="29" name="矩形 28"/>
            <p:cNvSpPr/>
            <p:nvPr/>
          </p:nvSpPr>
          <p:spPr>
            <a:xfrm>
              <a:off x="292892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31" name="TextBox 30"/>
            <p:cNvSpPr txBox="1"/>
            <p:nvPr/>
          </p:nvSpPr>
          <p:spPr>
            <a:xfrm>
              <a:off x="294162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33" name="矩形 32"/>
            <p:cNvSpPr/>
            <p:nvPr/>
          </p:nvSpPr>
          <p:spPr>
            <a:xfrm>
              <a:off x="328611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34" name="矩形 33"/>
            <p:cNvSpPr/>
            <p:nvPr/>
          </p:nvSpPr>
          <p:spPr>
            <a:xfrm>
              <a:off x="328611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35" name="矩形 34"/>
            <p:cNvSpPr/>
            <p:nvPr/>
          </p:nvSpPr>
          <p:spPr>
            <a:xfrm>
              <a:off x="328611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36" name="矩形 35"/>
            <p:cNvSpPr/>
            <p:nvPr/>
          </p:nvSpPr>
          <p:spPr>
            <a:xfrm>
              <a:off x="328611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6</a:t>
              </a:r>
            </a:p>
          </p:txBody>
        </p:sp>
        <p:sp>
          <p:nvSpPr>
            <p:cNvPr id="37" name="矩形 36"/>
            <p:cNvSpPr/>
            <p:nvPr/>
          </p:nvSpPr>
          <p:spPr>
            <a:xfrm>
              <a:off x="328611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6</a:t>
              </a:r>
            </a:p>
          </p:txBody>
        </p:sp>
        <p:sp>
          <p:nvSpPr>
            <p:cNvPr id="38" name="矩形 37"/>
            <p:cNvSpPr/>
            <p:nvPr/>
          </p:nvSpPr>
          <p:spPr>
            <a:xfrm>
              <a:off x="328611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40" name="TextBox 39"/>
            <p:cNvSpPr txBox="1"/>
            <p:nvPr/>
          </p:nvSpPr>
          <p:spPr>
            <a:xfrm>
              <a:off x="329881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42" name="矩形 41"/>
            <p:cNvSpPr/>
            <p:nvPr/>
          </p:nvSpPr>
          <p:spPr>
            <a:xfrm>
              <a:off x="364330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43" name="矩形 42"/>
            <p:cNvSpPr/>
            <p:nvPr/>
          </p:nvSpPr>
          <p:spPr>
            <a:xfrm>
              <a:off x="364330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44" name="矩形 43"/>
            <p:cNvSpPr/>
            <p:nvPr/>
          </p:nvSpPr>
          <p:spPr>
            <a:xfrm>
              <a:off x="364330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5" name="矩形 44"/>
            <p:cNvSpPr/>
            <p:nvPr/>
          </p:nvSpPr>
          <p:spPr>
            <a:xfrm>
              <a:off x="364330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6" name="矩形 45"/>
            <p:cNvSpPr/>
            <p:nvPr/>
          </p:nvSpPr>
          <p:spPr>
            <a:xfrm>
              <a:off x="364330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7" name="矩形 46"/>
            <p:cNvSpPr/>
            <p:nvPr/>
          </p:nvSpPr>
          <p:spPr>
            <a:xfrm>
              <a:off x="364330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9</a:t>
              </a:r>
            </a:p>
          </p:txBody>
        </p:sp>
        <p:sp>
          <p:nvSpPr>
            <p:cNvPr id="49" name="TextBox 48"/>
            <p:cNvSpPr txBox="1"/>
            <p:nvPr/>
          </p:nvSpPr>
          <p:spPr>
            <a:xfrm>
              <a:off x="365600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51" name="矩形 50"/>
            <p:cNvSpPr/>
            <p:nvPr/>
          </p:nvSpPr>
          <p:spPr>
            <a:xfrm>
              <a:off x="400049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2" name="矩形 51"/>
            <p:cNvSpPr/>
            <p:nvPr/>
          </p:nvSpPr>
          <p:spPr>
            <a:xfrm>
              <a:off x="400049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53" name="矩形 52"/>
            <p:cNvSpPr/>
            <p:nvPr/>
          </p:nvSpPr>
          <p:spPr>
            <a:xfrm>
              <a:off x="400049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54" name="矩形 53"/>
            <p:cNvSpPr/>
            <p:nvPr/>
          </p:nvSpPr>
          <p:spPr>
            <a:xfrm>
              <a:off x="400049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9</a:t>
              </a:r>
            </a:p>
          </p:txBody>
        </p:sp>
        <p:sp>
          <p:nvSpPr>
            <p:cNvPr id="55" name="矩形 54"/>
            <p:cNvSpPr/>
            <p:nvPr/>
          </p:nvSpPr>
          <p:spPr>
            <a:xfrm>
              <a:off x="4000496" y="4643447"/>
              <a:ext cx="357190" cy="428628"/>
            </a:xfrm>
            <a:prstGeom prst="rect">
              <a:avLst/>
            </a:prstGeom>
            <a:solidFill>
              <a:srgbClr val="92D05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9</a:t>
              </a:r>
            </a:p>
          </p:txBody>
        </p:sp>
        <p:sp>
          <p:nvSpPr>
            <p:cNvPr id="56" name="矩形 55"/>
            <p:cNvSpPr/>
            <p:nvPr/>
          </p:nvSpPr>
          <p:spPr>
            <a:xfrm>
              <a:off x="400049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9</a:t>
              </a:r>
            </a:p>
          </p:txBody>
        </p:sp>
        <p:sp>
          <p:nvSpPr>
            <p:cNvPr id="58" name="TextBox 57"/>
            <p:cNvSpPr txBox="1"/>
            <p:nvPr/>
          </p:nvSpPr>
          <p:spPr>
            <a:xfrm>
              <a:off x="401319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60" name="矩形 59"/>
            <p:cNvSpPr/>
            <p:nvPr/>
          </p:nvSpPr>
          <p:spPr>
            <a:xfrm>
              <a:off x="435768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1" name="矩形 60"/>
            <p:cNvSpPr/>
            <p:nvPr/>
          </p:nvSpPr>
          <p:spPr>
            <a:xfrm>
              <a:off x="435768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62" name="矩形 61"/>
            <p:cNvSpPr/>
            <p:nvPr/>
          </p:nvSpPr>
          <p:spPr>
            <a:xfrm>
              <a:off x="435768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9</a:t>
              </a:r>
            </a:p>
          </p:txBody>
        </p:sp>
        <p:sp>
          <p:nvSpPr>
            <p:cNvPr id="63" name="矩形 62"/>
            <p:cNvSpPr/>
            <p:nvPr/>
          </p:nvSpPr>
          <p:spPr>
            <a:xfrm>
              <a:off x="435768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64" name="矩形 63"/>
            <p:cNvSpPr/>
            <p:nvPr/>
          </p:nvSpPr>
          <p:spPr>
            <a:xfrm>
              <a:off x="435768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9</a:t>
              </a:r>
            </a:p>
          </p:txBody>
        </p:sp>
        <p:sp>
          <p:nvSpPr>
            <p:cNvPr id="65" name="矩形 64"/>
            <p:cNvSpPr/>
            <p:nvPr/>
          </p:nvSpPr>
          <p:spPr>
            <a:xfrm>
              <a:off x="435768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12</a:t>
              </a:r>
            </a:p>
          </p:txBody>
        </p:sp>
        <p:sp>
          <p:nvSpPr>
            <p:cNvPr id="67" name="TextBox 66"/>
            <p:cNvSpPr txBox="1"/>
            <p:nvPr/>
          </p:nvSpPr>
          <p:spPr>
            <a:xfrm>
              <a:off x="437038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69" name="矩形 68"/>
            <p:cNvSpPr/>
            <p:nvPr/>
          </p:nvSpPr>
          <p:spPr>
            <a:xfrm>
              <a:off x="471487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0" name="矩形 69"/>
            <p:cNvSpPr/>
            <p:nvPr/>
          </p:nvSpPr>
          <p:spPr>
            <a:xfrm>
              <a:off x="471487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71" name="矩形 70"/>
            <p:cNvSpPr/>
            <p:nvPr/>
          </p:nvSpPr>
          <p:spPr>
            <a:xfrm>
              <a:off x="471487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72" name="矩形 71"/>
            <p:cNvSpPr/>
            <p:nvPr/>
          </p:nvSpPr>
          <p:spPr>
            <a:xfrm>
              <a:off x="471487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9</a:t>
              </a:r>
            </a:p>
          </p:txBody>
        </p:sp>
        <p:sp>
          <p:nvSpPr>
            <p:cNvPr id="73" name="矩形 72"/>
            <p:cNvSpPr/>
            <p:nvPr/>
          </p:nvSpPr>
          <p:spPr>
            <a:xfrm>
              <a:off x="471487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10</a:t>
              </a:r>
            </a:p>
          </p:txBody>
        </p:sp>
        <p:sp>
          <p:nvSpPr>
            <p:cNvPr id="74" name="矩形 73"/>
            <p:cNvSpPr/>
            <p:nvPr/>
          </p:nvSpPr>
          <p:spPr>
            <a:xfrm>
              <a:off x="471487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12</a:t>
              </a:r>
            </a:p>
          </p:txBody>
        </p:sp>
        <p:sp>
          <p:nvSpPr>
            <p:cNvPr id="76" name="TextBox 75"/>
            <p:cNvSpPr txBox="1"/>
            <p:nvPr/>
          </p:nvSpPr>
          <p:spPr>
            <a:xfrm>
              <a:off x="472757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78" name="矩形 77"/>
            <p:cNvSpPr/>
            <p:nvPr/>
          </p:nvSpPr>
          <p:spPr>
            <a:xfrm>
              <a:off x="507206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9" name="矩形 78"/>
            <p:cNvSpPr/>
            <p:nvPr/>
          </p:nvSpPr>
          <p:spPr>
            <a:xfrm>
              <a:off x="507206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80" name="矩形 79"/>
            <p:cNvSpPr/>
            <p:nvPr/>
          </p:nvSpPr>
          <p:spPr>
            <a:xfrm>
              <a:off x="507206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81" name="矩形 80"/>
            <p:cNvSpPr/>
            <p:nvPr/>
          </p:nvSpPr>
          <p:spPr>
            <a:xfrm>
              <a:off x="507206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11</a:t>
              </a:r>
            </a:p>
          </p:txBody>
        </p:sp>
        <p:sp>
          <p:nvSpPr>
            <p:cNvPr id="82" name="矩形 81"/>
            <p:cNvSpPr/>
            <p:nvPr/>
          </p:nvSpPr>
          <p:spPr>
            <a:xfrm>
              <a:off x="507206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11</a:t>
              </a:r>
            </a:p>
          </p:txBody>
        </p:sp>
        <p:sp>
          <p:nvSpPr>
            <p:cNvPr id="83" name="矩形 82"/>
            <p:cNvSpPr/>
            <p:nvPr/>
          </p:nvSpPr>
          <p:spPr>
            <a:xfrm>
              <a:off x="507206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15</a:t>
              </a:r>
            </a:p>
          </p:txBody>
        </p:sp>
        <p:sp>
          <p:nvSpPr>
            <p:cNvPr id="85" name="TextBox 84"/>
            <p:cNvSpPr txBox="1"/>
            <p:nvPr/>
          </p:nvSpPr>
          <p:spPr>
            <a:xfrm>
              <a:off x="508476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86" name="矩形 85"/>
            <p:cNvSpPr/>
            <p:nvPr/>
          </p:nvSpPr>
          <p:spPr>
            <a:xfrm>
              <a:off x="542925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7" name="矩形 86"/>
            <p:cNvSpPr/>
            <p:nvPr/>
          </p:nvSpPr>
          <p:spPr>
            <a:xfrm>
              <a:off x="542925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88" name="矩形 87"/>
            <p:cNvSpPr/>
            <p:nvPr/>
          </p:nvSpPr>
          <p:spPr>
            <a:xfrm>
              <a:off x="542925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89" name="矩形 88"/>
            <p:cNvSpPr/>
            <p:nvPr/>
          </p:nvSpPr>
          <p:spPr>
            <a:xfrm>
              <a:off x="542925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11</a:t>
              </a:r>
            </a:p>
          </p:txBody>
        </p:sp>
        <p:sp>
          <p:nvSpPr>
            <p:cNvPr id="90" name="矩形 89"/>
            <p:cNvSpPr/>
            <p:nvPr/>
          </p:nvSpPr>
          <p:spPr>
            <a:xfrm>
              <a:off x="542925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13</a:t>
              </a:r>
            </a:p>
          </p:txBody>
        </p:sp>
        <p:sp>
          <p:nvSpPr>
            <p:cNvPr id="91" name="矩形 90"/>
            <p:cNvSpPr/>
            <p:nvPr/>
          </p:nvSpPr>
          <p:spPr>
            <a:xfrm>
              <a:off x="542925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15</a:t>
              </a:r>
            </a:p>
          </p:txBody>
        </p:sp>
        <p:sp>
          <p:nvSpPr>
            <p:cNvPr id="93" name="TextBox 92"/>
            <p:cNvSpPr txBox="1"/>
            <p:nvPr/>
          </p:nvSpPr>
          <p:spPr>
            <a:xfrm>
              <a:off x="5441956" y="253420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94" name="TextBox 93"/>
            <p:cNvSpPr txBox="1"/>
            <p:nvPr/>
          </p:nvSpPr>
          <p:spPr>
            <a:xfrm>
              <a:off x="1857356" y="2937431"/>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95" name="TextBox 94"/>
            <p:cNvSpPr txBox="1"/>
            <p:nvPr/>
          </p:nvSpPr>
          <p:spPr>
            <a:xfrm>
              <a:off x="1857356" y="339566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96" name="TextBox 95"/>
            <p:cNvSpPr txBox="1"/>
            <p:nvPr/>
          </p:nvSpPr>
          <p:spPr>
            <a:xfrm>
              <a:off x="1857356" y="3798891"/>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97" name="TextBox 96"/>
            <p:cNvSpPr txBox="1"/>
            <p:nvPr/>
          </p:nvSpPr>
          <p:spPr>
            <a:xfrm>
              <a:off x="1857356" y="4252919"/>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98" name="TextBox 97"/>
            <p:cNvSpPr txBox="1"/>
            <p:nvPr/>
          </p:nvSpPr>
          <p:spPr>
            <a:xfrm>
              <a:off x="1857356" y="46688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99" name="TextBox 98"/>
            <p:cNvSpPr txBox="1"/>
            <p:nvPr/>
          </p:nvSpPr>
          <p:spPr>
            <a:xfrm>
              <a:off x="1857356" y="5131371"/>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107" name="左大括号 106"/>
            <p:cNvSpPr/>
            <p:nvPr/>
          </p:nvSpPr>
          <p:spPr>
            <a:xfrm>
              <a:off x="1643042" y="3038473"/>
              <a:ext cx="214314" cy="2428892"/>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1357290" y="4067123"/>
              <a:ext cx="357190"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p>
          </p:txBody>
        </p:sp>
        <p:sp>
          <p:nvSpPr>
            <p:cNvPr id="109" name="左大括号 108"/>
            <p:cNvSpPr/>
            <p:nvPr/>
          </p:nvSpPr>
          <p:spPr>
            <a:xfrm rot="5400000">
              <a:off x="4071934" y="428604"/>
              <a:ext cx="214314" cy="3786214"/>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10" name="TextBox 109"/>
            <p:cNvSpPr txBox="1"/>
            <p:nvPr/>
          </p:nvSpPr>
          <p:spPr>
            <a:xfrm>
              <a:off x="4000496" y="1785926"/>
              <a:ext cx="428628"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r</a:t>
              </a:r>
            </a:p>
          </p:txBody>
        </p:sp>
        <p:sp>
          <p:nvSpPr>
            <p:cNvPr id="115" name="矩形 114"/>
            <p:cNvSpPr/>
            <p:nvPr/>
          </p:nvSpPr>
          <p:spPr>
            <a:xfrm>
              <a:off x="5786446" y="2928935"/>
              <a:ext cx="357190"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6" name="矩形 115"/>
            <p:cNvSpPr/>
            <p:nvPr/>
          </p:nvSpPr>
          <p:spPr>
            <a:xfrm>
              <a:off x="5786446" y="33575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117" name="矩形 116"/>
            <p:cNvSpPr/>
            <p:nvPr/>
          </p:nvSpPr>
          <p:spPr>
            <a:xfrm>
              <a:off x="5786446" y="37861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118" name="矩形 117"/>
            <p:cNvSpPr/>
            <p:nvPr/>
          </p:nvSpPr>
          <p:spPr>
            <a:xfrm>
              <a:off x="5786446" y="42148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14</a:t>
              </a:r>
            </a:p>
          </p:txBody>
        </p:sp>
        <p:sp>
          <p:nvSpPr>
            <p:cNvPr id="119" name="矩形 118"/>
            <p:cNvSpPr/>
            <p:nvPr/>
          </p:nvSpPr>
          <p:spPr>
            <a:xfrm>
              <a:off x="5786446" y="464344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14</a:t>
              </a:r>
            </a:p>
          </p:txBody>
        </p:sp>
        <p:sp>
          <p:nvSpPr>
            <p:cNvPr id="120" name="矩形 119"/>
            <p:cNvSpPr/>
            <p:nvPr/>
          </p:nvSpPr>
          <p:spPr>
            <a:xfrm>
              <a:off x="5786446" y="507207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15</a:t>
              </a:r>
            </a:p>
          </p:txBody>
        </p:sp>
        <p:sp>
          <p:nvSpPr>
            <p:cNvPr id="122" name="TextBox 121"/>
            <p:cNvSpPr txBox="1"/>
            <p:nvPr/>
          </p:nvSpPr>
          <p:spPr>
            <a:xfrm>
              <a:off x="5748346" y="2534203"/>
              <a:ext cx="538166"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10</a:t>
              </a:r>
            </a:p>
          </p:txBody>
        </p:sp>
        <p:sp>
          <p:nvSpPr>
            <p:cNvPr id="124" name="TextBox 123"/>
            <p:cNvSpPr txBox="1"/>
            <p:nvPr/>
          </p:nvSpPr>
          <p:spPr>
            <a:xfrm>
              <a:off x="6572264" y="2928934"/>
              <a:ext cx="1357322" cy="398780"/>
            </a:xfrm>
            <a:prstGeom prst="rect">
              <a:avLst/>
            </a:prstGeom>
            <a:noFill/>
          </p:spPr>
          <p:txBody>
            <a:bodyPr wrap="square" rtlCol="0">
              <a:spAutoFit/>
            </a:bodyPr>
            <a:lstStyle/>
            <a:p>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边界条件</a:t>
              </a:r>
            </a:p>
          </p:txBody>
        </p:sp>
        <p:cxnSp>
          <p:nvCxnSpPr>
            <p:cNvPr id="126" name="直接箭头连接符 125"/>
            <p:cNvCxnSpPr/>
            <p:nvPr/>
          </p:nvCxnSpPr>
          <p:spPr>
            <a:xfrm rot="10800000" flipV="1">
              <a:off x="6215074" y="3143248"/>
              <a:ext cx="35719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2" name="Text Box 3">
            <a:extLst>
              <a:ext uri="{FF2B5EF4-FFF2-40B4-BE49-F238E27FC236}">
                <a16:creationId xmlns:a16="http://schemas.microsoft.com/office/drawing/2014/main" id="{B95BA7F7-21AF-5A04-4913-D42F7DF9C08D}"/>
              </a:ext>
            </a:extLst>
          </p:cNvPr>
          <p:cNvSpPr txBox="1">
            <a:spLocks noChangeArrowheads="1"/>
          </p:cNvSpPr>
          <p:nvPr/>
        </p:nvSpPr>
        <p:spPr bwMode="auto">
          <a:xfrm>
            <a:off x="278586" y="5137724"/>
            <a:ext cx="7841391" cy="1551470"/>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6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6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6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当</a:t>
            </a:r>
            <a:r>
              <a:rPr lang="en-US" altLang="zh-CN" sz="1600" i="1" dirty="0">
                <a:solidFill>
                  <a:srgbClr val="006600"/>
                </a:solidFill>
                <a:latin typeface="Consolas" panose="020B0609020204030204" pitchFamily="49" charset="0"/>
                <a:ea typeface="楷体" panose="02010609060101010101" pitchFamily="49" charset="-122"/>
                <a:cs typeface="Consolas" panose="020B0609020204030204" pitchFamily="49" charset="0"/>
              </a:rPr>
              <a:t>r</a:t>
            </a:r>
            <a:r>
              <a:rPr lang="en-US"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&lt;</a:t>
            </a:r>
            <a:r>
              <a:rPr lang="en-US" altLang="zh-CN" sz="1600" i="1" dirty="0">
                <a:solidFill>
                  <a:srgbClr val="006600"/>
                </a:solidFill>
                <a:latin typeface="Consolas" panose="020B0609020204030204" pitchFamily="49" charset="0"/>
                <a:ea typeface="楷体" panose="02010609060101010101" pitchFamily="49" charset="-122"/>
                <a:cs typeface="Consolas" panose="020B0609020204030204" pitchFamily="49" charset="0"/>
              </a:rPr>
              <a:t>w</a:t>
            </a:r>
            <a:r>
              <a:rPr lang="en-US"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时</a:t>
            </a:r>
            <a:r>
              <a:rPr lang="zh-CN" altLang="en-US" sz="16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物品</a:t>
            </a:r>
            <a:r>
              <a:rPr lang="en-US" altLang="zh-CN" sz="1600" dirty="0" err="1">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放不下</a:t>
            </a:r>
          </a:p>
          <a:p>
            <a:pPr>
              <a:lnSpc>
                <a:spcPct val="200000"/>
              </a:lnSpc>
            </a:pPr>
            <a:r>
              <a:rPr lang="en-US" altLang="zh-CN" sz="1600" dirty="0" err="1">
                <a:solidFill>
                  <a:srgbClr val="FF0000"/>
                </a:solidFill>
                <a:latin typeface="Consolas" panose="020B0609020204030204" pitchFamily="49" charset="0"/>
                <a:ea typeface="楷体" panose="02010609060101010101" pitchFamily="49" charset="-122"/>
                <a:cs typeface="Consolas" panose="020B0609020204030204" pitchFamily="49" charset="0"/>
              </a:rPr>
              <a:t>dp</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 MAX{</a:t>
            </a:r>
            <a:r>
              <a:rPr lang="en-US" altLang="zh-CN" sz="16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16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16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600" dirty="0" err="1">
                <a:solidFill>
                  <a:srgbClr val="FF0000"/>
                </a:solidFill>
                <a:latin typeface="Consolas" panose="020B0609020204030204" pitchFamily="49" charset="0"/>
                <a:ea typeface="楷体" panose="02010609060101010101" pitchFamily="49" charset="-122"/>
                <a:cs typeface="Consolas" panose="020B0609020204030204" pitchFamily="49" charset="0"/>
              </a:rPr>
              <a:t>dp</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en-US" altLang="zh-CN" sz="1600" i="1" dirty="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a:solidFill>
                  <a:srgbClr val="FF0000"/>
                </a:solidFill>
                <a:latin typeface="Consolas" panose="020B0609020204030204" pitchFamily="49" charset="0"/>
                <a:ea typeface="楷体" panose="02010609060101010101" pitchFamily="49" charset="-122"/>
                <a:cs typeface="Consolas" panose="020B0609020204030204" pitchFamily="49" charset="0"/>
              </a:rPr>
              <a:t>w</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a:solidFill>
                  <a:srgbClr val="FF0000"/>
                </a:solidFill>
                <a:latin typeface="Consolas" panose="020B0609020204030204" pitchFamily="49" charset="0"/>
                <a:ea typeface="楷体" panose="02010609060101010101" pitchFamily="49" charset="-122"/>
                <a:cs typeface="Consolas" panose="020B0609020204030204" pitchFamily="49" charset="0"/>
              </a:rPr>
              <a:t>v</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i="1" dirty="0" err="1">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p>
          <a:p>
            <a:pPr>
              <a:lnSpc>
                <a:spcPct val="150000"/>
              </a:lnSpc>
            </a:pPr>
            <a:r>
              <a:rPr lang="en-US" altLang="zh-CN" sz="16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否则在</a:t>
            </a:r>
            <a:r>
              <a:rPr lang="zh-CN" altLang="en-US" sz="1600" dirty="0">
                <a:solidFill>
                  <a:srgbClr val="006600"/>
                </a:solidFill>
                <a:latin typeface="Consolas" panose="020B0609020204030204" pitchFamily="49" charset="0"/>
                <a:ea typeface="楷体" panose="02010609060101010101" pitchFamily="49" charset="-122"/>
                <a:cs typeface="Consolas" panose="020B0609020204030204" pitchFamily="49" charset="0"/>
              </a:rPr>
              <a:t>不</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放入和</a:t>
            </a:r>
            <a:r>
              <a:rPr lang="zh-CN" altLang="zh-CN" sz="1600" dirty="0">
                <a:solidFill>
                  <a:srgbClr val="FF0000"/>
                </a:solidFill>
                <a:latin typeface="Consolas" panose="020B0609020204030204" pitchFamily="49" charset="0"/>
                <a:ea typeface="楷体" panose="02010609060101010101" pitchFamily="49" charset="-122"/>
                <a:cs typeface="Consolas" panose="020B0609020204030204" pitchFamily="49" charset="0"/>
              </a:rPr>
              <a:t>放入</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物品</a:t>
            </a:r>
            <a:r>
              <a:rPr lang="en-US" altLang="zh-CN" sz="1600" i="1" dirty="0" err="1">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zh-CN" altLang="zh-CN" sz="1600" dirty="0">
                <a:solidFill>
                  <a:srgbClr val="006600"/>
                </a:solidFill>
                <a:latin typeface="Consolas" panose="020B0609020204030204" pitchFamily="49" charset="0"/>
                <a:ea typeface="楷体" panose="02010609060101010101" pitchFamily="49" charset="-122"/>
                <a:cs typeface="Consolas" panose="020B0609020204030204" pitchFamily="49" charset="0"/>
              </a:rPr>
              <a:t>之间选最优解</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矩形 2"/>
          <p:cNvSpPr/>
          <p:nvPr/>
        </p:nvSpPr>
        <p:spPr>
          <a:xfrm>
            <a:off x="118326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4" name="矩形 3"/>
          <p:cNvSpPr/>
          <p:nvPr/>
        </p:nvSpPr>
        <p:spPr>
          <a:xfrm>
            <a:off x="118326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 name="矩形 4"/>
          <p:cNvSpPr/>
          <p:nvPr/>
        </p:nvSpPr>
        <p:spPr>
          <a:xfrm>
            <a:off x="118326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 name="矩形 5"/>
          <p:cNvSpPr/>
          <p:nvPr/>
        </p:nvSpPr>
        <p:spPr>
          <a:xfrm>
            <a:off x="118326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7" name="矩形 6"/>
          <p:cNvSpPr/>
          <p:nvPr/>
        </p:nvSpPr>
        <p:spPr>
          <a:xfrm>
            <a:off x="118326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 name="矩形 7"/>
          <p:cNvSpPr/>
          <p:nvPr/>
        </p:nvSpPr>
        <p:spPr>
          <a:xfrm>
            <a:off x="118326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9" name="TextBox 8"/>
          <p:cNvSpPr txBox="1"/>
          <p:nvPr/>
        </p:nvSpPr>
        <p:spPr>
          <a:xfrm>
            <a:off x="119596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10" name="矩形 9"/>
          <p:cNvSpPr/>
          <p:nvPr/>
        </p:nvSpPr>
        <p:spPr>
          <a:xfrm>
            <a:off x="154045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 name="矩形 10"/>
          <p:cNvSpPr/>
          <p:nvPr/>
        </p:nvSpPr>
        <p:spPr>
          <a:xfrm>
            <a:off x="154045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2" name="矩形 11"/>
          <p:cNvSpPr/>
          <p:nvPr/>
        </p:nvSpPr>
        <p:spPr>
          <a:xfrm>
            <a:off x="154045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3" name="矩形 12"/>
          <p:cNvSpPr/>
          <p:nvPr/>
        </p:nvSpPr>
        <p:spPr>
          <a:xfrm>
            <a:off x="154045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4" name="矩形 13"/>
          <p:cNvSpPr/>
          <p:nvPr/>
        </p:nvSpPr>
        <p:spPr>
          <a:xfrm>
            <a:off x="154045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5" name="矩形 14"/>
          <p:cNvSpPr/>
          <p:nvPr/>
        </p:nvSpPr>
        <p:spPr>
          <a:xfrm>
            <a:off x="154045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6" name="TextBox 15"/>
          <p:cNvSpPr txBox="1"/>
          <p:nvPr/>
        </p:nvSpPr>
        <p:spPr>
          <a:xfrm>
            <a:off x="155315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17" name="矩形 16"/>
          <p:cNvSpPr/>
          <p:nvPr/>
        </p:nvSpPr>
        <p:spPr>
          <a:xfrm>
            <a:off x="189764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dirty="0">
                <a:solidFill>
                  <a:srgbClr val="0000FF"/>
                </a:solidFill>
                <a:latin typeface="Consolas" panose="020B0609020204030204" pitchFamily="49" charset="0"/>
                <a:cs typeface="Consolas" panose="020B0609020204030204" pitchFamily="49" charset="0"/>
              </a:rPr>
              <a:t>0</a:t>
            </a:r>
          </a:p>
        </p:txBody>
      </p:sp>
      <p:sp>
        <p:nvSpPr>
          <p:cNvPr id="18" name="矩形 17"/>
          <p:cNvSpPr/>
          <p:nvPr/>
        </p:nvSpPr>
        <p:spPr>
          <a:xfrm>
            <a:off x="189764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19" name="矩形 18"/>
          <p:cNvSpPr/>
          <p:nvPr/>
        </p:nvSpPr>
        <p:spPr>
          <a:xfrm>
            <a:off x="189764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0" name="矩形 19"/>
          <p:cNvSpPr/>
          <p:nvPr/>
        </p:nvSpPr>
        <p:spPr>
          <a:xfrm>
            <a:off x="189764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1" name="矩形 20"/>
          <p:cNvSpPr/>
          <p:nvPr/>
        </p:nvSpPr>
        <p:spPr>
          <a:xfrm>
            <a:off x="189764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2" name="矩形 21"/>
          <p:cNvSpPr/>
          <p:nvPr/>
        </p:nvSpPr>
        <p:spPr>
          <a:xfrm>
            <a:off x="189764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3" name="TextBox 22"/>
          <p:cNvSpPr txBox="1"/>
          <p:nvPr/>
        </p:nvSpPr>
        <p:spPr>
          <a:xfrm>
            <a:off x="191034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24" name="矩形 23"/>
          <p:cNvSpPr/>
          <p:nvPr/>
        </p:nvSpPr>
        <p:spPr>
          <a:xfrm>
            <a:off x="225483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25" name="矩形 24"/>
          <p:cNvSpPr/>
          <p:nvPr/>
        </p:nvSpPr>
        <p:spPr>
          <a:xfrm>
            <a:off x="225483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6" name="矩形 25"/>
          <p:cNvSpPr/>
          <p:nvPr/>
        </p:nvSpPr>
        <p:spPr>
          <a:xfrm>
            <a:off x="225483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7" name="矩形 26"/>
          <p:cNvSpPr/>
          <p:nvPr/>
        </p:nvSpPr>
        <p:spPr>
          <a:xfrm>
            <a:off x="225483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8" name="矩形 27"/>
          <p:cNvSpPr/>
          <p:nvPr/>
        </p:nvSpPr>
        <p:spPr>
          <a:xfrm>
            <a:off x="225483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29" name="矩形 28"/>
          <p:cNvSpPr/>
          <p:nvPr/>
        </p:nvSpPr>
        <p:spPr>
          <a:xfrm>
            <a:off x="225483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30" name="TextBox 29"/>
          <p:cNvSpPr txBox="1"/>
          <p:nvPr/>
        </p:nvSpPr>
        <p:spPr>
          <a:xfrm>
            <a:off x="226753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31" name="矩形 30"/>
          <p:cNvSpPr/>
          <p:nvPr/>
        </p:nvSpPr>
        <p:spPr>
          <a:xfrm>
            <a:off x="261202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32" name="矩形 31"/>
          <p:cNvSpPr/>
          <p:nvPr/>
        </p:nvSpPr>
        <p:spPr>
          <a:xfrm>
            <a:off x="261202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33" name="矩形 32"/>
          <p:cNvSpPr/>
          <p:nvPr/>
        </p:nvSpPr>
        <p:spPr>
          <a:xfrm>
            <a:off x="261202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34" name="矩形 33"/>
          <p:cNvSpPr/>
          <p:nvPr/>
        </p:nvSpPr>
        <p:spPr>
          <a:xfrm>
            <a:off x="261202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35" name="矩形 34"/>
          <p:cNvSpPr/>
          <p:nvPr/>
        </p:nvSpPr>
        <p:spPr>
          <a:xfrm>
            <a:off x="261202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36" name="矩形 35"/>
          <p:cNvSpPr/>
          <p:nvPr/>
        </p:nvSpPr>
        <p:spPr>
          <a:xfrm>
            <a:off x="261202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37" name="TextBox 36"/>
          <p:cNvSpPr txBox="1"/>
          <p:nvPr/>
        </p:nvSpPr>
        <p:spPr>
          <a:xfrm>
            <a:off x="262472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38" name="矩形 37"/>
          <p:cNvSpPr/>
          <p:nvPr/>
        </p:nvSpPr>
        <p:spPr>
          <a:xfrm>
            <a:off x="296921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39" name="矩形 38"/>
          <p:cNvSpPr/>
          <p:nvPr/>
        </p:nvSpPr>
        <p:spPr>
          <a:xfrm>
            <a:off x="296921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40" name="矩形 39"/>
          <p:cNvSpPr/>
          <p:nvPr/>
        </p:nvSpPr>
        <p:spPr>
          <a:xfrm>
            <a:off x="296921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1" name="矩形 40"/>
          <p:cNvSpPr/>
          <p:nvPr/>
        </p:nvSpPr>
        <p:spPr>
          <a:xfrm>
            <a:off x="296921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2" name="矩形 41"/>
          <p:cNvSpPr/>
          <p:nvPr/>
        </p:nvSpPr>
        <p:spPr>
          <a:xfrm>
            <a:off x="2969211" y="4286891"/>
            <a:ext cx="357190" cy="428628"/>
          </a:xfrm>
          <a:prstGeom prst="rect">
            <a:avLst/>
          </a:prstGeom>
          <a:solidFill>
            <a:srgbClr val="92D05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3" name="矩形 42"/>
          <p:cNvSpPr/>
          <p:nvPr/>
        </p:nvSpPr>
        <p:spPr>
          <a:xfrm>
            <a:off x="296921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4" name="TextBox 43"/>
          <p:cNvSpPr txBox="1"/>
          <p:nvPr/>
        </p:nvSpPr>
        <p:spPr>
          <a:xfrm>
            <a:off x="298191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45" name="矩形 44"/>
          <p:cNvSpPr/>
          <p:nvPr/>
        </p:nvSpPr>
        <p:spPr>
          <a:xfrm>
            <a:off x="332640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46" name="矩形 45"/>
          <p:cNvSpPr/>
          <p:nvPr/>
        </p:nvSpPr>
        <p:spPr>
          <a:xfrm>
            <a:off x="332640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47" name="矩形 46"/>
          <p:cNvSpPr/>
          <p:nvPr/>
        </p:nvSpPr>
        <p:spPr>
          <a:xfrm>
            <a:off x="332640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8" name="矩形 47"/>
          <p:cNvSpPr/>
          <p:nvPr/>
        </p:nvSpPr>
        <p:spPr>
          <a:xfrm>
            <a:off x="332640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49" name="矩形 48"/>
          <p:cNvSpPr/>
          <p:nvPr/>
        </p:nvSpPr>
        <p:spPr>
          <a:xfrm>
            <a:off x="332640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50" name="矩形 49"/>
          <p:cNvSpPr/>
          <p:nvPr/>
        </p:nvSpPr>
        <p:spPr>
          <a:xfrm>
            <a:off x="332640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12</a:t>
            </a:r>
          </a:p>
        </p:txBody>
      </p:sp>
      <p:sp>
        <p:nvSpPr>
          <p:cNvPr id="51" name="TextBox 50"/>
          <p:cNvSpPr txBox="1"/>
          <p:nvPr/>
        </p:nvSpPr>
        <p:spPr>
          <a:xfrm>
            <a:off x="333910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6</a:t>
            </a:r>
          </a:p>
        </p:txBody>
      </p:sp>
      <p:sp>
        <p:nvSpPr>
          <p:cNvPr id="52" name="矩形 51"/>
          <p:cNvSpPr/>
          <p:nvPr/>
        </p:nvSpPr>
        <p:spPr>
          <a:xfrm>
            <a:off x="368359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53" name="矩形 52"/>
          <p:cNvSpPr/>
          <p:nvPr/>
        </p:nvSpPr>
        <p:spPr>
          <a:xfrm>
            <a:off x="368359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54" name="矩形 53"/>
          <p:cNvSpPr/>
          <p:nvPr/>
        </p:nvSpPr>
        <p:spPr>
          <a:xfrm>
            <a:off x="368359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55" name="矩形 54"/>
          <p:cNvSpPr/>
          <p:nvPr/>
        </p:nvSpPr>
        <p:spPr>
          <a:xfrm>
            <a:off x="368359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56" name="矩形 55"/>
          <p:cNvSpPr/>
          <p:nvPr/>
        </p:nvSpPr>
        <p:spPr>
          <a:xfrm>
            <a:off x="368359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10</a:t>
            </a:r>
          </a:p>
        </p:txBody>
      </p:sp>
      <p:sp>
        <p:nvSpPr>
          <p:cNvPr id="57" name="矩形 56"/>
          <p:cNvSpPr/>
          <p:nvPr/>
        </p:nvSpPr>
        <p:spPr>
          <a:xfrm>
            <a:off x="368359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12</a:t>
            </a:r>
          </a:p>
        </p:txBody>
      </p:sp>
      <p:sp>
        <p:nvSpPr>
          <p:cNvPr id="58" name="TextBox 57"/>
          <p:cNvSpPr txBox="1"/>
          <p:nvPr/>
        </p:nvSpPr>
        <p:spPr>
          <a:xfrm>
            <a:off x="369629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7</a:t>
            </a:r>
          </a:p>
        </p:txBody>
      </p:sp>
      <p:sp>
        <p:nvSpPr>
          <p:cNvPr id="59" name="矩形 58"/>
          <p:cNvSpPr/>
          <p:nvPr/>
        </p:nvSpPr>
        <p:spPr>
          <a:xfrm>
            <a:off x="404078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0" name="矩形 59"/>
          <p:cNvSpPr/>
          <p:nvPr/>
        </p:nvSpPr>
        <p:spPr>
          <a:xfrm>
            <a:off x="404078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61" name="矩形 60"/>
          <p:cNvSpPr/>
          <p:nvPr/>
        </p:nvSpPr>
        <p:spPr>
          <a:xfrm>
            <a:off x="404078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62" name="矩形 61"/>
          <p:cNvSpPr/>
          <p:nvPr/>
        </p:nvSpPr>
        <p:spPr>
          <a:xfrm>
            <a:off x="404078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11</a:t>
            </a:r>
          </a:p>
        </p:txBody>
      </p:sp>
      <p:sp>
        <p:nvSpPr>
          <p:cNvPr id="63" name="矩形 62"/>
          <p:cNvSpPr/>
          <p:nvPr/>
        </p:nvSpPr>
        <p:spPr>
          <a:xfrm>
            <a:off x="404078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11</a:t>
            </a:r>
          </a:p>
        </p:txBody>
      </p:sp>
      <p:sp>
        <p:nvSpPr>
          <p:cNvPr id="64" name="矩形 63"/>
          <p:cNvSpPr/>
          <p:nvPr/>
        </p:nvSpPr>
        <p:spPr>
          <a:xfrm>
            <a:off x="404078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15</a:t>
            </a:r>
          </a:p>
        </p:txBody>
      </p:sp>
      <p:sp>
        <p:nvSpPr>
          <p:cNvPr id="65" name="TextBox 64"/>
          <p:cNvSpPr txBox="1"/>
          <p:nvPr/>
        </p:nvSpPr>
        <p:spPr>
          <a:xfrm>
            <a:off x="405348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8</a:t>
            </a:r>
          </a:p>
        </p:txBody>
      </p:sp>
      <p:sp>
        <p:nvSpPr>
          <p:cNvPr id="66" name="矩形 65"/>
          <p:cNvSpPr/>
          <p:nvPr/>
        </p:nvSpPr>
        <p:spPr>
          <a:xfrm>
            <a:off x="439797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67" name="矩形 66"/>
          <p:cNvSpPr/>
          <p:nvPr/>
        </p:nvSpPr>
        <p:spPr>
          <a:xfrm>
            <a:off x="439797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68" name="矩形 67"/>
          <p:cNvSpPr/>
          <p:nvPr/>
        </p:nvSpPr>
        <p:spPr>
          <a:xfrm>
            <a:off x="439797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69" name="矩形 68"/>
          <p:cNvSpPr/>
          <p:nvPr/>
        </p:nvSpPr>
        <p:spPr>
          <a:xfrm>
            <a:off x="439797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11</a:t>
            </a:r>
          </a:p>
        </p:txBody>
      </p:sp>
      <p:sp>
        <p:nvSpPr>
          <p:cNvPr id="70" name="矩形 69"/>
          <p:cNvSpPr/>
          <p:nvPr/>
        </p:nvSpPr>
        <p:spPr>
          <a:xfrm>
            <a:off x="439797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13</a:t>
            </a:r>
          </a:p>
        </p:txBody>
      </p:sp>
      <p:sp>
        <p:nvSpPr>
          <p:cNvPr id="71" name="矩形 70"/>
          <p:cNvSpPr/>
          <p:nvPr/>
        </p:nvSpPr>
        <p:spPr>
          <a:xfrm>
            <a:off x="439797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15</a:t>
            </a:r>
          </a:p>
        </p:txBody>
      </p:sp>
      <p:sp>
        <p:nvSpPr>
          <p:cNvPr id="72" name="TextBox 71"/>
          <p:cNvSpPr txBox="1"/>
          <p:nvPr/>
        </p:nvSpPr>
        <p:spPr>
          <a:xfrm>
            <a:off x="4410671" y="221574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9</a:t>
            </a:r>
          </a:p>
        </p:txBody>
      </p:sp>
      <p:sp>
        <p:nvSpPr>
          <p:cNvPr id="73" name="TextBox 72"/>
          <p:cNvSpPr txBox="1"/>
          <p:nvPr/>
        </p:nvSpPr>
        <p:spPr>
          <a:xfrm>
            <a:off x="876871" y="2580875"/>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0</a:t>
            </a:r>
          </a:p>
        </p:txBody>
      </p:sp>
      <p:sp>
        <p:nvSpPr>
          <p:cNvPr id="74" name="TextBox 73"/>
          <p:cNvSpPr txBox="1"/>
          <p:nvPr/>
        </p:nvSpPr>
        <p:spPr>
          <a:xfrm>
            <a:off x="876871" y="3039107"/>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a:t>
            </a:r>
          </a:p>
        </p:txBody>
      </p:sp>
      <p:sp>
        <p:nvSpPr>
          <p:cNvPr id="75" name="TextBox 74"/>
          <p:cNvSpPr txBox="1"/>
          <p:nvPr/>
        </p:nvSpPr>
        <p:spPr>
          <a:xfrm>
            <a:off x="876871" y="3442335"/>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2</a:t>
            </a:r>
          </a:p>
        </p:txBody>
      </p:sp>
      <p:sp>
        <p:nvSpPr>
          <p:cNvPr id="76" name="TextBox 75"/>
          <p:cNvSpPr txBox="1"/>
          <p:nvPr/>
        </p:nvSpPr>
        <p:spPr>
          <a:xfrm>
            <a:off x="876871" y="3896363"/>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3</a:t>
            </a:r>
          </a:p>
        </p:txBody>
      </p:sp>
      <p:sp>
        <p:nvSpPr>
          <p:cNvPr id="77" name="TextBox 76"/>
          <p:cNvSpPr txBox="1"/>
          <p:nvPr/>
        </p:nvSpPr>
        <p:spPr>
          <a:xfrm>
            <a:off x="876871" y="4312291"/>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4</a:t>
            </a:r>
          </a:p>
        </p:txBody>
      </p:sp>
      <p:sp>
        <p:nvSpPr>
          <p:cNvPr id="78" name="TextBox 77"/>
          <p:cNvSpPr txBox="1"/>
          <p:nvPr/>
        </p:nvSpPr>
        <p:spPr>
          <a:xfrm>
            <a:off x="876871" y="4774815"/>
            <a:ext cx="285752"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5</a:t>
            </a:r>
          </a:p>
        </p:txBody>
      </p:sp>
      <p:sp>
        <p:nvSpPr>
          <p:cNvPr id="79" name="左大括号 78"/>
          <p:cNvSpPr/>
          <p:nvPr/>
        </p:nvSpPr>
        <p:spPr>
          <a:xfrm>
            <a:off x="733995" y="2681917"/>
            <a:ext cx="214314" cy="2428892"/>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0" name="TextBox 79"/>
          <p:cNvSpPr txBox="1"/>
          <p:nvPr/>
        </p:nvSpPr>
        <p:spPr>
          <a:xfrm>
            <a:off x="448243" y="3710567"/>
            <a:ext cx="357190"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i</a:t>
            </a:r>
          </a:p>
        </p:txBody>
      </p:sp>
      <p:sp>
        <p:nvSpPr>
          <p:cNvPr id="81" name="左大括号 80"/>
          <p:cNvSpPr/>
          <p:nvPr/>
        </p:nvSpPr>
        <p:spPr>
          <a:xfrm rot="5400000">
            <a:off x="3040649" y="249848"/>
            <a:ext cx="214314" cy="3786214"/>
          </a:xfrm>
          <a:prstGeom prst="lef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82" name="TextBox 81"/>
          <p:cNvSpPr txBox="1"/>
          <p:nvPr/>
        </p:nvSpPr>
        <p:spPr>
          <a:xfrm>
            <a:off x="2948573" y="1607170"/>
            <a:ext cx="428628" cy="398780"/>
          </a:xfrm>
          <a:prstGeom prst="rect">
            <a:avLst/>
          </a:prstGeom>
          <a:noFill/>
        </p:spPr>
        <p:txBody>
          <a:bodyPr wrap="square" rtlCol="0">
            <a:spAutoFit/>
          </a:bodyPr>
          <a:lstStyle/>
          <a:p>
            <a:r>
              <a:rPr lang="en-US" altLang="zh-CN" sz="2000" i="1">
                <a:solidFill>
                  <a:srgbClr val="0000FF"/>
                </a:solidFill>
                <a:latin typeface="Consolas" panose="020B0609020204030204" pitchFamily="49" charset="0"/>
                <a:cs typeface="Consolas" panose="020B0609020204030204" pitchFamily="49" charset="0"/>
              </a:rPr>
              <a:t>r</a:t>
            </a:r>
          </a:p>
        </p:txBody>
      </p:sp>
      <p:sp>
        <p:nvSpPr>
          <p:cNvPr id="83" name="矩形 82"/>
          <p:cNvSpPr/>
          <p:nvPr/>
        </p:nvSpPr>
        <p:spPr>
          <a:xfrm>
            <a:off x="4755161" y="257237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84" name="矩形 83"/>
          <p:cNvSpPr/>
          <p:nvPr/>
        </p:nvSpPr>
        <p:spPr>
          <a:xfrm>
            <a:off x="4755161" y="3001007"/>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85" name="矩形 84"/>
          <p:cNvSpPr/>
          <p:nvPr/>
        </p:nvSpPr>
        <p:spPr>
          <a:xfrm>
            <a:off x="4755161" y="3429635"/>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86" name="矩形 85"/>
          <p:cNvSpPr/>
          <p:nvPr/>
        </p:nvSpPr>
        <p:spPr>
          <a:xfrm>
            <a:off x="4755161" y="3858263"/>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14</a:t>
            </a:r>
          </a:p>
        </p:txBody>
      </p:sp>
      <p:sp>
        <p:nvSpPr>
          <p:cNvPr id="87" name="矩形 86"/>
          <p:cNvSpPr/>
          <p:nvPr/>
        </p:nvSpPr>
        <p:spPr>
          <a:xfrm>
            <a:off x="4755161" y="4286891"/>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14</a:t>
            </a:r>
          </a:p>
        </p:txBody>
      </p:sp>
      <p:sp>
        <p:nvSpPr>
          <p:cNvPr id="88" name="矩形 87"/>
          <p:cNvSpPr/>
          <p:nvPr/>
        </p:nvSpPr>
        <p:spPr>
          <a:xfrm>
            <a:off x="4755161" y="4715519"/>
            <a:ext cx="357190"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15</a:t>
            </a:r>
          </a:p>
        </p:txBody>
      </p:sp>
      <p:sp>
        <p:nvSpPr>
          <p:cNvPr id="89" name="TextBox 88"/>
          <p:cNvSpPr txBox="1"/>
          <p:nvPr/>
        </p:nvSpPr>
        <p:spPr>
          <a:xfrm>
            <a:off x="4717061" y="2215747"/>
            <a:ext cx="588966" cy="368300"/>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10</a:t>
            </a:r>
          </a:p>
        </p:txBody>
      </p:sp>
      <p:sp>
        <p:nvSpPr>
          <p:cNvPr id="90" name="TextBox 89"/>
          <p:cNvSpPr txBox="1"/>
          <p:nvPr/>
        </p:nvSpPr>
        <p:spPr>
          <a:xfrm>
            <a:off x="948309" y="355541"/>
            <a:ext cx="3500462" cy="398780"/>
          </a:xfrm>
          <a:prstGeom prst="rect">
            <a:avLst/>
          </a:prstGeom>
          <a:noFill/>
        </p:spPr>
        <p:txBody>
          <a:bodyPr wrap="square" rtlCol="0">
            <a:spAutoFit/>
          </a:bodyPr>
          <a:lstStyle/>
          <a:p>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回推求最优解的过程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91" name="TextBox 90"/>
          <p:cNvSpPr txBox="1"/>
          <p:nvPr/>
        </p:nvSpPr>
        <p:spPr>
          <a:xfrm>
            <a:off x="5304790" y="715010"/>
            <a:ext cx="3408680" cy="645160"/>
          </a:xfrm>
          <a:prstGeom prst="rect">
            <a:avLst/>
          </a:prstGeom>
          <a:solidFill>
            <a:schemeClr val="accent6">
              <a:lumMod val="60000"/>
              <a:lumOff val="40000"/>
            </a:schemeClr>
          </a:solid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dp[5][10]</a:t>
            </a:r>
            <a:r>
              <a:rPr lang="zh-CN" altLang="zh-CN" sz="1800">
                <a:solidFill>
                  <a:srgbClr val="0000FF"/>
                </a:solidFill>
                <a:latin typeface="Consolas" panose="020B0609020204030204" pitchFamily="49" charset="0"/>
                <a:cs typeface="Consolas" panose="020B0609020204030204" pitchFamily="49" charset="0"/>
              </a:rPr>
              <a:t> ≠</a:t>
            </a:r>
            <a:r>
              <a:rPr lang="en-US" altLang="zh-CN" sz="1800">
                <a:solidFill>
                  <a:srgbClr val="0000FF"/>
                </a:solidFill>
                <a:latin typeface="Consolas" panose="020B0609020204030204" pitchFamily="49" charset="0"/>
                <a:cs typeface="Consolas" panose="020B0609020204030204" pitchFamily="49" charset="0"/>
              </a:rPr>
              <a:t>dp[4][10]</a:t>
            </a:r>
            <a:r>
              <a:rPr lang="en-US" altLang="zh-CN" sz="1800">
                <a:solidFill>
                  <a:srgbClr val="0000FF"/>
                </a:solidFill>
                <a:latin typeface="Consolas" panose="020B0609020204030204" pitchFamily="49" charset="0"/>
                <a:cs typeface="Consolas" panose="020B0609020204030204" pitchFamily="49" charset="0"/>
                <a:sym typeface="Wingdings" panose="05000000000000000000"/>
              </a:rPr>
              <a:t> </a:t>
            </a:r>
          </a:p>
          <a:p>
            <a:r>
              <a:rPr lang="en-US" altLang="zh-CN" sz="1800">
                <a:solidFill>
                  <a:srgbClr val="0000FF"/>
                </a:solidFill>
                <a:latin typeface="Consolas" panose="020B0609020204030204" pitchFamily="49" charset="0"/>
                <a:cs typeface="Consolas" panose="020B0609020204030204" pitchFamily="49" charset="0"/>
                <a:sym typeface="Wingdings" panose="05000000000000000000"/>
              </a:rPr>
              <a:t>     </a:t>
            </a:r>
            <a:r>
              <a:rPr lang="en-US" altLang="zh-CN" sz="1800">
                <a:solidFill>
                  <a:srgbClr val="FF0000"/>
                </a:solidFill>
                <a:latin typeface="Consolas" panose="020B0609020204030204" pitchFamily="49" charset="0"/>
                <a:cs typeface="Consolas" panose="020B0609020204030204" pitchFamily="49" charset="0"/>
                <a:sym typeface="Wingdings" panose="05000000000000000000"/>
              </a:rPr>
              <a:t></a:t>
            </a:r>
            <a:r>
              <a:rPr lang="en-US" altLang="zh-CN" sz="1800" i="1">
                <a:solidFill>
                  <a:srgbClr val="0000FF"/>
                </a:solidFill>
                <a:latin typeface="Consolas" panose="020B0609020204030204" pitchFamily="49" charset="0"/>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cs typeface="Consolas" panose="020B0609020204030204" pitchFamily="49" charset="0"/>
              </a:rPr>
              <a:t>x</a:t>
            </a:r>
            <a:r>
              <a:rPr lang="en-US" altLang="zh-CN" sz="1800">
                <a:solidFill>
                  <a:srgbClr val="0000FF"/>
                </a:solidFill>
                <a:latin typeface="Consolas" panose="020B0609020204030204" pitchFamily="49" charset="0"/>
                <a:cs typeface="Consolas" panose="020B0609020204030204" pitchFamily="49" charset="0"/>
              </a:rPr>
              <a:t>[5]=1</a:t>
            </a:r>
            <a:r>
              <a:rPr lang="zh-CN" altLang="en-US" sz="1800">
                <a:solidFill>
                  <a:srgbClr val="0000FF"/>
                </a:solidFill>
                <a:latin typeface="Consolas" panose="020B0609020204030204" pitchFamily="49" charset="0"/>
                <a:cs typeface="Consolas" panose="020B0609020204030204" pitchFamily="49" charset="0"/>
              </a:rPr>
              <a:t>，</a:t>
            </a:r>
            <a:r>
              <a:rPr lang="en-US" altLang="zh-CN" sz="1800" i="1">
                <a:solidFill>
                  <a:srgbClr val="0000FF"/>
                </a:solidFill>
                <a:latin typeface="Consolas" panose="020B0609020204030204" pitchFamily="49" charset="0"/>
                <a:cs typeface="Consolas" panose="020B0609020204030204" pitchFamily="49" charset="0"/>
              </a:rPr>
              <a:t>r</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a:solidFill>
                  <a:srgbClr val="0000FF"/>
                </a:solidFill>
                <a:latin typeface="Consolas" panose="020B0609020204030204" pitchFamily="49" charset="0"/>
                <a:cs typeface="Consolas" panose="020B0609020204030204" pitchFamily="49" charset="0"/>
              </a:rPr>
              <a:t>r</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a:solidFill>
                  <a:srgbClr val="0000FF"/>
                </a:solidFill>
                <a:latin typeface="Consolas" panose="020B0609020204030204" pitchFamily="49" charset="0"/>
                <a:cs typeface="Consolas" panose="020B0609020204030204" pitchFamily="49" charset="0"/>
              </a:rPr>
              <a:t>w</a:t>
            </a:r>
            <a:r>
              <a:rPr lang="en-US" altLang="zh-CN" sz="1800">
                <a:solidFill>
                  <a:srgbClr val="0000FF"/>
                </a:solidFill>
                <a:latin typeface="Consolas" panose="020B0609020204030204" pitchFamily="49" charset="0"/>
                <a:cs typeface="Consolas" panose="020B0609020204030204" pitchFamily="49" charset="0"/>
              </a:rPr>
              <a:t>[5]=6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3" name="TextBox 92"/>
          <p:cNvSpPr txBox="1"/>
          <p:nvPr/>
        </p:nvSpPr>
        <p:spPr>
          <a:xfrm>
            <a:off x="1162685" y="957580"/>
            <a:ext cx="4079875" cy="398780"/>
          </a:xfrm>
          <a:prstGeom prst="rect">
            <a:avLst/>
          </a:prstGeom>
          <a:solidFill>
            <a:schemeClr val="accent1">
              <a:lumMod val="20000"/>
              <a:lumOff val="80000"/>
            </a:schemeClr>
          </a:solidFill>
        </p:spPr>
        <p:txBody>
          <a:bodyPr wrap="square" rtlCol="0">
            <a:spAutoFit/>
          </a:bodyPr>
          <a:lstStyle/>
          <a:p>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dp[5][10]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开始</a:t>
            </a:r>
          </a:p>
        </p:txBody>
      </p:sp>
      <p:sp>
        <p:nvSpPr>
          <p:cNvPr id="94" name="下箭头 93"/>
          <p:cNvSpPr/>
          <p:nvPr/>
        </p:nvSpPr>
        <p:spPr>
          <a:xfrm>
            <a:off x="6910709" y="1500808"/>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5" name="TextBox 94"/>
          <p:cNvSpPr txBox="1"/>
          <p:nvPr/>
        </p:nvSpPr>
        <p:spPr>
          <a:xfrm>
            <a:off x="5304790" y="1929130"/>
            <a:ext cx="3409315" cy="645160"/>
          </a:xfrm>
          <a:prstGeom prst="rect">
            <a:avLst/>
          </a:prstGeom>
          <a:solidFill>
            <a:schemeClr val="accent6">
              <a:lumMod val="60000"/>
              <a:lumOff val="40000"/>
            </a:schemeClr>
          </a:solidFill>
        </p:spPr>
        <p:txBody>
          <a:bodyPr wrap="square" rtlCol="0">
            <a:spAutoFit/>
          </a:bodyPr>
          <a:lstStyle/>
          <a:p>
            <a:r>
              <a:rPr lang="en-US" altLang="zh-CN" sz="1800" i="1">
                <a:solidFill>
                  <a:srgbClr val="0000FF"/>
                </a:solidFill>
                <a:latin typeface="Consolas" panose="020B0609020204030204" pitchFamily="49" charset="0"/>
                <a:cs typeface="Consolas" panose="020B0609020204030204" pitchFamily="49" charset="0"/>
              </a:rPr>
              <a:t>i</a:t>
            </a:r>
            <a:r>
              <a:rPr lang="en-US" altLang="zh-CN" sz="1800">
                <a:solidFill>
                  <a:srgbClr val="0000FF"/>
                </a:solidFill>
                <a:latin typeface="Consolas" panose="020B0609020204030204" pitchFamily="49" charset="0"/>
                <a:cs typeface="Consolas" panose="020B0609020204030204" pitchFamily="49" charset="0"/>
              </a:rPr>
              <a:t>=</a:t>
            </a:r>
            <a:r>
              <a:rPr lang="en-US" altLang="zh-CN" sz="1800" i="1">
                <a:solidFill>
                  <a:srgbClr val="0000FF"/>
                </a:solidFill>
                <a:latin typeface="Consolas" panose="020B0609020204030204" pitchFamily="49" charset="0"/>
                <a:cs typeface="Consolas" panose="020B0609020204030204" pitchFamily="49" charset="0"/>
              </a:rPr>
              <a:t>i</a:t>
            </a:r>
            <a:r>
              <a:rPr lang="en-US" altLang="zh-CN" sz="1800">
                <a:solidFill>
                  <a:srgbClr val="0000FF"/>
                </a:solidFill>
                <a:latin typeface="Consolas" panose="020B0609020204030204" pitchFamily="49" charset="0"/>
                <a:cs typeface="Consolas" panose="020B0609020204030204" pitchFamily="49" charset="0"/>
              </a:rPr>
              <a:t>-1=4</a:t>
            </a:r>
            <a:r>
              <a:rPr lang="zh-CN" altLang="en-US" sz="1800">
                <a:solidFill>
                  <a:srgbClr val="0000FF"/>
                </a:solidFill>
                <a:latin typeface="Consolas" panose="020B0609020204030204" pitchFamily="49" charset="0"/>
                <a:cs typeface="Consolas" panose="020B0609020204030204" pitchFamily="49" charset="0"/>
              </a:rPr>
              <a:t>，</a:t>
            </a:r>
            <a:r>
              <a:rPr lang="en-US" altLang="zh-CN" sz="1800">
                <a:solidFill>
                  <a:srgbClr val="0000FF"/>
                </a:solidFill>
                <a:latin typeface="Consolas" panose="020B0609020204030204" pitchFamily="49" charset="0"/>
                <a:cs typeface="Consolas" panose="020B0609020204030204" pitchFamily="49" charset="0"/>
              </a:rPr>
              <a:t>dp[4][6]=dp[3][6]</a:t>
            </a:r>
            <a:r>
              <a:rPr lang="en-US" altLang="zh-CN" sz="1800">
                <a:solidFill>
                  <a:srgbClr val="0000FF"/>
                </a:solidFill>
                <a:latin typeface="Consolas" panose="020B0609020204030204" pitchFamily="49" charset="0"/>
                <a:cs typeface="Consolas" panose="020B0609020204030204" pitchFamily="49" charset="0"/>
                <a:sym typeface="Wingdings" panose="05000000000000000000"/>
              </a:rPr>
              <a:t> </a:t>
            </a:r>
          </a:p>
          <a:p>
            <a:r>
              <a:rPr lang="en-US" altLang="zh-CN" sz="1800">
                <a:solidFill>
                  <a:srgbClr val="0000FF"/>
                </a:solidFill>
                <a:latin typeface="Consolas" panose="020B0609020204030204" pitchFamily="49" charset="0"/>
                <a:cs typeface="Consolas" panose="020B0609020204030204" pitchFamily="49" charset="0"/>
                <a:sym typeface="Wingdings" panose="05000000000000000000"/>
              </a:rPr>
              <a:t>     </a:t>
            </a:r>
            <a:r>
              <a:rPr lang="en-US" altLang="zh-CN" sz="1800">
                <a:solidFill>
                  <a:srgbClr val="FF0000"/>
                </a:solidFill>
                <a:latin typeface="Consolas" panose="020B0609020204030204" pitchFamily="49" charset="0"/>
                <a:cs typeface="Consolas" panose="020B0609020204030204" pitchFamily="49" charset="0"/>
                <a:sym typeface="Wingdings" panose="05000000000000000000"/>
              </a:rPr>
              <a:t></a:t>
            </a:r>
            <a:r>
              <a:rPr lang="en-US" altLang="zh-CN" sz="1800">
                <a:solidFill>
                  <a:srgbClr val="0000FF"/>
                </a:solidFill>
                <a:latin typeface="Consolas" panose="020B0609020204030204" pitchFamily="49" charset="0"/>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cs typeface="Consolas" panose="020B0609020204030204" pitchFamily="49" charset="0"/>
              </a:rPr>
              <a:t>x</a:t>
            </a:r>
            <a:r>
              <a:rPr lang="en-US" altLang="zh-CN" sz="1800">
                <a:solidFill>
                  <a:srgbClr val="0000FF"/>
                </a:solidFill>
                <a:latin typeface="Consolas" panose="020B0609020204030204" pitchFamily="49" charset="0"/>
                <a:cs typeface="Consolas" panose="020B0609020204030204" pitchFamily="49" charset="0"/>
              </a:rPr>
              <a:t>[4]=0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6" name="TextBox 95"/>
          <p:cNvSpPr txBox="1"/>
          <p:nvPr/>
        </p:nvSpPr>
        <p:spPr>
          <a:xfrm>
            <a:off x="5304790" y="3215005"/>
            <a:ext cx="3409315" cy="645160"/>
          </a:xfrm>
          <a:prstGeom prst="rect">
            <a:avLst/>
          </a:prstGeom>
          <a:solidFill>
            <a:schemeClr val="accent6">
              <a:lumMod val="60000"/>
              <a:lumOff val="40000"/>
            </a:schemeClr>
          </a:solidFill>
        </p:spPr>
        <p:txBody>
          <a:bodyPr wrap="square" rtlCol="0">
            <a:spAutoFit/>
          </a:bodyPr>
          <a:lstStyle/>
          <a:p>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-1=3</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dp[3][6]=dp[2][6] </a:t>
            </a: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1800">
                <a:solidFill>
                  <a:srgbClr val="FF0000"/>
                </a:solidFill>
                <a:latin typeface="Consolas" panose="020B0609020204030204" pitchFamily="49" charset="0"/>
                <a:cs typeface="Consolas" panose="020B0609020204030204" pitchFamily="49" charset="0"/>
                <a:sym typeface="Wingdings" panose="05000000000000000000"/>
              </a:rPr>
              <a:t></a:t>
            </a:r>
            <a:r>
              <a:rPr lang="en-US" altLang="zh-CN" sz="1800">
                <a:solidFill>
                  <a:srgbClr val="0000FF"/>
                </a:solidFill>
                <a:latin typeface="Consolas" panose="020B0609020204030204" pitchFamily="49" charset="0"/>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[3]=0</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7" name="TextBox 96"/>
          <p:cNvSpPr txBox="1"/>
          <p:nvPr/>
        </p:nvSpPr>
        <p:spPr>
          <a:xfrm>
            <a:off x="5304790" y="4501515"/>
            <a:ext cx="3408045" cy="645160"/>
          </a:xfrm>
          <a:prstGeom prst="rect">
            <a:avLst/>
          </a:prstGeom>
          <a:solidFill>
            <a:schemeClr val="accent6">
              <a:lumMod val="60000"/>
              <a:lumOff val="40000"/>
            </a:schemeClr>
          </a:solidFill>
        </p:spPr>
        <p:txBody>
          <a:bodyPr wrap="square" rtlCol="0">
            <a:spAutoFit/>
          </a:bodyPr>
          <a:lstStyle/>
          <a:p>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dp[2][6]</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dp[1][6] </a:t>
            </a: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[2]=1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-w[2]=4</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8" name="TextBox 97"/>
          <p:cNvSpPr txBox="1"/>
          <p:nvPr/>
        </p:nvSpPr>
        <p:spPr>
          <a:xfrm>
            <a:off x="5304790" y="5715635"/>
            <a:ext cx="3409315" cy="645160"/>
          </a:xfrm>
          <a:prstGeom prst="rect">
            <a:avLst/>
          </a:prstGeom>
          <a:solidFill>
            <a:schemeClr val="accent6">
              <a:lumMod val="60000"/>
              <a:lumOff val="40000"/>
            </a:schemeClr>
          </a:solidFill>
        </p:spPr>
        <p:txBody>
          <a:bodyPr wrap="square" rtlCol="0">
            <a:spAutoFit/>
          </a:bodyPr>
          <a:lstStyle/>
          <a:p>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dp[1][4]</a:t>
            </a: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dp[0][4] </a:t>
            </a: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-w[1]=2</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9" name="下箭头 98"/>
          <p:cNvSpPr/>
          <p:nvPr/>
        </p:nvSpPr>
        <p:spPr>
          <a:xfrm>
            <a:off x="6910709" y="2748444"/>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0" name="下箭头 99"/>
          <p:cNvSpPr/>
          <p:nvPr/>
        </p:nvSpPr>
        <p:spPr>
          <a:xfrm>
            <a:off x="6910709" y="4034328"/>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1" name="下箭头 100"/>
          <p:cNvSpPr/>
          <p:nvPr/>
        </p:nvSpPr>
        <p:spPr>
          <a:xfrm>
            <a:off x="6910709" y="5358460"/>
            <a:ext cx="180000" cy="324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2" name="矩形 101"/>
          <p:cNvSpPr/>
          <p:nvPr/>
        </p:nvSpPr>
        <p:spPr>
          <a:xfrm>
            <a:off x="4747223" y="4286890"/>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14</a:t>
            </a:r>
          </a:p>
        </p:txBody>
      </p:sp>
      <p:sp>
        <p:nvSpPr>
          <p:cNvPr id="103" name="矩形 102"/>
          <p:cNvSpPr/>
          <p:nvPr/>
        </p:nvSpPr>
        <p:spPr>
          <a:xfrm>
            <a:off x="4747223" y="4715518"/>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15</a:t>
            </a:r>
          </a:p>
        </p:txBody>
      </p:sp>
      <p:sp>
        <p:nvSpPr>
          <p:cNvPr id="107" name="矩形 106"/>
          <p:cNvSpPr/>
          <p:nvPr/>
        </p:nvSpPr>
        <p:spPr>
          <a:xfrm>
            <a:off x="3331163" y="3001006"/>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sp>
        <p:nvSpPr>
          <p:cNvPr id="108" name="矩形 107"/>
          <p:cNvSpPr/>
          <p:nvPr/>
        </p:nvSpPr>
        <p:spPr>
          <a:xfrm>
            <a:off x="3331163" y="3429634"/>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109" name="矩形 108"/>
          <p:cNvSpPr/>
          <p:nvPr/>
        </p:nvSpPr>
        <p:spPr>
          <a:xfrm>
            <a:off x="3331163" y="3858262"/>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110" name="矩形 109"/>
          <p:cNvSpPr/>
          <p:nvPr/>
        </p:nvSpPr>
        <p:spPr>
          <a:xfrm>
            <a:off x="3331163" y="4286890"/>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9</a:t>
            </a:r>
          </a:p>
        </p:txBody>
      </p:sp>
      <p:sp>
        <p:nvSpPr>
          <p:cNvPr id="111" name="矩形 110"/>
          <p:cNvSpPr/>
          <p:nvPr/>
        </p:nvSpPr>
        <p:spPr>
          <a:xfrm>
            <a:off x="2604083" y="2572378"/>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0</a:t>
            </a:r>
          </a:p>
        </p:txBody>
      </p:sp>
      <p:sp>
        <p:nvSpPr>
          <p:cNvPr id="112" name="矩形 111"/>
          <p:cNvSpPr/>
          <p:nvPr/>
        </p:nvSpPr>
        <p:spPr>
          <a:xfrm>
            <a:off x="2604083" y="3001006"/>
            <a:ext cx="357190" cy="4286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0000FF"/>
                </a:solidFill>
                <a:latin typeface="Consolas" panose="020B0609020204030204" pitchFamily="49" charset="0"/>
                <a:cs typeface="Consolas" panose="020B0609020204030204" pitchFamily="49" charset="0"/>
              </a:rPr>
              <a:t>6</a:t>
            </a:r>
          </a:p>
        </p:txBody>
      </p:sp>
      <p:grpSp>
        <p:nvGrpSpPr>
          <p:cNvPr id="115" name="组合 114"/>
          <p:cNvGrpSpPr/>
          <p:nvPr/>
        </p:nvGrpSpPr>
        <p:grpSpPr>
          <a:xfrm>
            <a:off x="1519813" y="5501019"/>
            <a:ext cx="3571900" cy="1014730"/>
            <a:chOff x="1071538" y="5429264"/>
            <a:chExt cx="3571900" cy="1014730"/>
          </a:xfrm>
        </p:grpSpPr>
        <p:sp>
          <p:nvSpPr>
            <p:cNvPr id="113" name="左箭头 112"/>
            <p:cNvSpPr/>
            <p:nvPr/>
          </p:nvSpPr>
          <p:spPr>
            <a:xfrm>
              <a:off x="4143372" y="5715016"/>
              <a:ext cx="500066"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114" name="TextBox 113"/>
            <p:cNvSpPr txBox="1"/>
            <p:nvPr/>
          </p:nvSpPr>
          <p:spPr>
            <a:xfrm>
              <a:off x="1071538" y="5429264"/>
              <a:ext cx="2928958" cy="1014730"/>
            </a:xfrm>
            <a:prstGeom prst="rect">
              <a:avLst/>
            </a:prstGeom>
            <a:noFill/>
          </p:spPr>
          <p:txBody>
            <a:bodyPr wrap="square" rtlCol="0">
              <a:spAutoFit/>
            </a:bodyPr>
            <a:lstStyle/>
            <a:p>
              <a:pPr algn="ct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装入物品总重量为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总价值为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15</a:t>
              </a:r>
            </a:p>
          </p:txBody>
        </p:sp>
      </p:grpSp>
      <p:sp>
        <p:nvSpPr>
          <p:cNvPr id="92" name="文本框 91">
            <a:extLst>
              <a:ext uri="{FF2B5EF4-FFF2-40B4-BE49-F238E27FC236}">
                <a16:creationId xmlns:a16="http://schemas.microsoft.com/office/drawing/2014/main" id="{706C4E81-88CE-30C6-A8E6-D3640FC7BBB1}"/>
              </a:ext>
            </a:extLst>
          </p:cNvPr>
          <p:cNvSpPr txBox="1"/>
          <p:nvPr/>
        </p:nvSpPr>
        <p:spPr>
          <a:xfrm>
            <a:off x="5375920" y="226286"/>
            <a:ext cx="6096000" cy="461665"/>
          </a:xfrm>
          <a:prstGeom prst="rect">
            <a:avLst/>
          </a:prstGeom>
          <a:noFill/>
        </p:spPr>
        <p:txBody>
          <a:bodyPr wrap="square">
            <a:spAutoFit/>
          </a:bodyPr>
          <a:lstStyle/>
          <a:p>
            <a:r>
              <a:rPr lang="en-US" altLang="zh-CN" sz="2400" i="1" dirty="0">
                <a:solidFill>
                  <a:schemeClr val="tx1"/>
                </a:solidFill>
                <a:latin typeface="Consolas" panose="020B0609020204030204" pitchFamily="49" charset="0"/>
                <a:ea typeface="楷体" panose="02010609060101010101" pitchFamily="49" charset="-122"/>
                <a:cs typeface="Consolas" panose="020B0609020204030204" pitchFamily="49" charset="0"/>
              </a:rPr>
              <a:t>w</a:t>
            </a:r>
            <a:r>
              <a:rPr lang="en-US" altLang="zh-CN" sz="24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4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4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4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400" dirty="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zh-CN" altLang="en-US" sz="24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4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lang="zh-CN" altLang="en-US" sz="24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400" dirty="0">
                <a:solidFill>
                  <a:schemeClr val="tx1"/>
                </a:solidFill>
                <a:latin typeface="Consolas" panose="020B0609020204030204" pitchFamily="49" charset="0"/>
                <a:ea typeface="楷体" panose="02010609060101010101" pitchFamily="49" charset="-122"/>
                <a:cs typeface="Consolas" panose="020B0609020204030204" pitchFamily="49" charset="0"/>
              </a:rPr>
              <a:t>4}</a:t>
            </a:r>
            <a:endParaRPr lang="zh-CN" alt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0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7"/>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11"/>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ldLvl="0" animBg="1"/>
      <p:bldP spid="94" grpId="0" bldLvl="0" animBg="1"/>
      <p:bldP spid="95" grpId="0" bldLvl="0" animBg="1"/>
      <p:bldP spid="96" grpId="0" bldLvl="0" animBg="1"/>
      <p:bldP spid="97" grpId="0" bldLvl="0" animBg="1"/>
      <p:bldP spid="98" grpId="0" bldLvl="0" animBg="1"/>
      <p:bldP spid="99" grpId="0" bldLvl="0" animBg="1"/>
      <p:bldP spid="100" grpId="0" bldLvl="0" animBg="1"/>
      <p:bldP spid="101" grpId="0" bldLvl="0" animBg="1"/>
      <p:bldP spid="102" grpId="0" bldLvl="0" animBg="1"/>
      <p:bldP spid="103" grpId="0" bldLvl="0" animBg="1"/>
      <p:bldP spid="107" grpId="0" bldLvl="0" animBg="1"/>
      <p:bldP spid="108" grpId="0" bldLvl="0" animBg="1"/>
      <p:bldP spid="109" grpId="0" bldLvl="0" animBg="1"/>
      <p:bldP spid="110" grpId="0" bldLvl="0" animBg="1"/>
      <p:bldP spid="111" grpId="0" bldLvl="0" animBg="1"/>
      <p:bldP spid="112"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983615" y="1196975"/>
            <a:ext cx="7448550" cy="37191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pPr>
              <a:lnSpc>
                <a:spcPct val="150000"/>
              </a:lnSpc>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问题表示</a:t>
            </a:r>
            <a:endPar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n=5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W=10;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//5</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种物品</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限制重量不超过</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10</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w[MAXN]={0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不用</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v[MAXN]={0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不用</a:t>
            </a:r>
          </a:p>
          <a:p>
            <a:pPr>
              <a:lnSpc>
                <a:spcPct val="150000"/>
              </a:lnSpc>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求解结果表示</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dp[MAXN][MAXW];</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x[MAXN];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maxv;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存放最优解的总价值</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911860" y="1000125"/>
            <a:ext cx="7724140" cy="4514215"/>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void Knap()			//</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动态规划法求</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0/1</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背包问题</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(i=0;i&lt;=n;i++)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置边界条件</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dp[i][0]=0</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dp[i][0]=0;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(r=0;r&lt;=W;r++)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置边界条件</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dp[0][r]=0</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dp[0][r]=0;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(i=1;i&lt;=n;i++)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(r=1;r&lt;=W;r++)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(r&lt;w[i])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dp[i][r]=dp[i-1][r];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dp[i][r]=max(dp[i-1][r]</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dp[i-1][r-w[i]]+v[i]);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8">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056005" y="1000125"/>
            <a:ext cx="7479030" cy="455041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80000">
            <a:spAutoFit/>
          </a:bodyPr>
          <a:lstStyle/>
          <a:p>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void Buildx()				//</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回推求最优解</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i=n</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r=W;</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maxv=0;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while (i&gt;=0)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判断每个物品</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(dp[i][r]!=dp[i-1][r])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x[i]=1;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选取物品</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maxv+=v[i];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累计总价值</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r=r-w[i];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x[i]=0;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不选取物品</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55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155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15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912116" y="1340471"/>
            <a:ext cx="7715304" cy="1147558"/>
          </a:xfrm>
          <a:prstGeom prst="rect">
            <a:avLst/>
          </a:prstGeom>
          <a:noFill/>
        </p:spPr>
        <p:txBody>
          <a:bodyPr wrap="square" rtlCol="0">
            <a:spAutoFit/>
          </a:bodyPr>
          <a:lstStyle/>
          <a:p>
            <a:pPr>
              <a:lnSpc>
                <a:spcPct val="150000"/>
              </a:lnSpc>
            </a:pPr>
            <a:r>
              <a:rPr lang="en-US" altLang="zh-CN"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solidFill>
                  <a:srgbClr val="FF0000"/>
                </a:solidFill>
                <a:latin typeface="华文楷体" panose="02010600040101010101" pitchFamily="2" charset="-122"/>
                <a:ea typeface="华文楷体" panose="02010600040101010101" pitchFamily="2" charset="-122"/>
                <a:cs typeface="微软雅黑" panose="020B0503020204020204" pitchFamily="34" charset="-122"/>
              </a:rPr>
              <a:t>【算法分析】</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Knap()</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算法中含有两重</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for</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循环</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所以时间复杂度为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O(</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en-US"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空间复杂度为</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O(</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W</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60589" y="788330"/>
            <a:ext cx="8572560" cy="1476375"/>
          </a:xfrm>
          <a:prstGeom prst="rect">
            <a:avLst/>
          </a:prstGeom>
          <a:solidFill>
            <a:schemeClr val="accent6">
              <a:lumMod val="20000"/>
              <a:lumOff val="80000"/>
            </a:schemeClr>
          </a:solidFill>
        </p:spPr>
        <p:txBody>
          <a:bodyPr wrap="square" rtlCol="0">
            <a:spAutoFit/>
          </a:bodyPr>
          <a:lstStyle/>
          <a:p>
            <a:pPr>
              <a:lnSpc>
                <a:spcPct val="150000"/>
              </a:lnSpc>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为此避免重复设计，设计一个</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数组，</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存放</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Fib(</a:t>
            </a:r>
            <a:r>
              <a:rPr 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的值，首先设置</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均为</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，再让</a:t>
            </a:r>
            <a:r>
              <a:rPr 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循环以计算</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的值，最后返回</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Fib1(</a:t>
            </a:r>
            <a:r>
              <a:rPr lang="en-US"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。对应的算法</a:t>
            </a:r>
            <a:r>
              <a:rPr 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如下：</a:t>
            </a:r>
          </a:p>
        </p:txBody>
      </p:sp>
      <p:sp>
        <p:nvSpPr>
          <p:cNvPr id="4" name="TextBox 3"/>
          <p:cNvSpPr txBox="1"/>
          <p:nvPr/>
        </p:nvSpPr>
        <p:spPr>
          <a:xfrm>
            <a:off x="374903" y="2645718"/>
            <a:ext cx="8001056" cy="3683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dp[MAX];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所有元素初始化为</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0</a:t>
            </a:r>
            <a:endParaRPr lang="zh-CN" altLang="zh-CN" sz="1800">
              <a:solidFill>
                <a:srgbClr val="00B0F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int count=1;				</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累计调用的步骤</a:t>
            </a:r>
          </a:p>
          <a:p>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int Fib1(int n)			//</a:t>
            </a:r>
            <a:r>
              <a:rPr lang="zh-CN"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算法</a:t>
            </a:r>
            <a:r>
              <a:rPr lang="en-US" altLang="zh-CN" sz="1800">
                <a:solidFill>
                  <a:srgbClr val="FF0000"/>
                </a:solidFill>
                <a:latin typeface="Consolas" panose="020B0609020204030204" pitchFamily="49" charset="0"/>
                <a:ea typeface="楷体" panose="02010609060101010101" pitchFamily="49" charset="-122"/>
                <a:cs typeface="Consolas" panose="020B0609020204030204" pitchFamily="49" charset="0"/>
              </a:rPr>
              <a:t>1</a:t>
            </a:r>
            <a:endParaRPr lang="zh-CN" altLang="zh-CN" sz="1800">
              <a:solidFill>
                <a:srgbClr val="FF00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dp[1]=dp[2]=1;</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printf("(%d)</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Fib(1)=1\n"</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count++);</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   printf("(%d)</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Fib(2)=1\n"</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count++);</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for (int i=3;i&lt;=n;i++)</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  dp[i]=dp[i-1]+dp[i-2];</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printf("(%d)</a:t>
            </a:r>
            <a:r>
              <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Fib(%d)=%d\n"</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count++</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zh-CN" altLang="en-US" sz="180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楷体" panose="02010609060101010101" pitchFamily="49" charset="-122"/>
                <a:cs typeface="Consolas" panose="020B0609020204030204" pitchFamily="49" charset="0"/>
              </a:rPr>
              <a:t>dp[i]);</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return dp[n];</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4">
            <a:alphaModFix amt="67000"/>
          </a:blip>
          <a:tile tx="0" ty="0" sx="100000" sy="100000" flip="none" algn="tl"/>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460" name="Object 10">
                <a:extLst>
                  <a:ext uri="{FF2B5EF4-FFF2-40B4-BE49-F238E27FC236}">
                    <a16:creationId xmlns:a16="http://schemas.microsoft.com/office/drawing/2014/main" id="{AAFD1788-A07C-1D5C-FB4F-2E939E243275}"/>
                  </a:ext>
                </a:extLst>
              </p:cNvPr>
              <p:cNvSpPr txBox="1"/>
              <p:nvPr/>
            </p:nvSpPr>
            <p:spPr bwMode="auto">
              <a:xfrm>
                <a:off x="3147343" y="3582987"/>
                <a:ext cx="1689100" cy="4873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𝐴</m:t>
                      </m:r>
                      <m:r>
                        <a:rPr lang="zh-CN" altLang="en-US" i="1" smtClean="0">
                          <a:solidFill>
                            <a:schemeClr val="tx1"/>
                          </a:solidFill>
                          <a:latin typeface="Cambria Math" panose="02040503050406030204" pitchFamily="18" charset="0"/>
                        </a:rPr>
                        <m:t>,</m:t>
                      </m:r>
                      <m:r>
                        <a:rPr lang="zh-CN" altLang="en-US" i="0">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𝐵</m:t>
                      </m:r>
                      <m:r>
                        <a:rPr lang="zh-CN" altLang="en-US" i="1">
                          <a:solidFill>
                            <a:schemeClr val="tx1"/>
                          </a:solidFill>
                          <a:latin typeface="Cambria Math" panose="02040503050406030204" pitchFamily="18" charset="0"/>
                        </a:rPr>
                        <m:t>,</m:t>
                      </m:r>
                      <m:r>
                        <a:rPr lang="zh-CN" altLang="en-US" i="0">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𝐶</m:t>
                      </m:r>
                      <m:r>
                        <a:rPr lang="zh-CN" altLang="en-US" i="1">
                          <a:solidFill>
                            <a:schemeClr val="tx1"/>
                          </a:solidFill>
                          <a:latin typeface="Cambria Math" panose="02040503050406030204" pitchFamily="18" charset="0"/>
                        </a:rPr>
                        <m:t>,</m:t>
                      </m:r>
                      <m:r>
                        <a:rPr lang="zh-CN" altLang="en-US" i="0">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𝐷</m:t>
                      </m:r>
                    </m:oMath>
                  </m:oMathPara>
                </a14:m>
                <a:endParaRPr lang="zh-CN" altLang="en-US" dirty="0">
                  <a:solidFill>
                    <a:schemeClr val="tx1"/>
                  </a:solidFill>
                </a:endParaRPr>
              </a:p>
            </p:txBody>
          </p:sp>
        </mc:Choice>
        <mc:Fallback xmlns="">
          <p:sp>
            <p:nvSpPr>
              <p:cNvPr id="19460" name="Object 10">
                <a:extLst>
                  <a:ext uri="{FF2B5EF4-FFF2-40B4-BE49-F238E27FC236}">
                    <a16:creationId xmlns:a16="http://schemas.microsoft.com/office/drawing/2014/main" id="{AAFD1788-A07C-1D5C-FB4F-2E939E243275}"/>
                  </a:ext>
                </a:extLst>
              </p:cNvPr>
              <p:cNvSpPr txBox="1">
                <a:spLocks noRot="1" noChangeAspect="1" noMove="1" noResize="1" noEditPoints="1" noAdjustHandles="1" noChangeArrowheads="1" noChangeShapeType="1" noTextEdit="1"/>
              </p:cNvSpPr>
              <p:nvPr/>
            </p:nvSpPr>
            <p:spPr bwMode="auto">
              <a:xfrm>
                <a:off x="3147343" y="3582987"/>
                <a:ext cx="1689100" cy="487362"/>
              </a:xfrm>
              <a:prstGeom prst="rect">
                <a:avLst/>
              </a:prstGeom>
              <a:blipFill>
                <a:blip r:embed="rId5"/>
                <a:stretch>
                  <a:fillRect l="-722"/>
                </a:stretch>
              </a:blipFill>
              <a:ln>
                <a:noFill/>
              </a:ln>
              <a:effectLst/>
            </p:spPr>
            <p:txBody>
              <a:bodyPr/>
              <a:lstStyle/>
              <a:p>
                <a:r>
                  <a:rPr lang="zh-CN" altLang="en-US">
                    <a:noFill/>
                  </a:rPr>
                  <a:t> </a:t>
                </a:r>
              </a:p>
            </p:txBody>
          </p:sp>
        </mc:Fallback>
      </mc:AlternateContent>
      <p:grpSp>
        <p:nvGrpSpPr>
          <p:cNvPr id="19461" name="Group 11">
            <a:extLst>
              <a:ext uri="{FF2B5EF4-FFF2-40B4-BE49-F238E27FC236}">
                <a16:creationId xmlns:a16="http://schemas.microsoft.com/office/drawing/2014/main" id="{7030760F-F1DD-7B61-DD63-5D7E53DFB6C3}"/>
              </a:ext>
            </a:extLst>
          </p:cNvPr>
          <p:cNvGrpSpPr>
            <a:grpSpLocks noChangeAspect="1"/>
          </p:cNvGrpSpPr>
          <p:nvPr/>
        </p:nvGrpSpPr>
        <p:grpSpPr bwMode="auto">
          <a:xfrm>
            <a:off x="1033464" y="4019549"/>
            <a:ext cx="6372225" cy="428625"/>
            <a:chOff x="0" y="0"/>
            <a:chExt cx="4014" cy="270"/>
          </a:xfrm>
        </p:grpSpPr>
        <mc:AlternateContent xmlns:mc="http://schemas.openxmlformats.org/markup-compatibility/2006" xmlns:a14="http://schemas.microsoft.com/office/drawing/2010/main">
          <mc:Choice Requires="a14">
            <p:sp>
              <p:nvSpPr>
                <p:cNvPr id="19469" name="Object 12">
                  <a:extLst>
                    <a:ext uri="{FF2B5EF4-FFF2-40B4-BE49-F238E27FC236}">
                      <a16:creationId xmlns:a16="http://schemas.microsoft.com/office/drawing/2014/main" id="{FDC005BD-748F-5A17-B126-5C2F6EE5014A}"/>
                    </a:ext>
                  </a:extLst>
                </p:cNvPr>
                <p:cNvSpPr txBox="1"/>
                <p:nvPr/>
              </p:nvSpPr>
              <p:spPr bwMode="auto">
                <a:xfrm>
                  <a:off x="0" y="26"/>
                  <a:ext cx="975" cy="244"/>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𝐴</m:t>
                        </m:r>
                        <m:r>
                          <a:rPr lang="zh-CN" altLang="en-US" i="1" smtClean="0">
                            <a:solidFill>
                              <a:schemeClr val="tx1"/>
                            </a:solidFill>
                            <a:latin typeface="Cambria Math" panose="02040503050406030204" pitchFamily="18" charset="0"/>
                          </a:rPr>
                          <m:t>=50×10</m:t>
                        </m:r>
                      </m:oMath>
                    </m:oMathPara>
                  </a14:m>
                  <a:endParaRPr lang="zh-CN" altLang="en-US" dirty="0">
                    <a:solidFill>
                      <a:schemeClr val="tx1"/>
                    </a:solidFill>
                  </a:endParaRPr>
                </a:p>
              </p:txBody>
            </p:sp>
          </mc:Choice>
          <mc:Fallback xmlns="">
            <p:sp>
              <p:nvSpPr>
                <p:cNvPr id="19469" name="Object 12">
                  <a:extLst>
                    <a:ext uri="{FF2B5EF4-FFF2-40B4-BE49-F238E27FC236}">
                      <a16:creationId xmlns:a16="http://schemas.microsoft.com/office/drawing/2014/main" id="{FDC005BD-748F-5A17-B126-5C2F6EE5014A}"/>
                    </a:ext>
                  </a:extLst>
                </p:cNvPr>
                <p:cNvSpPr txBox="1">
                  <a:spLocks noRot="1" noChangeAspect="1" noMove="1" noResize="1" noEditPoints="1" noAdjustHandles="1" noChangeArrowheads="1" noChangeShapeType="1" noTextEdit="1"/>
                </p:cNvSpPr>
                <p:nvPr/>
              </p:nvSpPr>
              <p:spPr bwMode="auto">
                <a:xfrm>
                  <a:off x="0" y="26"/>
                  <a:ext cx="975" cy="244"/>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70" name="Object 13">
                  <a:extLst>
                    <a:ext uri="{FF2B5EF4-FFF2-40B4-BE49-F238E27FC236}">
                      <a16:creationId xmlns:a16="http://schemas.microsoft.com/office/drawing/2014/main" id="{9C8C4EFE-8EC0-D06F-DFE7-81CFCAD2F56C}"/>
                    </a:ext>
                  </a:extLst>
                </p:cNvPr>
                <p:cNvSpPr txBox="1"/>
                <p:nvPr/>
              </p:nvSpPr>
              <p:spPr bwMode="auto">
                <a:xfrm>
                  <a:off x="1036" y="21"/>
                  <a:ext cx="954" cy="239"/>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𝐵</m:t>
                        </m:r>
                        <m:r>
                          <a:rPr lang="zh-CN" altLang="en-US" i="1" smtClean="0">
                            <a:solidFill>
                              <a:schemeClr val="tx1"/>
                            </a:solidFill>
                            <a:latin typeface="Cambria Math" panose="02040503050406030204" pitchFamily="18" charset="0"/>
                          </a:rPr>
                          <m:t>=10×40</m:t>
                        </m:r>
                      </m:oMath>
                    </m:oMathPara>
                  </a14:m>
                  <a:endParaRPr lang="zh-CN" altLang="en-US" dirty="0">
                    <a:solidFill>
                      <a:schemeClr val="tx1"/>
                    </a:solidFill>
                  </a:endParaRPr>
                </a:p>
              </p:txBody>
            </p:sp>
          </mc:Choice>
          <mc:Fallback xmlns="">
            <p:sp>
              <p:nvSpPr>
                <p:cNvPr id="19470" name="Object 13">
                  <a:extLst>
                    <a:ext uri="{FF2B5EF4-FFF2-40B4-BE49-F238E27FC236}">
                      <a16:creationId xmlns:a16="http://schemas.microsoft.com/office/drawing/2014/main" id="{9C8C4EFE-8EC0-D06F-DFE7-81CFCAD2F56C}"/>
                    </a:ext>
                  </a:extLst>
                </p:cNvPr>
                <p:cNvSpPr txBox="1">
                  <a:spLocks noRot="1" noChangeAspect="1" noMove="1" noResize="1" noEditPoints="1" noAdjustHandles="1" noChangeArrowheads="1" noChangeShapeType="1" noTextEdit="1"/>
                </p:cNvSpPr>
                <p:nvPr/>
              </p:nvSpPr>
              <p:spPr bwMode="auto">
                <a:xfrm>
                  <a:off x="1036" y="21"/>
                  <a:ext cx="954" cy="239"/>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71" name="Object 14">
                  <a:extLst>
                    <a:ext uri="{FF2B5EF4-FFF2-40B4-BE49-F238E27FC236}">
                      <a16:creationId xmlns:a16="http://schemas.microsoft.com/office/drawing/2014/main" id="{ECE26393-7823-A5D3-174E-40C2AAF4AAC5}"/>
                    </a:ext>
                  </a:extLst>
                </p:cNvPr>
                <p:cNvSpPr txBox="1"/>
                <p:nvPr/>
              </p:nvSpPr>
              <p:spPr bwMode="auto">
                <a:xfrm>
                  <a:off x="2042" y="10"/>
                  <a:ext cx="1011" cy="244"/>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𝐶</m:t>
                        </m:r>
                        <m:r>
                          <a:rPr lang="zh-CN" altLang="en-US" i="1" smtClean="0">
                            <a:solidFill>
                              <a:schemeClr val="tx1"/>
                            </a:solidFill>
                            <a:latin typeface="Cambria Math" panose="02040503050406030204" pitchFamily="18" charset="0"/>
                          </a:rPr>
                          <m:t>=40×30</m:t>
                        </m:r>
                      </m:oMath>
                    </m:oMathPara>
                  </a14:m>
                  <a:endParaRPr lang="zh-CN" altLang="en-US" dirty="0">
                    <a:solidFill>
                      <a:schemeClr val="tx1"/>
                    </a:solidFill>
                  </a:endParaRPr>
                </a:p>
              </p:txBody>
            </p:sp>
          </mc:Choice>
          <mc:Fallback xmlns="">
            <p:sp>
              <p:nvSpPr>
                <p:cNvPr id="19471" name="Object 14">
                  <a:extLst>
                    <a:ext uri="{FF2B5EF4-FFF2-40B4-BE49-F238E27FC236}">
                      <a16:creationId xmlns:a16="http://schemas.microsoft.com/office/drawing/2014/main" id="{ECE26393-7823-A5D3-174E-40C2AAF4AAC5}"/>
                    </a:ext>
                  </a:extLst>
                </p:cNvPr>
                <p:cNvSpPr txBox="1">
                  <a:spLocks noRot="1" noChangeAspect="1" noMove="1" noResize="1" noEditPoints="1" noAdjustHandles="1" noChangeArrowheads="1" noChangeShapeType="1" noTextEdit="1"/>
                </p:cNvSpPr>
                <p:nvPr/>
              </p:nvSpPr>
              <p:spPr bwMode="auto">
                <a:xfrm>
                  <a:off x="2042" y="10"/>
                  <a:ext cx="1011" cy="244"/>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72" name="Object 15">
                  <a:extLst>
                    <a:ext uri="{FF2B5EF4-FFF2-40B4-BE49-F238E27FC236}">
                      <a16:creationId xmlns:a16="http://schemas.microsoft.com/office/drawing/2014/main" id="{E0530B47-9F74-AA5B-97E7-06BF0B7C7AD1}"/>
                    </a:ext>
                  </a:extLst>
                </p:cNvPr>
                <p:cNvSpPr txBox="1"/>
                <p:nvPr/>
              </p:nvSpPr>
              <p:spPr bwMode="auto">
                <a:xfrm>
                  <a:off x="3116" y="0"/>
                  <a:ext cx="898" cy="242"/>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𝐷</m:t>
                        </m:r>
                        <m:r>
                          <a:rPr lang="zh-CN" altLang="en-US" i="1" smtClean="0">
                            <a:solidFill>
                              <a:schemeClr val="tx1"/>
                            </a:solidFill>
                            <a:latin typeface="Cambria Math" panose="02040503050406030204" pitchFamily="18" charset="0"/>
                          </a:rPr>
                          <m:t>=30×5</m:t>
                        </m:r>
                      </m:oMath>
                    </m:oMathPara>
                  </a14:m>
                  <a:endParaRPr lang="zh-CN" altLang="en-US" dirty="0">
                    <a:solidFill>
                      <a:schemeClr val="tx1"/>
                    </a:solidFill>
                  </a:endParaRPr>
                </a:p>
              </p:txBody>
            </p:sp>
          </mc:Choice>
          <mc:Fallback xmlns="">
            <p:sp>
              <p:nvSpPr>
                <p:cNvPr id="19472" name="Object 15">
                  <a:extLst>
                    <a:ext uri="{FF2B5EF4-FFF2-40B4-BE49-F238E27FC236}">
                      <a16:creationId xmlns:a16="http://schemas.microsoft.com/office/drawing/2014/main" id="{E0530B47-9F74-AA5B-97E7-06BF0B7C7AD1}"/>
                    </a:ext>
                  </a:extLst>
                </p:cNvPr>
                <p:cNvSpPr txBox="1">
                  <a:spLocks noRot="1" noChangeAspect="1" noMove="1" noResize="1" noEditPoints="1" noAdjustHandles="1" noChangeArrowheads="1" noChangeShapeType="1" noTextEdit="1"/>
                </p:cNvSpPr>
                <p:nvPr/>
              </p:nvSpPr>
              <p:spPr bwMode="auto">
                <a:xfrm>
                  <a:off x="3116" y="0"/>
                  <a:ext cx="898" cy="242"/>
                </a:xfrm>
                <a:prstGeom prst="rect">
                  <a:avLst/>
                </a:prstGeom>
                <a:blipFill>
                  <a:blip r:embed="rId9"/>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9462" name="Object 16">
                <a:extLst>
                  <a:ext uri="{FF2B5EF4-FFF2-40B4-BE49-F238E27FC236}">
                    <a16:creationId xmlns:a16="http://schemas.microsoft.com/office/drawing/2014/main" id="{5F4D5E0D-22C5-D393-8DF5-32DEBDDEC811}"/>
                  </a:ext>
                </a:extLst>
              </p:cNvPr>
              <p:cNvSpPr txBox="1"/>
              <p:nvPr/>
            </p:nvSpPr>
            <p:spPr bwMode="auto">
              <a:xfrm>
                <a:off x="882650" y="4997450"/>
                <a:ext cx="1700213" cy="43815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𝐴</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𝐵𝐶</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𝐷</m:t>
                      </m:r>
                      <m:r>
                        <a:rPr lang="zh-CN" altLang="en-US"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9462" name="Object 16">
                <a:extLst>
                  <a:ext uri="{FF2B5EF4-FFF2-40B4-BE49-F238E27FC236}">
                    <a16:creationId xmlns:a16="http://schemas.microsoft.com/office/drawing/2014/main" id="{5F4D5E0D-22C5-D393-8DF5-32DEBDDEC811}"/>
                  </a:ext>
                </a:extLst>
              </p:cNvPr>
              <p:cNvSpPr txBox="1">
                <a:spLocks noRot="1" noChangeAspect="1" noMove="1" noResize="1" noEditPoints="1" noAdjustHandles="1" noChangeArrowheads="1" noChangeShapeType="1" noTextEdit="1"/>
              </p:cNvSpPr>
              <p:nvPr/>
            </p:nvSpPr>
            <p:spPr bwMode="auto">
              <a:xfrm>
                <a:off x="882650" y="4997450"/>
                <a:ext cx="1700213" cy="438150"/>
              </a:xfrm>
              <a:prstGeom prst="rect">
                <a:avLst/>
              </a:prstGeom>
              <a:blipFill>
                <a:blip r:embed="rId10"/>
                <a:stretch>
                  <a:fillRect l="-2509"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63" name="Object 17">
                <a:extLst>
                  <a:ext uri="{FF2B5EF4-FFF2-40B4-BE49-F238E27FC236}">
                    <a16:creationId xmlns:a16="http://schemas.microsoft.com/office/drawing/2014/main" id="{73F6ABE0-5971-25B2-98F7-FCD1E2CBC0D6}"/>
                  </a:ext>
                </a:extLst>
              </p:cNvPr>
              <p:cNvSpPr txBox="1"/>
              <p:nvPr/>
            </p:nvSpPr>
            <p:spPr bwMode="auto">
              <a:xfrm>
                <a:off x="882650" y="5462588"/>
                <a:ext cx="1700213" cy="43815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𝐴𝐵</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𝐶</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𝐷</m:t>
                      </m:r>
                      <m:r>
                        <a:rPr lang="zh-CN" altLang="en-US"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9463" name="Object 17">
                <a:extLst>
                  <a:ext uri="{FF2B5EF4-FFF2-40B4-BE49-F238E27FC236}">
                    <a16:creationId xmlns:a16="http://schemas.microsoft.com/office/drawing/2014/main" id="{73F6ABE0-5971-25B2-98F7-FCD1E2CBC0D6}"/>
                  </a:ext>
                </a:extLst>
              </p:cNvPr>
              <p:cNvSpPr txBox="1">
                <a:spLocks noRot="1" noChangeAspect="1" noMove="1" noResize="1" noEditPoints="1" noAdjustHandles="1" noChangeArrowheads="1" noChangeShapeType="1" noTextEdit="1"/>
              </p:cNvSpPr>
              <p:nvPr/>
            </p:nvSpPr>
            <p:spPr bwMode="auto">
              <a:xfrm>
                <a:off x="882650" y="5462588"/>
                <a:ext cx="1700213" cy="438150"/>
              </a:xfrm>
              <a:prstGeom prst="rect">
                <a:avLst/>
              </a:prstGeom>
              <a:blipFill>
                <a:blip r:embed="rId11"/>
                <a:stretch>
                  <a:fillRect l="-2509"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64" name="Object 18">
                <a:extLst>
                  <a:ext uri="{FF2B5EF4-FFF2-40B4-BE49-F238E27FC236}">
                    <a16:creationId xmlns:a16="http://schemas.microsoft.com/office/drawing/2014/main" id="{1DCDEB8A-BDE9-C12C-4F41-BAE308D21952}"/>
                  </a:ext>
                </a:extLst>
              </p:cNvPr>
              <p:cNvSpPr txBox="1"/>
              <p:nvPr/>
            </p:nvSpPr>
            <p:spPr bwMode="auto">
              <a:xfrm>
                <a:off x="3041650" y="5470525"/>
                <a:ext cx="1700213" cy="43815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𝐴</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𝐵𝐶</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𝐷</m:t>
                      </m:r>
                      <m:r>
                        <a:rPr lang="zh-CN" altLang="en-US"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9464" name="Object 18">
                <a:extLst>
                  <a:ext uri="{FF2B5EF4-FFF2-40B4-BE49-F238E27FC236}">
                    <a16:creationId xmlns:a16="http://schemas.microsoft.com/office/drawing/2014/main" id="{1DCDEB8A-BDE9-C12C-4F41-BAE308D21952}"/>
                  </a:ext>
                </a:extLst>
              </p:cNvPr>
              <p:cNvSpPr txBox="1">
                <a:spLocks noRot="1" noChangeAspect="1" noMove="1" noResize="1" noEditPoints="1" noAdjustHandles="1" noChangeArrowheads="1" noChangeShapeType="1" noTextEdit="1"/>
              </p:cNvSpPr>
              <p:nvPr/>
            </p:nvSpPr>
            <p:spPr bwMode="auto">
              <a:xfrm>
                <a:off x="3041650" y="5470525"/>
                <a:ext cx="1700213" cy="438150"/>
              </a:xfrm>
              <a:prstGeom prst="rect">
                <a:avLst/>
              </a:prstGeom>
              <a:blipFill>
                <a:blip r:embed="rId12"/>
                <a:stretch>
                  <a:fillRect l="-2509"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65" name="Object 19">
                <a:extLst>
                  <a:ext uri="{FF2B5EF4-FFF2-40B4-BE49-F238E27FC236}">
                    <a16:creationId xmlns:a16="http://schemas.microsoft.com/office/drawing/2014/main" id="{35503FE9-CA93-F5DB-286A-9FD9E6E1B7D7}"/>
                  </a:ext>
                </a:extLst>
              </p:cNvPr>
              <p:cNvSpPr txBox="1"/>
              <p:nvPr/>
            </p:nvSpPr>
            <p:spPr bwMode="auto">
              <a:xfrm>
                <a:off x="2974623" y="4951826"/>
                <a:ext cx="1673225" cy="43815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𝐴</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𝐵</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𝐶𝐷</m:t>
                      </m:r>
                      <m:r>
                        <a:rPr lang="zh-CN" altLang="en-US"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9465" name="Object 19">
                <a:extLst>
                  <a:ext uri="{FF2B5EF4-FFF2-40B4-BE49-F238E27FC236}">
                    <a16:creationId xmlns:a16="http://schemas.microsoft.com/office/drawing/2014/main" id="{35503FE9-CA93-F5DB-286A-9FD9E6E1B7D7}"/>
                  </a:ext>
                </a:extLst>
              </p:cNvPr>
              <p:cNvSpPr txBox="1">
                <a:spLocks noRot="1" noChangeAspect="1" noMove="1" noResize="1" noEditPoints="1" noAdjustHandles="1" noChangeArrowheads="1" noChangeShapeType="1" noTextEdit="1"/>
              </p:cNvSpPr>
              <p:nvPr/>
            </p:nvSpPr>
            <p:spPr bwMode="auto">
              <a:xfrm>
                <a:off x="2974623" y="4951826"/>
                <a:ext cx="1673225" cy="438150"/>
              </a:xfrm>
              <a:prstGeom prst="rect">
                <a:avLst/>
              </a:prstGeom>
              <a:blipFill>
                <a:blip r:embed="rId13"/>
                <a:stretch>
                  <a:fillRect l="-2555" b="-152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66" name="Object 20">
                <a:extLst>
                  <a:ext uri="{FF2B5EF4-FFF2-40B4-BE49-F238E27FC236}">
                    <a16:creationId xmlns:a16="http://schemas.microsoft.com/office/drawing/2014/main" id="{A40314AA-886A-E91F-D9EB-DCFE9487B48C}"/>
                  </a:ext>
                </a:extLst>
              </p:cNvPr>
              <p:cNvSpPr txBox="1"/>
              <p:nvPr/>
            </p:nvSpPr>
            <p:spPr bwMode="auto">
              <a:xfrm>
                <a:off x="5051425" y="5048250"/>
                <a:ext cx="1673225" cy="43815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𝐴𝐵</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𝐶𝐷</m:t>
                      </m:r>
                      <m:r>
                        <a:rPr lang="zh-CN" altLang="en-US"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9466" name="Object 20">
                <a:extLst>
                  <a:ext uri="{FF2B5EF4-FFF2-40B4-BE49-F238E27FC236}">
                    <a16:creationId xmlns:a16="http://schemas.microsoft.com/office/drawing/2014/main" id="{A40314AA-886A-E91F-D9EB-DCFE9487B48C}"/>
                  </a:ext>
                </a:extLst>
              </p:cNvPr>
              <p:cNvSpPr txBox="1">
                <a:spLocks noRot="1" noChangeAspect="1" noMove="1" noResize="1" noEditPoints="1" noAdjustHandles="1" noChangeArrowheads="1" noChangeShapeType="1" noTextEdit="1"/>
              </p:cNvSpPr>
              <p:nvPr/>
            </p:nvSpPr>
            <p:spPr bwMode="auto">
              <a:xfrm>
                <a:off x="5051425" y="5048250"/>
                <a:ext cx="1673225" cy="438150"/>
              </a:xfrm>
              <a:prstGeom prst="rect">
                <a:avLst/>
              </a:prstGeom>
              <a:blipFill>
                <a:blip r:embed="rId14"/>
                <a:stretch>
                  <a:fillRect l="-2555" b="-15278"/>
                </a:stretch>
              </a:blipFill>
              <a:ln>
                <a:noFill/>
              </a:ln>
              <a:effectLst/>
            </p:spPr>
            <p:txBody>
              <a:bodyPr/>
              <a:lstStyle/>
              <a:p>
                <a:r>
                  <a:rPr lang="zh-CN" altLang="en-US">
                    <a:noFill/>
                  </a:rPr>
                  <a:t> </a:t>
                </a:r>
              </a:p>
            </p:txBody>
          </p:sp>
        </mc:Fallback>
      </mc:AlternateContent>
      <p:sp>
        <p:nvSpPr>
          <p:cNvPr id="19467" name="Text Box 21">
            <a:extLst>
              <a:ext uri="{FF2B5EF4-FFF2-40B4-BE49-F238E27FC236}">
                <a16:creationId xmlns:a16="http://schemas.microsoft.com/office/drawing/2014/main" id="{6972036D-9529-DE24-1820-C3704A2EBD74}"/>
              </a:ext>
            </a:extLst>
          </p:cNvPr>
          <p:cNvSpPr txBox="1">
            <a:spLocks noChangeArrowheads="1"/>
          </p:cNvSpPr>
          <p:nvPr/>
        </p:nvSpPr>
        <p:spPr bwMode="auto">
          <a:xfrm>
            <a:off x="774551" y="6090640"/>
            <a:ext cx="65405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ja-JP" altLang="en-US" dirty="0">
                <a:solidFill>
                  <a:srgbClr val="0000FF"/>
                </a:solidFill>
                <a:latin typeface="Verdana" panose="020B0604030504040204" pitchFamily="34" charset="0"/>
                <a:ea typeface="黑体" panose="02010609060101010101" pitchFamily="49" charset="-122"/>
              </a:rPr>
              <a:t>16000, 10500, 36000, 87500, 34500</a:t>
            </a:r>
          </a:p>
        </p:txBody>
      </p:sp>
      <p:sp>
        <p:nvSpPr>
          <p:cNvPr id="19468" name="Rectangle 22">
            <a:extLst>
              <a:ext uri="{FF2B5EF4-FFF2-40B4-BE49-F238E27FC236}">
                <a16:creationId xmlns:a16="http://schemas.microsoft.com/office/drawing/2014/main" id="{92E09744-8F74-E5EC-712C-C317649EE8E0}"/>
              </a:ext>
            </a:extLst>
          </p:cNvPr>
          <p:cNvSpPr>
            <a:spLocks noChangeArrowheads="1"/>
          </p:cNvSpPr>
          <p:nvPr/>
        </p:nvSpPr>
        <p:spPr bwMode="auto">
          <a:xfrm>
            <a:off x="759267" y="1683538"/>
            <a:ext cx="77771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Clr>
                <a:schemeClr val="accent2"/>
              </a:buClr>
              <a:buSzPct val="50000"/>
              <a:buFont typeface="Wingdings" panose="05000000000000000000" pitchFamily="2" charset="2"/>
              <a:buChar char="u"/>
            </a:pPr>
            <a:r>
              <a:rPr lang="zh-CN" altLang="en-US" dirty="0">
                <a:solidFill>
                  <a:srgbClr val="0000FF"/>
                </a:solidFill>
                <a:latin typeface="华文楷体" panose="02010600040101010101" pitchFamily="2" charset="-122"/>
                <a:ea typeface="华文楷体" panose="02010600040101010101" pitchFamily="2" charset="-122"/>
              </a:rPr>
              <a:t>完全加括号的矩阵连乘积可递归地定义为：</a:t>
            </a:r>
          </a:p>
          <a:p>
            <a:pPr algn="l" eaLnBrk="1" hangingPunct="1"/>
            <a:r>
              <a:rPr lang="zh-CN" altLang="en-US" dirty="0">
                <a:solidFill>
                  <a:srgbClr val="0000FF"/>
                </a:solidFill>
                <a:latin typeface="+mn-ea"/>
                <a:ea typeface="+mn-ea"/>
              </a:rPr>
              <a:t>（</a:t>
            </a:r>
            <a:r>
              <a:rPr lang="en-US" altLang="zh-CN" dirty="0">
                <a:solidFill>
                  <a:srgbClr val="0000FF"/>
                </a:solidFill>
                <a:latin typeface="+mn-ea"/>
                <a:ea typeface="+mn-ea"/>
              </a:rPr>
              <a:t>1</a:t>
            </a:r>
            <a:r>
              <a:rPr lang="zh-CN" altLang="en-US" dirty="0">
                <a:solidFill>
                  <a:srgbClr val="0000FF"/>
                </a:solidFill>
                <a:latin typeface="+mn-ea"/>
                <a:ea typeface="+mn-ea"/>
              </a:rPr>
              <a:t>）单个矩阵是完全加括号的；</a:t>
            </a:r>
          </a:p>
          <a:p>
            <a:pPr algn="l" eaLnBrk="1" hangingPunct="1"/>
            <a:r>
              <a:rPr lang="zh-CN" altLang="en-US" dirty="0">
                <a:solidFill>
                  <a:srgbClr val="0000FF"/>
                </a:solidFill>
                <a:latin typeface="+mn-ea"/>
                <a:ea typeface="+mn-ea"/>
              </a:rPr>
              <a:t>（</a:t>
            </a:r>
            <a:r>
              <a:rPr lang="en-US" altLang="zh-CN" dirty="0">
                <a:solidFill>
                  <a:srgbClr val="0000FF"/>
                </a:solidFill>
                <a:latin typeface="+mn-ea"/>
                <a:ea typeface="+mn-ea"/>
              </a:rPr>
              <a:t>2</a:t>
            </a:r>
            <a:r>
              <a:rPr lang="zh-CN" altLang="en-US" dirty="0">
                <a:solidFill>
                  <a:srgbClr val="0000FF"/>
                </a:solidFill>
                <a:latin typeface="+mn-ea"/>
                <a:ea typeface="+mn-ea"/>
              </a:rPr>
              <a:t>）矩阵连乘积</a:t>
            </a:r>
            <a:r>
              <a:rPr lang="en-US" altLang="zh-CN" dirty="0">
                <a:solidFill>
                  <a:srgbClr val="0000FF"/>
                </a:solidFill>
                <a:latin typeface="+mn-ea"/>
                <a:ea typeface="+mn-ea"/>
              </a:rPr>
              <a:t>A</a:t>
            </a:r>
            <a:r>
              <a:rPr lang="zh-CN" altLang="en-US" dirty="0">
                <a:solidFill>
                  <a:srgbClr val="0000FF"/>
                </a:solidFill>
                <a:latin typeface="+mn-ea"/>
                <a:ea typeface="+mn-ea"/>
              </a:rPr>
              <a:t> 是完全加括号的，则 </a:t>
            </a:r>
            <a:r>
              <a:rPr lang="en-US" altLang="zh-CN" dirty="0">
                <a:solidFill>
                  <a:srgbClr val="0000FF"/>
                </a:solidFill>
                <a:latin typeface="+mn-ea"/>
                <a:ea typeface="+mn-ea"/>
              </a:rPr>
              <a:t>A</a:t>
            </a:r>
            <a:r>
              <a:rPr lang="zh-CN" altLang="en-US" dirty="0">
                <a:solidFill>
                  <a:srgbClr val="0000FF"/>
                </a:solidFill>
                <a:latin typeface="+mn-ea"/>
                <a:ea typeface="+mn-ea"/>
              </a:rPr>
              <a:t>可</a:t>
            </a:r>
          </a:p>
          <a:p>
            <a:pPr algn="l" eaLnBrk="1" hangingPunct="1"/>
            <a:r>
              <a:rPr lang="zh-CN" altLang="en-US" dirty="0">
                <a:solidFill>
                  <a:srgbClr val="0000FF"/>
                </a:solidFill>
                <a:latin typeface="+mn-ea"/>
                <a:ea typeface="+mn-ea"/>
              </a:rPr>
              <a:t>       表示为</a:t>
            </a:r>
            <a:r>
              <a:rPr lang="en-US" altLang="zh-CN" dirty="0">
                <a:solidFill>
                  <a:srgbClr val="0000FF"/>
                </a:solidFill>
                <a:latin typeface="+mn-ea"/>
                <a:ea typeface="+mn-ea"/>
              </a:rPr>
              <a:t>2</a:t>
            </a:r>
            <a:r>
              <a:rPr lang="zh-CN" altLang="en-US" dirty="0">
                <a:solidFill>
                  <a:srgbClr val="0000FF"/>
                </a:solidFill>
                <a:latin typeface="+mn-ea"/>
                <a:ea typeface="+mn-ea"/>
              </a:rPr>
              <a:t>个完全加括号的矩阵连乘积 </a:t>
            </a:r>
            <a:r>
              <a:rPr lang="en-US" altLang="zh-CN" dirty="0">
                <a:solidFill>
                  <a:srgbClr val="0000FF"/>
                </a:solidFill>
                <a:latin typeface="+mn-ea"/>
                <a:ea typeface="+mn-ea"/>
              </a:rPr>
              <a:t>B</a:t>
            </a:r>
            <a:r>
              <a:rPr lang="zh-CN" altLang="en-US" dirty="0">
                <a:solidFill>
                  <a:srgbClr val="0000FF"/>
                </a:solidFill>
                <a:latin typeface="+mn-ea"/>
                <a:ea typeface="+mn-ea"/>
              </a:rPr>
              <a:t>和</a:t>
            </a:r>
            <a:r>
              <a:rPr lang="en-US" altLang="zh-CN" dirty="0">
                <a:solidFill>
                  <a:srgbClr val="0000FF"/>
                </a:solidFill>
                <a:latin typeface="+mn-ea"/>
                <a:ea typeface="+mn-ea"/>
              </a:rPr>
              <a:t>C</a:t>
            </a:r>
            <a:r>
              <a:rPr lang="zh-CN" altLang="en-US" dirty="0">
                <a:solidFill>
                  <a:srgbClr val="0000FF"/>
                </a:solidFill>
                <a:latin typeface="+mn-ea"/>
                <a:ea typeface="+mn-ea"/>
              </a:rPr>
              <a:t>   </a:t>
            </a:r>
          </a:p>
          <a:p>
            <a:pPr algn="l" eaLnBrk="1" hangingPunct="1"/>
            <a:r>
              <a:rPr lang="zh-CN" altLang="en-US" dirty="0">
                <a:solidFill>
                  <a:srgbClr val="0000FF"/>
                </a:solidFill>
                <a:latin typeface="+mn-ea"/>
                <a:ea typeface="+mn-ea"/>
              </a:rPr>
              <a:t>       的乘积并加括号，即</a:t>
            </a:r>
            <a:r>
              <a:rPr lang="en-US" altLang="zh-CN" dirty="0">
                <a:solidFill>
                  <a:srgbClr val="0000FF"/>
                </a:solidFill>
                <a:latin typeface="+mn-ea"/>
                <a:ea typeface="+mn-ea"/>
              </a:rPr>
              <a:t>A=</a:t>
            </a:r>
            <a:r>
              <a:rPr lang="zh-CN" altLang="en-US" dirty="0">
                <a:solidFill>
                  <a:srgbClr val="0000FF"/>
                </a:solidFill>
                <a:latin typeface="+mn-ea"/>
                <a:ea typeface="+mn-ea"/>
              </a:rPr>
              <a:t>（</a:t>
            </a:r>
            <a:r>
              <a:rPr lang="en-US" altLang="zh-CN" dirty="0">
                <a:solidFill>
                  <a:srgbClr val="0000FF"/>
                </a:solidFill>
                <a:latin typeface="+mn-ea"/>
                <a:ea typeface="+mn-ea"/>
              </a:rPr>
              <a:t>BC</a:t>
            </a:r>
            <a:r>
              <a:rPr lang="zh-CN" altLang="en-US" dirty="0">
                <a:solidFill>
                  <a:srgbClr val="0000FF"/>
                </a:solidFill>
                <a:latin typeface="+mn-ea"/>
                <a:ea typeface="+mn-ea"/>
              </a:rPr>
              <a:t>）  </a:t>
            </a:r>
            <a:endParaRPr lang="zh-CN" altLang="en-US" dirty="0">
              <a:solidFill>
                <a:srgbClr val="0000FF"/>
              </a:solidFill>
              <a:latin typeface="华文楷体" panose="02010600040101010101" pitchFamily="2" charset="-122"/>
              <a:ea typeface="华文楷体" panose="02010600040101010101" pitchFamily="2" charset="-122"/>
            </a:endParaRPr>
          </a:p>
          <a:p>
            <a:pPr algn="l" eaLnBrk="1" hangingPunct="1">
              <a:spcBef>
                <a:spcPct val="20000"/>
              </a:spcBef>
              <a:buClr>
                <a:schemeClr val="accent2"/>
              </a:buClr>
              <a:buSzPct val="50000"/>
              <a:buFont typeface="Wingdings" panose="05000000000000000000" pitchFamily="2" charset="2"/>
              <a:buChar char="u"/>
            </a:pPr>
            <a:r>
              <a:rPr lang="zh-CN" altLang="en-US" dirty="0">
                <a:solidFill>
                  <a:srgbClr val="0000FF"/>
                </a:solidFill>
                <a:latin typeface="华文楷体" panose="02010600040101010101" pitchFamily="2" charset="-122"/>
                <a:ea typeface="华文楷体" panose="02010600040101010101" pitchFamily="2" charset="-122"/>
              </a:rPr>
              <a:t>设有四个矩阵                  它们的维数分别是：</a:t>
            </a:r>
          </a:p>
          <a:p>
            <a:pPr algn="l" eaLnBrk="1" hangingPunct="1">
              <a:spcBef>
                <a:spcPct val="20000"/>
              </a:spcBef>
              <a:buClr>
                <a:schemeClr val="accent2"/>
              </a:buClr>
              <a:buSzPct val="50000"/>
              <a:buFont typeface="Wingdings" panose="05000000000000000000" pitchFamily="2" charset="2"/>
              <a:buChar char="u"/>
            </a:pPr>
            <a:endParaRPr lang="zh-CN" altLang="en-US" dirty="0">
              <a:solidFill>
                <a:srgbClr val="0000FF"/>
              </a:solidFill>
              <a:latin typeface="华文楷体" panose="02010600040101010101" pitchFamily="2" charset="-122"/>
              <a:ea typeface="华文楷体" panose="02010600040101010101" pitchFamily="2" charset="-122"/>
            </a:endParaRPr>
          </a:p>
          <a:p>
            <a:pPr algn="l" eaLnBrk="1" hangingPunct="1">
              <a:spcBef>
                <a:spcPct val="20000"/>
              </a:spcBef>
              <a:buClr>
                <a:schemeClr val="accent2"/>
              </a:buClr>
              <a:buSzPct val="50000"/>
              <a:buFont typeface="Wingdings" panose="05000000000000000000" pitchFamily="2" charset="2"/>
              <a:buChar char="u"/>
            </a:pPr>
            <a:r>
              <a:rPr lang="zh-CN" altLang="en-US" dirty="0">
                <a:solidFill>
                  <a:srgbClr val="0000FF"/>
                </a:solidFill>
                <a:latin typeface="华文楷体" panose="02010600040101010101" pitchFamily="2" charset="-122"/>
                <a:ea typeface="华文楷体" panose="02010600040101010101" pitchFamily="2" charset="-122"/>
              </a:rPr>
              <a:t>总共有五中完全加括号的方式</a:t>
            </a:r>
            <a:endParaRPr lang="ja-JP" altLang="en-US" dirty="0">
              <a:solidFill>
                <a:srgbClr val="0000FF"/>
              </a:solidFill>
              <a:latin typeface="华文楷体" panose="02010600040101010101" pitchFamily="2" charset="-122"/>
              <a:ea typeface="华文楷体" panose="02010600040101010101" pitchFamily="2" charset="-122"/>
            </a:endParaRPr>
          </a:p>
        </p:txBody>
      </p:sp>
      <p:sp>
        <p:nvSpPr>
          <p:cNvPr id="3" name="基础扎实 / Strong Preparation">
            <a:extLst>
              <a:ext uri="{FF2B5EF4-FFF2-40B4-BE49-F238E27FC236}">
                <a16:creationId xmlns:a16="http://schemas.microsoft.com/office/drawing/2014/main" id="{C8D8958E-A836-D756-41E3-A61B451D9AE6}"/>
              </a:ext>
            </a:extLst>
          </p:cNvPr>
          <p:cNvSpPr txBox="1"/>
          <p:nvPr/>
        </p:nvSpPr>
        <p:spPr>
          <a:xfrm>
            <a:off x="3161561" y="294195"/>
            <a:ext cx="5868878" cy="561516"/>
          </a:xfrm>
          <a:prstGeom prst="rect">
            <a:avLst/>
          </a:prstGeom>
          <a:noFill/>
          <a:ln>
            <a:noFill/>
          </a:ln>
        </p:spPr>
        <p:txBody>
          <a:bodyPr wrap="square" lIns="68533" tIns="34266" rIns="68533" bIns="34266" rtlCol="0">
            <a:spAutoFit/>
          </a:bodyPr>
          <a:lstStyle>
            <a:defPPr>
              <a:defRPr lang="zh-CN"/>
            </a:defPPr>
            <a:lvl1pPr algn="ctr" defTabSz="950405" fontAlgn="auto">
              <a:spcBef>
                <a:spcPts val="0"/>
              </a:spcBef>
              <a:spcAft>
                <a:spcPts val="0"/>
              </a:spcAft>
              <a:buClr>
                <a:prstClr val="white"/>
              </a:buClr>
              <a:defRPr sz="3199" spc="50">
                <a:ln w="11430"/>
                <a:solidFill>
                  <a:srgbClr val="006600"/>
                </a:solidFill>
                <a:latin typeface="华文楷体" panose="02010600040101010101" pitchFamily="2" charset="-122"/>
                <a:ea typeface="华文楷体" panose="02010600040101010101" pitchFamily="2" charset="-122"/>
              </a:defRPr>
            </a:lvl1pPr>
          </a:lstStyle>
          <a:p>
            <a:r>
              <a:rPr lang="en-US" altLang="zh-CN" dirty="0">
                <a:sym typeface="Arial" panose="020B0604020202020204" pitchFamily="34" charset="0"/>
              </a:rPr>
              <a:t>5</a:t>
            </a:r>
            <a:r>
              <a:rPr lang="zh-CN" altLang="en-US" dirty="0">
                <a:sym typeface="Arial" panose="020B0604020202020204" pitchFamily="34" charset="0"/>
              </a:rPr>
              <a:t>.</a:t>
            </a:r>
            <a:r>
              <a:rPr lang="en-US" altLang="zh-CN" dirty="0">
                <a:sym typeface="Arial" panose="020B0604020202020204" pitchFamily="34" charset="0"/>
              </a:rPr>
              <a:t>6</a:t>
            </a:r>
            <a:r>
              <a:rPr lang="zh-CN" altLang="en-US" dirty="0">
                <a:sym typeface="Arial" panose="020B0604020202020204" pitchFamily="34" charset="0"/>
              </a:rPr>
              <a:t> </a:t>
            </a:r>
            <a:r>
              <a:rPr lang="zh-CN" altLang="en-US" dirty="0"/>
              <a:t>完全加括号的矩阵连乘积</a:t>
            </a:r>
            <a:endParaRPr lang="zh-CN" altLang="en-US" dirty="0">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C348C55F-DFE9-99F4-B712-1883429CACE2}"/>
              </a:ext>
            </a:extLst>
          </p:cNvPr>
          <p:cNvSpPr>
            <a:spLocks noChangeArrowheads="1"/>
          </p:cNvSpPr>
          <p:nvPr/>
        </p:nvSpPr>
        <p:spPr bwMode="auto">
          <a:xfrm>
            <a:off x="983432" y="145191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Clr>
                <a:schemeClr val="accent2"/>
              </a:buClr>
              <a:buSzPct val="50000"/>
              <a:buFont typeface="Wingdings" panose="05000000000000000000" pitchFamily="2" charset="2"/>
              <a:buChar char="n"/>
            </a:pPr>
            <a:r>
              <a:rPr lang="zh-CN" altLang="en-US" dirty="0">
                <a:solidFill>
                  <a:srgbClr val="0000FF"/>
                </a:solidFill>
                <a:latin typeface="华文楷体" panose="02010600040101010101" pitchFamily="2" charset="-122"/>
                <a:ea typeface="华文楷体" panose="02010600040101010101" pitchFamily="2" charset="-122"/>
              </a:rPr>
              <a:t>给定</a:t>
            </a:r>
            <a:r>
              <a:rPr lang="en-US" altLang="zh-CN" dirty="0">
                <a:solidFill>
                  <a:srgbClr val="0000FF"/>
                </a:solidFill>
                <a:latin typeface="华文楷体" panose="02010600040101010101" pitchFamily="2" charset="-122"/>
                <a:ea typeface="华文楷体" panose="02010600040101010101" pitchFamily="2" charset="-122"/>
              </a:rPr>
              <a:t>n</a:t>
            </a:r>
            <a:r>
              <a:rPr lang="zh-CN" altLang="en-US" dirty="0">
                <a:solidFill>
                  <a:srgbClr val="0000FF"/>
                </a:solidFill>
                <a:latin typeface="华文楷体" panose="02010600040101010101" pitchFamily="2" charset="-122"/>
                <a:ea typeface="华文楷体" panose="02010600040101010101" pitchFamily="2" charset="-122"/>
              </a:rPr>
              <a:t>个矩阵                           ， 其中     与         是可乘的，                         。考察这</a:t>
            </a:r>
            <a:r>
              <a:rPr lang="en-US" altLang="zh-CN" dirty="0">
                <a:solidFill>
                  <a:srgbClr val="0000FF"/>
                </a:solidFill>
                <a:latin typeface="华文楷体" panose="02010600040101010101" pitchFamily="2" charset="-122"/>
                <a:ea typeface="华文楷体" panose="02010600040101010101" pitchFamily="2" charset="-122"/>
              </a:rPr>
              <a:t>n</a:t>
            </a:r>
            <a:r>
              <a:rPr lang="zh-CN" altLang="en-US" dirty="0">
                <a:solidFill>
                  <a:srgbClr val="0000FF"/>
                </a:solidFill>
                <a:latin typeface="华文楷体" panose="02010600040101010101" pitchFamily="2" charset="-122"/>
                <a:ea typeface="华文楷体" panose="02010600040101010101" pitchFamily="2" charset="-122"/>
              </a:rPr>
              <a:t>个矩阵的连乘积          </a:t>
            </a:r>
          </a:p>
          <a:p>
            <a:pPr algn="l" eaLnBrk="1" hangingPunct="1">
              <a:spcBef>
                <a:spcPct val="20000"/>
              </a:spcBef>
              <a:buClr>
                <a:schemeClr val="accent2"/>
              </a:buClr>
              <a:buSzPct val="50000"/>
              <a:buFont typeface="Wingdings" panose="05000000000000000000" pitchFamily="2" charset="2"/>
              <a:buChar char="n"/>
            </a:pPr>
            <a:endParaRPr lang="zh-CN" altLang="en-US" dirty="0">
              <a:solidFill>
                <a:srgbClr val="0000FF"/>
              </a:solidFill>
              <a:latin typeface="华文楷体" panose="02010600040101010101" pitchFamily="2" charset="-122"/>
              <a:ea typeface="华文楷体" panose="02010600040101010101" pitchFamily="2" charset="-122"/>
            </a:endParaRPr>
          </a:p>
          <a:p>
            <a:pPr algn="l" eaLnBrk="1" hangingPunct="1">
              <a:spcBef>
                <a:spcPct val="20000"/>
              </a:spcBef>
              <a:buClr>
                <a:schemeClr val="accent2"/>
              </a:buClr>
              <a:buSzPct val="50000"/>
              <a:buFont typeface="Wingdings" panose="05000000000000000000" pitchFamily="2" charset="2"/>
              <a:buChar char="n"/>
            </a:pPr>
            <a:endParaRPr lang="zh-CN" altLang="en-US" dirty="0">
              <a:solidFill>
                <a:srgbClr val="0000FF"/>
              </a:solidFill>
              <a:latin typeface="华文楷体" panose="02010600040101010101" pitchFamily="2" charset="-122"/>
              <a:ea typeface="华文楷体" panose="02010600040101010101" pitchFamily="2" charset="-122"/>
            </a:endParaRPr>
          </a:p>
          <a:p>
            <a:pPr algn="l" eaLnBrk="1" hangingPunct="1">
              <a:spcBef>
                <a:spcPct val="20000"/>
              </a:spcBef>
              <a:buClr>
                <a:schemeClr val="accent2"/>
              </a:buClr>
              <a:buSzPct val="50000"/>
              <a:buFont typeface="Wingdings" panose="05000000000000000000" pitchFamily="2" charset="2"/>
              <a:buChar char="n"/>
            </a:pPr>
            <a:r>
              <a:rPr lang="zh-CN" altLang="en-US" dirty="0">
                <a:solidFill>
                  <a:srgbClr val="0000FF"/>
                </a:solidFill>
                <a:latin typeface="华文楷体" panose="02010600040101010101" pitchFamily="2" charset="-122"/>
                <a:ea typeface="华文楷体" panose="02010600040101010101" pitchFamily="2" charset="-122"/>
              </a:rPr>
              <a:t>由于矩阵乘法满足结合律，所以计算矩阵的连乘可以有许多不同的计算次序。这种计算次序可以用加括号的方式来确定。</a:t>
            </a:r>
          </a:p>
          <a:p>
            <a:pPr algn="l" eaLnBrk="1" hangingPunct="1">
              <a:spcBef>
                <a:spcPct val="20000"/>
              </a:spcBef>
              <a:buClr>
                <a:schemeClr val="accent2"/>
              </a:buClr>
              <a:buSzPct val="50000"/>
              <a:buFont typeface="Wingdings" panose="05000000000000000000" pitchFamily="2" charset="2"/>
              <a:buChar char="n"/>
            </a:pPr>
            <a:r>
              <a:rPr lang="zh-CN" altLang="en-US" dirty="0">
                <a:solidFill>
                  <a:srgbClr val="0000FF"/>
                </a:solidFill>
                <a:latin typeface="华文楷体" panose="02010600040101010101" pitchFamily="2" charset="-122"/>
                <a:ea typeface="华文楷体" panose="02010600040101010101" pitchFamily="2" charset="-122"/>
              </a:rPr>
              <a:t>若一个矩阵连乘积的计算次序完全确定，也就是说该连乘积已完全加括号，则可以依此次序反复调用</a:t>
            </a:r>
            <a:r>
              <a:rPr lang="en-US" altLang="zh-CN" dirty="0">
                <a:solidFill>
                  <a:srgbClr val="0000FF"/>
                </a:solidFill>
                <a:latin typeface="华文楷体" panose="02010600040101010101" pitchFamily="2" charset="-122"/>
                <a:ea typeface="华文楷体" panose="02010600040101010101" pitchFamily="2" charset="-122"/>
              </a:rPr>
              <a:t>2</a:t>
            </a:r>
            <a:r>
              <a:rPr lang="zh-CN" altLang="en-US" dirty="0">
                <a:solidFill>
                  <a:srgbClr val="0000FF"/>
                </a:solidFill>
                <a:latin typeface="华文楷体" panose="02010600040101010101" pitchFamily="2" charset="-122"/>
                <a:ea typeface="华文楷体" panose="02010600040101010101" pitchFamily="2" charset="-122"/>
              </a:rPr>
              <a:t>个矩阵相乘的标准算法计算出矩阵连乘积</a:t>
            </a:r>
            <a:endParaRPr lang="ja-JP" altLang="en-US" dirty="0">
              <a:solidFill>
                <a:srgbClr val="0000FF"/>
              </a:solidFill>
              <a:latin typeface="华文楷体" panose="02010600040101010101" pitchFamily="2" charset="-122"/>
              <a:ea typeface="华文楷体" panose="02010600040101010101" pitchFamily="2" charset="-122"/>
            </a:endParaRPr>
          </a:p>
        </p:txBody>
      </p:sp>
      <mc:AlternateContent xmlns:mc="http://schemas.openxmlformats.org/markup-compatibility/2006">
        <mc:Choice xmlns:a14="http://schemas.microsoft.com/office/drawing/2010/main" Requires="a14">
          <p:sp>
            <p:nvSpPr>
              <p:cNvPr id="20484" name="Object 4">
                <a:extLst>
                  <a:ext uri="{FF2B5EF4-FFF2-40B4-BE49-F238E27FC236}">
                    <a16:creationId xmlns:a16="http://schemas.microsoft.com/office/drawing/2014/main" id="{D23CE0B5-B786-0A16-5E9C-2B6444CEAF6A}"/>
                  </a:ext>
                </a:extLst>
              </p:cNvPr>
              <p:cNvSpPr txBox="1"/>
              <p:nvPr/>
            </p:nvSpPr>
            <p:spPr bwMode="auto">
              <a:xfrm>
                <a:off x="3067200" y="1401848"/>
                <a:ext cx="2036762" cy="539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1</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2</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𝑛</m:t>
                          </m:r>
                        </m:sub>
                      </m:sSub>
                      <m:r>
                        <a:rPr lang="zh-CN" altLang="en-US" i="1">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p:sp>
            <p:nvSpPr>
              <p:cNvPr id="20484" name="Object 4">
                <a:extLst>
                  <a:ext uri="{FF2B5EF4-FFF2-40B4-BE49-F238E27FC236}">
                    <a16:creationId xmlns:a16="http://schemas.microsoft.com/office/drawing/2014/main" id="{D23CE0B5-B786-0A16-5E9C-2B6444CEAF6A}"/>
                  </a:ext>
                </a:extLst>
              </p:cNvPr>
              <p:cNvSpPr txBox="1">
                <a:spLocks noRot="1" noChangeAspect="1" noMove="1" noResize="1" noEditPoints="1" noAdjustHandles="1" noChangeArrowheads="1" noChangeShapeType="1" noTextEdit="1"/>
              </p:cNvSpPr>
              <p:nvPr/>
            </p:nvSpPr>
            <p:spPr bwMode="auto">
              <a:xfrm>
                <a:off x="3067200" y="1401848"/>
                <a:ext cx="2036762" cy="539750"/>
              </a:xfrm>
              <a:prstGeom prst="rect">
                <a:avLst/>
              </a:prstGeom>
              <a:blipFill>
                <a:blip r:embed="rId4"/>
                <a:stretch>
                  <a:fillRect l="-2395" r="-6587" b="-1124"/>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485" name="Object 5">
                <a:extLst>
                  <a:ext uri="{FF2B5EF4-FFF2-40B4-BE49-F238E27FC236}">
                    <a16:creationId xmlns:a16="http://schemas.microsoft.com/office/drawing/2014/main" id="{9A07209B-AB68-8B33-56A6-336D91DCFB3D}"/>
                  </a:ext>
                </a:extLst>
              </p:cNvPr>
              <p:cNvSpPr txBox="1"/>
              <p:nvPr/>
            </p:nvSpPr>
            <p:spPr bwMode="auto">
              <a:xfrm>
                <a:off x="6163544" y="1471714"/>
                <a:ext cx="357187" cy="49371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𝑖</m:t>
                          </m:r>
                        </m:sub>
                      </m:sSub>
                    </m:oMath>
                  </m:oMathPara>
                </a14:m>
                <a:endParaRPr lang="zh-CN" altLang="en-US" dirty="0"/>
              </a:p>
            </p:txBody>
          </p:sp>
        </mc:Choice>
        <mc:Fallback>
          <p:sp>
            <p:nvSpPr>
              <p:cNvPr id="20485" name="Object 5">
                <a:extLst>
                  <a:ext uri="{FF2B5EF4-FFF2-40B4-BE49-F238E27FC236}">
                    <a16:creationId xmlns:a16="http://schemas.microsoft.com/office/drawing/2014/main" id="{9A07209B-AB68-8B33-56A6-336D91DCFB3D}"/>
                  </a:ext>
                </a:extLst>
              </p:cNvPr>
              <p:cNvSpPr txBox="1">
                <a:spLocks noRot="1" noChangeAspect="1" noMove="1" noResize="1" noEditPoints="1" noAdjustHandles="1" noChangeArrowheads="1" noChangeShapeType="1" noTextEdit="1"/>
              </p:cNvSpPr>
              <p:nvPr/>
            </p:nvSpPr>
            <p:spPr bwMode="auto">
              <a:xfrm>
                <a:off x="6163544" y="1471714"/>
                <a:ext cx="357187" cy="493712"/>
              </a:xfrm>
              <a:prstGeom prst="rect">
                <a:avLst/>
              </a:prstGeom>
              <a:blipFill>
                <a:blip r:embed="rId5"/>
                <a:stretch>
                  <a:fillRect l="-1695" r="-16949"/>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486" name="Object 6">
                <a:extLst>
                  <a:ext uri="{FF2B5EF4-FFF2-40B4-BE49-F238E27FC236}">
                    <a16:creationId xmlns:a16="http://schemas.microsoft.com/office/drawing/2014/main" id="{E3787E73-3EFB-8912-C25A-3E9E1032F19B}"/>
                  </a:ext>
                </a:extLst>
              </p:cNvPr>
              <p:cNvSpPr txBox="1"/>
              <p:nvPr/>
            </p:nvSpPr>
            <p:spPr bwMode="auto">
              <a:xfrm>
                <a:off x="6942083" y="1447886"/>
                <a:ext cx="549275" cy="49371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Sub>
                    </m:oMath>
                  </m:oMathPara>
                </a14:m>
                <a:endParaRPr lang="zh-CN" altLang="en-US" dirty="0"/>
              </a:p>
            </p:txBody>
          </p:sp>
        </mc:Choice>
        <mc:Fallback>
          <p:sp>
            <p:nvSpPr>
              <p:cNvPr id="20486" name="Object 6">
                <a:extLst>
                  <a:ext uri="{FF2B5EF4-FFF2-40B4-BE49-F238E27FC236}">
                    <a16:creationId xmlns:a16="http://schemas.microsoft.com/office/drawing/2014/main" id="{E3787E73-3EFB-8912-C25A-3E9E1032F19B}"/>
                  </a:ext>
                </a:extLst>
              </p:cNvPr>
              <p:cNvSpPr txBox="1">
                <a:spLocks noRot="1" noChangeAspect="1" noMove="1" noResize="1" noEditPoints="1" noAdjustHandles="1" noChangeArrowheads="1" noChangeShapeType="1" noTextEdit="1"/>
              </p:cNvSpPr>
              <p:nvPr/>
            </p:nvSpPr>
            <p:spPr bwMode="auto">
              <a:xfrm>
                <a:off x="6942083" y="1447886"/>
                <a:ext cx="549275" cy="493712"/>
              </a:xfrm>
              <a:prstGeom prst="rect">
                <a:avLst/>
              </a:prstGeom>
              <a:blipFill>
                <a:blip r:embed="rId6"/>
                <a:stretch>
                  <a:fillRect r="-15556"/>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487" name="Object 7">
                <a:extLst>
                  <a:ext uri="{FF2B5EF4-FFF2-40B4-BE49-F238E27FC236}">
                    <a16:creationId xmlns:a16="http://schemas.microsoft.com/office/drawing/2014/main" id="{8DD1E0A9-6408-A9E2-DEEC-1A7383E40517}"/>
                  </a:ext>
                </a:extLst>
              </p:cNvPr>
              <p:cNvSpPr txBox="1"/>
              <p:nvPr/>
            </p:nvSpPr>
            <p:spPr bwMode="auto">
              <a:xfrm>
                <a:off x="1924075" y="1805074"/>
                <a:ext cx="2079229" cy="49371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b="0" i="1" smtClean="0">
                          <a:solidFill>
                            <a:schemeClr val="tx1"/>
                          </a:solidFill>
                          <a:latin typeface="Cambria Math" panose="02040503050406030204" pitchFamily="18" charset="0"/>
                        </a:rPr>
                        <m:t>𝑖</m:t>
                      </m:r>
                      <m:r>
                        <a:rPr lang="zh-CN" altLang="en-US" b="0" i="1" smtClean="0">
                          <a:solidFill>
                            <a:schemeClr val="tx1"/>
                          </a:solidFill>
                          <a:latin typeface="Cambria Math" panose="02040503050406030204" pitchFamily="18" charset="0"/>
                        </a:rPr>
                        <m:t>=1,2,...,</m:t>
                      </m:r>
                      <m:r>
                        <a:rPr lang="zh-CN" altLang="en-US" b="0" i="1" smtClean="0">
                          <a:solidFill>
                            <a:schemeClr val="tx1"/>
                          </a:solidFill>
                          <a:latin typeface="Cambria Math" panose="02040503050406030204" pitchFamily="18" charset="0"/>
                        </a:rPr>
                        <m:t>𝑛</m:t>
                      </m:r>
                      <m:r>
                        <a:rPr lang="zh-CN" altLang="en-US" b="0" i="1" smtClean="0">
                          <a:solidFill>
                            <a:schemeClr val="tx1"/>
                          </a:solidFill>
                          <a:latin typeface="Cambria Math" panose="02040503050406030204" pitchFamily="18" charset="0"/>
                        </a:rPr>
                        <m:t>−1</m:t>
                      </m:r>
                    </m:oMath>
                  </m:oMathPara>
                </a14:m>
                <a:endParaRPr lang="zh-CN" altLang="en-US" b="0" dirty="0">
                  <a:solidFill>
                    <a:schemeClr val="tx1"/>
                  </a:solidFill>
                </a:endParaRPr>
              </a:p>
            </p:txBody>
          </p:sp>
        </mc:Choice>
        <mc:Fallback>
          <p:sp>
            <p:nvSpPr>
              <p:cNvPr id="20487" name="Object 7">
                <a:extLst>
                  <a:ext uri="{FF2B5EF4-FFF2-40B4-BE49-F238E27FC236}">
                    <a16:creationId xmlns:a16="http://schemas.microsoft.com/office/drawing/2014/main" id="{8DD1E0A9-6408-A9E2-DEEC-1A7383E40517}"/>
                  </a:ext>
                </a:extLst>
              </p:cNvPr>
              <p:cNvSpPr txBox="1">
                <a:spLocks noRot="1" noChangeAspect="1" noMove="1" noResize="1" noEditPoints="1" noAdjustHandles="1" noChangeArrowheads="1" noChangeShapeType="1" noTextEdit="1"/>
              </p:cNvSpPr>
              <p:nvPr/>
            </p:nvSpPr>
            <p:spPr bwMode="auto">
              <a:xfrm>
                <a:off x="1924075" y="1805074"/>
                <a:ext cx="2079229" cy="49371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488" name="Object 8">
                <a:extLst>
                  <a:ext uri="{FF2B5EF4-FFF2-40B4-BE49-F238E27FC236}">
                    <a16:creationId xmlns:a16="http://schemas.microsoft.com/office/drawing/2014/main" id="{338354FD-4395-A570-76D6-92E0F86F6409}"/>
                  </a:ext>
                </a:extLst>
              </p:cNvPr>
              <p:cNvSpPr txBox="1"/>
              <p:nvPr/>
            </p:nvSpPr>
            <p:spPr bwMode="auto">
              <a:xfrm>
                <a:off x="1627040" y="2452922"/>
                <a:ext cx="1501775" cy="5873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2</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𝑛</m:t>
                          </m:r>
                        </m:sub>
                      </m:sSub>
                    </m:oMath>
                  </m:oMathPara>
                </a14:m>
                <a:endParaRPr lang="zh-CN" altLang="en-US" dirty="0"/>
              </a:p>
            </p:txBody>
          </p:sp>
        </mc:Choice>
        <mc:Fallback>
          <p:sp>
            <p:nvSpPr>
              <p:cNvPr id="20488" name="Object 8">
                <a:extLst>
                  <a:ext uri="{FF2B5EF4-FFF2-40B4-BE49-F238E27FC236}">
                    <a16:creationId xmlns:a16="http://schemas.microsoft.com/office/drawing/2014/main" id="{338354FD-4395-A570-76D6-92E0F86F6409}"/>
                  </a:ext>
                </a:extLst>
              </p:cNvPr>
              <p:cNvSpPr txBox="1">
                <a:spLocks noRot="1" noChangeAspect="1" noMove="1" noResize="1" noEditPoints="1" noAdjustHandles="1" noChangeArrowheads="1" noChangeShapeType="1" noTextEdit="1"/>
              </p:cNvSpPr>
              <p:nvPr/>
            </p:nvSpPr>
            <p:spPr bwMode="auto">
              <a:xfrm>
                <a:off x="1627040" y="2452922"/>
                <a:ext cx="1501775" cy="587375"/>
              </a:xfrm>
              <a:prstGeom prst="rect">
                <a:avLst/>
              </a:prstGeom>
              <a:blipFill>
                <a:blip r:embed="rId8"/>
                <a:stretch>
                  <a:fillRect l="-1220"/>
                </a:stretch>
              </a:blipFill>
              <a:ln>
                <a:noFill/>
              </a:ln>
              <a:effectLst/>
            </p:spPr>
            <p:txBody>
              <a:bodyPr/>
              <a:lstStyle/>
              <a:p>
                <a:r>
                  <a:rPr lang="zh-CN" altLang="en-US">
                    <a:noFill/>
                  </a:rPr>
                  <a:t> </a:t>
                </a:r>
              </a:p>
            </p:txBody>
          </p:sp>
        </mc:Fallback>
      </mc:AlternateContent>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1507" name="Text Box 3">
            <a:extLst>
              <a:ext uri="{FF2B5EF4-FFF2-40B4-BE49-F238E27FC236}">
                <a16:creationId xmlns:a16="http://schemas.microsoft.com/office/drawing/2014/main" id="{F7157523-3E9A-C777-813C-88599224C084}"/>
              </a:ext>
            </a:extLst>
          </p:cNvPr>
          <p:cNvSpPr txBox="1">
            <a:spLocks noChangeArrowheads="1"/>
          </p:cNvSpPr>
          <p:nvPr/>
        </p:nvSpPr>
        <p:spPr bwMode="auto">
          <a:xfrm>
            <a:off x="839416" y="1202383"/>
            <a:ext cx="77048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en-US" altLang="zh-CN" sz="2200" dirty="0">
                <a:solidFill>
                  <a:schemeClr val="tx1"/>
                </a:solidFill>
                <a:latin typeface="Verdana" panose="020B0604030504040204" pitchFamily="34" charset="0"/>
                <a:ea typeface="楷体_GB2312" pitchFamily="49" charset="-122"/>
              </a:rPr>
              <a:t>     </a:t>
            </a:r>
            <a:r>
              <a:rPr lang="zh-CN" altLang="en-US" sz="2200" dirty="0">
                <a:solidFill>
                  <a:srgbClr val="0000FF"/>
                </a:solidFill>
                <a:latin typeface="+mn-ea"/>
                <a:ea typeface="+mn-ea"/>
              </a:rPr>
              <a:t>给定</a:t>
            </a:r>
            <a:r>
              <a:rPr lang="en-US" altLang="zh-CN" sz="2200" dirty="0">
                <a:solidFill>
                  <a:srgbClr val="0000FF"/>
                </a:solidFill>
                <a:latin typeface="+mn-ea"/>
                <a:ea typeface="+mn-ea"/>
              </a:rPr>
              <a:t>n</a:t>
            </a:r>
            <a:r>
              <a:rPr lang="zh-CN" altLang="en-US" sz="2200" dirty="0">
                <a:solidFill>
                  <a:srgbClr val="0000FF"/>
                </a:solidFill>
                <a:latin typeface="+mn-ea"/>
                <a:ea typeface="+mn-ea"/>
              </a:rPr>
              <a:t>个矩阵｛</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1</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2</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n</a:t>
            </a:r>
            <a:r>
              <a:rPr lang="zh-CN" altLang="en-US" sz="2200" dirty="0">
                <a:solidFill>
                  <a:srgbClr val="0000FF"/>
                </a:solidFill>
                <a:latin typeface="+mn-ea"/>
                <a:ea typeface="+mn-ea"/>
              </a:rPr>
              <a:t>｝，其中</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i</a:t>
            </a:r>
            <a:r>
              <a:rPr lang="zh-CN" altLang="en-US" sz="2200" dirty="0">
                <a:solidFill>
                  <a:srgbClr val="0000FF"/>
                </a:solidFill>
                <a:latin typeface="+mn-ea"/>
                <a:ea typeface="+mn-ea"/>
              </a:rPr>
              <a:t>与</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i</a:t>
            </a:r>
            <a:r>
              <a:rPr lang="en-US" altLang="zh-CN" sz="2200" dirty="0">
                <a:solidFill>
                  <a:srgbClr val="0000FF"/>
                </a:solidFill>
                <a:latin typeface="+mn-ea"/>
                <a:ea typeface="+mn-ea"/>
              </a:rPr>
              <a:t>+1</a:t>
            </a:r>
            <a:r>
              <a:rPr lang="zh-CN" altLang="en-US" sz="2200" dirty="0">
                <a:solidFill>
                  <a:srgbClr val="0000FF"/>
                </a:solidFill>
                <a:latin typeface="+mn-ea"/>
                <a:ea typeface="+mn-ea"/>
              </a:rPr>
              <a:t>是可乘的，</a:t>
            </a:r>
            <a:r>
              <a:rPr lang="en-US" altLang="zh-CN" sz="2200" dirty="0" err="1">
                <a:solidFill>
                  <a:srgbClr val="0000FF"/>
                </a:solidFill>
                <a:latin typeface="+mn-ea"/>
                <a:ea typeface="+mn-ea"/>
              </a:rPr>
              <a:t>i</a:t>
            </a:r>
            <a:r>
              <a:rPr lang="en-US" altLang="zh-CN" sz="2200" dirty="0">
                <a:solidFill>
                  <a:srgbClr val="0000FF"/>
                </a:solidFill>
                <a:latin typeface="+mn-ea"/>
                <a:ea typeface="+mn-ea"/>
              </a:rPr>
              <a:t>=1,2 ,…,n-1</a:t>
            </a:r>
            <a:r>
              <a:rPr lang="zh-CN" altLang="en-US" sz="2200" dirty="0">
                <a:solidFill>
                  <a:srgbClr val="0000FF"/>
                </a:solidFill>
                <a:latin typeface="+mn-ea"/>
                <a:ea typeface="+mn-ea"/>
              </a:rPr>
              <a:t>。如何确定计算矩阵连乘积的计算次序，使得依此次序计算矩阵连乘积需要的数乘次数最少。</a:t>
            </a:r>
          </a:p>
        </p:txBody>
      </p:sp>
      <p:sp>
        <p:nvSpPr>
          <p:cNvPr id="21508" name="Text Box 4">
            <a:extLst>
              <a:ext uri="{FF2B5EF4-FFF2-40B4-BE49-F238E27FC236}">
                <a16:creationId xmlns:a16="http://schemas.microsoft.com/office/drawing/2014/main" id="{1F811EF3-F5C6-799E-BE40-78D57C437188}"/>
              </a:ext>
            </a:extLst>
          </p:cNvPr>
          <p:cNvSpPr txBox="1">
            <a:spLocks noChangeArrowheads="1"/>
          </p:cNvSpPr>
          <p:nvPr/>
        </p:nvSpPr>
        <p:spPr bwMode="auto">
          <a:xfrm>
            <a:off x="706064" y="2408883"/>
            <a:ext cx="762218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marL="342900" indent="-342900" algn="l" eaLnBrk="1" hangingPunct="1">
              <a:buFont typeface="Wingdings" panose="05000000000000000000" pitchFamily="2" charset="2"/>
              <a:buChar char="Ø"/>
            </a:pPr>
            <a:r>
              <a:rPr lang="zh-CN" altLang="en-US" sz="2200" dirty="0">
                <a:solidFill>
                  <a:srgbClr val="0000FF"/>
                </a:solidFill>
                <a:latin typeface="+mn-ea"/>
                <a:ea typeface="+mn-ea"/>
                <a:sym typeface="Wingdings" panose="05000000000000000000" pitchFamily="2" charset="2"/>
              </a:rPr>
              <a:t>穷举法：列举出所有可能的计算次序，并计算出每一种计算次序相应需要的数乘次数，从中找出一种数乘次数最少的计算次序。 </a:t>
            </a:r>
          </a:p>
        </p:txBody>
      </p:sp>
      <p:sp>
        <p:nvSpPr>
          <p:cNvPr id="21509" name="Rectangle 5">
            <a:extLst>
              <a:ext uri="{FF2B5EF4-FFF2-40B4-BE49-F238E27FC236}">
                <a16:creationId xmlns:a16="http://schemas.microsoft.com/office/drawing/2014/main" id="{44F424C3-2812-D854-71BF-0F44B4F9749D}"/>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grpSp>
        <p:nvGrpSpPr>
          <p:cNvPr id="21510" name="Group 6">
            <a:extLst>
              <a:ext uri="{FF2B5EF4-FFF2-40B4-BE49-F238E27FC236}">
                <a16:creationId xmlns:a16="http://schemas.microsoft.com/office/drawing/2014/main" id="{2CA06F8D-4B46-5CEC-D826-CF5C9E7EEC4A}"/>
              </a:ext>
            </a:extLst>
          </p:cNvPr>
          <p:cNvGrpSpPr>
            <a:grpSpLocks/>
          </p:cNvGrpSpPr>
          <p:nvPr/>
        </p:nvGrpSpPr>
        <p:grpSpPr bwMode="auto">
          <a:xfrm>
            <a:off x="1054741" y="3534494"/>
            <a:ext cx="8534400" cy="2790319"/>
            <a:chOff x="-750" y="-24"/>
            <a:chExt cx="5307" cy="1644"/>
          </a:xfrm>
        </p:grpSpPr>
        <p:sp>
          <p:nvSpPr>
            <p:cNvPr id="21511" name="Text Box 7">
              <a:extLst>
                <a:ext uri="{FF2B5EF4-FFF2-40B4-BE49-F238E27FC236}">
                  <a16:creationId xmlns:a16="http://schemas.microsoft.com/office/drawing/2014/main" id="{26DC1E87-268F-F6D0-9BB7-AF5C775A9849}"/>
                </a:ext>
              </a:extLst>
            </p:cNvPr>
            <p:cNvSpPr txBox="1">
              <a:spLocks noChangeArrowheads="1"/>
            </p:cNvSpPr>
            <p:nvPr/>
          </p:nvSpPr>
          <p:spPr bwMode="auto">
            <a:xfrm>
              <a:off x="-750" y="-24"/>
              <a:ext cx="5307" cy="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200" dirty="0">
                  <a:solidFill>
                    <a:srgbClr val="0000FF"/>
                  </a:solidFill>
                  <a:latin typeface="+mn-ea"/>
                  <a:ea typeface="+mn-ea"/>
                </a:rPr>
                <a:t>算法复杂度分析：</a:t>
              </a:r>
            </a:p>
            <a:p>
              <a:pPr algn="l" eaLnBrk="1" hangingPunct="1"/>
              <a:r>
                <a:rPr lang="zh-CN" altLang="en-US" sz="2200" dirty="0">
                  <a:solidFill>
                    <a:srgbClr val="0000FF"/>
                  </a:solidFill>
                  <a:latin typeface="+mn-ea"/>
                  <a:ea typeface="+mn-ea"/>
                </a:rPr>
                <a:t>对于</a:t>
              </a:r>
              <a:r>
                <a:rPr lang="en-US" altLang="zh-CN" sz="2200" dirty="0">
                  <a:solidFill>
                    <a:srgbClr val="0000FF"/>
                  </a:solidFill>
                  <a:latin typeface="+mn-ea"/>
                  <a:ea typeface="+mn-ea"/>
                </a:rPr>
                <a:t>n</a:t>
              </a:r>
              <a:r>
                <a:rPr lang="zh-CN" altLang="en-US" sz="2200" dirty="0">
                  <a:solidFill>
                    <a:srgbClr val="0000FF"/>
                  </a:solidFill>
                  <a:latin typeface="+mn-ea"/>
                  <a:ea typeface="+mn-ea"/>
                </a:rPr>
                <a:t>个矩阵的连乘积，设其不同的计算次序为</a:t>
              </a:r>
              <a:r>
                <a:rPr lang="en-US" altLang="zh-CN" sz="2200" dirty="0">
                  <a:solidFill>
                    <a:srgbClr val="0000FF"/>
                  </a:solidFill>
                  <a:latin typeface="+mn-ea"/>
                  <a:ea typeface="+mn-ea"/>
                </a:rPr>
                <a:t>P(n)</a:t>
              </a:r>
              <a:r>
                <a:rPr lang="zh-CN" altLang="en-US" sz="2200" dirty="0">
                  <a:solidFill>
                    <a:srgbClr val="0000FF"/>
                  </a:solidFill>
                  <a:latin typeface="+mn-ea"/>
                  <a:ea typeface="+mn-ea"/>
                </a:rPr>
                <a:t>。</a:t>
              </a:r>
            </a:p>
            <a:p>
              <a:pPr algn="l" eaLnBrk="1" hangingPunct="1"/>
              <a:r>
                <a:rPr lang="zh-CN" altLang="en-US" sz="2200" dirty="0">
                  <a:solidFill>
                    <a:srgbClr val="0000FF"/>
                  </a:solidFill>
                  <a:latin typeface="+mn-ea"/>
                  <a:ea typeface="+mn-ea"/>
                </a:rPr>
                <a:t>由于每种加括号方式都可以分解为两个子矩阵的加括号问题：</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1</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k</a:t>
              </a:r>
              <a:r>
                <a:rPr lang="en-US" altLang="zh-CN" sz="2200" dirty="0">
                  <a:solidFill>
                    <a:srgbClr val="0000FF"/>
                  </a:solidFill>
                  <a:latin typeface="+mn-ea"/>
                  <a:ea typeface="+mn-ea"/>
                </a:rPr>
                <a:t>)(A</a:t>
              </a:r>
              <a:r>
                <a:rPr lang="en-US" altLang="zh-CN" sz="2200" baseline="-25000" dirty="0">
                  <a:solidFill>
                    <a:srgbClr val="0000FF"/>
                  </a:solidFill>
                  <a:latin typeface="+mn-ea"/>
                  <a:ea typeface="+mn-ea"/>
                </a:rPr>
                <a:t>k</a:t>
              </a:r>
              <a:r>
                <a:rPr lang="en-US" altLang="zh-CN" sz="2200" dirty="0">
                  <a:solidFill>
                    <a:srgbClr val="0000FF"/>
                  </a:solidFill>
                  <a:latin typeface="+mn-ea"/>
                  <a:ea typeface="+mn-ea"/>
                </a:rPr>
                <a:t>+1…A</a:t>
              </a:r>
              <a:r>
                <a:rPr lang="en-US" altLang="zh-CN" sz="2200" baseline="-25000" dirty="0">
                  <a:solidFill>
                    <a:srgbClr val="0000FF"/>
                  </a:solidFill>
                  <a:latin typeface="+mn-ea"/>
                  <a:ea typeface="+mn-ea"/>
                </a:rPr>
                <a:t>n</a:t>
              </a:r>
              <a:r>
                <a:rPr lang="en-US" altLang="zh-CN" sz="2200" dirty="0">
                  <a:solidFill>
                    <a:srgbClr val="0000FF"/>
                  </a:solidFill>
                  <a:latin typeface="+mn-ea"/>
                  <a:ea typeface="+mn-ea"/>
                </a:rPr>
                <a:t>)</a:t>
              </a:r>
              <a:r>
                <a:rPr lang="zh-CN" altLang="en-US" sz="2200" dirty="0">
                  <a:solidFill>
                    <a:srgbClr val="0000FF"/>
                  </a:solidFill>
                  <a:latin typeface="+mn-ea"/>
                  <a:ea typeface="+mn-ea"/>
                </a:rPr>
                <a:t>可以得到关于</a:t>
              </a:r>
              <a:r>
                <a:rPr lang="en-US" altLang="zh-CN" sz="2200" dirty="0">
                  <a:solidFill>
                    <a:srgbClr val="0000FF"/>
                  </a:solidFill>
                  <a:latin typeface="+mn-ea"/>
                  <a:ea typeface="+mn-ea"/>
                </a:rPr>
                <a:t>P(n)</a:t>
              </a:r>
              <a:r>
                <a:rPr lang="zh-CN" altLang="en-US" sz="2200" dirty="0">
                  <a:solidFill>
                    <a:srgbClr val="0000FF"/>
                  </a:solidFill>
                  <a:latin typeface="+mn-ea"/>
                  <a:ea typeface="+mn-ea"/>
                </a:rPr>
                <a:t>的递推式如下：</a:t>
              </a:r>
            </a:p>
            <a:p>
              <a:pPr algn="l" eaLnBrk="1" hangingPunct="1"/>
              <a:endParaRPr lang="zh-CN" altLang="en-US" dirty="0">
                <a:solidFill>
                  <a:srgbClr val="0000FF"/>
                </a:solidFill>
                <a:latin typeface="+mn-ea"/>
                <a:ea typeface="+mn-ea"/>
              </a:endParaRPr>
            </a:p>
            <a:p>
              <a:pPr algn="l" eaLnBrk="1" hangingPunct="1"/>
              <a:endParaRPr lang="en-US" altLang="zh-CN" dirty="0">
                <a:solidFill>
                  <a:schemeClr val="tx1"/>
                </a:solidFill>
                <a:latin typeface="Verdana" panose="020B0604030504040204" pitchFamily="34" charset="0"/>
                <a:ea typeface="楷体_GB2312" pitchFamily="49" charset="-122"/>
              </a:endParaRPr>
            </a:p>
          </p:txBody>
        </p:sp>
        <mc:AlternateContent xmlns:mc="http://schemas.openxmlformats.org/markup-compatibility/2006">
          <mc:Choice xmlns:a14="http://schemas.microsoft.com/office/drawing/2010/main" Requires="a14">
            <p:sp>
              <p:nvSpPr>
                <p:cNvPr id="21512" name="Object 8">
                  <a:extLst>
                    <a:ext uri="{FF2B5EF4-FFF2-40B4-BE49-F238E27FC236}">
                      <a16:creationId xmlns:a16="http://schemas.microsoft.com/office/drawing/2014/main" id="{610976AC-4586-C947-ADEE-1358AE531C67}"/>
                    </a:ext>
                  </a:extLst>
                </p:cNvPr>
                <p:cNvSpPr txBox="1"/>
                <p:nvPr/>
              </p:nvSpPr>
              <p:spPr bwMode="auto">
                <a:xfrm>
                  <a:off x="-666" y="926"/>
                  <a:ext cx="2570" cy="69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1800" i="1" smtClean="0">
                            <a:solidFill>
                              <a:schemeClr val="tx1"/>
                            </a:solidFill>
                            <a:latin typeface="Cambria Math" panose="02040503050406030204" pitchFamily="18" charset="0"/>
                          </a:rPr>
                          <m:t>𝑃</m:t>
                        </m:r>
                        <m:r>
                          <a:rPr lang="zh-CN" altLang="en-US" sz="1800" i="1" smtClean="0">
                            <a:solidFill>
                              <a:schemeClr val="tx1"/>
                            </a:solidFill>
                            <a:latin typeface="Cambria Math" panose="02040503050406030204" pitchFamily="18" charset="0"/>
                          </a:rPr>
                          <m:t>(</m:t>
                        </m:r>
                        <m:r>
                          <a:rPr lang="zh-CN" altLang="en-US" sz="1800" i="1" smtClean="0">
                            <a:solidFill>
                              <a:schemeClr val="tx1"/>
                            </a:solidFill>
                            <a:latin typeface="Cambria Math" panose="02040503050406030204" pitchFamily="18" charset="0"/>
                          </a:rPr>
                          <m:t>𝑛</m:t>
                        </m:r>
                        <m:r>
                          <a:rPr lang="zh-CN" altLang="en-US" sz="1800" i="1" smtClean="0">
                            <a:solidFill>
                              <a:schemeClr val="tx1"/>
                            </a:solidFill>
                            <a:latin typeface="Cambria Math" panose="02040503050406030204" pitchFamily="18" charset="0"/>
                          </a:rPr>
                          <m:t>)=</m:t>
                        </m:r>
                        <m:d>
                          <m:dPr>
                            <m:begChr m:val="{"/>
                            <m:endChr m:val=""/>
                            <m:ctrlPr>
                              <a:rPr lang="zh-CN" altLang="en-US" sz="1800" i="1">
                                <a:solidFill>
                                  <a:schemeClr val="tx1"/>
                                </a:solidFill>
                                <a:latin typeface="Cambria Math" panose="02040503050406030204" pitchFamily="18" charset="0"/>
                              </a:rPr>
                            </m:ctrlPr>
                          </m:dPr>
                          <m:e>
                            <m:m>
                              <m:mPr>
                                <m:plcHide m:val="on"/>
                                <m:mcs>
                                  <m:mc>
                                    <m:mcPr>
                                      <m:count m:val="1"/>
                                      <m:mcJc m:val="center"/>
                                    </m:mcPr>
                                  </m:mc>
                                </m:mcs>
                                <m:ctrlPr>
                                  <a:rPr lang="zh-CN" altLang="en-US" sz="1800" i="1">
                                    <a:solidFill>
                                      <a:schemeClr val="tx1"/>
                                    </a:solidFill>
                                    <a:latin typeface="Cambria Math" panose="02040503050406030204" pitchFamily="18" charset="0"/>
                                  </a:rPr>
                                </m:ctrlPr>
                              </m:mPr>
                              <m:mr>
                                <m:e>
                                  <m:r>
                                    <a:rPr lang="zh-CN" altLang="en-US" sz="1800" i="1">
                                      <a:solidFill>
                                        <a:schemeClr val="tx1"/>
                                      </a:solidFill>
                                      <a:latin typeface="Cambria Math" panose="02040503050406030204" pitchFamily="18" charset="0"/>
                                    </a:rPr>
                                    <m:t>1</m:t>
                                  </m:r>
                                </m:e>
                              </m:mr>
                              <m:mr>
                                <m:e>
                                  <m:nary>
                                    <m:naryPr>
                                      <m:chr m:val="∑"/>
                                      <m:ctrlPr>
                                        <a:rPr lang="zh-CN" altLang="en-US" sz="1800" i="1">
                                          <a:solidFill>
                                            <a:schemeClr val="tx1"/>
                                          </a:solidFill>
                                          <a:latin typeface="Cambria Math" panose="02040503050406030204" pitchFamily="18" charset="0"/>
                                        </a:rPr>
                                      </m:ctrlPr>
                                    </m:naryPr>
                                    <m:sub>
                                      <m:r>
                                        <a:rPr lang="zh-CN" altLang="en-US" sz="1800" i="1">
                                          <a:solidFill>
                                            <a:schemeClr val="tx1"/>
                                          </a:solidFill>
                                          <a:latin typeface="Cambria Math" panose="02040503050406030204" pitchFamily="18" charset="0"/>
                                        </a:rPr>
                                        <m:t>𝑘</m:t>
                                      </m:r>
                                      <m:r>
                                        <a:rPr lang="zh-CN" altLang="en-US" sz="1800" i="1">
                                          <a:solidFill>
                                            <a:schemeClr val="tx1"/>
                                          </a:solidFill>
                                          <a:latin typeface="Cambria Math" panose="02040503050406030204" pitchFamily="18" charset="0"/>
                                        </a:rPr>
                                        <m:t>=1</m:t>
                                      </m:r>
                                    </m:sub>
                                    <m:sup>
                                      <m:r>
                                        <a:rPr lang="zh-CN" altLang="en-US" sz="1800" i="1">
                                          <a:solidFill>
                                            <a:schemeClr val="tx1"/>
                                          </a:solidFill>
                                          <a:latin typeface="Cambria Math" panose="02040503050406030204" pitchFamily="18" charset="0"/>
                                        </a:rPr>
                                        <m:t>𝑛</m:t>
                                      </m:r>
                                      <m:r>
                                        <a:rPr lang="zh-CN" altLang="en-US" sz="1800" i="1">
                                          <a:solidFill>
                                            <a:schemeClr val="tx1"/>
                                          </a:solidFill>
                                          <a:latin typeface="Cambria Math" panose="02040503050406030204" pitchFamily="18" charset="0"/>
                                        </a:rPr>
                                        <m:t>−1</m:t>
                                      </m:r>
                                    </m:sup>
                                    <m:e>
                                      <m:r>
                                        <a:rPr lang="zh-CN" altLang="en-US" sz="1800" i="1">
                                          <a:solidFill>
                                            <a:schemeClr val="tx1"/>
                                          </a:solidFill>
                                          <a:latin typeface="Cambria Math" panose="02040503050406030204" pitchFamily="18" charset="0"/>
                                        </a:rPr>
                                        <m:t>𝑃</m:t>
                                      </m:r>
                                      <m:r>
                                        <a:rPr lang="zh-CN" altLang="en-US" sz="1800" i="1">
                                          <a:solidFill>
                                            <a:schemeClr val="tx1"/>
                                          </a:solidFill>
                                          <a:latin typeface="Cambria Math" panose="02040503050406030204" pitchFamily="18" charset="0"/>
                                        </a:rPr>
                                        <m:t>(</m:t>
                                      </m:r>
                                      <m:r>
                                        <a:rPr lang="zh-CN" altLang="en-US" sz="1800" i="1">
                                          <a:solidFill>
                                            <a:schemeClr val="tx1"/>
                                          </a:solidFill>
                                          <a:latin typeface="Cambria Math" panose="02040503050406030204" pitchFamily="18" charset="0"/>
                                        </a:rPr>
                                        <m:t>𝑘</m:t>
                                      </m:r>
                                      <m:r>
                                        <a:rPr lang="zh-CN" altLang="en-US" sz="1800" i="1">
                                          <a:solidFill>
                                            <a:schemeClr val="tx1"/>
                                          </a:solidFill>
                                          <a:latin typeface="Cambria Math" panose="02040503050406030204" pitchFamily="18" charset="0"/>
                                        </a:rPr>
                                        <m:t>)</m:t>
                                      </m:r>
                                      <m:r>
                                        <a:rPr lang="zh-CN" altLang="en-US" sz="1800" i="1">
                                          <a:solidFill>
                                            <a:schemeClr val="tx1"/>
                                          </a:solidFill>
                                          <a:latin typeface="Cambria Math" panose="02040503050406030204" pitchFamily="18" charset="0"/>
                                        </a:rPr>
                                        <m:t>𝑃</m:t>
                                      </m:r>
                                      <m:r>
                                        <a:rPr lang="zh-CN" altLang="en-US" sz="1800" i="1">
                                          <a:solidFill>
                                            <a:schemeClr val="tx1"/>
                                          </a:solidFill>
                                          <a:latin typeface="Cambria Math" panose="02040503050406030204" pitchFamily="18" charset="0"/>
                                        </a:rPr>
                                        <m:t>(</m:t>
                                      </m:r>
                                      <m:r>
                                        <a:rPr lang="zh-CN" altLang="en-US" sz="1800" i="1">
                                          <a:solidFill>
                                            <a:schemeClr val="tx1"/>
                                          </a:solidFill>
                                          <a:latin typeface="Cambria Math" panose="02040503050406030204" pitchFamily="18" charset="0"/>
                                        </a:rPr>
                                        <m:t>𝑛</m:t>
                                      </m:r>
                                      <m:r>
                                        <a:rPr lang="zh-CN" altLang="en-US" sz="1800" i="1">
                                          <a:solidFill>
                                            <a:schemeClr val="tx1"/>
                                          </a:solidFill>
                                          <a:latin typeface="Cambria Math" panose="02040503050406030204" pitchFamily="18" charset="0"/>
                                        </a:rPr>
                                        <m:t>−</m:t>
                                      </m:r>
                                      <m:r>
                                        <a:rPr lang="zh-CN" altLang="en-US" sz="1800" i="1">
                                          <a:solidFill>
                                            <a:schemeClr val="tx1"/>
                                          </a:solidFill>
                                          <a:latin typeface="Cambria Math" panose="02040503050406030204" pitchFamily="18" charset="0"/>
                                        </a:rPr>
                                        <m:t>𝑘</m:t>
                                      </m:r>
                                      <m:r>
                                        <a:rPr lang="zh-CN" altLang="en-US" sz="1800" i="1">
                                          <a:solidFill>
                                            <a:schemeClr val="tx1"/>
                                          </a:solidFill>
                                          <a:latin typeface="Cambria Math" panose="02040503050406030204" pitchFamily="18" charset="0"/>
                                        </a:rPr>
                                        <m:t>)</m:t>
                                      </m:r>
                                    </m:e>
                                  </m:nary>
                                </m:e>
                              </m:mr>
                            </m:m>
                            <m:m>
                              <m:mPr>
                                <m:plcHide m:val="on"/>
                                <m:mcs>
                                  <m:mc>
                                    <m:mcPr>
                                      <m:count m:val="1"/>
                                      <m:mcJc m:val="center"/>
                                    </m:mcPr>
                                  </m:mc>
                                </m:mcs>
                                <m:ctrlPr>
                                  <a:rPr lang="zh-CN" altLang="en-US" sz="1800" i="1">
                                    <a:solidFill>
                                      <a:schemeClr val="tx1"/>
                                    </a:solidFill>
                                    <a:latin typeface="Cambria Math" panose="02040503050406030204" pitchFamily="18" charset="0"/>
                                  </a:rPr>
                                </m:ctrlPr>
                              </m:mPr>
                              <m:mr>
                                <m:e/>
                              </m:mr>
                              <m:mr>
                                <m:e/>
                              </m:mr>
                            </m:m>
                            <m:m>
                              <m:mPr>
                                <m:plcHide m:val="on"/>
                                <m:mcs>
                                  <m:mc>
                                    <m:mcPr>
                                      <m:count m:val="1"/>
                                      <m:mcJc m:val="center"/>
                                    </m:mcPr>
                                  </m:mc>
                                </m:mcs>
                                <m:ctrlPr>
                                  <a:rPr lang="zh-CN" altLang="en-US" sz="1800" i="1">
                                    <a:solidFill>
                                      <a:schemeClr val="tx1"/>
                                    </a:solidFill>
                                    <a:latin typeface="Cambria Math" panose="02040503050406030204" pitchFamily="18" charset="0"/>
                                  </a:rPr>
                                </m:ctrlPr>
                              </m:mPr>
                              <m:mr>
                                <m:e>
                                  <m:r>
                                    <a:rPr lang="zh-CN" altLang="en-US" sz="1800" i="1">
                                      <a:solidFill>
                                        <a:schemeClr val="tx1"/>
                                      </a:solidFill>
                                      <a:latin typeface="Cambria Math" panose="02040503050406030204" pitchFamily="18" charset="0"/>
                                    </a:rPr>
                                    <m:t>𝑛</m:t>
                                  </m:r>
                                  <m:r>
                                    <a:rPr lang="zh-CN" altLang="en-US" sz="1800" i="1">
                                      <a:solidFill>
                                        <a:schemeClr val="tx1"/>
                                      </a:solidFill>
                                      <a:latin typeface="Cambria Math" panose="02040503050406030204" pitchFamily="18" charset="0"/>
                                    </a:rPr>
                                    <m:t>=1</m:t>
                                  </m:r>
                                </m:e>
                              </m:mr>
                              <m:mr>
                                <m:e>
                                  <m:r>
                                    <a:rPr lang="zh-CN" altLang="en-US" sz="1800" i="1">
                                      <a:solidFill>
                                        <a:schemeClr val="tx1"/>
                                      </a:solidFill>
                                      <a:latin typeface="Cambria Math" panose="02040503050406030204" pitchFamily="18" charset="0"/>
                                    </a:rPr>
                                    <m:t>𝑛</m:t>
                                  </m:r>
                                  <m:r>
                                    <a:rPr lang="zh-CN" altLang="en-US" sz="1800" i="1">
                                      <a:solidFill>
                                        <a:schemeClr val="tx1"/>
                                      </a:solidFill>
                                      <a:latin typeface="Cambria Math" panose="02040503050406030204" pitchFamily="18" charset="0"/>
                                    </a:rPr>
                                    <m:t>&gt;1</m:t>
                                  </m:r>
                                </m:e>
                              </m:mr>
                            </m:m>
                          </m:e>
                        </m:d>
                      </m:oMath>
                    </m:oMathPara>
                  </a14:m>
                  <a:endParaRPr lang="zh-CN" altLang="en-US" sz="1800" dirty="0"/>
                </a:p>
              </p:txBody>
            </p:sp>
          </mc:Choice>
          <mc:Fallback>
            <p:sp>
              <p:nvSpPr>
                <p:cNvPr id="21512" name="Object 8">
                  <a:extLst>
                    <a:ext uri="{FF2B5EF4-FFF2-40B4-BE49-F238E27FC236}">
                      <a16:creationId xmlns:a16="http://schemas.microsoft.com/office/drawing/2014/main" id="{610976AC-4586-C947-ADEE-1358AE531C67}"/>
                    </a:ext>
                  </a:extLst>
                </p:cNvPr>
                <p:cNvSpPr txBox="1">
                  <a:spLocks noRot="1" noChangeAspect="1" noMove="1" noResize="1" noEditPoints="1" noAdjustHandles="1" noChangeArrowheads="1" noChangeShapeType="1" noTextEdit="1"/>
                </p:cNvSpPr>
                <p:nvPr/>
              </p:nvSpPr>
              <p:spPr bwMode="auto">
                <a:xfrm>
                  <a:off x="-666" y="926"/>
                  <a:ext cx="2570" cy="694"/>
                </a:xfrm>
                <a:prstGeom prst="rect">
                  <a:avLst/>
                </a:prstGeom>
                <a:blipFill>
                  <a:blip r:embed="rId4"/>
                  <a:stretch>
                    <a:fillRect/>
                  </a:stretch>
                </a:blipFill>
                <a:ln>
                  <a:noFill/>
                </a:ln>
              </p:spPr>
              <p:txBody>
                <a:bodyPr/>
                <a:lstStyle/>
                <a:p>
                  <a:r>
                    <a:rPr lang="zh-CN" altLang="en-US">
                      <a:noFill/>
                    </a:rPr>
                    <a:t> </a:t>
                  </a:r>
                </a:p>
              </p:txBody>
            </p:sp>
          </mc:Fallback>
        </mc:AlternateContent>
      </p:gr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1C8DC034-03E7-BE4D-73F2-4BE25414EFC1}"/>
              </a:ext>
            </a:extLst>
          </p:cNvPr>
          <p:cNvSpPr txBox="1">
            <a:spLocks noChangeArrowheads="1"/>
          </p:cNvSpPr>
          <p:nvPr/>
        </p:nvSpPr>
        <p:spPr bwMode="auto">
          <a:xfrm>
            <a:off x="570112" y="1081652"/>
            <a:ext cx="83518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marL="342900" indent="-342900" algn="l" eaLnBrk="1" hangingPunct="1">
              <a:buFont typeface="Wingdings" panose="05000000000000000000" pitchFamily="2" charset="2"/>
              <a:buChar char="Ø"/>
            </a:pPr>
            <a:r>
              <a:rPr lang="zh-CN" altLang="en-US" dirty="0">
                <a:solidFill>
                  <a:srgbClr val="0000FF"/>
                </a:solidFill>
                <a:latin typeface="+mn-ea"/>
                <a:ea typeface="+mn-ea"/>
                <a:sym typeface="Wingdings" panose="05000000000000000000" pitchFamily="2" charset="2"/>
              </a:rPr>
              <a:t>穷举法</a:t>
            </a:r>
          </a:p>
          <a:p>
            <a:pPr marL="342900" indent="-342900" algn="l" eaLnBrk="1" hangingPunct="1">
              <a:buFont typeface="Wingdings" panose="05000000000000000000" pitchFamily="2" charset="2"/>
              <a:buChar char="Ø"/>
            </a:pPr>
            <a:r>
              <a:rPr lang="zh-CN" altLang="en-US" dirty="0">
                <a:solidFill>
                  <a:srgbClr val="0000FF"/>
                </a:solidFill>
                <a:latin typeface="+mn-ea"/>
                <a:ea typeface="+mn-ea"/>
                <a:sym typeface="Wingdings" panose="05000000000000000000" pitchFamily="2" charset="2"/>
              </a:rPr>
              <a:t>动态规划</a:t>
            </a:r>
          </a:p>
        </p:txBody>
      </p:sp>
      <p:sp>
        <p:nvSpPr>
          <p:cNvPr id="22532" name="Text Box 4">
            <a:extLst>
              <a:ext uri="{FF2B5EF4-FFF2-40B4-BE49-F238E27FC236}">
                <a16:creationId xmlns:a16="http://schemas.microsoft.com/office/drawing/2014/main" id="{C7D552EC-117F-B170-CEED-6AB0CD482755}"/>
              </a:ext>
            </a:extLst>
          </p:cNvPr>
          <p:cNvSpPr txBox="1">
            <a:spLocks noChangeArrowheads="1"/>
          </p:cNvSpPr>
          <p:nvPr/>
        </p:nvSpPr>
        <p:spPr bwMode="auto">
          <a:xfrm>
            <a:off x="541302" y="2082332"/>
            <a:ext cx="5985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dirty="0">
                <a:solidFill>
                  <a:srgbClr val="0000FF"/>
                </a:solidFill>
                <a:latin typeface="+mn-ea"/>
                <a:ea typeface="+mn-ea"/>
              </a:rPr>
              <a:t>将矩阵连乘积                       简记为</a:t>
            </a:r>
            <a:r>
              <a:rPr lang="en-US" altLang="zh-CN" sz="2000" dirty="0">
                <a:solidFill>
                  <a:srgbClr val="0000FF"/>
                </a:solidFill>
                <a:latin typeface="+mn-ea"/>
                <a:ea typeface="+mn-ea"/>
              </a:rPr>
              <a:t>A[</a:t>
            </a:r>
            <a:r>
              <a:rPr lang="en-US" altLang="zh-CN" sz="2000" dirty="0" err="1">
                <a:solidFill>
                  <a:srgbClr val="0000FF"/>
                </a:solidFill>
                <a:latin typeface="+mn-ea"/>
                <a:ea typeface="+mn-ea"/>
              </a:rPr>
              <a:t>i:j</a:t>
            </a:r>
            <a:r>
              <a:rPr lang="en-US" altLang="zh-CN" sz="2000" dirty="0">
                <a:solidFill>
                  <a:srgbClr val="0000FF"/>
                </a:solidFill>
                <a:latin typeface="+mn-ea"/>
                <a:ea typeface="+mn-ea"/>
              </a:rPr>
              <a:t>] </a:t>
            </a:r>
            <a:r>
              <a:rPr lang="zh-CN" altLang="en-US" sz="2000" dirty="0">
                <a:solidFill>
                  <a:srgbClr val="0000FF"/>
                </a:solidFill>
                <a:latin typeface="+mn-ea"/>
                <a:ea typeface="+mn-ea"/>
              </a:rPr>
              <a:t>，这里</a:t>
            </a:r>
            <a:r>
              <a:rPr lang="en-US" altLang="zh-CN" sz="2000" dirty="0" err="1">
                <a:solidFill>
                  <a:srgbClr val="0000FF"/>
                </a:solidFill>
                <a:latin typeface="+mn-ea"/>
                <a:ea typeface="+mn-ea"/>
              </a:rPr>
              <a:t>i≤j</a:t>
            </a:r>
            <a:r>
              <a:rPr lang="en-US" altLang="zh-CN" sz="2000" dirty="0">
                <a:solidFill>
                  <a:srgbClr val="0000FF"/>
                </a:solidFill>
                <a:latin typeface="+mn-ea"/>
                <a:ea typeface="+mn-ea"/>
              </a:rPr>
              <a:t>     </a:t>
            </a:r>
          </a:p>
        </p:txBody>
      </p:sp>
      <mc:AlternateContent xmlns:mc="http://schemas.openxmlformats.org/markup-compatibility/2006" xmlns:a14="http://schemas.microsoft.com/office/drawing/2010/main">
        <mc:Choice Requires="a14">
          <p:sp>
            <p:nvSpPr>
              <p:cNvPr id="22533" name="Object 5">
                <a:extLst>
                  <a:ext uri="{FF2B5EF4-FFF2-40B4-BE49-F238E27FC236}">
                    <a16:creationId xmlns:a16="http://schemas.microsoft.com/office/drawing/2014/main" id="{43196C02-ACEB-4E5A-EB9D-6DC57FECA43C}"/>
                  </a:ext>
                </a:extLst>
              </p:cNvPr>
              <p:cNvSpPr txBox="1"/>
              <p:nvPr/>
            </p:nvSpPr>
            <p:spPr bwMode="auto">
              <a:xfrm>
                <a:off x="2156649" y="2047202"/>
                <a:ext cx="1539875" cy="573087"/>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𝑖</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𝑗</m:t>
                          </m:r>
                        </m:sub>
                      </m:sSub>
                    </m:oMath>
                  </m:oMathPara>
                </a14:m>
                <a:endParaRPr lang="zh-CN" altLang="en-US" dirty="0"/>
              </a:p>
            </p:txBody>
          </p:sp>
        </mc:Choice>
        <mc:Fallback xmlns="">
          <p:sp>
            <p:nvSpPr>
              <p:cNvPr id="22533" name="Object 5">
                <a:extLst>
                  <a:ext uri="{FF2B5EF4-FFF2-40B4-BE49-F238E27FC236}">
                    <a16:creationId xmlns:a16="http://schemas.microsoft.com/office/drawing/2014/main" id="{43196C02-ACEB-4E5A-EB9D-6DC57FECA43C}"/>
                  </a:ext>
                </a:extLst>
              </p:cNvPr>
              <p:cNvSpPr txBox="1">
                <a:spLocks noRot="1" noChangeAspect="1" noMove="1" noResize="1" noEditPoints="1" noAdjustHandles="1" noChangeArrowheads="1" noChangeShapeType="1" noTextEdit="1"/>
              </p:cNvSpPr>
              <p:nvPr/>
            </p:nvSpPr>
            <p:spPr bwMode="auto">
              <a:xfrm>
                <a:off x="2156649" y="2047202"/>
                <a:ext cx="1539875" cy="573087"/>
              </a:xfrm>
              <a:prstGeom prst="rect">
                <a:avLst/>
              </a:prstGeom>
              <a:blipFill>
                <a:blip r:embed="rId4"/>
                <a:stretch>
                  <a:fillRect l="-397" r="-794"/>
                </a:stretch>
              </a:blipFill>
              <a:ln>
                <a:noFill/>
              </a:ln>
              <a:effectLst/>
            </p:spPr>
            <p:txBody>
              <a:bodyPr/>
              <a:lstStyle/>
              <a:p>
                <a:r>
                  <a:rPr lang="zh-CN" altLang="en-US">
                    <a:noFill/>
                  </a:rPr>
                  <a:t> </a:t>
                </a:r>
              </a:p>
            </p:txBody>
          </p:sp>
        </mc:Fallback>
      </mc:AlternateContent>
      <p:sp>
        <p:nvSpPr>
          <p:cNvPr id="22534" name="Text Box 6">
            <a:extLst>
              <a:ext uri="{FF2B5EF4-FFF2-40B4-BE49-F238E27FC236}">
                <a16:creationId xmlns:a16="http://schemas.microsoft.com/office/drawing/2014/main" id="{4063EB7A-4EE3-2318-D369-F87B281ABE60}"/>
              </a:ext>
            </a:extLst>
          </p:cNvPr>
          <p:cNvSpPr txBox="1">
            <a:spLocks noChangeArrowheads="1"/>
          </p:cNvSpPr>
          <p:nvPr/>
        </p:nvSpPr>
        <p:spPr bwMode="auto">
          <a:xfrm>
            <a:off x="523668" y="2587168"/>
            <a:ext cx="631615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dirty="0">
                <a:solidFill>
                  <a:srgbClr val="0000FF"/>
                </a:solidFill>
                <a:latin typeface="+mn-ea"/>
                <a:ea typeface="+mn-ea"/>
              </a:rPr>
              <a:t>考察计算</a:t>
            </a:r>
            <a:r>
              <a:rPr lang="en-US" altLang="zh-CN" sz="2000" dirty="0">
                <a:solidFill>
                  <a:srgbClr val="0000FF"/>
                </a:solidFill>
                <a:latin typeface="+mn-ea"/>
                <a:ea typeface="+mn-ea"/>
              </a:rPr>
              <a:t>A[</a:t>
            </a:r>
            <a:r>
              <a:rPr lang="en-US" altLang="zh-CN" sz="2000" dirty="0" err="1">
                <a:solidFill>
                  <a:srgbClr val="0000FF"/>
                </a:solidFill>
                <a:latin typeface="+mn-ea"/>
                <a:ea typeface="+mn-ea"/>
              </a:rPr>
              <a:t>i:j</a:t>
            </a:r>
            <a:r>
              <a:rPr lang="en-US" altLang="zh-CN" sz="2000" dirty="0">
                <a:solidFill>
                  <a:srgbClr val="0000FF"/>
                </a:solidFill>
                <a:latin typeface="+mn-ea"/>
                <a:ea typeface="+mn-ea"/>
              </a:rPr>
              <a:t>]</a:t>
            </a:r>
            <a:r>
              <a:rPr lang="zh-CN" altLang="en-US" sz="2000" dirty="0">
                <a:solidFill>
                  <a:srgbClr val="0000FF"/>
                </a:solidFill>
                <a:latin typeface="+mn-ea"/>
                <a:ea typeface="+mn-ea"/>
              </a:rPr>
              <a:t>的最优计算次序。设这个计算次序在矩阵</a:t>
            </a:r>
          </a:p>
          <a:p>
            <a:pPr algn="l" eaLnBrk="1" hangingPunct="1"/>
            <a:r>
              <a:rPr lang="en-US" altLang="zh-CN" sz="2000" dirty="0">
                <a:solidFill>
                  <a:srgbClr val="0000FF"/>
                </a:solidFill>
                <a:latin typeface="+mn-ea"/>
                <a:ea typeface="+mn-ea"/>
              </a:rPr>
              <a:t>Ak</a:t>
            </a:r>
            <a:r>
              <a:rPr lang="zh-CN" altLang="en-US" sz="2000" dirty="0">
                <a:solidFill>
                  <a:srgbClr val="0000FF"/>
                </a:solidFill>
                <a:latin typeface="+mn-ea"/>
                <a:ea typeface="+mn-ea"/>
              </a:rPr>
              <a:t>和</a:t>
            </a:r>
            <a:r>
              <a:rPr lang="en-US" altLang="zh-CN" sz="2000" dirty="0">
                <a:solidFill>
                  <a:srgbClr val="0000FF"/>
                </a:solidFill>
                <a:latin typeface="+mn-ea"/>
                <a:ea typeface="+mn-ea"/>
              </a:rPr>
              <a:t>Ak+1</a:t>
            </a:r>
            <a:r>
              <a:rPr lang="zh-CN" altLang="en-US" sz="2000" dirty="0">
                <a:solidFill>
                  <a:srgbClr val="0000FF"/>
                </a:solidFill>
                <a:latin typeface="+mn-ea"/>
                <a:ea typeface="+mn-ea"/>
              </a:rPr>
              <a:t>之间将矩阵链断开，</a:t>
            </a:r>
            <a:r>
              <a:rPr lang="en-US" altLang="zh-CN" sz="2000" dirty="0" err="1">
                <a:solidFill>
                  <a:srgbClr val="0000FF"/>
                </a:solidFill>
                <a:latin typeface="+mn-ea"/>
                <a:ea typeface="+mn-ea"/>
              </a:rPr>
              <a:t>i≤k</a:t>
            </a:r>
            <a:r>
              <a:rPr lang="en-US" altLang="zh-CN" sz="2000" dirty="0">
                <a:solidFill>
                  <a:srgbClr val="0000FF"/>
                </a:solidFill>
                <a:latin typeface="+mn-ea"/>
                <a:ea typeface="+mn-ea"/>
              </a:rPr>
              <a:t>&lt;j</a:t>
            </a:r>
            <a:r>
              <a:rPr lang="zh-CN" altLang="en-US" sz="2000" dirty="0">
                <a:solidFill>
                  <a:srgbClr val="0000FF"/>
                </a:solidFill>
                <a:latin typeface="+mn-ea"/>
                <a:ea typeface="+mn-ea"/>
              </a:rPr>
              <a:t>，则其相应完全</a:t>
            </a:r>
          </a:p>
          <a:p>
            <a:pPr algn="l" eaLnBrk="1" hangingPunct="1"/>
            <a:r>
              <a:rPr lang="zh-CN" altLang="en-US" sz="2000" dirty="0">
                <a:solidFill>
                  <a:srgbClr val="0000FF"/>
                </a:solidFill>
                <a:latin typeface="+mn-ea"/>
                <a:ea typeface="+mn-ea"/>
              </a:rPr>
              <a:t>加括号方式为</a:t>
            </a:r>
            <a:endParaRPr lang="ja-JP" altLang="en-US" sz="2000" dirty="0">
              <a:solidFill>
                <a:srgbClr val="0000FF"/>
              </a:solidFill>
              <a:latin typeface="+mn-ea"/>
              <a:ea typeface="+mn-ea"/>
            </a:endParaRPr>
          </a:p>
        </p:txBody>
      </p:sp>
      <mc:AlternateContent xmlns:mc="http://schemas.openxmlformats.org/markup-compatibility/2006" xmlns:a14="http://schemas.microsoft.com/office/drawing/2010/main">
        <mc:Choice Requires="a14">
          <p:sp>
            <p:nvSpPr>
              <p:cNvPr id="22535" name="Object 7">
                <a:extLst>
                  <a:ext uri="{FF2B5EF4-FFF2-40B4-BE49-F238E27FC236}">
                    <a16:creationId xmlns:a16="http://schemas.microsoft.com/office/drawing/2014/main" id="{9B5BF5BA-07C8-6A53-4267-AA403CE26E3D}"/>
                  </a:ext>
                </a:extLst>
              </p:cNvPr>
              <p:cNvSpPr txBox="1"/>
              <p:nvPr/>
            </p:nvSpPr>
            <p:spPr bwMode="auto">
              <a:xfrm>
                <a:off x="554832" y="3835934"/>
                <a:ext cx="3890963" cy="5730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𝑖</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𝑘</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𝑘</m:t>
                          </m:r>
                          <m:r>
                            <a:rPr lang="zh-CN" altLang="en-US" i="1">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𝑘</m:t>
                          </m:r>
                          <m:r>
                            <a:rPr lang="zh-CN" altLang="en-US" i="1">
                              <a:solidFill>
                                <a:schemeClr val="tx1"/>
                              </a:solidFill>
                              <a:latin typeface="Cambria Math" panose="02040503050406030204" pitchFamily="18" charset="0"/>
                            </a:rPr>
                            <m:t>+2</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𝑗</m:t>
                          </m:r>
                        </m:sub>
                      </m:sSub>
                      <m:r>
                        <a:rPr lang="zh-CN" altLang="en-US" i="1">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22535" name="Object 7">
                <a:extLst>
                  <a:ext uri="{FF2B5EF4-FFF2-40B4-BE49-F238E27FC236}">
                    <a16:creationId xmlns:a16="http://schemas.microsoft.com/office/drawing/2014/main" id="{9B5BF5BA-07C8-6A53-4267-AA403CE26E3D}"/>
                  </a:ext>
                </a:extLst>
              </p:cNvPr>
              <p:cNvSpPr txBox="1">
                <a:spLocks noRot="1" noChangeAspect="1" noMove="1" noResize="1" noEditPoints="1" noAdjustHandles="1" noChangeArrowheads="1" noChangeShapeType="1" noTextEdit="1"/>
              </p:cNvSpPr>
              <p:nvPr/>
            </p:nvSpPr>
            <p:spPr bwMode="auto">
              <a:xfrm>
                <a:off x="554832" y="3835934"/>
                <a:ext cx="3890963" cy="573088"/>
              </a:xfrm>
              <a:prstGeom prst="rect">
                <a:avLst/>
              </a:prstGeom>
              <a:blipFill>
                <a:blip r:embed="rId5"/>
                <a:stretch>
                  <a:fillRect l="-940"/>
                </a:stretch>
              </a:blipFill>
              <a:ln>
                <a:noFill/>
              </a:ln>
              <a:effectLst/>
            </p:spPr>
            <p:txBody>
              <a:bodyPr/>
              <a:lstStyle/>
              <a:p>
                <a:r>
                  <a:rPr lang="zh-CN" altLang="en-US">
                    <a:noFill/>
                  </a:rPr>
                  <a:t> </a:t>
                </a:r>
              </a:p>
            </p:txBody>
          </p:sp>
        </mc:Fallback>
      </mc:AlternateContent>
      <p:sp>
        <p:nvSpPr>
          <p:cNvPr id="22536" name="Text Box 8">
            <a:extLst>
              <a:ext uri="{FF2B5EF4-FFF2-40B4-BE49-F238E27FC236}">
                <a16:creationId xmlns:a16="http://schemas.microsoft.com/office/drawing/2014/main" id="{09284662-4E94-74C1-3076-93091F8C0D31}"/>
              </a:ext>
            </a:extLst>
          </p:cNvPr>
          <p:cNvSpPr txBox="1">
            <a:spLocks noChangeArrowheads="1"/>
          </p:cNvSpPr>
          <p:nvPr/>
        </p:nvSpPr>
        <p:spPr bwMode="auto">
          <a:xfrm>
            <a:off x="523668" y="4509120"/>
            <a:ext cx="61927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dirty="0">
                <a:solidFill>
                  <a:srgbClr val="0000FF"/>
                </a:solidFill>
                <a:latin typeface="+mn-ea"/>
                <a:ea typeface="+mn-ea"/>
              </a:rPr>
              <a:t>计算量：</a:t>
            </a:r>
            <a:r>
              <a:rPr lang="en-US" altLang="zh-CN" sz="2000" dirty="0">
                <a:solidFill>
                  <a:srgbClr val="0000FF"/>
                </a:solidFill>
                <a:latin typeface="+mn-ea"/>
                <a:ea typeface="+mn-ea"/>
              </a:rPr>
              <a:t>A[</a:t>
            </a:r>
            <a:r>
              <a:rPr lang="en-US" altLang="zh-CN" sz="2000" dirty="0" err="1">
                <a:solidFill>
                  <a:srgbClr val="0000FF"/>
                </a:solidFill>
                <a:latin typeface="+mn-ea"/>
                <a:ea typeface="+mn-ea"/>
              </a:rPr>
              <a:t>i:k</a:t>
            </a:r>
            <a:r>
              <a:rPr lang="en-US" altLang="zh-CN" sz="2000" dirty="0">
                <a:solidFill>
                  <a:srgbClr val="0000FF"/>
                </a:solidFill>
                <a:latin typeface="+mn-ea"/>
                <a:ea typeface="+mn-ea"/>
              </a:rPr>
              <a:t>]</a:t>
            </a:r>
            <a:r>
              <a:rPr lang="zh-CN" altLang="en-US" sz="2000" dirty="0">
                <a:solidFill>
                  <a:srgbClr val="0000FF"/>
                </a:solidFill>
                <a:latin typeface="+mn-ea"/>
                <a:ea typeface="+mn-ea"/>
              </a:rPr>
              <a:t>的计算量加上</a:t>
            </a:r>
            <a:r>
              <a:rPr lang="en-US" altLang="zh-CN" sz="2000" dirty="0">
                <a:solidFill>
                  <a:srgbClr val="0000FF"/>
                </a:solidFill>
                <a:latin typeface="+mn-ea"/>
                <a:ea typeface="+mn-ea"/>
              </a:rPr>
              <a:t>A[k+1:j]</a:t>
            </a:r>
            <a:r>
              <a:rPr lang="zh-CN" altLang="en-US" sz="2000" dirty="0">
                <a:solidFill>
                  <a:srgbClr val="0000FF"/>
                </a:solidFill>
                <a:latin typeface="+mn-ea"/>
                <a:ea typeface="+mn-ea"/>
              </a:rPr>
              <a:t>的计算量，再加上</a:t>
            </a:r>
          </a:p>
          <a:p>
            <a:pPr algn="l" eaLnBrk="1" hangingPunct="1"/>
            <a:r>
              <a:rPr lang="en-US" altLang="zh-CN" sz="2000" dirty="0">
                <a:solidFill>
                  <a:srgbClr val="0000FF"/>
                </a:solidFill>
                <a:latin typeface="+mn-ea"/>
                <a:ea typeface="+mn-ea"/>
              </a:rPr>
              <a:t>A[</a:t>
            </a:r>
            <a:r>
              <a:rPr lang="en-US" altLang="zh-CN" sz="2000" dirty="0" err="1">
                <a:solidFill>
                  <a:srgbClr val="0000FF"/>
                </a:solidFill>
                <a:latin typeface="+mn-ea"/>
                <a:ea typeface="+mn-ea"/>
              </a:rPr>
              <a:t>i:k</a:t>
            </a:r>
            <a:r>
              <a:rPr lang="en-US" altLang="zh-CN" sz="2000" dirty="0">
                <a:solidFill>
                  <a:srgbClr val="0000FF"/>
                </a:solidFill>
                <a:latin typeface="+mn-ea"/>
                <a:ea typeface="+mn-ea"/>
              </a:rPr>
              <a:t>]</a:t>
            </a:r>
            <a:r>
              <a:rPr lang="zh-CN" altLang="en-US" sz="2000" dirty="0">
                <a:solidFill>
                  <a:srgbClr val="0000FF"/>
                </a:solidFill>
                <a:latin typeface="+mn-ea"/>
                <a:ea typeface="+mn-ea"/>
              </a:rPr>
              <a:t>和</a:t>
            </a:r>
            <a:r>
              <a:rPr lang="en-US" altLang="zh-CN" sz="2000" dirty="0">
                <a:solidFill>
                  <a:srgbClr val="0000FF"/>
                </a:solidFill>
                <a:latin typeface="+mn-ea"/>
                <a:ea typeface="+mn-ea"/>
              </a:rPr>
              <a:t>A[k+1:j]</a:t>
            </a:r>
            <a:r>
              <a:rPr lang="zh-CN" altLang="en-US" sz="2000" dirty="0">
                <a:solidFill>
                  <a:srgbClr val="0000FF"/>
                </a:solidFill>
                <a:latin typeface="+mn-ea"/>
                <a:ea typeface="+mn-ea"/>
              </a:rPr>
              <a:t>相乘的计算量</a:t>
            </a:r>
            <a:endParaRPr lang="ja-JP" altLang="en-US" sz="2000" dirty="0">
              <a:solidFill>
                <a:srgbClr val="0000FF"/>
              </a:solidFill>
              <a:latin typeface="+mn-ea"/>
              <a:ea typeface="+mn-ea"/>
            </a:endParaRP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5EA1E11-7B49-CBC0-0346-B55C0C891A83}"/>
              </a:ext>
            </a:extLst>
          </p:cNvPr>
          <p:cNvSpPr>
            <a:spLocks noGrp="1" noChangeArrowheads="1"/>
          </p:cNvSpPr>
          <p:nvPr>
            <p:ph type="title" idx="4294967295"/>
          </p:nvPr>
        </p:nvSpPr>
        <p:spPr>
          <a:xfrm>
            <a:off x="1055440" y="188640"/>
            <a:ext cx="7772400" cy="1143000"/>
          </a:xfrm>
        </p:spPr>
        <p:txBody>
          <a:bodyPr>
            <a:normAutofit/>
          </a:bodyPr>
          <a:lstStyle/>
          <a:p>
            <a:pPr eaLnBrk="1" hangingPunct="1">
              <a:defRPr/>
            </a:pPr>
            <a:r>
              <a:rPr lang="zh-CN" altLang="en-US" sz="3200" dirty="0">
                <a:solidFill>
                  <a:srgbClr val="0000FF"/>
                </a:solidFill>
                <a:effectLst>
                  <a:outerShdw blurRad="38100" dist="38100" dir="2700000" algn="tl">
                    <a:srgbClr val="C0C0C0"/>
                  </a:outerShdw>
                </a:effectLst>
                <a:latin typeface="+mn-ea"/>
                <a:ea typeface="+mn-ea"/>
              </a:rPr>
              <a:t>分析最优解的结构</a:t>
            </a:r>
          </a:p>
        </p:txBody>
      </p:sp>
      <p:sp>
        <p:nvSpPr>
          <p:cNvPr id="23556" name="Rectangle 4">
            <a:extLst>
              <a:ext uri="{FF2B5EF4-FFF2-40B4-BE49-F238E27FC236}">
                <a16:creationId xmlns:a16="http://schemas.microsoft.com/office/drawing/2014/main" id="{D388B4F3-8924-BD2A-F23A-1DA5B8D4F731}"/>
              </a:ext>
            </a:extLst>
          </p:cNvPr>
          <p:cNvSpPr>
            <a:spLocks noChangeArrowheads="1"/>
          </p:cNvSpPr>
          <p:nvPr/>
        </p:nvSpPr>
        <p:spPr bwMode="auto">
          <a:xfrm>
            <a:off x="911424" y="1772816"/>
            <a:ext cx="7772400" cy="3457575"/>
          </a:xfrm>
          <a:prstGeom prst="rect">
            <a:avLst/>
          </a:prstGeom>
          <a:noFill/>
          <a:ln>
            <a:noFill/>
          </a:ln>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Font typeface="Arial" panose="020B0604020202020204" pitchFamily="34" charset="0"/>
              <a:buChar char="•"/>
            </a:pPr>
            <a:r>
              <a:rPr lang="zh-CN" altLang="en-US" dirty="0">
                <a:solidFill>
                  <a:srgbClr val="0000FF"/>
                </a:solidFill>
                <a:latin typeface="+mn-ea"/>
                <a:ea typeface="+mn-ea"/>
              </a:rPr>
              <a:t>特征：计算</a:t>
            </a:r>
            <a:r>
              <a:rPr lang="en-US" altLang="zh-CN" dirty="0">
                <a:solidFill>
                  <a:srgbClr val="0000FF"/>
                </a:solidFill>
                <a:latin typeface="+mn-ea"/>
                <a:ea typeface="+mn-ea"/>
              </a:rPr>
              <a:t>A[</a:t>
            </a:r>
            <a:r>
              <a:rPr lang="en-US" altLang="zh-CN" dirty="0" err="1">
                <a:solidFill>
                  <a:srgbClr val="0000FF"/>
                </a:solidFill>
                <a:latin typeface="+mn-ea"/>
                <a:ea typeface="+mn-ea"/>
              </a:rPr>
              <a:t>i:j</a:t>
            </a:r>
            <a:r>
              <a:rPr lang="en-US" altLang="zh-CN" dirty="0">
                <a:solidFill>
                  <a:srgbClr val="0000FF"/>
                </a:solidFill>
                <a:latin typeface="+mn-ea"/>
                <a:ea typeface="+mn-ea"/>
              </a:rPr>
              <a:t>]</a:t>
            </a:r>
            <a:r>
              <a:rPr lang="zh-CN" altLang="en-US" dirty="0">
                <a:solidFill>
                  <a:srgbClr val="0000FF"/>
                </a:solidFill>
                <a:latin typeface="+mn-ea"/>
                <a:ea typeface="+mn-ea"/>
              </a:rPr>
              <a:t>的最优次序所包含的计算矩阵子链 </a:t>
            </a:r>
            <a:r>
              <a:rPr lang="en-US" altLang="zh-CN" dirty="0">
                <a:solidFill>
                  <a:srgbClr val="0000FF"/>
                </a:solidFill>
                <a:latin typeface="+mn-ea"/>
                <a:ea typeface="+mn-ea"/>
              </a:rPr>
              <a:t>A[</a:t>
            </a:r>
            <a:r>
              <a:rPr lang="en-US" altLang="zh-CN" dirty="0" err="1">
                <a:solidFill>
                  <a:srgbClr val="0000FF"/>
                </a:solidFill>
                <a:latin typeface="+mn-ea"/>
                <a:ea typeface="+mn-ea"/>
              </a:rPr>
              <a:t>i:k</a:t>
            </a:r>
            <a:r>
              <a:rPr lang="en-US" altLang="zh-CN" dirty="0">
                <a:solidFill>
                  <a:srgbClr val="0000FF"/>
                </a:solidFill>
                <a:latin typeface="+mn-ea"/>
                <a:ea typeface="+mn-ea"/>
              </a:rPr>
              <a:t>]</a:t>
            </a:r>
            <a:r>
              <a:rPr lang="zh-CN" altLang="en-US" dirty="0">
                <a:solidFill>
                  <a:srgbClr val="0000FF"/>
                </a:solidFill>
                <a:latin typeface="+mn-ea"/>
                <a:ea typeface="+mn-ea"/>
              </a:rPr>
              <a:t>和</a:t>
            </a:r>
            <a:r>
              <a:rPr lang="en-US" altLang="zh-CN" dirty="0">
                <a:solidFill>
                  <a:srgbClr val="0000FF"/>
                </a:solidFill>
                <a:latin typeface="+mn-ea"/>
                <a:ea typeface="+mn-ea"/>
              </a:rPr>
              <a:t>A[k+1:j]</a:t>
            </a:r>
            <a:r>
              <a:rPr lang="zh-CN" altLang="en-US" dirty="0">
                <a:solidFill>
                  <a:srgbClr val="0000FF"/>
                </a:solidFill>
                <a:latin typeface="+mn-ea"/>
                <a:ea typeface="+mn-ea"/>
              </a:rPr>
              <a:t>的次序也是最优的。</a:t>
            </a:r>
          </a:p>
          <a:p>
            <a:pPr algn="l" eaLnBrk="1" hangingPunct="1">
              <a:spcBef>
                <a:spcPct val="20000"/>
              </a:spcBef>
              <a:buFont typeface="Arial" panose="020B0604020202020204" pitchFamily="34" charset="0"/>
              <a:buChar char="•"/>
            </a:pPr>
            <a:r>
              <a:rPr lang="zh-CN" altLang="en-US" dirty="0">
                <a:solidFill>
                  <a:srgbClr val="0000FF"/>
                </a:solidFill>
                <a:latin typeface="+mn-ea"/>
                <a:ea typeface="+mn-ea"/>
              </a:rPr>
              <a:t>矩阵连乘计算次序问题的最优解包含着其子问题的最优解。这种性质称为最优子结构性质。问题的最优子结构性质是该问题可用动态规划算法求解的显著特征。</a:t>
            </a:r>
            <a:endParaRPr lang="ja-JP" altLang="en-US" dirty="0">
              <a:solidFill>
                <a:srgbClr val="0000FF"/>
              </a:solidFill>
              <a:latin typeface="+mn-ea"/>
              <a:ea typeface="+mn-ea"/>
            </a:endParaRPr>
          </a:p>
        </p:txBody>
      </p:sp>
      <p:sp>
        <p:nvSpPr>
          <p:cNvPr id="13317" name="Rectangle 5">
            <a:extLst>
              <a:ext uri="{FF2B5EF4-FFF2-40B4-BE49-F238E27FC236}">
                <a16:creationId xmlns:a16="http://schemas.microsoft.com/office/drawing/2014/main" id="{9EBCA84E-F6D8-8A6C-1125-FC72654094D8}"/>
              </a:ext>
            </a:extLst>
          </p:cNvPr>
          <p:cNvSpPr>
            <a:spLocks noChangeArrowheads="1"/>
          </p:cNvSpPr>
          <p:nvPr/>
        </p:nvSpPr>
        <p:spPr bwMode="auto">
          <a:xfrm>
            <a:off x="2008189" y="0"/>
            <a:ext cx="7793037" cy="1143000"/>
          </a:xfrm>
          <a:prstGeom prst="rect">
            <a:avLst/>
          </a:prstGeom>
          <a:noFill/>
          <a:ln w="9525">
            <a:noFill/>
            <a:miter lim="800000"/>
            <a:headEnd/>
            <a:tailEnd/>
          </a:ln>
        </p:spPr>
        <p:txBody>
          <a:bodyPr anchor="b"/>
          <a:lstStyle/>
          <a:p>
            <a:pPr>
              <a:buFont typeface="Arial" charset="0"/>
              <a:buNone/>
              <a:defRPr/>
            </a:pPr>
            <a:endParaRPr lang="ja-JP" altLang="en-US" sz="4000">
              <a:solidFill>
                <a:srgbClr val="663300"/>
              </a:solidFill>
              <a:effectLst>
                <a:outerShdw blurRad="38100" dist="38100" dir="2700000" algn="tl">
                  <a:srgbClr val="C0C0C0"/>
                </a:outerShdw>
              </a:effectLst>
              <a:ea typeface="黑体"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7E79A51-FF1B-77C6-6D51-FE94D40A55E6}"/>
              </a:ext>
            </a:extLst>
          </p:cNvPr>
          <p:cNvSpPr>
            <a:spLocks noGrp="1" noChangeArrowheads="1"/>
          </p:cNvSpPr>
          <p:nvPr>
            <p:ph type="title" idx="4294967295"/>
          </p:nvPr>
        </p:nvSpPr>
        <p:spPr>
          <a:xfrm>
            <a:off x="857051" y="109537"/>
            <a:ext cx="7772400" cy="1143000"/>
          </a:xfrm>
        </p:spPr>
        <p:txBody>
          <a:bodyPr>
            <a:normAutofit/>
          </a:bodyPr>
          <a:lstStyle/>
          <a:p>
            <a:pPr eaLnBrk="1" hangingPunct="1">
              <a:defRPr/>
            </a:pPr>
            <a:r>
              <a:rPr lang="zh-CN" altLang="en-US" sz="3200" dirty="0">
                <a:solidFill>
                  <a:srgbClr val="0000FF"/>
                </a:solidFill>
                <a:effectLst>
                  <a:outerShdw blurRad="38100" dist="38100" dir="2700000" algn="tl">
                    <a:srgbClr val="C0C0C0"/>
                  </a:outerShdw>
                </a:effectLst>
                <a:latin typeface="+mn-ea"/>
                <a:ea typeface="+mn-ea"/>
              </a:rPr>
              <a:t>建立递归关系</a:t>
            </a:r>
          </a:p>
        </p:txBody>
      </p:sp>
      <p:sp>
        <p:nvSpPr>
          <p:cNvPr id="24579" name="Rectangle 3">
            <a:extLst>
              <a:ext uri="{FF2B5EF4-FFF2-40B4-BE49-F238E27FC236}">
                <a16:creationId xmlns:a16="http://schemas.microsoft.com/office/drawing/2014/main" id="{6D31DD80-7C9A-6AB5-51CC-FFB0F8F235A6}"/>
              </a:ext>
            </a:extLst>
          </p:cNvPr>
          <p:cNvSpPr>
            <a:spLocks noChangeArrowheads="1"/>
          </p:cNvSpPr>
          <p:nvPr/>
        </p:nvSpPr>
        <p:spPr bwMode="auto">
          <a:xfrm>
            <a:off x="626222" y="1371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20000"/>
              </a:spcBef>
              <a:buClr>
                <a:schemeClr val="accent2"/>
              </a:buClr>
              <a:buSzPct val="50000"/>
              <a:buFont typeface="Wingdings" panose="05000000000000000000" pitchFamily="2" charset="2"/>
              <a:buChar char="n"/>
            </a:pPr>
            <a:r>
              <a:rPr lang="zh-CN" altLang="en-US" sz="2000" dirty="0">
                <a:solidFill>
                  <a:srgbClr val="0000FF"/>
                </a:solidFill>
                <a:latin typeface="+mn-ea"/>
                <a:ea typeface="+mn-ea"/>
              </a:rPr>
              <a:t>设计算</a:t>
            </a:r>
            <a:r>
              <a:rPr lang="en-US" altLang="zh-CN" sz="2000" dirty="0">
                <a:solidFill>
                  <a:srgbClr val="0000FF"/>
                </a:solidFill>
                <a:latin typeface="+mn-ea"/>
                <a:ea typeface="+mn-ea"/>
              </a:rPr>
              <a:t>A[</a:t>
            </a:r>
            <a:r>
              <a:rPr lang="en-US" altLang="zh-CN" sz="2000" dirty="0" err="1">
                <a:solidFill>
                  <a:srgbClr val="0000FF"/>
                </a:solidFill>
                <a:latin typeface="+mn-ea"/>
                <a:ea typeface="+mn-ea"/>
              </a:rPr>
              <a:t>i:j</a:t>
            </a:r>
            <a:r>
              <a:rPr lang="en-US" altLang="zh-CN" sz="2000" dirty="0">
                <a:solidFill>
                  <a:srgbClr val="0000FF"/>
                </a:solidFill>
                <a:latin typeface="+mn-ea"/>
                <a:ea typeface="+mn-ea"/>
              </a:rPr>
              <a:t>]</a:t>
            </a:r>
            <a:r>
              <a:rPr lang="zh-CN" altLang="en-US" sz="2000" dirty="0">
                <a:solidFill>
                  <a:srgbClr val="0000FF"/>
                </a:solidFill>
                <a:latin typeface="+mn-ea"/>
                <a:ea typeface="+mn-ea"/>
              </a:rPr>
              <a:t>，</a:t>
            </a:r>
            <a:r>
              <a:rPr lang="en-US" altLang="zh-CN" sz="2000" dirty="0">
                <a:solidFill>
                  <a:srgbClr val="0000FF"/>
                </a:solidFill>
                <a:latin typeface="+mn-ea"/>
                <a:ea typeface="+mn-ea"/>
              </a:rPr>
              <a:t>1≤i≤j≤n</a:t>
            </a:r>
            <a:r>
              <a:rPr lang="zh-CN" altLang="en-US" sz="2000" dirty="0">
                <a:solidFill>
                  <a:srgbClr val="0000FF"/>
                </a:solidFill>
                <a:latin typeface="+mn-ea"/>
                <a:ea typeface="+mn-ea"/>
              </a:rPr>
              <a:t>，所需要的最少数乘次数</a:t>
            </a:r>
            <a:r>
              <a:rPr lang="en-US" altLang="zh-CN" sz="2000" dirty="0">
                <a:solidFill>
                  <a:srgbClr val="0000FF"/>
                </a:solidFill>
                <a:latin typeface="+mn-ea"/>
                <a:ea typeface="+mn-ea"/>
              </a:rPr>
              <a:t>m[</a:t>
            </a:r>
            <a:r>
              <a:rPr lang="en-US" altLang="zh-CN" sz="2000" dirty="0" err="1">
                <a:solidFill>
                  <a:srgbClr val="0000FF"/>
                </a:solidFill>
                <a:latin typeface="+mn-ea"/>
                <a:ea typeface="+mn-ea"/>
              </a:rPr>
              <a:t>i,j</a:t>
            </a:r>
            <a:r>
              <a:rPr lang="en-US" altLang="zh-CN" sz="2000" dirty="0">
                <a:solidFill>
                  <a:srgbClr val="0000FF"/>
                </a:solidFill>
                <a:latin typeface="+mn-ea"/>
                <a:ea typeface="+mn-ea"/>
              </a:rPr>
              <a:t>]</a:t>
            </a:r>
            <a:r>
              <a:rPr lang="zh-CN" altLang="en-US" sz="2000" dirty="0">
                <a:solidFill>
                  <a:srgbClr val="0000FF"/>
                </a:solidFill>
                <a:latin typeface="+mn-ea"/>
                <a:ea typeface="+mn-ea"/>
              </a:rPr>
              <a:t>，则原问题的最优值为</a:t>
            </a:r>
            <a:r>
              <a:rPr lang="en-US" altLang="zh-CN" sz="2000" dirty="0">
                <a:solidFill>
                  <a:srgbClr val="0000FF"/>
                </a:solidFill>
                <a:latin typeface="+mn-ea"/>
                <a:ea typeface="+mn-ea"/>
              </a:rPr>
              <a:t>m[1,n]         </a:t>
            </a:r>
          </a:p>
          <a:p>
            <a:pPr algn="l" eaLnBrk="1" hangingPunct="1">
              <a:spcBef>
                <a:spcPct val="20000"/>
              </a:spcBef>
              <a:buClr>
                <a:schemeClr val="accent2"/>
              </a:buClr>
              <a:buSzPct val="50000"/>
              <a:buFont typeface="Wingdings" panose="05000000000000000000" pitchFamily="2" charset="2"/>
              <a:buChar char="n"/>
            </a:pPr>
            <a:r>
              <a:rPr lang="zh-CN" altLang="en-US" sz="2000" dirty="0">
                <a:solidFill>
                  <a:srgbClr val="0000FF"/>
                </a:solidFill>
                <a:latin typeface="+mn-ea"/>
                <a:ea typeface="+mn-ea"/>
              </a:rPr>
              <a:t>当</a:t>
            </a:r>
            <a:r>
              <a:rPr lang="en-US" altLang="zh-CN" sz="2000" dirty="0" err="1">
                <a:solidFill>
                  <a:srgbClr val="0000FF"/>
                </a:solidFill>
                <a:latin typeface="+mn-ea"/>
                <a:ea typeface="+mn-ea"/>
              </a:rPr>
              <a:t>i</a:t>
            </a:r>
            <a:r>
              <a:rPr lang="en-US" altLang="zh-CN" sz="2000" dirty="0">
                <a:solidFill>
                  <a:srgbClr val="0000FF"/>
                </a:solidFill>
                <a:latin typeface="+mn-ea"/>
                <a:ea typeface="+mn-ea"/>
              </a:rPr>
              <a:t>=j</a:t>
            </a:r>
            <a:r>
              <a:rPr lang="zh-CN" altLang="en-US" sz="2000" dirty="0">
                <a:solidFill>
                  <a:srgbClr val="0000FF"/>
                </a:solidFill>
                <a:latin typeface="+mn-ea"/>
                <a:ea typeface="+mn-ea"/>
              </a:rPr>
              <a:t>时，</a:t>
            </a:r>
            <a:r>
              <a:rPr lang="en-US" altLang="zh-CN" sz="2000" dirty="0">
                <a:solidFill>
                  <a:srgbClr val="0000FF"/>
                </a:solidFill>
                <a:latin typeface="+mn-ea"/>
                <a:ea typeface="+mn-ea"/>
              </a:rPr>
              <a:t>A[</a:t>
            </a:r>
            <a:r>
              <a:rPr lang="en-US" altLang="zh-CN" sz="2000" dirty="0" err="1">
                <a:solidFill>
                  <a:srgbClr val="0000FF"/>
                </a:solidFill>
                <a:latin typeface="+mn-ea"/>
                <a:ea typeface="+mn-ea"/>
              </a:rPr>
              <a:t>i:j</a:t>
            </a:r>
            <a:r>
              <a:rPr lang="en-US" altLang="zh-CN" sz="2000" dirty="0">
                <a:solidFill>
                  <a:srgbClr val="0000FF"/>
                </a:solidFill>
                <a:latin typeface="+mn-ea"/>
                <a:ea typeface="+mn-ea"/>
              </a:rPr>
              <a:t>]=Ai</a:t>
            </a:r>
            <a:r>
              <a:rPr lang="zh-CN" altLang="en-US" sz="2000" dirty="0">
                <a:solidFill>
                  <a:srgbClr val="0000FF"/>
                </a:solidFill>
                <a:latin typeface="+mn-ea"/>
                <a:ea typeface="+mn-ea"/>
              </a:rPr>
              <a:t>，因此，</a:t>
            </a:r>
            <a:r>
              <a:rPr lang="en-US" altLang="zh-CN" sz="2000" dirty="0">
                <a:solidFill>
                  <a:srgbClr val="0000FF"/>
                </a:solidFill>
                <a:latin typeface="+mn-ea"/>
                <a:ea typeface="+mn-ea"/>
              </a:rPr>
              <a:t>m[</a:t>
            </a:r>
            <a:r>
              <a:rPr lang="en-US" altLang="zh-CN" sz="2000" dirty="0" err="1">
                <a:solidFill>
                  <a:srgbClr val="0000FF"/>
                </a:solidFill>
                <a:latin typeface="+mn-ea"/>
                <a:ea typeface="+mn-ea"/>
              </a:rPr>
              <a:t>i,i</a:t>
            </a:r>
            <a:r>
              <a:rPr lang="en-US" altLang="zh-CN" sz="2000" dirty="0">
                <a:solidFill>
                  <a:srgbClr val="0000FF"/>
                </a:solidFill>
                <a:latin typeface="+mn-ea"/>
                <a:ea typeface="+mn-ea"/>
              </a:rPr>
              <a:t>]=0</a:t>
            </a:r>
            <a:r>
              <a:rPr lang="zh-CN" altLang="en-US" sz="2000" dirty="0">
                <a:solidFill>
                  <a:srgbClr val="0000FF"/>
                </a:solidFill>
                <a:latin typeface="+mn-ea"/>
                <a:ea typeface="+mn-ea"/>
              </a:rPr>
              <a:t>，</a:t>
            </a:r>
            <a:r>
              <a:rPr lang="en-US" altLang="zh-CN" sz="2000" dirty="0" err="1">
                <a:solidFill>
                  <a:srgbClr val="0000FF"/>
                </a:solidFill>
                <a:latin typeface="+mn-ea"/>
                <a:ea typeface="+mn-ea"/>
              </a:rPr>
              <a:t>i</a:t>
            </a:r>
            <a:r>
              <a:rPr lang="en-US" altLang="zh-CN" sz="2000" dirty="0">
                <a:solidFill>
                  <a:srgbClr val="0000FF"/>
                </a:solidFill>
                <a:latin typeface="+mn-ea"/>
                <a:ea typeface="+mn-ea"/>
              </a:rPr>
              <a:t>=1,2,…,n</a:t>
            </a:r>
          </a:p>
          <a:p>
            <a:pPr algn="l" eaLnBrk="1" hangingPunct="1">
              <a:spcBef>
                <a:spcPct val="20000"/>
              </a:spcBef>
              <a:buClr>
                <a:schemeClr val="accent2"/>
              </a:buClr>
              <a:buSzPct val="50000"/>
              <a:buFont typeface="Wingdings" panose="05000000000000000000" pitchFamily="2" charset="2"/>
              <a:buChar char="n"/>
            </a:pPr>
            <a:r>
              <a:rPr lang="zh-CN" altLang="en-US" sz="2000" dirty="0">
                <a:solidFill>
                  <a:srgbClr val="0000FF"/>
                </a:solidFill>
                <a:latin typeface="+mn-ea"/>
                <a:ea typeface="+mn-ea"/>
              </a:rPr>
              <a:t>当</a:t>
            </a:r>
            <a:r>
              <a:rPr lang="en-US" altLang="zh-CN" sz="2000" dirty="0" err="1">
                <a:solidFill>
                  <a:srgbClr val="0000FF"/>
                </a:solidFill>
                <a:latin typeface="+mn-ea"/>
                <a:ea typeface="+mn-ea"/>
              </a:rPr>
              <a:t>i</a:t>
            </a:r>
            <a:r>
              <a:rPr lang="en-US" altLang="zh-CN" sz="2000" dirty="0">
                <a:solidFill>
                  <a:srgbClr val="0000FF"/>
                </a:solidFill>
                <a:latin typeface="+mn-ea"/>
                <a:ea typeface="+mn-ea"/>
              </a:rPr>
              <a:t>&lt;j</a:t>
            </a:r>
            <a:r>
              <a:rPr lang="zh-CN" altLang="en-US" sz="2000" dirty="0">
                <a:solidFill>
                  <a:srgbClr val="0000FF"/>
                </a:solidFill>
                <a:latin typeface="+mn-ea"/>
                <a:ea typeface="+mn-ea"/>
              </a:rPr>
              <a:t>时，</a:t>
            </a:r>
          </a:p>
          <a:p>
            <a:pPr algn="l" eaLnBrk="1" hangingPunct="1">
              <a:spcBef>
                <a:spcPct val="20000"/>
              </a:spcBef>
              <a:buClr>
                <a:schemeClr val="accent2"/>
              </a:buClr>
              <a:buSzPct val="50000"/>
              <a:buFont typeface="Wingdings" panose="05000000000000000000" pitchFamily="2" charset="2"/>
              <a:buChar char="n"/>
            </a:pPr>
            <a:endParaRPr lang="zh-CN" altLang="en-US" dirty="0">
              <a:solidFill>
                <a:srgbClr val="0000FF"/>
              </a:solidFill>
              <a:latin typeface="+mn-ea"/>
              <a:ea typeface="+mn-ea"/>
            </a:endParaRPr>
          </a:p>
          <a:p>
            <a:pPr algn="l" eaLnBrk="1" hangingPunct="1">
              <a:spcBef>
                <a:spcPct val="20000"/>
              </a:spcBef>
              <a:buClr>
                <a:schemeClr val="accent2"/>
              </a:buClr>
              <a:buSzPct val="50000"/>
              <a:buFont typeface="Wingdings" panose="05000000000000000000" pitchFamily="2" charset="2"/>
              <a:buChar char="n"/>
            </a:pPr>
            <a:endParaRPr lang="zh-CN" altLang="en-US" dirty="0">
              <a:solidFill>
                <a:srgbClr val="0000FF"/>
              </a:solidFill>
              <a:latin typeface="+mn-ea"/>
              <a:ea typeface="+mn-ea"/>
            </a:endParaRPr>
          </a:p>
          <a:p>
            <a:pPr algn="l" eaLnBrk="1" hangingPunct="1">
              <a:spcBef>
                <a:spcPct val="20000"/>
              </a:spcBef>
              <a:buClr>
                <a:schemeClr val="accent2"/>
              </a:buClr>
              <a:buSzPct val="50000"/>
              <a:buFont typeface="Wingdings" panose="05000000000000000000" pitchFamily="2" charset="2"/>
              <a:buChar char="n"/>
            </a:pPr>
            <a:r>
              <a:rPr lang="zh-CN" altLang="en-US" sz="2000" dirty="0">
                <a:solidFill>
                  <a:srgbClr val="0000FF"/>
                </a:solidFill>
                <a:latin typeface="+mn-ea"/>
                <a:ea typeface="+mn-ea"/>
              </a:rPr>
              <a:t>可以递归地定义</a:t>
            </a:r>
            <a:r>
              <a:rPr lang="en-US" altLang="zh-CN" sz="2000" dirty="0">
                <a:solidFill>
                  <a:srgbClr val="0000FF"/>
                </a:solidFill>
                <a:latin typeface="+mn-ea"/>
                <a:ea typeface="+mn-ea"/>
              </a:rPr>
              <a:t>m[</a:t>
            </a:r>
            <a:r>
              <a:rPr lang="en-US" altLang="zh-CN" sz="2000" dirty="0" err="1">
                <a:solidFill>
                  <a:srgbClr val="0000FF"/>
                </a:solidFill>
                <a:latin typeface="+mn-ea"/>
                <a:ea typeface="+mn-ea"/>
              </a:rPr>
              <a:t>i,j</a:t>
            </a:r>
            <a:r>
              <a:rPr lang="en-US" altLang="zh-CN" sz="2000" dirty="0">
                <a:solidFill>
                  <a:srgbClr val="0000FF"/>
                </a:solidFill>
                <a:latin typeface="+mn-ea"/>
                <a:ea typeface="+mn-ea"/>
              </a:rPr>
              <a:t>]</a:t>
            </a:r>
            <a:r>
              <a:rPr lang="zh-CN" altLang="en-US" sz="2000" dirty="0">
                <a:solidFill>
                  <a:srgbClr val="0000FF"/>
                </a:solidFill>
                <a:latin typeface="+mn-ea"/>
                <a:ea typeface="+mn-ea"/>
              </a:rPr>
              <a:t>为：</a:t>
            </a:r>
          </a:p>
          <a:p>
            <a:pPr algn="l" eaLnBrk="1" hangingPunct="1">
              <a:spcBef>
                <a:spcPct val="20000"/>
              </a:spcBef>
              <a:buClr>
                <a:schemeClr val="accent2"/>
              </a:buClr>
              <a:buSzPct val="50000"/>
              <a:buFont typeface="Wingdings" panose="05000000000000000000" pitchFamily="2" charset="2"/>
              <a:buChar char="n"/>
            </a:pPr>
            <a:endParaRPr lang="ja-JP" altLang="en-US" dirty="0">
              <a:solidFill>
                <a:schemeClr val="tx1"/>
              </a:solidFill>
              <a:latin typeface="Verdana" panose="020B0604030504040204" pitchFamily="34" charset="0"/>
              <a:ea typeface="楷体_GB2312" pitchFamily="49" charset="-122"/>
            </a:endParaRPr>
          </a:p>
        </p:txBody>
      </p:sp>
      <mc:AlternateContent xmlns:mc="http://schemas.openxmlformats.org/markup-compatibility/2006">
        <mc:Choice xmlns:a14="http://schemas.microsoft.com/office/drawing/2010/main" Requires="a14">
          <p:sp>
            <p:nvSpPr>
              <p:cNvPr id="24580" name="Object 4">
                <a:extLst>
                  <a:ext uri="{FF2B5EF4-FFF2-40B4-BE49-F238E27FC236}">
                    <a16:creationId xmlns:a16="http://schemas.microsoft.com/office/drawing/2014/main" id="{E24A498E-66C3-9ADC-5780-1D561C0C56B1}"/>
                  </a:ext>
                </a:extLst>
              </p:cNvPr>
              <p:cNvSpPr txBox="1"/>
              <p:nvPr/>
            </p:nvSpPr>
            <p:spPr bwMode="auto">
              <a:xfrm>
                <a:off x="1001067" y="2979221"/>
                <a:ext cx="5008562" cy="5175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𝑚</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𝑖</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𝑗</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𝑚</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𝑖</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𝑘</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𝑚</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𝑘</m:t>
                      </m:r>
                      <m:r>
                        <a:rPr lang="zh-CN" altLang="en-US" i="1" smtClean="0">
                          <a:solidFill>
                            <a:schemeClr val="tx1"/>
                          </a:solidFill>
                          <a:latin typeface="Cambria Math" panose="02040503050406030204" pitchFamily="18" charset="0"/>
                        </a:rPr>
                        <m:t>+1,</m:t>
                      </m:r>
                      <m:r>
                        <a:rPr lang="zh-CN" altLang="en-US" i="1" smtClean="0">
                          <a:solidFill>
                            <a:schemeClr val="tx1"/>
                          </a:solidFill>
                          <a:latin typeface="Cambria Math" panose="02040503050406030204" pitchFamily="18" charset="0"/>
                        </a:rPr>
                        <m:t>𝑗</m:t>
                      </m:r>
                      <m:r>
                        <a:rPr lang="zh-CN" altLang="en-US" i="1" smtClean="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𝑘</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𝑗</m:t>
                          </m:r>
                        </m:sub>
                      </m:sSub>
                    </m:oMath>
                  </m:oMathPara>
                </a14:m>
                <a:endParaRPr lang="zh-CN" altLang="en-US" dirty="0">
                  <a:solidFill>
                    <a:schemeClr val="tx1"/>
                  </a:solidFill>
                </a:endParaRPr>
              </a:p>
            </p:txBody>
          </p:sp>
        </mc:Choice>
        <mc:Fallback>
          <p:sp>
            <p:nvSpPr>
              <p:cNvPr id="24580" name="Object 4">
                <a:extLst>
                  <a:ext uri="{FF2B5EF4-FFF2-40B4-BE49-F238E27FC236}">
                    <a16:creationId xmlns:a16="http://schemas.microsoft.com/office/drawing/2014/main" id="{E24A498E-66C3-9ADC-5780-1D561C0C56B1}"/>
                  </a:ext>
                </a:extLst>
              </p:cNvPr>
              <p:cNvSpPr txBox="1">
                <a:spLocks noRot="1" noChangeAspect="1" noMove="1" noResize="1" noEditPoints="1" noAdjustHandles="1" noChangeArrowheads="1" noChangeShapeType="1" noTextEdit="1"/>
              </p:cNvSpPr>
              <p:nvPr/>
            </p:nvSpPr>
            <p:spPr bwMode="auto">
              <a:xfrm>
                <a:off x="1001067" y="2979221"/>
                <a:ext cx="5008562" cy="517525"/>
              </a:xfrm>
              <a:prstGeom prst="rect">
                <a:avLst/>
              </a:prstGeom>
              <a:blipFill>
                <a:blip r:embed="rId4"/>
                <a:stretch>
                  <a:fillRect/>
                </a:stretch>
              </a:blipFill>
              <a:ln>
                <a:noFill/>
              </a:ln>
              <a:effectLst/>
            </p:spPr>
            <p:txBody>
              <a:bodyPr/>
              <a:lstStyle/>
              <a:p>
                <a:r>
                  <a:rPr lang="zh-CN" altLang="en-US">
                    <a:noFill/>
                  </a:rPr>
                  <a:t> </a:t>
                </a:r>
              </a:p>
            </p:txBody>
          </p:sp>
        </mc:Fallback>
      </mc:AlternateContent>
      <p:grpSp>
        <p:nvGrpSpPr>
          <p:cNvPr id="24581" name="Group 5">
            <a:extLst>
              <a:ext uri="{FF2B5EF4-FFF2-40B4-BE49-F238E27FC236}">
                <a16:creationId xmlns:a16="http://schemas.microsoft.com/office/drawing/2014/main" id="{E9E8C0DC-B4E8-D9F1-AE39-D2514B0E1C4F}"/>
              </a:ext>
            </a:extLst>
          </p:cNvPr>
          <p:cNvGrpSpPr>
            <a:grpSpLocks/>
          </p:cNvGrpSpPr>
          <p:nvPr/>
        </p:nvGrpSpPr>
        <p:grpSpPr bwMode="auto">
          <a:xfrm>
            <a:off x="857051" y="4050663"/>
            <a:ext cx="3397250" cy="566738"/>
            <a:chOff x="0" y="1"/>
            <a:chExt cx="2140" cy="357"/>
          </a:xfrm>
        </p:grpSpPr>
        <p:sp>
          <p:nvSpPr>
            <p:cNvPr id="24587" name="Text Box 6">
              <a:extLst>
                <a:ext uri="{FF2B5EF4-FFF2-40B4-BE49-F238E27FC236}">
                  <a16:creationId xmlns:a16="http://schemas.microsoft.com/office/drawing/2014/main" id="{0F5608AE-27E1-DF6F-3091-4436619EFFD1}"/>
                </a:ext>
              </a:extLst>
            </p:cNvPr>
            <p:cNvSpPr txBox="1">
              <a:spLocks noChangeArrowheads="1"/>
            </p:cNvSpPr>
            <p:nvPr/>
          </p:nvSpPr>
          <p:spPr bwMode="auto">
            <a:xfrm>
              <a:off x="0" y="31"/>
              <a:ext cx="18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sz="2000" dirty="0">
                  <a:solidFill>
                    <a:srgbClr val="0000FF"/>
                  </a:solidFill>
                  <a:latin typeface="华文楷体" panose="02010600040101010101" pitchFamily="2" charset="-122"/>
                  <a:ea typeface="华文楷体" panose="02010600040101010101" pitchFamily="2" charset="-122"/>
                </a:rPr>
                <a:t>这里      的维数为</a:t>
              </a:r>
              <a:r>
                <a:rPr lang="zh-CN" altLang="en-US" sz="2000" dirty="0">
                  <a:solidFill>
                    <a:schemeClr val="tx1"/>
                  </a:solidFill>
                  <a:latin typeface="Verdana" panose="020B0604030504040204" pitchFamily="34" charset="0"/>
                  <a:ea typeface="黑体" panose="02010609060101010101" pitchFamily="49" charset="-122"/>
                </a:rPr>
                <a:t>         </a:t>
              </a:r>
              <a:endParaRPr lang="ja-JP" altLang="en-US" sz="2000" dirty="0">
                <a:solidFill>
                  <a:schemeClr val="tx1"/>
                </a:solidFill>
                <a:latin typeface="Verdana" panose="020B0604030504040204" pitchFamily="34"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4588" name="Object 7">
                  <a:extLst>
                    <a:ext uri="{FF2B5EF4-FFF2-40B4-BE49-F238E27FC236}">
                      <a16:creationId xmlns:a16="http://schemas.microsoft.com/office/drawing/2014/main" id="{955725F9-76CF-58DF-6E36-523FD669DB1E}"/>
                    </a:ext>
                  </a:extLst>
                </p:cNvPr>
                <p:cNvSpPr txBox="1"/>
                <p:nvPr/>
              </p:nvSpPr>
              <p:spPr bwMode="auto">
                <a:xfrm>
                  <a:off x="396" y="16"/>
                  <a:ext cx="247" cy="34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𝐴</m:t>
                            </m:r>
                          </m:e>
                          <m:sub>
                            <m:r>
                              <a:rPr lang="zh-CN" altLang="en-US" i="1">
                                <a:solidFill>
                                  <a:schemeClr val="tx1"/>
                                </a:solidFill>
                                <a:latin typeface="Cambria Math" panose="02040503050406030204" pitchFamily="18" charset="0"/>
                              </a:rPr>
                              <m:t>𝑖</m:t>
                            </m:r>
                          </m:sub>
                        </m:sSub>
                      </m:oMath>
                    </m:oMathPara>
                  </a14:m>
                  <a:endParaRPr lang="zh-CN" altLang="en-US" dirty="0"/>
                </a:p>
              </p:txBody>
            </p:sp>
          </mc:Choice>
          <mc:Fallback xmlns="">
            <p:sp>
              <p:nvSpPr>
                <p:cNvPr id="24588" name="Object 7">
                  <a:extLst>
                    <a:ext uri="{FF2B5EF4-FFF2-40B4-BE49-F238E27FC236}">
                      <a16:creationId xmlns:a16="http://schemas.microsoft.com/office/drawing/2014/main" id="{955725F9-76CF-58DF-6E36-523FD669DB1E}"/>
                    </a:ext>
                  </a:extLst>
                </p:cNvPr>
                <p:cNvSpPr txBox="1">
                  <a:spLocks noRot="1" noChangeAspect="1" noMove="1" noResize="1" noEditPoints="1" noAdjustHandles="1" noChangeArrowheads="1" noChangeShapeType="1" noTextEdit="1"/>
                </p:cNvSpPr>
                <p:nvPr/>
              </p:nvSpPr>
              <p:spPr bwMode="auto">
                <a:xfrm>
                  <a:off x="396" y="16"/>
                  <a:ext cx="247" cy="342"/>
                </a:xfrm>
                <a:prstGeom prst="rect">
                  <a:avLst/>
                </a:prstGeom>
                <a:blipFill>
                  <a:blip r:embed="rId5"/>
                  <a:stretch>
                    <a:fillRect l="-4688" r="-1406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589" name="Object 8">
                  <a:extLst>
                    <a:ext uri="{FF2B5EF4-FFF2-40B4-BE49-F238E27FC236}">
                      <a16:creationId xmlns:a16="http://schemas.microsoft.com/office/drawing/2014/main" id="{D4C9FE81-CEC4-F7B2-601F-69E5825DF4CE}"/>
                    </a:ext>
                  </a:extLst>
                </p:cNvPr>
                <p:cNvSpPr txBox="1"/>
                <p:nvPr/>
              </p:nvSpPr>
              <p:spPr bwMode="auto">
                <a:xfrm>
                  <a:off x="1361" y="1"/>
                  <a:ext cx="779" cy="34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Sub>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𝑖</m:t>
                            </m:r>
                          </m:sub>
                        </m:sSub>
                      </m:oMath>
                    </m:oMathPara>
                  </a14:m>
                  <a:endParaRPr lang="zh-CN" altLang="en-US" dirty="0"/>
                </a:p>
              </p:txBody>
            </p:sp>
          </mc:Choice>
          <mc:Fallback xmlns="">
            <p:sp>
              <p:nvSpPr>
                <p:cNvPr id="24589" name="Object 8">
                  <a:extLst>
                    <a:ext uri="{FF2B5EF4-FFF2-40B4-BE49-F238E27FC236}">
                      <a16:creationId xmlns:a16="http://schemas.microsoft.com/office/drawing/2014/main" id="{D4C9FE81-CEC4-F7B2-601F-69E5825DF4CE}"/>
                    </a:ext>
                  </a:extLst>
                </p:cNvPr>
                <p:cNvSpPr txBox="1">
                  <a:spLocks noRot="1" noChangeAspect="1" noMove="1" noResize="1" noEditPoints="1" noAdjustHandles="1" noChangeArrowheads="1" noChangeShapeType="1" noTextEdit="1"/>
                </p:cNvSpPr>
                <p:nvPr/>
              </p:nvSpPr>
              <p:spPr bwMode="auto">
                <a:xfrm>
                  <a:off x="1361" y="1"/>
                  <a:ext cx="779" cy="342"/>
                </a:xfrm>
                <a:prstGeom prst="rect">
                  <a:avLst/>
                </a:prstGeom>
                <a:blipFill>
                  <a:blip r:embed="rId6"/>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4582" name="Object 9">
                <a:extLst>
                  <a:ext uri="{FF2B5EF4-FFF2-40B4-BE49-F238E27FC236}">
                    <a16:creationId xmlns:a16="http://schemas.microsoft.com/office/drawing/2014/main" id="{D24E6D22-C10D-E2AF-1A53-331587F6F15D}"/>
                  </a:ext>
                </a:extLst>
              </p:cNvPr>
              <p:cNvSpPr txBox="1"/>
              <p:nvPr/>
            </p:nvSpPr>
            <p:spPr bwMode="auto">
              <a:xfrm>
                <a:off x="785092" y="4794473"/>
                <a:ext cx="6858000" cy="114458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smtClean="0">
                          <a:solidFill>
                            <a:schemeClr val="tx1"/>
                          </a:solidFill>
                          <a:latin typeface="Cambria Math" panose="02040503050406030204" pitchFamily="18" charset="0"/>
                        </a:rPr>
                        <m:t>𝑚</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𝑖</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𝑗</m:t>
                      </m:r>
                      <m:r>
                        <a:rPr lang="zh-CN" altLang="en-US" i="1" smtClean="0">
                          <a:solidFill>
                            <a:schemeClr val="tx1"/>
                          </a:solidFill>
                          <a:latin typeface="Cambria Math" panose="02040503050406030204" pitchFamily="18" charset="0"/>
                        </a:rPr>
                        <m:t>]=</m:t>
                      </m:r>
                      <m:d>
                        <m:dPr>
                          <m:begChr m:val="{"/>
                          <m:endChr m:val=""/>
                          <m:ctrlPr>
                            <a:rPr lang="zh-CN" altLang="en-US" i="1">
                              <a:solidFill>
                                <a:schemeClr val="tx1"/>
                              </a:solidFill>
                              <a:latin typeface="Cambria Math" panose="02040503050406030204" pitchFamily="18" charset="0"/>
                            </a:rPr>
                          </m:ctrlPr>
                        </m:dPr>
                        <m:e>
                          <m:m>
                            <m:mPr>
                              <m:plcHide m:val="on"/>
                              <m:mcs>
                                <m:mc>
                                  <m:mcPr>
                                    <m:count m:val="2"/>
                                    <m:mcJc m:val="center"/>
                                  </m:mcPr>
                                </m:mc>
                              </m:mcs>
                              <m:ctrlPr>
                                <a:rPr lang="zh-CN" altLang="en-US" i="1">
                                  <a:solidFill>
                                    <a:schemeClr val="tx1"/>
                                  </a:solidFill>
                                  <a:latin typeface="Cambria Math" panose="02040503050406030204" pitchFamily="18" charset="0"/>
                                </a:rPr>
                              </m:ctrlPr>
                            </m:mPr>
                            <m:mr>
                              <m:e>
                                <m:r>
                                  <a:rPr lang="zh-CN" altLang="en-US" i="1">
                                    <a:solidFill>
                                      <a:schemeClr val="tx1"/>
                                    </a:solidFill>
                                    <a:latin typeface="Cambria Math" panose="02040503050406030204" pitchFamily="18" charset="0"/>
                                  </a:rPr>
                                  <m:t>0</m:t>
                                </m:r>
                              </m:e>
                              <m:e>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𝑗</m:t>
                                </m:r>
                              </m:e>
                            </m:mr>
                            <m:mr>
                              <m:e>
                                <m:limLow>
                                  <m:limLowPr>
                                    <m:ctrlPr>
                                      <a:rPr lang="zh-CN" altLang="en-US" i="1">
                                        <a:solidFill>
                                          <a:schemeClr val="tx1"/>
                                        </a:solidFill>
                                        <a:latin typeface="Cambria Math" panose="02040503050406030204" pitchFamily="18" charset="0"/>
                                      </a:rPr>
                                    </m:ctrlPr>
                                  </m:limLowPr>
                                  <m:e>
                                    <m:r>
                                      <m:rPr>
                                        <m:nor/>
                                      </m:rPr>
                                      <a:rPr lang="zh-CN" altLang="en-US" i="0">
                                        <a:solidFill>
                                          <a:schemeClr val="tx1"/>
                                        </a:solidFill>
                                        <a:latin typeface="Cambria Math" panose="02040503050406030204" pitchFamily="18" charset="0"/>
                                      </a:rPr>
                                      <m:t>min</m:t>
                                    </m:r>
                                  </m:e>
                                  <m:lim>
                                    <m:r>
                                      <m:rPr>
                                        <m:sty m:val="p"/>
                                      </m:rPr>
                                      <a:rPr lang="zh-CN" altLang="en-US" i="0">
                                        <a:solidFill>
                                          <a:schemeClr val="tx1"/>
                                        </a:solidFill>
                                        <a:latin typeface="Cambria Math" panose="02040503050406030204" pitchFamily="18" charset="0"/>
                                      </a:rPr>
                                      <m:t>i</m:t>
                                    </m:r>
                                    <m:r>
                                      <a:rPr lang="zh-CN" altLang="en-US" i="1">
                                        <a:solidFill>
                                          <a:schemeClr val="tx1"/>
                                        </a:solidFill>
                                        <a:latin typeface="Cambria Math" panose="02040503050406030204" pitchFamily="18" charset="0"/>
                                      </a:rPr>
                                      <m:t>≤</m:t>
                                    </m:r>
                                    <m:r>
                                      <m:rPr>
                                        <m:sty m:val="p"/>
                                      </m:rPr>
                                      <a:rPr lang="zh-CN" altLang="en-US" i="0">
                                        <a:solidFill>
                                          <a:schemeClr val="tx1"/>
                                        </a:solidFill>
                                        <a:latin typeface="Cambria Math" panose="02040503050406030204" pitchFamily="18" charset="0"/>
                                      </a:rPr>
                                      <m:t>k</m:t>
                                    </m:r>
                                    <m:r>
                                      <a:rPr lang="zh-CN" altLang="en-US" i="1">
                                        <a:solidFill>
                                          <a:schemeClr val="tx1"/>
                                        </a:solidFill>
                                        <a:latin typeface="Cambria Math" panose="02040503050406030204" pitchFamily="18" charset="0"/>
                                      </a:rPr>
                                      <m:t>&lt;</m:t>
                                    </m:r>
                                    <m:r>
                                      <m:rPr>
                                        <m:sty m:val="p"/>
                                      </m:rPr>
                                      <a:rPr lang="zh-CN" altLang="en-US" i="0">
                                        <a:solidFill>
                                          <a:schemeClr val="tx1"/>
                                        </a:solidFill>
                                        <a:latin typeface="Cambria Math" panose="02040503050406030204" pitchFamily="18" charset="0"/>
                                      </a:rPr>
                                      <m:t>j</m:t>
                                    </m:r>
                                  </m:lim>
                                </m:limLow>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𝑚</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𝑘</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𝑚</m:t>
                                </m:r>
                                <m:r>
                                  <a:rPr lang="zh-CN" altLang="en-US" i="1">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𝑘</m:t>
                                </m:r>
                                <m:r>
                                  <a:rPr lang="zh-CN" altLang="en-US" i="1">
                                    <a:solidFill>
                                      <a:schemeClr val="tx1"/>
                                    </a:solidFill>
                                    <a:latin typeface="Cambria Math" panose="02040503050406030204" pitchFamily="18" charset="0"/>
                                  </a:rPr>
                                  <m:t>+1,</m:t>
                                </m:r>
                                <m:r>
                                  <a:rPr lang="zh-CN" altLang="en-US" i="1">
                                    <a:solidFill>
                                      <a:schemeClr val="tx1"/>
                                    </a:solidFill>
                                    <a:latin typeface="Cambria Math" panose="02040503050406030204" pitchFamily="18" charset="0"/>
                                  </a:rPr>
                                  <m:t>𝑗</m:t>
                                </m:r>
                                <m:r>
                                  <a:rPr lang="zh-CN" altLang="en-US" i="1">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𝑘</m:t>
                                    </m:r>
                                  </m:sub>
                                </m:sSub>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𝑗</m:t>
                                    </m:r>
                                  </m:sub>
                                </m:sSub>
                                <m:r>
                                  <a:rPr lang="zh-CN" altLang="en-US" i="1">
                                    <a:solidFill>
                                      <a:schemeClr val="tx1"/>
                                    </a:solidFill>
                                    <a:latin typeface="Cambria Math" panose="02040503050406030204" pitchFamily="18" charset="0"/>
                                  </a:rPr>
                                  <m:t>}</m:t>
                                </m:r>
                              </m:e>
                              <m:e>
                                <m:r>
                                  <a:rPr lang="zh-CN" altLang="en-US" i="1">
                                    <a:solidFill>
                                      <a:schemeClr val="tx1"/>
                                    </a:solidFill>
                                    <a:latin typeface="Cambria Math" panose="02040503050406030204" pitchFamily="18" charset="0"/>
                                  </a:rPr>
                                  <m:t>𝑖</m:t>
                                </m:r>
                                <m:r>
                                  <a:rPr lang="zh-CN" altLang="en-US" i="1">
                                    <a:solidFill>
                                      <a:schemeClr val="tx1"/>
                                    </a:solidFill>
                                    <a:latin typeface="Cambria Math" panose="02040503050406030204" pitchFamily="18" charset="0"/>
                                  </a:rPr>
                                  <m:t>&lt;</m:t>
                                </m:r>
                                <m:r>
                                  <a:rPr lang="zh-CN" altLang="en-US" i="1">
                                    <a:solidFill>
                                      <a:schemeClr val="tx1"/>
                                    </a:solidFill>
                                    <a:latin typeface="Cambria Math" panose="02040503050406030204" pitchFamily="18" charset="0"/>
                                  </a:rPr>
                                  <m:t>𝑗</m:t>
                                </m:r>
                              </m:e>
                            </m:mr>
                          </m:m>
                        </m:e>
                      </m:d>
                    </m:oMath>
                  </m:oMathPara>
                </a14:m>
                <a:endParaRPr lang="zh-CN" altLang="en-US" dirty="0"/>
              </a:p>
            </p:txBody>
          </p:sp>
        </mc:Choice>
        <mc:Fallback>
          <p:sp>
            <p:nvSpPr>
              <p:cNvPr id="24582" name="Object 9">
                <a:extLst>
                  <a:ext uri="{FF2B5EF4-FFF2-40B4-BE49-F238E27FC236}">
                    <a16:creationId xmlns:a16="http://schemas.microsoft.com/office/drawing/2014/main" id="{D24E6D22-C10D-E2AF-1A53-331587F6F15D}"/>
                  </a:ext>
                </a:extLst>
              </p:cNvPr>
              <p:cNvSpPr txBox="1">
                <a:spLocks noRot="1" noChangeAspect="1" noMove="1" noResize="1" noEditPoints="1" noAdjustHandles="1" noChangeArrowheads="1" noChangeShapeType="1" noTextEdit="1"/>
              </p:cNvSpPr>
              <p:nvPr/>
            </p:nvSpPr>
            <p:spPr bwMode="auto">
              <a:xfrm>
                <a:off x="785092" y="4794473"/>
                <a:ext cx="6858000" cy="1144588"/>
              </a:xfrm>
              <a:prstGeom prst="rect">
                <a:avLst/>
              </a:prstGeom>
              <a:blipFill>
                <a:blip r:embed="rId7"/>
                <a:stretch>
                  <a:fillRect/>
                </a:stretch>
              </a:blipFill>
              <a:ln>
                <a:noFill/>
              </a:ln>
              <a:effectLst/>
            </p:spPr>
            <p:txBody>
              <a:bodyPr/>
              <a:lstStyle/>
              <a:p>
                <a:r>
                  <a:rPr lang="zh-CN" altLang="en-US">
                    <a:noFill/>
                  </a:rPr>
                  <a:t> </a:t>
                </a:r>
              </a:p>
            </p:txBody>
          </p:sp>
        </mc:Fallback>
      </mc:AlternateContent>
      <p:sp>
        <p:nvSpPr>
          <p:cNvPr id="24584" name="Text Box 11">
            <a:extLst>
              <a:ext uri="{FF2B5EF4-FFF2-40B4-BE49-F238E27FC236}">
                <a16:creationId xmlns:a16="http://schemas.microsoft.com/office/drawing/2014/main" id="{D702291B-9629-020D-D5A7-E04FEB6113F6}"/>
              </a:ext>
            </a:extLst>
          </p:cNvPr>
          <p:cNvSpPr txBox="1">
            <a:spLocks noChangeArrowheads="1"/>
          </p:cNvSpPr>
          <p:nvPr/>
        </p:nvSpPr>
        <p:spPr bwMode="auto">
          <a:xfrm>
            <a:off x="713035" y="5888624"/>
            <a:ext cx="29370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ja-JP" altLang="en-US" dirty="0">
                <a:solidFill>
                  <a:schemeClr val="tx1"/>
                </a:solidFill>
                <a:latin typeface="Verdana" panose="020B0604030504040204" pitchFamily="34" charset="0"/>
                <a:ea typeface="楷体_GB2312" pitchFamily="49" charset="-122"/>
              </a:rPr>
              <a:t>   </a:t>
            </a:r>
            <a:r>
              <a:rPr lang="en-US" altLang="ja-JP" sz="2000" dirty="0">
                <a:solidFill>
                  <a:srgbClr val="0000FF"/>
                </a:solidFill>
                <a:latin typeface="华文楷体" panose="02010600040101010101" pitchFamily="2" charset="-122"/>
                <a:ea typeface="华文楷体" panose="02010600040101010101" pitchFamily="2" charset="-122"/>
              </a:rPr>
              <a:t>k</a:t>
            </a:r>
            <a:r>
              <a:rPr lang="zh-CN" altLang="en-US" sz="2000" dirty="0">
                <a:solidFill>
                  <a:srgbClr val="0000FF"/>
                </a:solidFill>
                <a:latin typeface="华文楷体" panose="02010600040101010101" pitchFamily="2" charset="-122"/>
                <a:ea typeface="华文楷体" panose="02010600040101010101" pitchFamily="2" charset="-122"/>
              </a:rPr>
              <a:t>的位置只有</a:t>
            </a:r>
            <a:r>
              <a:rPr lang="en-US" altLang="zh-CN" sz="2000" dirty="0">
                <a:solidFill>
                  <a:srgbClr val="0000FF"/>
                </a:solidFill>
                <a:latin typeface="华文楷体" panose="02010600040101010101" pitchFamily="2" charset="-122"/>
                <a:ea typeface="华文楷体" panose="02010600040101010101" pitchFamily="2" charset="-122"/>
              </a:rPr>
              <a:t>j-</a:t>
            </a:r>
            <a:r>
              <a:rPr lang="en-US" altLang="zh-CN" sz="2000" dirty="0" err="1">
                <a:solidFill>
                  <a:srgbClr val="0000FF"/>
                </a:solidFill>
                <a:latin typeface="华文楷体" panose="02010600040101010101" pitchFamily="2" charset="-122"/>
                <a:ea typeface="华文楷体" panose="02010600040101010101" pitchFamily="2" charset="-122"/>
              </a:rPr>
              <a:t>i</a:t>
            </a:r>
            <a:r>
              <a:rPr lang="zh-CN" altLang="en-US" sz="2000" dirty="0">
                <a:solidFill>
                  <a:srgbClr val="0000FF"/>
                </a:solidFill>
                <a:latin typeface="华文楷体" panose="02010600040101010101" pitchFamily="2" charset="-122"/>
                <a:ea typeface="华文楷体" panose="02010600040101010101" pitchFamily="2" charset="-122"/>
              </a:rPr>
              <a:t> 种可能</a:t>
            </a:r>
            <a:endParaRPr lang="ja-JP" altLang="en-US" sz="2000" dirty="0">
              <a:solidFill>
                <a:srgbClr val="0000FF"/>
              </a:solidFill>
              <a:latin typeface="华文楷体" panose="02010600040101010101" pitchFamily="2" charset="-122"/>
              <a:ea typeface="华文楷体" panose="0201060004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CD9CD03-7B6A-372A-138E-B5F3F0B79BB0}"/>
              </a:ext>
            </a:extLst>
          </p:cNvPr>
          <p:cNvSpPr>
            <a:spLocks noGrp="1" noChangeArrowheads="1"/>
          </p:cNvSpPr>
          <p:nvPr>
            <p:ph type="body" idx="4294967295"/>
          </p:nvPr>
        </p:nvSpPr>
        <p:spPr>
          <a:xfrm>
            <a:off x="1127448" y="1196752"/>
            <a:ext cx="8964613" cy="5721350"/>
          </a:xfrm>
        </p:spPr>
        <p:txBody>
          <a:bodyPr>
            <a:noAutofit/>
          </a:bodyPr>
          <a:lstStyle/>
          <a:p>
            <a:pPr eaLnBrk="1" hangingPunct="1">
              <a:lnSpc>
                <a:spcPct val="100000"/>
              </a:lnSpc>
              <a:spcBef>
                <a:spcPts val="600"/>
              </a:spcBef>
              <a:buFontTx/>
              <a:buNone/>
            </a:pPr>
            <a:r>
              <a:rPr lang="en-US" altLang="zh-CN" sz="2000" b="1" dirty="0">
                <a:solidFill>
                  <a:srgbClr val="0000FF"/>
                </a:solidFill>
              </a:rPr>
              <a:t>int </a:t>
            </a:r>
            <a:r>
              <a:rPr lang="en-US" altLang="zh-CN" sz="2000" b="1" dirty="0" err="1">
                <a:solidFill>
                  <a:srgbClr val="0000FF"/>
                </a:solidFill>
              </a:rPr>
              <a:t>matrixchain</a:t>
            </a:r>
            <a:r>
              <a:rPr lang="en-US" altLang="zh-CN" sz="2000" b="1" dirty="0">
                <a:solidFill>
                  <a:srgbClr val="0000FF"/>
                </a:solidFill>
              </a:rPr>
              <a:t>(int </a:t>
            </a:r>
            <a:r>
              <a:rPr lang="en-US" altLang="zh-CN" sz="2000" b="1" dirty="0" err="1">
                <a:solidFill>
                  <a:srgbClr val="0000FF"/>
                </a:solidFill>
              </a:rPr>
              <a:t>i,int</a:t>
            </a:r>
            <a:r>
              <a:rPr lang="en-US" altLang="zh-CN" sz="2000" b="1" dirty="0">
                <a:solidFill>
                  <a:srgbClr val="0000FF"/>
                </a:solidFill>
              </a:rPr>
              <a:t> j)</a:t>
            </a:r>
          </a:p>
          <a:p>
            <a:pPr eaLnBrk="1" hangingPunct="1">
              <a:lnSpc>
                <a:spcPct val="100000"/>
              </a:lnSpc>
              <a:spcBef>
                <a:spcPts val="600"/>
              </a:spcBef>
              <a:buFontTx/>
              <a:buNone/>
            </a:pPr>
            <a:r>
              <a:rPr lang="en-US" altLang="zh-CN" sz="2000" b="1" dirty="0">
                <a:solidFill>
                  <a:srgbClr val="0000FF"/>
                </a:solidFill>
              </a:rPr>
              <a:t>{ if(</a:t>
            </a:r>
            <a:r>
              <a:rPr lang="en-US" altLang="zh-CN" sz="2000" b="1" dirty="0" err="1">
                <a:solidFill>
                  <a:srgbClr val="0000FF"/>
                </a:solidFill>
              </a:rPr>
              <a:t>i</a:t>
            </a:r>
            <a:r>
              <a:rPr lang="en-US" altLang="zh-CN" sz="2000" b="1" dirty="0">
                <a:solidFill>
                  <a:srgbClr val="0000FF"/>
                </a:solidFill>
              </a:rPr>
              <a:t>==j) return 0;</a:t>
            </a:r>
          </a:p>
          <a:p>
            <a:pPr eaLnBrk="1" hangingPunct="1">
              <a:lnSpc>
                <a:spcPct val="100000"/>
              </a:lnSpc>
              <a:spcBef>
                <a:spcPts val="600"/>
              </a:spcBef>
              <a:buFontTx/>
              <a:buNone/>
            </a:pPr>
            <a:r>
              <a:rPr lang="en-US" altLang="zh-CN" sz="2000" b="1" dirty="0">
                <a:solidFill>
                  <a:srgbClr val="0000FF"/>
                </a:solidFill>
              </a:rPr>
              <a:t>  int u=</a:t>
            </a:r>
            <a:r>
              <a:rPr lang="en-US" altLang="zh-CN" sz="2000" b="1" dirty="0" err="1">
                <a:solidFill>
                  <a:srgbClr val="0000FF"/>
                </a:solidFill>
              </a:rPr>
              <a:t>matrixchain</a:t>
            </a:r>
            <a:r>
              <a:rPr lang="en-US" altLang="zh-CN" sz="2000" b="1" dirty="0">
                <a:solidFill>
                  <a:srgbClr val="0000FF"/>
                </a:solidFill>
              </a:rPr>
              <a:t>(i+1,j)+p[i-1]*p[</a:t>
            </a:r>
            <a:r>
              <a:rPr lang="en-US" altLang="zh-CN" sz="2000" b="1" dirty="0" err="1">
                <a:solidFill>
                  <a:srgbClr val="0000FF"/>
                </a:solidFill>
              </a:rPr>
              <a:t>i</a:t>
            </a:r>
            <a:r>
              <a:rPr lang="en-US" altLang="zh-CN" sz="2000" b="1" dirty="0">
                <a:solidFill>
                  <a:srgbClr val="0000FF"/>
                </a:solidFill>
              </a:rPr>
              <a:t>]*p[j];</a:t>
            </a:r>
          </a:p>
          <a:p>
            <a:pPr eaLnBrk="1" hangingPunct="1">
              <a:lnSpc>
                <a:spcPct val="100000"/>
              </a:lnSpc>
              <a:spcBef>
                <a:spcPts val="600"/>
              </a:spcBef>
              <a:buFontTx/>
              <a:buNone/>
            </a:pPr>
            <a:r>
              <a:rPr lang="en-US" altLang="zh-CN" sz="2000" b="1" dirty="0">
                <a:solidFill>
                  <a:srgbClr val="0000FF"/>
                </a:solidFill>
              </a:rPr>
              <a:t>  s[</a:t>
            </a:r>
            <a:r>
              <a:rPr lang="en-US" altLang="zh-CN" sz="2000" b="1" dirty="0" err="1">
                <a:solidFill>
                  <a:srgbClr val="0000FF"/>
                </a:solidFill>
              </a:rPr>
              <a:t>i</a:t>
            </a:r>
            <a:r>
              <a:rPr lang="en-US" altLang="zh-CN" sz="2000" b="1" dirty="0">
                <a:solidFill>
                  <a:srgbClr val="0000FF"/>
                </a:solidFill>
              </a:rPr>
              <a:t>][j]=</a:t>
            </a:r>
            <a:r>
              <a:rPr lang="en-US" altLang="zh-CN" sz="2000" b="1" dirty="0" err="1">
                <a:solidFill>
                  <a:srgbClr val="0000FF"/>
                </a:solidFill>
              </a:rPr>
              <a:t>i</a:t>
            </a:r>
            <a:r>
              <a:rPr lang="en-US" altLang="zh-CN" sz="2000" b="1" dirty="0">
                <a:solidFill>
                  <a:srgbClr val="0000FF"/>
                </a:solidFill>
              </a:rPr>
              <a:t>; //</a:t>
            </a:r>
            <a:r>
              <a:rPr lang="zh-CN" altLang="en-US" sz="2000" b="1" dirty="0">
                <a:solidFill>
                  <a:srgbClr val="0000FF"/>
                </a:solidFill>
              </a:rPr>
              <a:t>初始化断点位置为</a:t>
            </a:r>
            <a:r>
              <a:rPr lang="en-US" altLang="zh-CN" sz="2000" b="1" dirty="0" err="1">
                <a:solidFill>
                  <a:srgbClr val="0000FF"/>
                </a:solidFill>
              </a:rPr>
              <a:t>i</a:t>
            </a:r>
            <a:endParaRPr lang="en-US" altLang="zh-CN" sz="2000" b="1" dirty="0">
              <a:solidFill>
                <a:srgbClr val="0000FF"/>
              </a:solidFill>
            </a:endParaRPr>
          </a:p>
          <a:p>
            <a:pPr eaLnBrk="1" hangingPunct="1">
              <a:lnSpc>
                <a:spcPct val="100000"/>
              </a:lnSpc>
              <a:spcBef>
                <a:spcPts val="600"/>
              </a:spcBef>
              <a:buFontTx/>
              <a:buNone/>
            </a:pPr>
            <a:r>
              <a:rPr lang="en-US" altLang="zh-CN" sz="2000" b="1" dirty="0">
                <a:solidFill>
                  <a:srgbClr val="0000FF"/>
                </a:solidFill>
              </a:rPr>
              <a:t>  for(int k=i+1;k&lt;</a:t>
            </a:r>
            <a:r>
              <a:rPr lang="en-US" altLang="zh-CN" sz="2000" b="1" dirty="0" err="1">
                <a:solidFill>
                  <a:srgbClr val="0000FF"/>
                </a:solidFill>
              </a:rPr>
              <a:t>j;k</a:t>
            </a:r>
            <a:r>
              <a:rPr lang="en-US" altLang="zh-CN" sz="2000" b="1" dirty="0">
                <a:solidFill>
                  <a:srgbClr val="0000FF"/>
                </a:solidFill>
              </a:rPr>
              <a:t>++){</a:t>
            </a:r>
          </a:p>
          <a:p>
            <a:pPr eaLnBrk="1" hangingPunct="1">
              <a:lnSpc>
                <a:spcPct val="100000"/>
              </a:lnSpc>
              <a:spcBef>
                <a:spcPts val="600"/>
              </a:spcBef>
              <a:buFontTx/>
              <a:buNone/>
            </a:pPr>
            <a:r>
              <a:rPr lang="en-US" altLang="zh-CN" sz="2000" b="1" dirty="0">
                <a:solidFill>
                  <a:srgbClr val="0000FF"/>
                </a:solidFill>
              </a:rPr>
              <a:t>   int t;</a:t>
            </a:r>
          </a:p>
          <a:p>
            <a:pPr eaLnBrk="1" hangingPunct="1">
              <a:lnSpc>
                <a:spcPct val="100000"/>
              </a:lnSpc>
              <a:spcBef>
                <a:spcPts val="600"/>
              </a:spcBef>
              <a:buFontTx/>
              <a:buNone/>
            </a:pPr>
            <a:r>
              <a:rPr lang="en-US" altLang="zh-CN" sz="2000" b="1" dirty="0">
                <a:solidFill>
                  <a:srgbClr val="0000FF"/>
                </a:solidFill>
              </a:rPr>
              <a:t>   t=</a:t>
            </a:r>
            <a:r>
              <a:rPr lang="en-US" altLang="zh-CN" sz="2000" b="1" dirty="0" err="1">
                <a:solidFill>
                  <a:srgbClr val="0000FF"/>
                </a:solidFill>
              </a:rPr>
              <a:t>matrixchain</a:t>
            </a:r>
            <a:r>
              <a:rPr lang="en-US" altLang="zh-CN" sz="2000" b="1" dirty="0">
                <a:solidFill>
                  <a:srgbClr val="0000FF"/>
                </a:solidFill>
              </a:rPr>
              <a:t>(</a:t>
            </a:r>
            <a:r>
              <a:rPr lang="en-US" altLang="zh-CN" sz="2000" b="1" dirty="0" err="1">
                <a:solidFill>
                  <a:srgbClr val="0000FF"/>
                </a:solidFill>
              </a:rPr>
              <a:t>i,k</a:t>
            </a:r>
            <a:r>
              <a:rPr lang="en-US" altLang="zh-CN" sz="2000" b="1" dirty="0">
                <a:solidFill>
                  <a:srgbClr val="0000FF"/>
                </a:solidFill>
              </a:rPr>
              <a:t>)+</a:t>
            </a:r>
            <a:r>
              <a:rPr lang="en-US" altLang="zh-CN" sz="2000" b="1" dirty="0" err="1">
                <a:solidFill>
                  <a:srgbClr val="0000FF"/>
                </a:solidFill>
              </a:rPr>
              <a:t>matrixchain</a:t>
            </a:r>
            <a:r>
              <a:rPr lang="en-US" altLang="zh-CN" sz="2000" b="1" dirty="0">
                <a:solidFill>
                  <a:srgbClr val="0000FF"/>
                </a:solidFill>
              </a:rPr>
              <a:t>(k+1,j)+p[i-1]*p[k]*p[j];</a:t>
            </a:r>
          </a:p>
          <a:p>
            <a:pPr eaLnBrk="1" hangingPunct="1">
              <a:lnSpc>
                <a:spcPct val="100000"/>
              </a:lnSpc>
              <a:spcBef>
                <a:spcPts val="600"/>
              </a:spcBef>
              <a:buFontTx/>
              <a:buNone/>
            </a:pPr>
            <a:r>
              <a:rPr lang="en-US" altLang="zh-CN" sz="2000" b="1" dirty="0">
                <a:solidFill>
                  <a:srgbClr val="0000FF"/>
                </a:solidFill>
              </a:rPr>
              <a:t>   if(t&lt;u){</a:t>
            </a:r>
          </a:p>
          <a:p>
            <a:pPr eaLnBrk="1" hangingPunct="1">
              <a:lnSpc>
                <a:spcPct val="100000"/>
              </a:lnSpc>
              <a:spcBef>
                <a:spcPts val="600"/>
              </a:spcBef>
              <a:buFontTx/>
              <a:buNone/>
            </a:pPr>
            <a:r>
              <a:rPr lang="en-US" altLang="zh-CN" sz="2000" b="1" dirty="0">
                <a:solidFill>
                  <a:srgbClr val="0000FF"/>
                </a:solidFill>
              </a:rPr>
              <a:t>      u=t;</a:t>
            </a:r>
          </a:p>
          <a:p>
            <a:pPr eaLnBrk="1" hangingPunct="1">
              <a:lnSpc>
                <a:spcPct val="100000"/>
              </a:lnSpc>
              <a:spcBef>
                <a:spcPts val="600"/>
              </a:spcBef>
              <a:buFontTx/>
              <a:buNone/>
            </a:pPr>
            <a:r>
              <a:rPr lang="en-US" altLang="zh-CN" sz="2000" b="1" dirty="0">
                <a:solidFill>
                  <a:srgbClr val="0000FF"/>
                </a:solidFill>
              </a:rPr>
              <a:t>      s[</a:t>
            </a:r>
            <a:r>
              <a:rPr lang="en-US" altLang="zh-CN" sz="2000" b="1" dirty="0" err="1">
                <a:solidFill>
                  <a:srgbClr val="0000FF"/>
                </a:solidFill>
              </a:rPr>
              <a:t>i</a:t>
            </a:r>
            <a:r>
              <a:rPr lang="en-US" altLang="zh-CN" sz="2000" b="1" dirty="0">
                <a:solidFill>
                  <a:srgbClr val="0000FF"/>
                </a:solidFill>
              </a:rPr>
              <a:t>][j]=k;}</a:t>
            </a:r>
          </a:p>
          <a:p>
            <a:pPr eaLnBrk="1" hangingPunct="1">
              <a:lnSpc>
                <a:spcPct val="100000"/>
              </a:lnSpc>
              <a:spcBef>
                <a:spcPts val="600"/>
              </a:spcBef>
              <a:buFontTx/>
              <a:buNone/>
            </a:pPr>
            <a:r>
              <a:rPr lang="en-US" altLang="zh-CN" sz="2000" b="1" dirty="0">
                <a:solidFill>
                  <a:srgbClr val="0000FF"/>
                </a:solidFill>
              </a:rPr>
              <a:t>    }//end for</a:t>
            </a:r>
          </a:p>
          <a:p>
            <a:pPr eaLnBrk="1" hangingPunct="1">
              <a:lnSpc>
                <a:spcPct val="100000"/>
              </a:lnSpc>
              <a:spcBef>
                <a:spcPts val="600"/>
              </a:spcBef>
              <a:buFontTx/>
              <a:buNone/>
            </a:pPr>
            <a:r>
              <a:rPr lang="en-US" altLang="zh-CN" sz="2000" b="1" dirty="0">
                <a:solidFill>
                  <a:srgbClr val="0000FF"/>
                </a:solidFill>
              </a:rPr>
              <a:t>   return u;</a:t>
            </a:r>
          </a:p>
          <a:p>
            <a:pPr eaLnBrk="1" hangingPunct="1">
              <a:lnSpc>
                <a:spcPct val="100000"/>
              </a:lnSpc>
              <a:spcBef>
                <a:spcPts val="600"/>
              </a:spcBef>
              <a:buFontTx/>
              <a:buNone/>
            </a:pPr>
            <a:r>
              <a:rPr lang="en-US" altLang="zh-CN" sz="2000" b="1" dirty="0">
                <a:solidFill>
                  <a:srgbClr val="0000FF"/>
                </a:solidFill>
              </a:rPr>
              <a:t>} </a:t>
            </a: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0DF43540-D56C-2A0F-1BEE-F2ED3349E445}"/>
              </a:ext>
            </a:extLst>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1631504" y="1412776"/>
            <a:ext cx="7489825" cy="3182937"/>
          </a:xfrm>
          <a:noFill/>
        </p:spPr>
      </p:pic>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CEF273C-851B-EA39-A7B9-BCBE8CD49537}"/>
              </a:ext>
            </a:extLst>
          </p:cNvPr>
          <p:cNvSpPr>
            <a:spLocks noGrp="1" noChangeArrowheads="1"/>
          </p:cNvSpPr>
          <p:nvPr>
            <p:ph type="title" idx="4294967295"/>
          </p:nvPr>
        </p:nvSpPr>
        <p:spPr>
          <a:xfrm>
            <a:off x="695400" y="980728"/>
            <a:ext cx="7772400" cy="1143000"/>
          </a:xfrm>
        </p:spPr>
        <p:txBody>
          <a:bodyPr>
            <a:normAutofit/>
          </a:bodyPr>
          <a:lstStyle/>
          <a:p>
            <a:pPr eaLnBrk="1" hangingPunct="1">
              <a:defRPr/>
            </a:pPr>
            <a:r>
              <a:rPr lang="zh-CN" altLang="en-US" sz="3200" dirty="0">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计算最优值</a:t>
            </a:r>
          </a:p>
        </p:txBody>
      </p:sp>
      <p:sp>
        <p:nvSpPr>
          <p:cNvPr id="27651" name="Rectangle 3">
            <a:extLst>
              <a:ext uri="{FF2B5EF4-FFF2-40B4-BE49-F238E27FC236}">
                <a16:creationId xmlns:a16="http://schemas.microsoft.com/office/drawing/2014/main" id="{17DE117C-8229-051C-3B14-4A8BE544488E}"/>
              </a:ext>
            </a:extLst>
          </p:cNvPr>
          <p:cNvSpPr>
            <a:spLocks noChangeArrowheads="1"/>
          </p:cNvSpPr>
          <p:nvPr/>
        </p:nvSpPr>
        <p:spPr bwMode="auto">
          <a:xfrm>
            <a:off x="479376" y="2060848"/>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spcBef>
                <a:spcPts val="1200"/>
              </a:spcBef>
              <a:buClr>
                <a:schemeClr val="accent2"/>
              </a:buClr>
              <a:buSzPct val="50000"/>
              <a:buFont typeface="Wingdings" panose="05000000000000000000" pitchFamily="2" charset="2"/>
              <a:buChar char="n"/>
            </a:pPr>
            <a:r>
              <a:rPr lang="zh-CN" altLang="en-US" sz="2200" dirty="0">
                <a:solidFill>
                  <a:srgbClr val="0000FF"/>
                </a:solidFill>
                <a:latin typeface="+mn-ea"/>
                <a:ea typeface="+mn-ea"/>
              </a:rPr>
              <a:t>对于</a:t>
            </a:r>
            <a:r>
              <a:rPr lang="en-US" altLang="zh-CN" sz="2200" dirty="0">
                <a:solidFill>
                  <a:srgbClr val="0000FF"/>
                </a:solidFill>
                <a:latin typeface="+mn-ea"/>
                <a:ea typeface="+mn-ea"/>
              </a:rPr>
              <a:t>1≤i≤j≤n</a:t>
            </a:r>
            <a:r>
              <a:rPr lang="zh-CN" altLang="en-US" sz="2200" dirty="0">
                <a:solidFill>
                  <a:srgbClr val="0000FF"/>
                </a:solidFill>
                <a:latin typeface="+mn-ea"/>
                <a:ea typeface="+mn-ea"/>
              </a:rPr>
              <a:t>不同的有序对</a:t>
            </a:r>
            <a:r>
              <a:rPr lang="en-US" altLang="zh-CN" sz="2200" dirty="0">
                <a:solidFill>
                  <a:srgbClr val="0000FF"/>
                </a:solidFill>
                <a:latin typeface="+mn-ea"/>
                <a:ea typeface="+mn-ea"/>
              </a:rPr>
              <a:t>(</a:t>
            </a:r>
            <a:r>
              <a:rPr lang="en-US" altLang="zh-CN" sz="2200" dirty="0" err="1">
                <a:solidFill>
                  <a:srgbClr val="0000FF"/>
                </a:solidFill>
                <a:latin typeface="+mn-ea"/>
                <a:ea typeface="+mn-ea"/>
              </a:rPr>
              <a:t>i,j</a:t>
            </a:r>
            <a:r>
              <a:rPr lang="en-US" altLang="zh-CN" sz="2200" dirty="0">
                <a:solidFill>
                  <a:srgbClr val="0000FF"/>
                </a:solidFill>
                <a:latin typeface="+mn-ea"/>
                <a:ea typeface="+mn-ea"/>
              </a:rPr>
              <a:t>)</a:t>
            </a:r>
            <a:r>
              <a:rPr lang="zh-CN" altLang="en-US" sz="2200" dirty="0">
                <a:solidFill>
                  <a:srgbClr val="0000FF"/>
                </a:solidFill>
                <a:latin typeface="+mn-ea"/>
                <a:ea typeface="+mn-ea"/>
              </a:rPr>
              <a:t>对应于不同的子问题。不同子问题的个数最多只有</a:t>
            </a:r>
            <a:r>
              <a:rPr lang="el-GR" altLang="en-US" sz="2200" dirty="0">
                <a:solidFill>
                  <a:srgbClr val="0000FF"/>
                </a:solidFill>
                <a:latin typeface="+mn-ea"/>
                <a:ea typeface="+mn-ea"/>
              </a:rPr>
              <a:t>θ</a:t>
            </a:r>
            <a:r>
              <a:rPr lang="en-US" altLang="zh-CN" sz="2200" dirty="0">
                <a:solidFill>
                  <a:srgbClr val="0000FF"/>
                </a:solidFill>
                <a:latin typeface="+mn-ea"/>
                <a:ea typeface="+mn-ea"/>
              </a:rPr>
              <a:t>(n</a:t>
            </a:r>
            <a:r>
              <a:rPr lang="en-US" altLang="zh-CN" sz="2200" baseline="30000" dirty="0">
                <a:solidFill>
                  <a:srgbClr val="0000FF"/>
                </a:solidFill>
                <a:latin typeface="+mn-ea"/>
                <a:ea typeface="+mn-ea"/>
              </a:rPr>
              <a:t>2</a:t>
            </a:r>
            <a:r>
              <a:rPr lang="en-US" altLang="zh-CN" sz="2200" dirty="0">
                <a:solidFill>
                  <a:srgbClr val="0000FF"/>
                </a:solidFill>
                <a:latin typeface="+mn-ea"/>
                <a:ea typeface="+mn-ea"/>
              </a:rPr>
              <a:t>).</a:t>
            </a:r>
          </a:p>
          <a:p>
            <a:pPr algn="l" eaLnBrk="1" hangingPunct="1">
              <a:spcBef>
                <a:spcPts val="1200"/>
              </a:spcBef>
              <a:buClr>
                <a:schemeClr val="accent2"/>
              </a:buClr>
              <a:buSzPct val="50000"/>
              <a:buFont typeface="Wingdings" panose="05000000000000000000" pitchFamily="2" charset="2"/>
              <a:buChar char="n"/>
            </a:pPr>
            <a:r>
              <a:rPr lang="zh-CN" altLang="en-US" sz="2200" dirty="0">
                <a:solidFill>
                  <a:srgbClr val="0000FF"/>
                </a:solidFill>
                <a:latin typeface="+mn-ea"/>
                <a:ea typeface="+mn-ea"/>
              </a:rPr>
              <a:t>在递归计算时，许多子问题被重复计算多次。这也是该问题可用动态规划算法求解的又一显著特征。</a:t>
            </a:r>
          </a:p>
          <a:p>
            <a:pPr algn="l" eaLnBrk="1" hangingPunct="1">
              <a:spcBef>
                <a:spcPts val="1200"/>
              </a:spcBef>
              <a:buClr>
                <a:schemeClr val="accent2"/>
              </a:buClr>
              <a:buSzPct val="50000"/>
              <a:buFont typeface="Wingdings" panose="05000000000000000000" pitchFamily="2" charset="2"/>
              <a:buChar char="n"/>
            </a:pPr>
            <a:r>
              <a:rPr lang="zh-CN" altLang="en-US" sz="2200" dirty="0">
                <a:solidFill>
                  <a:srgbClr val="0000FF"/>
                </a:solidFill>
                <a:latin typeface="+mn-ea"/>
                <a:ea typeface="+mn-ea"/>
              </a:rPr>
              <a:t>用动态规划算法解此问题，可依据其递归式以自底向上的方式进行计算。在计算过程中，保存已解决的子问题答案。每个子问题只计算一次，而在后面需要时只要简单查一下，从而避免大量的重复计算，最终得到多项式时间的算法</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4">
            <a:alphaModFix amt="67000"/>
          </a:blip>
          <a:tile tx="0" ty="0" sx="100000" sy="100000" flip="none" algn="tl"/>
        </a:blipFill>
        <a:effectLst/>
      </p:bgPr>
    </p:bg>
    <p:spTree>
      <p:nvGrpSpPr>
        <p:cNvPr id="1" name=""/>
        <p:cNvGrpSpPr/>
        <p:nvPr/>
      </p:nvGrpSpPr>
      <p:grpSpPr>
        <a:xfrm>
          <a:off x="0" y="0"/>
          <a:ext cx="0" cy="0"/>
          <a:chOff x="0" y="0"/>
          <a:chExt cx="0" cy="0"/>
        </a:xfrm>
      </p:grpSpPr>
      <p:pic>
        <p:nvPicPr>
          <p:cNvPr id="28674" name="Picture 6" descr="1">
            <a:extLst>
              <a:ext uri="{FF2B5EF4-FFF2-40B4-BE49-F238E27FC236}">
                <a16:creationId xmlns:a16="http://schemas.microsoft.com/office/drawing/2014/main" id="{B5C9E8FB-3277-418D-3207-6127D6962D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384" y="1268760"/>
            <a:ext cx="7632848" cy="30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5" name="Group 3">
            <a:extLst>
              <a:ext uri="{FF2B5EF4-FFF2-40B4-BE49-F238E27FC236}">
                <a16:creationId xmlns:a16="http://schemas.microsoft.com/office/drawing/2014/main" id="{8D10858F-C5D0-A3C5-BF06-8EA8F8DFEFB1}"/>
              </a:ext>
            </a:extLst>
          </p:cNvPr>
          <p:cNvGraphicFramePr>
            <a:graphicFrameLocks noGrp="1"/>
          </p:cNvGraphicFramePr>
          <p:nvPr>
            <p:ph idx="4294967295"/>
            <p:extLst>
              <p:ext uri="{D42A27DB-BD31-4B8C-83A1-F6EECF244321}">
                <p14:modId xmlns:p14="http://schemas.microsoft.com/office/powerpoint/2010/main" val="1918015907"/>
              </p:ext>
            </p:extLst>
          </p:nvPr>
        </p:nvGraphicFramePr>
        <p:xfrm>
          <a:off x="432048" y="4797103"/>
          <a:ext cx="7560840" cy="1019900"/>
        </p:xfrm>
        <a:graphic>
          <a:graphicData uri="http://schemas.openxmlformats.org/drawingml/2006/table">
            <a:tbl>
              <a:tblPr/>
              <a:tblGrid>
                <a:gridCol w="1277127">
                  <a:extLst>
                    <a:ext uri="{9D8B030D-6E8A-4147-A177-3AD203B41FA5}">
                      <a16:colId xmlns:a16="http://schemas.microsoft.com/office/drawing/2014/main" val="20000"/>
                    </a:ext>
                  </a:extLst>
                </a:gridCol>
                <a:gridCol w="1280216">
                  <a:extLst>
                    <a:ext uri="{9D8B030D-6E8A-4147-A177-3AD203B41FA5}">
                      <a16:colId xmlns:a16="http://schemas.microsoft.com/office/drawing/2014/main" val="20001"/>
                    </a:ext>
                  </a:extLst>
                </a:gridCol>
                <a:gridCol w="1082546">
                  <a:extLst>
                    <a:ext uri="{9D8B030D-6E8A-4147-A177-3AD203B41FA5}">
                      <a16:colId xmlns:a16="http://schemas.microsoft.com/office/drawing/2014/main" val="20002"/>
                    </a:ext>
                  </a:extLst>
                </a:gridCol>
                <a:gridCol w="1084091">
                  <a:extLst>
                    <a:ext uri="{9D8B030D-6E8A-4147-A177-3AD203B41FA5}">
                      <a16:colId xmlns:a16="http://schemas.microsoft.com/office/drawing/2014/main" val="20003"/>
                    </a:ext>
                  </a:extLst>
                </a:gridCol>
                <a:gridCol w="1275583">
                  <a:extLst>
                    <a:ext uri="{9D8B030D-6E8A-4147-A177-3AD203B41FA5}">
                      <a16:colId xmlns:a16="http://schemas.microsoft.com/office/drawing/2014/main" val="20004"/>
                    </a:ext>
                  </a:extLst>
                </a:gridCol>
                <a:gridCol w="1561277">
                  <a:extLst>
                    <a:ext uri="{9D8B030D-6E8A-4147-A177-3AD203B41FA5}">
                      <a16:colId xmlns:a16="http://schemas.microsoft.com/office/drawing/2014/main" val="20005"/>
                    </a:ext>
                  </a:extLst>
                </a:gridCol>
              </a:tblGrid>
              <a:tr h="3734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2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宋体" pitchFamily="2" charset="-122"/>
                        </a:rPr>
                        <a:t>30</a:t>
                      </a:r>
                      <a:r>
                        <a:rPr kumimoji="0" lang="en-US" sz="2400" b="0" i="0" u="none" strike="noStrike" cap="none" normalizeH="0" baseline="0" dirty="0">
                          <a:ln>
                            <a:noFill/>
                          </a:ln>
                          <a:solidFill>
                            <a:srgbClr val="0000FF"/>
                          </a:solidFill>
                          <a:effectLst/>
                          <a:latin typeface="Times New Roman" pitchFamily="18" charset="0"/>
                          <a:ea typeface="宋体" pitchFamily="2" charset="-122"/>
                          <a:sym typeface="Symbol" pitchFamily="18" charset="2"/>
                        </a:rPr>
                        <a:t>35</a:t>
                      </a:r>
                      <a:endParaRPr kumimoji="0" lang="en-US" sz="2400" b="0" i="0" u="none" strike="noStrike" cap="none" normalizeH="0" baseline="0" dirty="0">
                        <a:ln>
                          <a:noFill/>
                        </a:ln>
                        <a:solidFill>
                          <a:srgbClr val="0000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35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15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宋体" pitchFamily="2" charset="-122"/>
                        </a:rPr>
                        <a:t>10</a:t>
                      </a:r>
                      <a:r>
                        <a:rPr kumimoji="0" lang="en-US" sz="2400" b="0" i="0" u="none" strike="noStrike" cap="none" normalizeH="0" baseline="0" dirty="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dirty="0">
                          <a:ln>
                            <a:noFill/>
                          </a:ln>
                          <a:solidFill>
                            <a:srgbClr val="0000FF"/>
                          </a:solidFill>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宋体" pitchFamily="2" charset="-122"/>
                        </a:rPr>
                        <a:t>20</a:t>
                      </a:r>
                      <a:r>
                        <a:rPr kumimoji="0" lang="en-US" sz="2400" b="0" i="0" u="none" strike="noStrike" cap="none" normalizeH="0" baseline="0" dirty="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dirty="0">
                          <a:ln>
                            <a:noFill/>
                          </a:ln>
                          <a:solidFill>
                            <a:srgbClr val="0000FF"/>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665225" y="1428736"/>
            <a:ext cx="5143536" cy="460375"/>
          </a:xfrm>
          <a:prstGeom prst="rect">
            <a:avLst/>
          </a:prstGeom>
          <a:noFill/>
        </p:spPr>
        <p:txBody>
          <a:bodyPr wrap="square" rtlCol="0">
            <a:spAutoFit/>
          </a:bodyPr>
          <a:lstStyle/>
          <a:p>
            <a:pPr algn="l">
              <a:buClrTx/>
              <a:buSzTx/>
              <a:buFontTx/>
            </a:pPr>
            <a:r>
              <a:rPr lang="zh-CN" altLang="zh-CN" sz="24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执行Fib(5)时的输出结果如下：</a:t>
            </a:r>
          </a:p>
        </p:txBody>
      </p:sp>
      <p:sp>
        <p:nvSpPr>
          <p:cNvPr id="3" name="TextBox 2"/>
          <p:cNvSpPr txBox="1"/>
          <p:nvPr/>
        </p:nvSpPr>
        <p:spPr>
          <a:xfrm>
            <a:off x="1665225" y="2214554"/>
            <a:ext cx="3429024" cy="174434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Fib(1)=1</a:t>
            </a:r>
            <a:endPar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Fib(2)=1</a:t>
            </a:r>
            <a:endPar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Fib(3)=2</a:t>
            </a:r>
            <a:endPar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4</a:t>
            </a:r>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Fib(4)=3</a:t>
            </a:r>
            <a:endPar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a:p>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5</a:t>
            </a:r>
            <a:r>
              <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）计算出</a:t>
            </a:r>
            <a:r>
              <a:rPr 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rPr>
              <a:t>Fib(5)=5</a:t>
            </a:r>
            <a:endParaRPr lang="zh-CN" altLang="en-US" sz="18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9698" name="对象 1">
                <a:extLst>
                  <a:ext uri="{FF2B5EF4-FFF2-40B4-BE49-F238E27FC236}">
                    <a16:creationId xmlns:a16="http://schemas.microsoft.com/office/drawing/2014/main" id="{2D2DF033-2368-D6AE-7FB6-8846280477B5}"/>
                  </a:ext>
                </a:extLst>
              </p:cNvPr>
              <p:cNvSpPr txBox="1"/>
              <p:nvPr/>
            </p:nvSpPr>
            <p:spPr bwMode="auto">
              <a:xfrm>
                <a:off x="912168" y="5733528"/>
                <a:ext cx="8604250" cy="1284288"/>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FF"/>
                          </a:solidFill>
                          <a:latin typeface="Cambria Math" panose="02040503050406030204" pitchFamily="18" charset="0"/>
                        </a:rPr>
                        <m:t>𝑚</m:t>
                      </m:r>
                      <m:r>
                        <a:rPr lang="zh-CN" altLang="en-US" i="1" smtClean="0">
                          <a:solidFill>
                            <a:srgbClr val="0000FF"/>
                          </a:solidFill>
                          <a:latin typeface="Cambria Math" panose="02040503050406030204" pitchFamily="18" charset="0"/>
                        </a:rPr>
                        <m:t>[2][5]=</m:t>
                      </m:r>
                      <m:func>
                        <m:funcPr>
                          <m:ctrlPr>
                            <a:rPr lang="zh-CN" altLang="en-US" i="1">
                              <a:solidFill>
                                <a:srgbClr val="0000FF"/>
                              </a:solidFill>
                              <a:latin typeface="Cambria Math" panose="02040503050406030204" pitchFamily="18" charset="0"/>
                            </a:rPr>
                          </m:ctrlPr>
                        </m:funcPr>
                        <m:fName>
                          <m:r>
                            <m:rPr>
                              <m:sty m:val="p"/>
                            </m:rPr>
                            <a:rPr lang="zh-CN" altLang="en-US" i="0">
                              <a:solidFill>
                                <a:srgbClr val="0000FF"/>
                              </a:solidFill>
                              <a:latin typeface="Cambria Math" panose="02040503050406030204" pitchFamily="18" charset="0"/>
                            </a:rPr>
                            <m:t>min</m:t>
                          </m:r>
                        </m:fName>
                        <m:e>
                          <m:d>
                            <m:dPr>
                              <m:begChr m:val="{"/>
                              <m:endChr m:val=""/>
                              <m:ctrlPr>
                                <a:rPr lang="zh-CN" altLang="en-US" i="1">
                                  <a:solidFill>
                                    <a:srgbClr val="0000FF"/>
                                  </a:solidFill>
                                  <a:latin typeface="Cambria Math" panose="02040503050406030204" pitchFamily="18" charset="0"/>
                                </a:rPr>
                              </m:ctrlPr>
                            </m:dPr>
                            <m:e>
                              <m:m>
                                <m:mPr>
                                  <m:plcHide m:val="on"/>
                                  <m:mcs>
                                    <m:mc>
                                      <m:mcPr>
                                        <m:count m:val="1"/>
                                        <m:mcJc m:val="center"/>
                                      </m:mcPr>
                                    </m:mc>
                                  </m:mcs>
                                  <m:ctrlPr>
                                    <a:rPr lang="zh-CN" altLang="en-US" i="1">
                                      <a:solidFill>
                                        <a:srgbClr val="0000FF"/>
                                      </a:solidFill>
                                      <a:latin typeface="Cambria Math" panose="02040503050406030204" pitchFamily="18" charset="0"/>
                                    </a:rPr>
                                  </m:ctrlPr>
                                </m:mPr>
                                <m:mr>
                                  <m:e>
                                    <m:r>
                                      <a:rPr lang="zh-CN" altLang="en-US" i="1">
                                        <a:solidFill>
                                          <a:srgbClr val="0000FF"/>
                                        </a:solidFill>
                                        <a:latin typeface="Cambria Math" panose="02040503050406030204" pitchFamily="18" charset="0"/>
                                      </a:rPr>
                                      <m:t>𝑚</m:t>
                                    </m:r>
                                    <m:r>
                                      <a:rPr lang="zh-CN" altLang="en-US" i="1">
                                        <a:solidFill>
                                          <a:srgbClr val="0000FF"/>
                                        </a:solidFill>
                                        <a:latin typeface="Cambria Math" panose="02040503050406030204" pitchFamily="18" charset="0"/>
                                      </a:rPr>
                                      <m:t>[2][2]+</m:t>
                                    </m:r>
                                    <m:r>
                                      <a:rPr lang="zh-CN" altLang="en-US" i="1">
                                        <a:solidFill>
                                          <a:srgbClr val="0000FF"/>
                                        </a:solidFill>
                                        <a:latin typeface="Cambria Math" panose="02040503050406030204" pitchFamily="18" charset="0"/>
                                      </a:rPr>
                                      <m:t>𝑚</m:t>
                                    </m:r>
                                    <m:r>
                                      <a:rPr lang="zh-CN" altLang="en-US" i="1">
                                        <a:solidFill>
                                          <a:srgbClr val="0000FF"/>
                                        </a:solidFill>
                                        <a:latin typeface="Cambria Math" panose="02040503050406030204" pitchFamily="18" charset="0"/>
                                      </a:rPr>
                                      <m:t>[3][5]+</m:t>
                                    </m:r>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1</m:t>
                                        </m:r>
                                      </m:sub>
                                    </m:sSub>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2</m:t>
                                        </m:r>
                                      </m:sub>
                                    </m:sSub>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5</m:t>
                                        </m:r>
                                      </m:sub>
                                    </m:sSub>
                                    <m:r>
                                      <a:rPr lang="zh-CN" altLang="en-US" i="1">
                                        <a:solidFill>
                                          <a:srgbClr val="0000FF"/>
                                        </a:solidFill>
                                        <a:latin typeface="Cambria Math" panose="02040503050406030204" pitchFamily="18" charset="0"/>
                                      </a:rPr>
                                      <m:t>=0+2500+35×15×20=13000</m:t>
                                    </m:r>
                                  </m:e>
                                </m:mr>
                                <m:mr>
                                  <m:e>
                                    <m:r>
                                      <a:rPr lang="zh-CN" altLang="en-US" i="1">
                                        <a:solidFill>
                                          <a:srgbClr val="0000FF"/>
                                        </a:solidFill>
                                        <a:latin typeface="Cambria Math" panose="02040503050406030204" pitchFamily="18" charset="0"/>
                                      </a:rPr>
                                      <m:t>𝑚</m:t>
                                    </m:r>
                                    <m:r>
                                      <a:rPr lang="zh-CN" altLang="en-US" i="1">
                                        <a:solidFill>
                                          <a:srgbClr val="0000FF"/>
                                        </a:solidFill>
                                        <a:latin typeface="Cambria Math" panose="02040503050406030204" pitchFamily="18" charset="0"/>
                                      </a:rPr>
                                      <m:t>[2][3]+</m:t>
                                    </m:r>
                                    <m:r>
                                      <a:rPr lang="zh-CN" altLang="en-US" i="1">
                                        <a:solidFill>
                                          <a:srgbClr val="0000FF"/>
                                        </a:solidFill>
                                        <a:latin typeface="Cambria Math" panose="02040503050406030204" pitchFamily="18" charset="0"/>
                                      </a:rPr>
                                      <m:t>𝑚</m:t>
                                    </m:r>
                                    <m:r>
                                      <a:rPr lang="zh-CN" altLang="en-US" i="1">
                                        <a:solidFill>
                                          <a:srgbClr val="0000FF"/>
                                        </a:solidFill>
                                        <a:latin typeface="Cambria Math" panose="02040503050406030204" pitchFamily="18" charset="0"/>
                                      </a:rPr>
                                      <m:t>[4][5]+</m:t>
                                    </m:r>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1</m:t>
                                        </m:r>
                                      </m:sub>
                                    </m:sSub>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3</m:t>
                                        </m:r>
                                      </m:sub>
                                    </m:sSub>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5</m:t>
                                        </m:r>
                                      </m:sub>
                                    </m:sSub>
                                    <m:r>
                                      <a:rPr lang="zh-CN" altLang="en-US" i="1">
                                        <a:solidFill>
                                          <a:srgbClr val="0000FF"/>
                                        </a:solidFill>
                                        <a:latin typeface="Cambria Math" panose="02040503050406030204" pitchFamily="18" charset="0"/>
                                      </a:rPr>
                                      <m:t>=2625+1000+35×5×20=7125</m:t>
                                    </m:r>
                                  </m:e>
                                </m:mr>
                                <m:mr>
                                  <m:e>
                                    <m:r>
                                      <a:rPr lang="zh-CN" altLang="en-US" i="1">
                                        <a:solidFill>
                                          <a:srgbClr val="0000FF"/>
                                        </a:solidFill>
                                        <a:latin typeface="Cambria Math" panose="02040503050406030204" pitchFamily="18" charset="0"/>
                                      </a:rPr>
                                      <m:t>𝑚</m:t>
                                    </m:r>
                                    <m:r>
                                      <a:rPr lang="zh-CN" altLang="en-US" i="1">
                                        <a:solidFill>
                                          <a:srgbClr val="0000FF"/>
                                        </a:solidFill>
                                        <a:latin typeface="Cambria Math" panose="02040503050406030204" pitchFamily="18" charset="0"/>
                                      </a:rPr>
                                      <m:t>[2][4]+</m:t>
                                    </m:r>
                                    <m:r>
                                      <a:rPr lang="zh-CN" altLang="en-US" i="1">
                                        <a:solidFill>
                                          <a:srgbClr val="0000FF"/>
                                        </a:solidFill>
                                        <a:latin typeface="Cambria Math" panose="02040503050406030204" pitchFamily="18" charset="0"/>
                                      </a:rPr>
                                      <m:t>𝑚</m:t>
                                    </m:r>
                                    <m:r>
                                      <a:rPr lang="zh-CN" altLang="en-US" i="1">
                                        <a:solidFill>
                                          <a:srgbClr val="0000FF"/>
                                        </a:solidFill>
                                        <a:latin typeface="Cambria Math" panose="02040503050406030204" pitchFamily="18" charset="0"/>
                                      </a:rPr>
                                      <m:t>[5][5]+</m:t>
                                    </m:r>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1</m:t>
                                        </m:r>
                                      </m:sub>
                                    </m:sSub>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4</m:t>
                                        </m:r>
                                      </m:sub>
                                    </m:sSub>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𝑝</m:t>
                                        </m:r>
                                      </m:e>
                                      <m:sub>
                                        <m:r>
                                          <a:rPr lang="zh-CN" altLang="en-US" i="1">
                                            <a:solidFill>
                                              <a:srgbClr val="0000FF"/>
                                            </a:solidFill>
                                            <a:latin typeface="Cambria Math" panose="02040503050406030204" pitchFamily="18" charset="0"/>
                                          </a:rPr>
                                          <m:t>5</m:t>
                                        </m:r>
                                      </m:sub>
                                    </m:sSub>
                                    <m:r>
                                      <a:rPr lang="zh-CN" altLang="en-US" i="1">
                                        <a:solidFill>
                                          <a:srgbClr val="0000FF"/>
                                        </a:solidFill>
                                        <a:latin typeface="Cambria Math" panose="02040503050406030204" pitchFamily="18" charset="0"/>
                                      </a:rPr>
                                      <m:t>=4375+0+35×10×20=11375</m:t>
                                    </m:r>
                                  </m:e>
                                </m:mr>
                              </m:m>
                            </m:e>
                          </m:d>
                        </m:e>
                      </m:func>
                    </m:oMath>
                  </m:oMathPara>
                </a14:m>
                <a:endParaRPr lang="zh-CN" altLang="en-US" dirty="0">
                  <a:solidFill>
                    <a:srgbClr val="0000FF"/>
                  </a:solidFill>
                </a:endParaRPr>
              </a:p>
            </p:txBody>
          </p:sp>
        </mc:Choice>
        <mc:Fallback>
          <p:sp>
            <p:nvSpPr>
              <p:cNvPr id="29698" name="对象 1">
                <a:extLst>
                  <a:ext uri="{FF2B5EF4-FFF2-40B4-BE49-F238E27FC236}">
                    <a16:creationId xmlns:a16="http://schemas.microsoft.com/office/drawing/2014/main" id="{2D2DF033-2368-D6AE-7FB6-8846280477B5}"/>
                  </a:ext>
                </a:extLst>
              </p:cNvPr>
              <p:cNvSpPr txBox="1">
                <a:spLocks noRot="1" noChangeAspect="1" noMove="1" noResize="1" noEditPoints="1" noAdjustHandles="1" noChangeArrowheads="1" noChangeShapeType="1" noTextEdit="1"/>
              </p:cNvSpPr>
              <p:nvPr/>
            </p:nvSpPr>
            <p:spPr bwMode="auto">
              <a:xfrm>
                <a:off x="912168" y="5733528"/>
                <a:ext cx="8604250" cy="1284288"/>
              </a:xfrm>
              <a:prstGeom prst="rect">
                <a:avLst/>
              </a:prstGeom>
              <a:blipFill>
                <a:blip r:embed="rId4"/>
                <a:stretch>
                  <a:fillRect/>
                </a:stretch>
              </a:blipFill>
              <a:ln>
                <a:noFill/>
              </a:ln>
              <a:effectLst/>
            </p:spPr>
            <p:txBody>
              <a:bodyPr/>
              <a:lstStyle/>
              <a:p>
                <a:r>
                  <a:rPr lang="zh-CN" altLang="en-US">
                    <a:noFill/>
                  </a:rPr>
                  <a:t> </a:t>
                </a:r>
              </a:p>
            </p:txBody>
          </p:sp>
        </mc:Fallback>
      </mc:AlternateContent>
      <p:pic>
        <p:nvPicPr>
          <p:cNvPr id="29699" name="Picture 6" descr="1">
            <a:extLst>
              <a:ext uri="{FF2B5EF4-FFF2-40B4-BE49-F238E27FC236}">
                <a16:creationId xmlns:a16="http://schemas.microsoft.com/office/drawing/2014/main" id="{AE7E6D17-B139-4278-EFE3-326A6467F0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416" y="1052735"/>
            <a:ext cx="7632848" cy="30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Group 3">
            <a:extLst>
              <a:ext uri="{FF2B5EF4-FFF2-40B4-BE49-F238E27FC236}">
                <a16:creationId xmlns:a16="http://schemas.microsoft.com/office/drawing/2014/main" id="{89C920CE-F052-C023-3EA4-35DC41B2EFB4}"/>
              </a:ext>
            </a:extLst>
          </p:cNvPr>
          <p:cNvGraphicFramePr>
            <a:graphicFrameLocks/>
          </p:cNvGraphicFramePr>
          <p:nvPr>
            <p:extLst>
              <p:ext uri="{D42A27DB-BD31-4B8C-83A1-F6EECF244321}">
                <p14:modId xmlns:p14="http://schemas.microsoft.com/office/powerpoint/2010/main" val="1114109535"/>
              </p:ext>
            </p:extLst>
          </p:nvPr>
        </p:nvGraphicFramePr>
        <p:xfrm>
          <a:off x="839416" y="4221088"/>
          <a:ext cx="7632848" cy="1019900"/>
        </p:xfrm>
        <a:graphic>
          <a:graphicData uri="http://schemas.openxmlformats.org/drawingml/2006/table">
            <a:tbl>
              <a:tblPr/>
              <a:tblGrid>
                <a:gridCol w="1289290">
                  <a:extLst>
                    <a:ext uri="{9D8B030D-6E8A-4147-A177-3AD203B41FA5}">
                      <a16:colId xmlns:a16="http://schemas.microsoft.com/office/drawing/2014/main" val="20000"/>
                    </a:ext>
                  </a:extLst>
                </a:gridCol>
                <a:gridCol w="1292409">
                  <a:extLst>
                    <a:ext uri="{9D8B030D-6E8A-4147-A177-3AD203B41FA5}">
                      <a16:colId xmlns:a16="http://schemas.microsoft.com/office/drawing/2014/main" val="20001"/>
                    </a:ext>
                  </a:extLst>
                </a:gridCol>
                <a:gridCol w="1092856">
                  <a:extLst>
                    <a:ext uri="{9D8B030D-6E8A-4147-A177-3AD203B41FA5}">
                      <a16:colId xmlns:a16="http://schemas.microsoft.com/office/drawing/2014/main" val="20002"/>
                    </a:ext>
                  </a:extLst>
                </a:gridCol>
                <a:gridCol w="1094416">
                  <a:extLst>
                    <a:ext uri="{9D8B030D-6E8A-4147-A177-3AD203B41FA5}">
                      <a16:colId xmlns:a16="http://schemas.microsoft.com/office/drawing/2014/main" val="20003"/>
                    </a:ext>
                  </a:extLst>
                </a:gridCol>
                <a:gridCol w="1287731">
                  <a:extLst>
                    <a:ext uri="{9D8B030D-6E8A-4147-A177-3AD203B41FA5}">
                      <a16:colId xmlns:a16="http://schemas.microsoft.com/office/drawing/2014/main" val="20004"/>
                    </a:ext>
                  </a:extLst>
                </a:gridCol>
                <a:gridCol w="1576146">
                  <a:extLst>
                    <a:ext uri="{9D8B030D-6E8A-4147-A177-3AD203B41FA5}">
                      <a16:colId xmlns:a16="http://schemas.microsoft.com/office/drawing/2014/main" val="20005"/>
                    </a:ext>
                  </a:extLst>
                </a:gridCol>
              </a:tblGrid>
              <a:tr h="3734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2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30</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35</a:t>
                      </a:r>
                      <a:endParaRPr kumimoji="0" lang="en-US" sz="2400" b="0" i="0" u="none" strike="noStrike" cap="none" normalizeH="0" baseline="0">
                        <a:ln>
                          <a:noFill/>
                        </a:ln>
                        <a:solidFill>
                          <a:srgbClr val="0000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35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15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10</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宋体" pitchFamily="2" charset="-122"/>
                        </a:rPr>
                        <a:t>20</a:t>
                      </a:r>
                      <a:r>
                        <a:rPr kumimoji="0" lang="en-US" sz="2400" b="0" i="0" u="none" strike="noStrike" cap="none" normalizeH="0" baseline="0" dirty="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dirty="0">
                          <a:ln>
                            <a:noFill/>
                          </a:ln>
                          <a:solidFill>
                            <a:srgbClr val="0000FF"/>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E9CFEE80-B9EA-C060-0B12-433A35449CDC}"/>
              </a:ext>
            </a:extLst>
          </p:cNvPr>
          <p:cNvSpPr>
            <a:spLocks noChangeArrowheads="1"/>
          </p:cNvSpPr>
          <p:nvPr/>
        </p:nvSpPr>
        <p:spPr bwMode="auto">
          <a:xfrm>
            <a:off x="2855914" y="0"/>
            <a:ext cx="5634037" cy="795338"/>
          </a:xfrm>
          <a:prstGeom prst="rect">
            <a:avLst/>
          </a:prstGeom>
          <a:noFill/>
          <a:ln w="9525">
            <a:noFill/>
            <a:miter lim="800000"/>
            <a:headEnd/>
            <a:tailEnd/>
          </a:ln>
        </p:spPr>
        <p:txBody>
          <a:bodyPr anchor="b"/>
          <a:lstStyle/>
          <a:p>
            <a:pPr>
              <a:buFont typeface="Arial" charset="0"/>
              <a:buNone/>
              <a:defRPr/>
            </a:pPr>
            <a:endParaRPr lang="ja-JP" altLang="en-US" sz="3600">
              <a:solidFill>
                <a:srgbClr val="663300"/>
              </a:solidFill>
              <a:effectLst>
                <a:outerShdw blurRad="38100" dist="38100" dir="2700000" algn="tl">
                  <a:srgbClr val="C0C0C0"/>
                </a:outerShdw>
              </a:effectLst>
              <a:ea typeface="黑体" pitchFamily="2" charset="-122"/>
            </a:endParaRPr>
          </a:p>
        </p:txBody>
      </p:sp>
      <p:sp>
        <p:nvSpPr>
          <p:cNvPr id="30723" name="Rectangle 4">
            <a:extLst>
              <a:ext uri="{FF2B5EF4-FFF2-40B4-BE49-F238E27FC236}">
                <a16:creationId xmlns:a16="http://schemas.microsoft.com/office/drawing/2014/main" id="{0D75BEFC-C1E7-F7F9-8F80-715B13D02309}"/>
              </a:ext>
            </a:extLst>
          </p:cNvPr>
          <p:cNvSpPr>
            <a:spLocks noChangeArrowheads="1"/>
          </p:cNvSpPr>
          <p:nvPr/>
        </p:nvSpPr>
        <p:spPr bwMode="auto">
          <a:xfrm>
            <a:off x="335360" y="1052736"/>
            <a:ext cx="871378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spcBef>
                <a:spcPct val="50000"/>
              </a:spcBef>
            </a:pPr>
            <a:r>
              <a:rPr lang="en-US" altLang="zh-CN" sz="2000" dirty="0">
                <a:solidFill>
                  <a:srgbClr val="0000FF"/>
                </a:solidFill>
                <a:latin typeface="+mn-lt"/>
                <a:ea typeface="楷体_GB2312" pitchFamily="49" charset="-122"/>
              </a:rPr>
              <a:t>public static void </a:t>
            </a:r>
            <a:r>
              <a:rPr lang="en-US" altLang="zh-CN" sz="2000" dirty="0" err="1">
                <a:solidFill>
                  <a:srgbClr val="0000FF"/>
                </a:solidFill>
                <a:latin typeface="+mn-lt"/>
                <a:ea typeface="楷体_GB2312" pitchFamily="49" charset="-122"/>
              </a:rPr>
              <a:t>matrixChain</a:t>
            </a:r>
            <a:r>
              <a:rPr lang="en-US" altLang="zh-CN" sz="2000" dirty="0">
                <a:solidFill>
                  <a:srgbClr val="0000FF"/>
                </a:solidFill>
                <a:latin typeface="+mn-lt"/>
                <a:ea typeface="楷体_GB2312" pitchFamily="49" charset="-122"/>
              </a:rPr>
              <a:t>(int [] p, int [][] m, int [][] s)</a:t>
            </a:r>
          </a:p>
          <a:p>
            <a:pPr algn="l" eaLnBrk="1" hangingPunct="1">
              <a:spcBef>
                <a:spcPct val="50000"/>
              </a:spcBef>
            </a:pPr>
            <a:r>
              <a:rPr lang="en-US" altLang="zh-CN" sz="2000" dirty="0">
                <a:solidFill>
                  <a:srgbClr val="0000FF"/>
                </a:solidFill>
                <a:latin typeface="+mn-lt"/>
                <a:ea typeface="楷体_GB2312" pitchFamily="49" charset="-122"/>
              </a:rPr>
              <a:t>   {</a:t>
            </a:r>
          </a:p>
          <a:p>
            <a:pPr algn="l" eaLnBrk="1" hangingPunct="1">
              <a:spcBef>
                <a:spcPct val="50000"/>
              </a:spcBef>
            </a:pPr>
            <a:r>
              <a:rPr lang="en-US" altLang="zh-CN" sz="2000" dirty="0">
                <a:solidFill>
                  <a:srgbClr val="0000FF"/>
                </a:solidFill>
                <a:latin typeface="+mn-lt"/>
                <a:ea typeface="楷体_GB2312" pitchFamily="49" charset="-122"/>
              </a:rPr>
              <a:t>      int n=p.length-1;</a:t>
            </a:r>
          </a:p>
          <a:p>
            <a:pPr algn="l" eaLnBrk="1" hangingPunct="1">
              <a:spcBef>
                <a:spcPct val="50000"/>
              </a:spcBef>
            </a:pPr>
            <a:r>
              <a:rPr lang="en-US" altLang="zh-CN" sz="2000" dirty="0">
                <a:solidFill>
                  <a:srgbClr val="0000FF"/>
                </a:solidFill>
                <a:latin typeface="+mn-lt"/>
                <a:ea typeface="楷体_GB2312" pitchFamily="49" charset="-122"/>
              </a:rPr>
              <a:t>      for (int </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 1; </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&lt;= n; </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m[</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 0;</a:t>
            </a:r>
          </a:p>
          <a:p>
            <a:pPr algn="l" eaLnBrk="1" hangingPunct="1">
              <a:spcBef>
                <a:spcPct val="50000"/>
              </a:spcBef>
            </a:pPr>
            <a:r>
              <a:rPr lang="en-US" altLang="zh-CN" sz="2000" dirty="0">
                <a:solidFill>
                  <a:srgbClr val="0000FF"/>
                </a:solidFill>
                <a:latin typeface="+mn-lt"/>
                <a:ea typeface="楷体_GB2312" pitchFamily="49" charset="-122"/>
              </a:rPr>
              <a:t>      for (int r = 2; r &lt;= n; r++)  //</a:t>
            </a:r>
            <a:r>
              <a:rPr lang="en-US" altLang="zh-CN" sz="2000" dirty="0">
                <a:solidFill>
                  <a:srgbClr val="0000FF"/>
                </a:solidFill>
                <a:latin typeface="华文楷体" panose="02010600040101010101" pitchFamily="2" charset="-122"/>
                <a:ea typeface="华文楷体" panose="02010600040101010101" pitchFamily="2" charset="-122"/>
              </a:rPr>
              <a:t>2</a:t>
            </a:r>
            <a:r>
              <a:rPr lang="zh-CN" altLang="en-US" sz="2000" dirty="0">
                <a:solidFill>
                  <a:srgbClr val="0000FF"/>
                </a:solidFill>
                <a:latin typeface="华文楷体" panose="02010600040101010101" pitchFamily="2" charset="-122"/>
                <a:ea typeface="华文楷体" panose="02010600040101010101" pitchFamily="2" charset="-122"/>
              </a:rPr>
              <a:t>到</a:t>
            </a:r>
            <a:r>
              <a:rPr lang="en-US" altLang="zh-CN" sz="2000" dirty="0">
                <a:solidFill>
                  <a:srgbClr val="0000FF"/>
                </a:solidFill>
                <a:latin typeface="华文楷体" panose="02010600040101010101" pitchFamily="2" charset="-122"/>
                <a:ea typeface="华文楷体" panose="02010600040101010101" pitchFamily="2" charset="-122"/>
              </a:rPr>
              <a:t>n</a:t>
            </a:r>
            <a:r>
              <a:rPr lang="zh-CN" altLang="en-US" sz="2000" dirty="0">
                <a:solidFill>
                  <a:srgbClr val="0000FF"/>
                </a:solidFill>
                <a:latin typeface="华文楷体" panose="02010600040101010101" pitchFamily="2" charset="-122"/>
                <a:ea typeface="华文楷体" panose="02010600040101010101" pitchFamily="2" charset="-122"/>
              </a:rPr>
              <a:t>列</a:t>
            </a:r>
            <a:endParaRPr lang="en-US" altLang="zh-CN" sz="2000" dirty="0">
              <a:solidFill>
                <a:srgbClr val="0000FF"/>
              </a:solidFill>
              <a:latin typeface="华文楷体" panose="02010600040101010101" pitchFamily="2" charset="-122"/>
              <a:ea typeface="华文楷体" panose="02010600040101010101" pitchFamily="2" charset="-122"/>
            </a:endParaRPr>
          </a:p>
          <a:p>
            <a:pPr algn="l" eaLnBrk="1" hangingPunct="1">
              <a:spcBef>
                <a:spcPct val="50000"/>
              </a:spcBef>
            </a:pPr>
            <a:r>
              <a:rPr lang="en-US" altLang="zh-CN" sz="2000" dirty="0">
                <a:solidFill>
                  <a:srgbClr val="0000FF"/>
                </a:solidFill>
                <a:latin typeface="+mn-lt"/>
                <a:ea typeface="楷体_GB2312" pitchFamily="49" charset="-122"/>
              </a:rPr>
              <a:t>         for (int </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 1; </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&lt;= n - r+1; </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 //</a:t>
            </a:r>
            <a:r>
              <a:rPr lang="en-US" altLang="zh-CN" sz="2000" dirty="0">
                <a:solidFill>
                  <a:srgbClr val="0000FF"/>
                </a:solidFill>
                <a:latin typeface="华文楷体" panose="02010600040101010101" pitchFamily="2" charset="-122"/>
                <a:ea typeface="华文楷体" panose="02010600040101010101" pitchFamily="2" charset="-122"/>
              </a:rPr>
              <a:t>1</a:t>
            </a:r>
            <a:r>
              <a:rPr lang="zh-CN" altLang="en-US" sz="2000" dirty="0">
                <a:solidFill>
                  <a:srgbClr val="0000FF"/>
                </a:solidFill>
                <a:latin typeface="华文楷体" panose="02010600040101010101" pitchFamily="2" charset="-122"/>
                <a:ea typeface="华文楷体" panose="02010600040101010101" pitchFamily="2" charset="-122"/>
              </a:rPr>
              <a:t>到</a:t>
            </a:r>
            <a:r>
              <a:rPr lang="en-US" altLang="zh-CN" sz="2000" dirty="0">
                <a:solidFill>
                  <a:srgbClr val="0000FF"/>
                </a:solidFill>
                <a:latin typeface="华文楷体" panose="02010600040101010101" pitchFamily="2" charset="-122"/>
                <a:ea typeface="华文楷体" panose="02010600040101010101" pitchFamily="2" charset="-122"/>
              </a:rPr>
              <a:t>n-r+1</a:t>
            </a:r>
            <a:r>
              <a:rPr lang="zh-CN" altLang="en-US" sz="2000" dirty="0">
                <a:solidFill>
                  <a:srgbClr val="0000FF"/>
                </a:solidFill>
                <a:latin typeface="华文楷体" panose="02010600040101010101" pitchFamily="2" charset="-122"/>
                <a:ea typeface="华文楷体" panose="02010600040101010101" pitchFamily="2" charset="-122"/>
              </a:rPr>
              <a:t>行</a:t>
            </a:r>
            <a:endParaRPr lang="en-US" altLang="zh-CN" sz="2000" dirty="0">
              <a:solidFill>
                <a:srgbClr val="0000FF"/>
              </a:solidFill>
              <a:latin typeface="华文楷体" panose="02010600040101010101" pitchFamily="2" charset="-122"/>
              <a:ea typeface="华文楷体" panose="02010600040101010101" pitchFamily="2" charset="-122"/>
            </a:endParaRPr>
          </a:p>
          <a:p>
            <a:pPr algn="l" eaLnBrk="1" hangingPunct="1">
              <a:spcBef>
                <a:spcPct val="50000"/>
              </a:spcBef>
            </a:pPr>
            <a:r>
              <a:rPr lang="en-US" altLang="zh-CN" sz="2000" dirty="0">
                <a:solidFill>
                  <a:srgbClr val="0000FF"/>
                </a:solidFill>
                <a:latin typeface="+mn-lt"/>
                <a:ea typeface="楷体_GB2312" pitchFamily="49" charset="-122"/>
              </a:rPr>
              <a:t>            int j=i+r-1;</a:t>
            </a:r>
          </a:p>
          <a:p>
            <a:pPr algn="l" eaLnBrk="1" hangingPunct="1">
              <a:spcBef>
                <a:spcPct val="50000"/>
              </a:spcBef>
            </a:pPr>
            <a:r>
              <a:rPr lang="en-US" altLang="zh-CN" sz="2000" dirty="0">
                <a:solidFill>
                  <a:srgbClr val="0000FF"/>
                </a:solidFill>
                <a:latin typeface="+mn-lt"/>
                <a:ea typeface="楷体_GB2312" pitchFamily="49" charset="-122"/>
              </a:rPr>
              <a:t>            m[</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][j] = m[i+1][j]+ p[i-1]*p[</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]*p[j];</a:t>
            </a:r>
          </a:p>
          <a:p>
            <a:pPr algn="l" eaLnBrk="1" hangingPunct="1">
              <a:spcBef>
                <a:spcPct val="50000"/>
              </a:spcBef>
            </a:pPr>
            <a:r>
              <a:rPr lang="en-US" altLang="zh-CN" sz="2000" dirty="0">
                <a:solidFill>
                  <a:srgbClr val="0000FF"/>
                </a:solidFill>
                <a:latin typeface="+mn-lt"/>
                <a:ea typeface="楷体_GB2312" pitchFamily="49" charset="-122"/>
              </a:rPr>
              <a:t>            s[</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][j] = </a:t>
            </a:r>
            <a:r>
              <a:rPr lang="en-US" altLang="zh-CN" sz="2000" dirty="0" err="1">
                <a:solidFill>
                  <a:srgbClr val="0000FF"/>
                </a:solidFill>
                <a:latin typeface="+mn-lt"/>
                <a:ea typeface="楷体_GB2312" pitchFamily="49" charset="-122"/>
              </a:rPr>
              <a:t>i</a:t>
            </a:r>
            <a:r>
              <a:rPr lang="en-US" altLang="zh-CN" sz="2000" dirty="0">
                <a:solidFill>
                  <a:srgbClr val="0000FF"/>
                </a:solidFill>
                <a:latin typeface="+mn-lt"/>
                <a:ea typeface="楷体_GB2312" pitchFamily="49" charset="-122"/>
              </a:rPr>
              <a:t>;            </a:t>
            </a:r>
          </a:p>
        </p:txBody>
      </p:sp>
      <p:sp>
        <p:nvSpPr>
          <p:cNvPr id="30724" name="Rectangle 29">
            <a:extLst>
              <a:ext uri="{FF2B5EF4-FFF2-40B4-BE49-F238E27FC236}">
                <a16:creationId xmlns:a16="http://schemas.microsoft.com/office/drawing/2014/main" id="{6DA35107-A5AF-8AC8-AD29-157B1E183ABC}"/>
              </a:ext>
            </a:extLst>
          </p:cNvPr>
          <p:cNvSpPr>
            <a:spLocks noChangeArrowheads="1"/>
          </p:cNvSpPr>
          <p:nvPr/>
        </p:nvSpPr>
        <p:spPr bwMode="auto">
          <a:xfrm>
            <a:off x="1524001" y="28409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6F96BE79-3094-8394-2D76-E06395D46387}"/>
              </a:ext>
            </a:extLst>
          </p:cNvPr>
          <p:cNvSpPr>
            <a:spLocks noGrp="1" noChangeArrowheads="1"/>
          </p:cNvSpPr>
          <p:nvPr>
            <p:ph type="body" idx="4294967295"/>
          </p:nvPr>
        </p:nvSpPr>
        <p:spPr>
          <a:xfrm>
            <a:off x="0" y="333375"/>
            <a:ext cx="8229600" cy="4525963"/>
          </a:xfrm>
        </p:spPr>
        <p:txBody>
          <a:bodyPr>
            <a:normAutofit/>
          </a:bodyPr>
          <a:lstStyle/>
          <a:p>
            <a:pPr eaLnBrk="1" hangingPunct="1">
              <a:lnSpc>
                <a:spcPct val="120000"/>
              </a:lnSpc>
              <a:spcBef>
                <a:spcPts val="600"/>
              </a:spcBef>
              <a:buFontTx/>
              <a:buNone/>
            </a:pPr>
            <a:r>
              <a:rPr lang="en-US" altLang="zh-CN" sz="2000" b="1" dirty="0">
                <a:solidFill>
                  <a:srgbClr val="0000FF"/>
                </a:solidFill>
              </a:rPr>
              <a:t>for (int k = i+1; k &lt; j; k++) {</a:t>
            </a:r>
          </a:p>
          <a:p>
            <a:pPr eaLnBrk="1" hangingPunct="1">
              <a:lnSpc>
                <a:spcPct val="120000"/>
              </a:lnSpc>
              <a:spcBef>
                <a:spcPts val="600"/>
              </a:spcBef>
              <a:buFontTx/>
              <a:buNone/>
            </a:pPr>
            <a:r>
              <a:rPr lang="en-US" altLang="zh-CN" sz="2000" b="1" dirty="0">
                <a:solidFill>
                  <a:srgbClr val="0000FF"/>
                </a:solidFill>
              </a:rPr>
              <a:t>               int t = m[</a:t>
            </a:r>
            <a:r>
              <a:rPr lang="en-US" altLang="zh-CN" sz="2000" b="1" dirty="0" err="1">
                <a:solidFill>
                  <a:srgbClr val="0000FF"/>
                </a:solidFill>
              </a:rPr>
              <a:t>i</a:t>
            </a:r>
            <a:r>
              <a:rPr lang="en-US" altLang="zh-CN" sz="2000" b="1" dirty="0">
                <a:solidFill>
                  <a:srgbClr val="0000FF"/>
                </a:solidFill>
              </a:rPr>
              <a:t>][k] + m[k+1][j] + p[i-1]*p[k]*p[j];</a:t>
            </a:r>
          </a:p>
          <a:p>
            <a:pPr eaLnBrk="1" hangingPunct="1">
              <a:lnSpc>
                <a:spcPct val="120000"/>
              </a:lnSpc>
              <a:spcBef>
                <a:spcPts val="600"/>
              </a:spcBef>
              <a:buFontTx/>
              <a:buNone/>
            </a:pPr>
            <a:r>
              <a:rPr lang="en-US" altLang="zh-CN" sz="2000" b="1" dirty="0">
                <a:solidFill>
                  <a:srgbClr val="0000FF"/>
                </a:solidFill>
              </a:rPr>
              <a:t>               if (t &lt; m[</a:t>
            </a:r>
            <a:r>
              <a:rPr lang="en-US" altLang="zh-CN" sz="2000" b="1" dirty="0" err="1">
                <a:solidFill>
                  <a:srgbClr val="0000FF"/>
                </a:solidFill>
              </a:rPr>
              <a:t>i</a:t>
            </a:r>
            <a:r>
              <a:rPr lang="en-US" altLang="zh-CN" sz="2000" b="1" dirty="0">
                <a:solidFill>
                  <a:srgbClr val="0000FF"/>
                </a:solidFill>
              </a:rPr>
              <a:t>][j]) {</a:t>
            </a:r>
          </a:p>
          <a:p>
            <a:pPr eaLnBrk="1" hangingPunct="1">
              <a:lnSpc>
                <a:spcPct val="120000"/>
              </a:lnSpc>
              <a:spcBef>
                <a:spcPts val="600"/>
              </a:spcBef>
              <a:buFontTx/>
              <a:buNone/>
            </a:pPr>
            <a:r>
              <a:rPr lang="en-US" altLang="zh-CN" sz="2000" b="1" dirty="0">
                <a:solidFill>
                  <a:srgbClr val="0000FF"/>
                </a:solidFill>
              </a:rPr>
              <a:t>                 m[</a:t>
            </a:r>
            <a:r>
              <a:rPr lang="en-US" altLang="zh-CN" sz="2000" b="1" dirty="0" err="1">
                <a:solidFill>
                  <a:srgbClr val="0000FF"/>
                </a:solidFill>
              </a:rPr>
              <a:t>i</a:t>
            </a:r>
            <a:r>
              <a:rPr lang="en-US" altLang="zh-CN" sz="2000" b="1" dirty="0">
                <a:solidFill>
                  <a:srgbClr val="0000FF"/>
                </a:solidFill>
              </a:rPr>
              <a:t>][j] = t;</a:t>
            </a:r>
          </a:p>
          <a:p>
            <a:pPr eaLnBrk="1" hangingPunct="1">
              <a:lnSpc>
                <a:spcPct val="120000"/>
              </a:lnSpc>
              <a:spcBef>
                <a:spcPts val="600"/>
              </a:spcBef>
              <a:buFontTx/>
              <a:buNone/>
            </a:pPr>
            <a:r>
              <a:rPr lang="en-US" altLang="zh-CN" sz="2000" b="1" dirty="0">
                <a:solidFill>
                  <a:srgbClr val="0000FF"/>
                </a:solidFill>
              </a:rPr>
              <a:t>                 s[</a:t>
            </a:r>
            <a:r>
              <a:rPr lang="en-US" altLang="zh-CN" sz="2000" b="1" dirty="0" err="1">
                <a:solidFill>
                  <a:srgbClr val="0000FF"/>
                </a:solidFill>
              </a:rPr>
              <a:t>i</a:t>
            </a:r>
            <a:r>
              <a:rPr lang="en-US" altLang="zh-CN" sz="2000" b="1" dirty="0">
                <a:solidFill>
                  <a:srgbClr val="0000FF"/>
                </a:solidFill>
              </a:rPr>
              <a:t>][j] = k;}</a:t>
            </a:r>
          </a:p>
          <a:p>
            <a:pPr eaLnBrk="1" hangingPunct="1">
              <a:lnSpc>
                <a:spcPct val="120000"/>
              </a:lnSpc>
              <a:spcBef>
                <a:spcPts val="600"/>
              </a:spcBef>
              <a:buFontTx/>
              <a:buNone/>
            </a:pPr>
            <a:r>
              <a:rPr lang="en-US" altLang="zh-CN" sz="2000" b="1" dirty="0">
                <a:solidFill>
                  <a:srgbClr val="0000FF"/>
                </a:solidFill>
              </a:rPr>
              <a:t>               }//end for k</a:t>
            </a:r>
          </a:p>
          <a:p>
            <a:pPr eaLnBrk="1" hangingPunct="1">
              <a:lnSpc>
                <a:spcPct val="120000"/>
              </a:lnSpc>
              <a:spcBef>
                <a:spcPts val="600"/>
              </a:spcBef>
              <a:buFontTx/>
              <a:buNone/>
            </a:pPr>
            <a:r>
              <a:rPr lang="en-US" altLang="zh-CN" sz="2000" b="1" dirty="0">
                <a:solidFill>
                  <a:srgbClr val="0000FF"/>
                </a:solidFill>
              </a:rPr>
              <a:t>            }//end for </a:t>
            </a:r>
            <a:r>
              <a:rPr lang="en-US" altLang="zh-CN" sz="2000" b="1" dirty="0" err="1">
                <a:solidFill>
                  <a:srgbClr val="0000FF"/>
                </a:solidFill>
              </a:rPr>
              <a:t>i</a:t>
            </a:r>
            <a:endParaRPr lang="en-US" altLang="zh-CN" sz="2000" b="1" dirty="0">
              <a:solidFill>
                <a:srgbClr val="0000FF"/>
              </a:solidFill>
            </a:endParaRPr>
          </a:p>
          <a:p>
            <a:pPr eaLnBrk="1" hangingPunct="1">
              <a:lnSpc>
                <a:spcPct val="120000"/>
              </a:lnSpc>
              <a:spcBef>
                <a:spcPts val="600"/>
              </a:spcBef>
              <a:buFontTx/>
              <a:buNone/>
            </a:pPr>
            <a:r>
              <a:rPr lang="en-US" altLang="zh-CN" sz="2000" b="1" dirty="0">
                <a:solidFill>
                  <a:srgbClr val="0000FF"/>
                </a:solidFill>
              </a:rPr>
              <a:t>   }// end for</a:t>
            </a:r>
          </a:p>
          <a:p>
            <a:pPr eaLnBrk="1" hangingPunct="1">
              <a:lnSpc>
                <a:spcPct val="120000"/>
              </a:lnSpc>
              <a:spcBef>
                <a:spcPts val="600"/>
              </a:spcBef>
              <a:buFontTx/>
              <a:buNone/>
            </a:pPr>
            <a:r>
              <a:rPr lang="en-US" altLang="zh-CN" sz="2000" b="1" dirty="0">
                <a:solidFill>
                  <a:srgbClr val="0000FF"/>
                </a:solidFill>
              </a:rPr>
              <a:t>}// end function</a:t>
            </a:r>
          </a:p>
          <a:p>
            <a:pPr eaLnBrk="1" hangingPunct="1"/>
            <a:endParaRPr lang="en-US" altLang="zh-CN" sz="2800" dirty="0">
              <a:solidFill>
                <a:srgbClr val="0000FF"/>
              </a:solidFill>
            </a:endParaRPr>
          </a:p>
        </p:txBody>
      </p:sp>
      <p:pic>
        <p:nvPicPr>
          <p:cNvPr id="3" name="Picture 4" descr="t31">
            <a:extLst>
              <a:ext uri="{FF2B5EF4-FFF2-40B4-BE49-F238E27FC236}">
                <a16:creationId xmlns:a16="http://schemas.microsoft.com/office/drawing/2014/main" id="{E9AA7DAC-0D6D-0C13-3FDA-02B6760172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88037" y="4437112"/>
            <a:ext cx="8435975" cy="2290763"/>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pic>
        <p:nvPicPr>
          <p:cNvPr id="32770" name="Picture 4" descr="t31">
            <a:extLst>
              <a:ext uri="{FF2B5EF4-FFF2-40B4-BE49-F238E27FC236}">
                <a16:creationId xmlns:a16="http://schemas.microsoft.com/office/drawing/2014/main" id="{D8D4E9C2-3DFF-5202-01E3-39679BF9DDB7}"/>
              </a:ext>
            </a:extLst>
          </p:cNvPr>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407368" y="3019202"/>
            <a:ext cx="8435975" cy="2290762"/>
          </a:xfrm>
          <a:noFill/>
        </p:spPr>
      </p:pic>
      <p:graphicFrame>
        <p:nvGraphicFramePr>
          <p:cNvPr id="21507" name="Group 3">
            <a:extLst>
              <a:ext uri="{FF2B5EF4-FFF2-40B4-BE49-F238E27FC236}">
                <a16:creationId xmlns:a16="http://schemas.microsoft.com/office/drawing/2014/main" id="{87E9544E-7558-32F7-BCAE-04F6C7CE7A7A}"/>
              </a:ext>
            </a:extLst>
          </p:cNvPr>
          <p:cNvGraphicFramePr>
            <a:graphicFrameLocks noGrp="1"/>
          </p:cNvGraphicFramePr>
          <p:nvPr>
            <p:ph sz="half" idx="4294967295"/>
            <p:extLst>
              <p:ext uri="{D42A27DB-BD31-4B8C-83A1-F6EECF244321}">
                <p14:modId xmlns:p14="http://schemas.microsoft.com/office/powerpoint/2010/main" val="3629444722"/>
              </p:ext>
            </p:extLst>
          </p:nvPr>
        </p:nvGraphicFramePr>
        <p:xfrm>
          <a:off x="407368" y="1196752"/>
          <a:ext cx="8291512" cy="1397000"/>
        </p:xfrm>
        <a:graphic>
          <a:graphicData uri="http://schemas.openxmlformats.org/drawingml/2006/table">
            <a:tbl>
              <a:tblPr/>
              <a:tblGrid>
                <a:gridCol w="1401762">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gridCol w="1185863">
                  <a:extLst>
                    <a:ext uri="{9D8B030D-6E8A-4147-A177-3AD203B41FA5}">
                      <a16:colId xmlns:a16="http://schemas.microsoft.com/office/drawing/2014/main" val="20002"/>
                    </a:ext>
                  </a:extLst>
                </a:gridCol>
                <a:gridCol w="1189037">
                  <a:extLst>
                    <a:ext uri="{9D8B030D-6E8A-4147-A177-3AD203B41FA5}">
                      <a16:colId xmlns:a16="http://schemas.microsoft.com/office/drawing/2014/main" val="20003"/>
                    </a:ext>
                  </a:extLst>
                </a:gridCol>
                <a:gridCol w="1398588">
                  <a:extLst>
                    <a:ext uri="{9D8B030D-6E8A-4147-A177-3AD203B41FA5}">
                      <a16:colId xmlns:a16="http://schemas.microsoft.com/office/drawing/2014/main" val="20004"/>
                    </a:ext>
                  </a:extLst>
                </a:gridCol>
                <a:gridCol w="1712912">
                  <a:extLst>
                    <a:ext uri="{9D8B030D-6E8A-4147-A177-3AD203B41FA5}">
                      <a16:colId xmlns:a16="http://schemas.microsoft.com/office/drawing/2014/main" val="20005"/>
                    </a:ext>
                  </a:extLst>
                </a:gridCol>
              </a:tblGrid>
              <a:tr h="682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A6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4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30</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35</a:t>
                      </a:r>
                      <a:endParaRPr kumimoji="0" lang="en-US" sz="2400" b="0" i="0" u="none" strike="noStrike" cap="none" normalizeH="0" baseline="0">
                        <a:ln>
                          <a:noFill/>
                        </a:ln>
                        <a:solidFill>
                          <a:srgbClr val="0000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35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15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5</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FF"/>
                          </a:solidFill>
                          <a:effectLst/>
                          <a:latin typeface="Times New Roman" pitchFamily="18" charset="0"/>
                          <a:ea typeface="宋体" pitchFamily="2" charset="-122"/>
                        </a:rPr>
                        <a:t>10</a:t>
                      </a:r>
                      <a:r>
                        <a:rPr kumimoji="0" lang="en-US" sz="2400" b="0" i="0" u="none" strike="noStrike" cap="none" normalizeH="0" baseline="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a:ln>
                            <a:noFill/>
                          </a:ln>
                          <a:solidFill>
                            <a:srgbClr val="0000FF"/>
                          </a:solidFill>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FF"/>
                          </a:solidFill>
                          <a:effectLst/>
                          <a:latin typeface="Times New Roman" pitchFamily="18" charset="0"/>
                          <a:ea typeface="宋体" pitchFamily="2" charset="-122"/>
                        </a:rPr>
                        <a:t>20</a:t>
                      </a:r>
                      <a:r>
                        <a:rPr kumimoji="0" lang="en-US" sz="2400" b="0" i="0" u="none" strike="noStrike" cap="none" normalizeH="0" baseline="0" dirty="0">
                          <a:ln>
                            <a:noFill/>
                          </a:ln>
                          <a:solidFill>
                            <a:srgbClr val="0000FF"/>
                          </a:solidFill>
                          <a:effectLst/>
                          <a:latin typeface="Times New Roman" pitchFamily="18" charset="0"/>
                          <a:ea typeface="宋体" pitchFamily="2" charset="-122"/>
                          <a:sym typeface="Symbol" pitchFamily="18" charset="2"/>
                        </a:rPr>
                        <a:t></a:t>
                      </a:r>
                      <a:r>
                        <a:rPr kumimoji="0" lang="en-US" sz="2400" b="0" i="0" u="none" strike="noStrike" cap="none" normalizeH="0" baseline="0" dirty="0">
                          <a:ln>
                            <a:noFill/>
                          </a:ln>
                          <a:solidFill>
                            <a:srgbClr val="0000FF"/>
                          </a:solidFill>
                          <a:effectLst/>
                          <a:latin typeface="Times New Roman" pitchFamily="18"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794" name="Text Box 32">
            <a:extLst>
              <a:ext uri="{FF2B5EF4-FFF2-40B4-BE49-F238E27FC236}">
                <a16:creationId xmlns:a16="http://schemas.microsoft.com/office/drawing/2014/main" id="{2AAF51A2-33C9-129B-CA2D-848C2CFCC176}"/>
              </a:ext>
            </a:extLst>
          </p:cNvPr>
          <p:cNvSpPr txBox="1">
            <a:spLocks noChangeArrowheads="1"/>
          </p:cNvSpPr>
          <p:nvPr/>
        </p:nvSpPr>
        <p:spPr bwMode="auto">
          <a:xfrm>
            <a:off x="1102768" y="5611316"/>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eaLnBrk="1" hangingPunct="1">
              <a:spcBef>
                <a:spcPct val="50000"/>
              </a:spcBef>
            </a:pPr>
            <a:r>
              <a:rPr lang="en-US" altLang="zh-CN" sz="2800" dirty="0">
                <a:solidFill>
                  <a:srgbClr val="0000FF"/>
                </a:solidFill>
              </a:rPr>
              <a:t>(A1(A2A3))(A4A5)A6)</a:t>
            </a: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2531" name="Text Box 7">
            <a:extLst>
              <a:ext uri="{FF2B5EF4-FFF2-40B4-BE49-F238E27FC236}">
                <a16:creationId xmlns:a16="http://schemas.microsoft.com/office/drawing/2014/main" id="{69EDA491-3D50-2611-C7B9-B346E38BA554}"/>
              </a:ext>
            </a:extLst>
          </p:cNvPr>
          <p:cNvSpPr txBox="1">
            <a:spLocks noChangeArrowheads="1"/>
          </p:cNvSpPr>
          <p:nvPr/>
        </p:nvSpPr>
        <p:spPr bwMode="auto">
          <a:xfrm>
            <a:off x="335360" y="1844824"/>
            <a:ext cx="7704138" cy="1968500"/>
          </a:xfrm>
          <a:prstGeom prst="rect">
            <a:avLst/>
          </a:prstGeom>
          <a:solidFill>
            <a:srgbClr val="FFFF00"/>
          </a:solidFill>
          <a:ln w="50800">
            <a:solidFill>
              <a:srgbClr val="FF6600"/>
            </a:solidFill>
            <a:miter lim="800000"/>
            <a:headEnd/>
            <a:tailEnd/>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dirty="0">
                <a:solidFill>
                  <a:srgbClr val="0000FF"/>
                </a:solidFill>
                <a:latin typeface="+mn-ea"/>
                <a:ea typeface="+mn-ea"/>
              </a:rPr>
              <a:t>算法复杂度分析：</a:t>
            </a:r>
          </a:p>
          <a:p>
            <a:pPr algn="l" eaLnBrk="1" hangingPunct="1"/>
            <a:r>
              <a:rPr lang="zh-CN" altLang="en-US" dirty="0">
                <a:solidFill>
                  <a:srgbClr val="0000FF"/>
                </a:solidFill>
                <a:latin typeface="+mn-ea"/>
                <a:ea typeface="+mn-ea"/>
              </a:rPr>
              <a:t>算法</a:t>
            </a:r>
            <a:r>
              <a:rPr lang="en-US" altLang="zh-CN" dirty="0" err="1">
                <a:solidFill>
                  <a:srgbClr val="0000FF"/>
                </a:solidFill>
                <a:latin typeface="+mn-ea"/>
                <a:ea typeface="+mn-ea"/>
              </a:rPr>
              <a:t>matrixChain</a:t>
            </a:r>
            <a:r>
              <a:rPr lang="zh-CN" altLang="en-US" dirty="0">
                <a:solidFill>
                  <a:srgbClr val="0000FF"/>
                </a:solidFill>
                <a:latin typeface="+mn-ea"/>
                <a:ea typeface="+mn-ea"/>
              </a:rPr>
              <a:t>的主要计算量取决于算法中对</a:t>
            </a:r>
            <a:r>
              <a:rPr lang="en-US" altLang="zh-CN" dirty="0">
                <a:solidFill>
                  <a:srgbClr val="0000FF"/>
                </a:solidFill>
                <a:latin typeface="+mn-ea"/>
                <a:ea typeface="+mn-ea"/>
              </a:rPr>
              <a:t>r</a:t>
            </a:r>
            <a:r>
              <a:rPr lang="zh-CN" altLang="en-US" dirty="0">
                <a:solidFill>
                  <a:srgbClr val="0000FF"/>
                </a:solidFill>
                <a:latin typeface="+mn-ea"/>
                <a:ea typeface="+mn-ea"/>
              </a:rPr>
              <a:t>，</a:t>
            </a:r>
            <a:r>
              <a:rPr lang="en-US" altLang="zh-CN" dirty="0" err="1">
                <a:solidFill>
                  <a:srgbClr val="0000FF"/>
                </a:solidFill>
                <a:latin typeface="+mn-ea"/>
                <a:ea typeface="+mn-ea"/>
              </a:rPr>
              <a:t>i</a:t>
            </a:r>
            <a:r>
              <a:rPr lang="zh-CN" altLang="en-US" dirty="0">
                <a:solidFill>
                  <a:srgbClr val="0000FF"/>
                </a:solidFill>
                <a:latin typeface="+mn-ea"/>
                <a:ea typeface="+mn-ea"/>
              </a:rPr>
              <a:t>和</a:t>
            </a:r>
            <a:r>
              <a:rPr lang="en-US" altLang="zh-CN" dirty="0">
                <a:solidFill>
                  <a:srgbClr val="0000FF"/>
                </a:solidFill>
                <a:latin typeface="+mn-ea"/>
                <a:ea typeface="+mn-ea"/>
              </a:rPr>
              <a:t>k</a:t>
            </a:r>
            <a:r>
              <a:rPr lang="zh-CN" altLang="en-US" dirty="0">
                <a:solidFill>
                  <a:srgbClr val="0000FF"/>
                </a:solidFill>
                <a:latin typeface="+mn-ea"/>
                <a:ea typeface="+mn-ea"/>
              </a:rPr>
              <a:t>的</a:t>
            </a:r>
            <a:r>
              <a:rPr lang="en-US" altLang="zh-CN" dirty="0">
                <a:solidFill>
                  <a:srgbClr val="0000FF"/>
                </a:solidFill>
                <a:latin typeface="+mn-ea"/>
                <a:ea typeface="+mn-ea"/>
              </a:rPr>
              <a:t>3</a:t>
            </a:r>
            <a:r>
              <a:rPr lang="zh-CN" altLang="en-US" dirty="0">
                <a:solidFill>
                  <a:srgbClr val="0000FF"/>
                </a:solidFill>
                <a:latin typeface="+mn-ea"/>
                <a:ea typeface="+mn-ea"/>
              </a:rPr>
              <a:t>重循环。循环体内的计算量为</a:t>
            </a:r>
            <a:r>
              <a:rPr lang="en-US" altLang="zh-CN" dirty="0">
                <a:solidFill>
                  <a:srgbClr val="0000FF"/>
                </a:solidFill>
                <a:latin typeface="+mn-ea"/>
                <a:ea typeface="+mn-ea"/>
              </a:rPr>
              <a:t>O(1)</a:t>
            </a:r>
            <a:r>
              <a:rPr lang="zh-CN" altLang="en-US" dirty="0">
                <a:solidFill>
                  <a:srgbClr val="0000FF"/>
                </a:solidFill>
                <a:latin typeface="+mn-ea"/>
                <a:ea typeface="+mn-ea"/>
              </a:rPr>
              <a:t>，而</a:t>
            </a:r>
            <a:r>
              <a:rPr lang="en-US" altLang="zh-CN" dirty="0">
                <a:solidFill>
                  <a:srgbClr val="0000FF"/>
                </a:solidFill>
                <a:latin typeface="+mn-ea"/>
                <a:ea typeface="+mn-ea"/>
              </a:rPr>
              <a:t>3</a:t>
            </a:r>
            <a:r>
              <a:rPr lang="zh-CN" altLang="en-US" dirty="0">
                <a:solidFill>
                  <a:srgbClr val="0000FF"/>
                </a:solidFill>
                <a:latin typeface="+mn-ea"/>
                <a:ea typeface="+mn-ea"/>
              </a:rPr>
              <a:t>重循环的总次数为</a:t>
            </a:r>
            <a:r>
              <a:rPr lang="en-US" altLang="zh-CN" dirty="0">
                <a:solidFill>
                  <a:srgbClr val="0000FF"/>
                </a:solidFill>
                <a:latin typeface="+mn-ea"/>
                <a:ea typeface="+mn-ea"/>
              </a:rPr>
              <a:t>O(n</a:t>
            </a:r>
            <a:r>
              <a:rPr lang="en-US" altLang="zh-CN" baseline="30000" dirty="0">
                <a:solidFill>
                  <a:srgbClr val="0000FF"/>
                </a:solidFill>
                <a:latin typeface="+mn-ea"/>
                <a:ea typeface="+mn-ea"/>
              </a:rPr>
              <a:t>3</a:t>
            </a:r>
            <a:r>
              <a:rPr lang="en-US" altLang="zh-CN" dirty="0">
                <a:solidFill>
                  <a:srgbClr val="0000FF"/>
                </a:solidFill>
                <a:latin typeface="+mn-ea"/>
                <a:ea typeface="+mn-ea"/>
              </a:rPr>
              <a:t>)</a:t>
            </a:r>
            <a:r>
              <a:rPr lang="zh-CN" altLang="en-US" dirty="0">
                <a:solidFill>
                  <a:srgbClr val="0000FF"/>
                </a:solidFill>
                <a:latin typeface="+mn-ea"/>
                <a:ea typeface="+mn-ea"/>
              </a:rPr>
              <a:t>。因此算法的计算时间上界为</a:t>
            </a:r>
            <a:r>
              <a:rPr lang="en-US" altLang="zh-CN" dirty="0">
                <a:solidFill>
                  <a:srgbClr val="0000FF"/>
                </a:solidFill>
                <a:latin typeface="+mn-ea"/>
                <a:ea typeface="+mn-ea"/>
              </a:rPr>
              <a:t>O(n</a:t>
            </a:r>
            <a:r>
              <a:rPr lang="en-US" altLang="zh-CN" baseline="30000" dirty="0">
                <a:solidFill>
                  <a:srgbClr val="0000FF"/>
                </a:solidFill>
                <a:latin typeface="+mn-ea"/>
                <a:ea typeface="+mn-ea"/>
              </a:rPr>
              <a:t>3</a:t>
            </a:r>
            <a:r>
              <a:rPr lang="en-US" altLang="zh-CN" dirty="0">
                <a:solidFill>
                  <a:srgbClr val="0000FF"/>
                </a:solidFill>
                <a:latin typeface="+mn-ea"/>
                <a:ea typeface="+mn-ea"/>
              </a:rPr>
              <a:t>)</a:t>
            </a:r>
            <a:r>
              <a:rPr lang="zh-CN" altLang="en-US" dirty="0">
                <a:solidFill>
                  <a:srgbClr val="0000FF"/>
                </a:solidFill>
                <a:latin typeface="+mn-ea"/>
                <a:ea typeface="+mn-ea"/>
              </a:rPr>
              <a:t>。算法所占用的空间显然为</a:t>
            </a:r>
            <a:r>
              <a:rPr lang="en-US" altLang="zh-CN" dirty="0">
                <a:solidFill>
                  <a:srgbClr val="0000FF"/>
                </a:solidFill>
                <a:latin typeface="+mn-ea"/>
                <a:ea typeface="+mn-ea"/>
              </a:rPr>
              <a:t>O(n</a:t>
            </a:r>
            <a:r>
              <a:rPr lang="en-US" altLang="zh-CN" baseline="30000" dirty="0">
                <a:solidFill>
                  <a:srgbClr val="0000FF"/>
                </a:solidFill>
                <a:latin typeface="+mn-ea"/>
                <a:ea typeface="+mn-ea"/>
              </a:rPr>
              <a:t>2</a:t>
            </a:r>
            <a:r>
              <a:rPr lang="en-US" altLang="zh-CN" dirty="0">
                <a:solidFill>
                  <a:srgbClr val="0000FF"/>
                </a:solidFill>
                <a:latin typeface="+mn-ea"/>
                <a:ea typeface="+mn-ea"/>
              </a:rPr>
              <a:t>)</a:t>
            </a:r>
            <a:r>
              <a:rPr lang="zh-CN" altLang="en-US" dirty="0">
                <a:solidFill>
                  <a:srgbClr val="0000FF"/>
                </a:solidFill>
                <a:latin typeface="+mn-ea"/>
                <a:ea typeface="+mn-ea"/>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6D7AB0D9-D48F-4429-59CA-9BD1C0FEFBD1}"/>
              </a:ext>
            </a:extLst>
          </p:cNvPr>
          <p:cNvSpPr>
            <a:spLocks noGrp="1" noChangeArrowheads="1"/>
          </p:cNvSpPr>
          <p:nvPr>
            <p:ph type="body" idx="4294967295"/>
          </p:nvPr>
        </p:nvSpPr>
        <p:spPr>
          <a:xfrm>
            <a:off x="855261" y="1125980"/>
            <a:ext cx="7772400" cy="533400"/>
          </a:xfrm>
        </p:spPr>
        <p:txBody>
          <a:bodyPr/>
          <a:lstStyle/>
          <a:p>
            <a:pPr eaLnBrk="1" hangingPunct="1">
              <a:lnSpc>
                <a:spcPct val="90000"/>
              </a:lnSpc>
              <a:spcBef>
                <a:spcPct val="0"/>
              </a:spcBef>
              <a:buFontTx/>
              <a:buNone/>
              <a:defRPr/>
            </a:pPr>
            <a:r>
              <a:rPr lang="zh-CN" altLang="en-US" sz="2800" b="1" dirty="0">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一、最优子结构</a:t>
            </a:r>
          </a:p>
          <a:p>
            <a:pPr eaLnBrk="1" hangingPunct="1">
              <a:lnSpc>
                <a:spcPct val="90000"/>
              </a:lnSpc>
              <a:defRPr/>
            </a:pPr>
            <a:endParaRPr lang="en-US" dirty="0"/>
          </a:p>
        </p:txBody>
      </p:sp>
      <p:sp>
        <p:nvSpPr>
          <p:cNvPr id="34820" name="Text Box 4">
            <a:extLst>
              <a:ext uri="{FF2B5EF4-FFF2-40B4-BE49-F238E27FC236}">
                <a16:creationId xmlns:a16="http://schemas.microsoft.com/office/drawing/2014/main" id="{7211FCFD-2D02-5969-4A18-987BA3B766EB}"/>
              </a:ext>
            </a:extLst>
          </p:cNvPr>
          <p:cNvSpPr txBox="1">
            <a:spLocks noChangeArrowheads="1"/>
          </p:cNvSpPr>
          <p:nvPr/>
        </p:nvSpPr>
        <p:spPr bwMode="auto">
          <a:xfrm>
            <a:off x="1055440" y="1484784"/>
            <a:ext cx="8424863" cy="4038541"/>
          </a:xfrm>
          <a:prstGeom prst="rect">
            <a:avLst/>
          </a:prstGeom>
          <a:noFill/>
          <a:ln>
            <a:noFill/>
          </a:ln>
        </p:spPr>
        <p:txBody>
          <a:bodyPr wrap="squar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150000"/>
              </a:lnSpc>
              <a:spcBef>
                <a:spcPts val="1200"/>
              </a:spcBef>
              <a:buClr>
                <a:schemeClr val="accent2"/>
              </a:buClr>
              <a:buFont typeface="Arial" panose="020B0604020202020204" pitchFamily="34" charset="0"/>
              <a:buChar char="•"/>
            </a:pPr>
            <a:r>
              <a:rPr lang="zh-CN" altLang="en-US" sz="2000" dirty="0">
                <a:solidFill>
                  <a:srgbClr val="0000FF"/>
                </a:solidFill>
                <a:latin typeface="+mn-ea"/>
                <a:ea typeface="+mn-ea"/>
              </a:rPr>
              <a:t>矩阵连乘计算次序问题的最优解包含着其子问题的最优解。这种性质称为最优子结构性质。</a:t>
            </a:r>
          </a:p>
          <a:p>
            <a:pPr algn="l" eaLnBrk="1" hangingPunct="1">
              <a:lnSpc>
                <a:spcPct val="150000"/>
              </a:lnSpc>
              <a:spcBef>
                <a:spcPts val="1200"/>
              </a:spcBef>
              <a:buClr>
                <a:schemeClr val="accent2"/>
              </a:buClr>
              <a:buFont typeface="Arial" panose="020B0604020202020204" pitchFamily="34" charset="0"/>
              <a:buChar char="•"/>
            </a:pPr>
            <a:r>
              <a:rPr lang="zh-CN" altLang="en-US" sz="2000" dirty="0">
                <a:solidFill>
                  <a:srgbClr val="0000FF"/>
                </a:solidFill>
                <a:latin typeface="+mn-ea"/>
                <a:ea typeface="+mn-ea"/>
              </a:rPr>
              <a:t>在分析问题的最优子结构性质时，所用的方法具有普遍性：首先假设由问题的最优解导出的子问题的解不是最优的，然后再设法说明在这个假设下可构造出比原问题最优解更好的解，从而导致矛盾。 </a:t>
            </a:r>
          </a:p>
          <a:p>
            <a:pPr algn="l" eaLnBrk="1" hangingPunct="1">
              <a:lnSpc>
                <a:spcPct val="150000"/>
              </a:lnSpc>
              <a:spcBef>
                <a:spcPts val="1200"/>
              </a:spcBef>
              <a:buClr>
                <a:schemeClr val="accent2"/>
              </a:buClr>
              <a:buFont typeface="Arial" panose="020B0604020202020204" pitchFamily="34" charset="0"/>
              <a:buChar char="•"/>
            </a:pPr>
            <a:r>
              <a:rPr lang="zh-CN" altLang="en-US" sz="2000" dirty="0">
                <a:solidFill>
                  <a:srgbClr val="0000FF"/>
                </a:solidFill>
                <a:latin typeface="+mn-ea"/>
                <a:ea typeface="+mn-ea"/>
              </a:rPr>
              <a:t>利用问题的最优子结构性质，以自底向上的方式递归地从子问题的最优解逐步构造出整个问题的最优解。最优子结构是问题能用动态规划算法求解的前提。</a:t>
            </a:r>
          </a:p>
        </p:txBody>
      </p:sp>
      <p:sp>
        <p:nvSpPr>
          <p:cNvPr id="23557" name="Text Box 5">
            <a:extLst>
              <a:ext uri="{FF2B5EF4-FFF2-40B4-BE49-F238E27FC236}">
                <a16:creationId xmlns:a16="http://schemas.microsoft.com/office/drawing/2014/main" id="{688F4579-79B3-AC75-A1B2-C60959E21DAD}"/>
              </a:ext>
            </a:extLst>
          </p:cNvPr>
          <p:cNvSpPr txBox="1">
            <a:spLocks noChangeArrowheads="1"/>
          </p:cNvSpPr>
          <p:nvPr/>
        </p:nvSpPr>
        <p:spPr bwMode="auto">
          <a:xfrm>
            <a:off x="1127670" y="5808311"/>
            <a:ext cx="8271863" cy="830997"/>
          </a:xfrm>
          <a:prstGeom prst="rect">
            <a:avLst/>
          </a:prstGeom>
          <a:solidFill>
            <a:srgbClr val="FFFF00"/>
          </a:solidFill>
          <a:ln w="50800">
            <a:solidFill>
              <a:srgbClr val="FF6600"/>
            </a:solidFill>
            <a:miter lim="800000"/>
            <a:headEnd/>
            <a:tailEnd/>
          </a:ln>
        </p:spPr>
        <p:txBody>
          <a:bodyPr wrap="squar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r>
              <a:rPr lang="zh-CN" altLang="en-US" dirty="0">
                <a:solidFill>
                  <a:srgbClr val="0000FF"/>
                </a:solidFill>
                <a:latin typeface="+mn-ea"/>
                <a:ea typeface="+mn-ea"/>
              </a:rPr>
              <a:t>注意：同一个问题可以有多种方式刻划它的最优子结构，有些表示方法的求解速度更快（空间占用小，问题的维度低）</a:t>
            </a:r>
          </a:p>
        </p:txBody>
      </p:sp>
      <p:sp>
        <p:nvSpPr>
          <p:cNvPr id="2" name="基础扎实 / Strong Preparation">
            <a:extLst>
              <a:ext uri="{FF2B5EF4-FFF2-40B4-BE49-F238E27FC236}">
                <a16:creationId xmlns:a16="http://schemas.microsoft.com/office/drawing/2014/main" id="{6B9E11C5-EA1F-7CB4-38AE-FA64E6C6281D}"/>
              </a:ext>
            </a:extLst>
          </p:cNvPr>
          <p:cNvSpPr txBox="1"/>
          <p:nvPr/>
        </p:nvSpPr>
        <p:spPr>
          <a:xfrm>
            <a:off x="2207568" y="310007"/>
            <a:ext cx="5868878" cy="561516"/>
          </a:xfrm>
          <a:prstGeom prst="rect">
            <a:avLst/>
          </a:prstGeom>
          <a:noFill/>
          <a:ln>
            <a:noFill/>
          </a:ln>
        </p:spPr>
        <p:txBody>
          <a:bodyPr wrap="square" lIns="68533" tIns="34266" rIns="68533" bIns="34266" rtlCol="0">
            <a:spAutoFit/>
          </a:bodyPr>
          <a:lstStyle>
            <a:defPPr>
              <a:defRPr lang="zh-CN"/>
            </a:defPPr>
            <a:lvl1pPr algn="ctr" defTabSz="950405" fontAlgn="auto">
              <a:spcBef>
                <a:spcPts val="0"/>
              </a:spcBef>
              <a:spcAft>
                <a:spcPts val="0"/>
              </a:spcAft>
              <a:buClr>
                <a:prstClr val="white"/>
              </a:buClr>
              <a:defRPr sz="3199" spc="50">
                <a:ln w="11430"/>
                <a:solidFill>
                  <a:srgbClr val="006600"/>
                </a:solidFill>
                <a:latin typeface="华文楷体" panose="02010600040101010101" pitchFamily="2" charset="-122"/>
                <a:ea typeface="华文楷体" panose="02010600040101010101" pitchFamily="2" charset="-122"/>
              </a:defRPr>
            </a:lvl1pPr>
          </a:lstStyle>
          <a:p>
            <a:r>
              <a:rPr lang="en-US" altLang="zh-CN" dirty="0">
                <a:sym typeface="Arial" panose="020B0604020202020204" pitchFamily="34" charset="0"/>
              </a:rPr>
              <a:t>5</a:t>
            </a:r>
            <a:r>
              <a:rPr lang="zh-CN" altLang="en-US" dirty="0">
                <a:sym typeface="Arial" panose="020B0604020202020204" pitchFamily="34" charset="0"/>
              </a:rPr>
              <a:t>.</a:t>
            </a:r>
            <a:r>
              <a:rPr lang="en-US" altLang="zh-CN" dirty="0">
                <a:sym typeface="Arial" panose="020B0604020202020204" pitchFamily="34" charset="0"/>
              </a:rPr>
              <a:t>7</a:t>
            </a:r>
            <a:r>
              <a:rPr lang="zh-CN" altLang="en-US" dirty="0">
                <a:sym typeface="Arial" panose="020B0604020202020204" pitchFamily="34" charset="0"/>
              </a:rPr>
              <a:t> 动态规划算法的基本要素</a:t>
            </a:r>
          </a:p>
        </p:txBody>
      </p:sp>
    </p:spTree>
    <p:extLst>
      <p:ext uri="{BB962C8B-B14F-4D97-AF65-F5344CB8AC3E}">
        <p14:creationId xmlns:p14="http://schemas.microsoft.com/office/powerpoint/2010/main" val="21506465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linds(horizontal)">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62FC426-3DEC-B644-EAAB-D2A6E2EA3795}"/>
              </a:ext>
            </a:extLst>
          </p:cNvPr>
          <p:cNvSpPr>
            <a:spLocks noGrp="1" noChangeArrowheads="1"/>
          </p:cNvSpPr>
          <p:nvPr>
            <p:ph type="body" idx="4294967295"/>
          </p:nvPr>
        </p:nvSpPr>
        <p:spPr>
          <a:xfrm>
            <a:off x="1055440" y="1124744"/>
            <a:ext cx="7772400" cy="762000"/>
          </a:xfrm>
        </p:spPr>
        <p:txBody>
          <a:bodyPr>
            <a:normAutofit/>
          </a:bodyPr>
          <a:lstStyle/>
          <a:p>
            <a:pPr eaLnBrk="1" hangingPunct="1">
              <a:buFontTx/>
              <a:buNone/>
              <a:defRPr/>
            </a:pPr>
            <a:r>
              <a:rPr lang="zh-CN" sz="2800" b="1" dirty="0">
                <a:solidFill>
                  <a:srgbClr val="0000FF"/>
                </a:solidFill>
                <a:effectLst>
                  <a:outerShdw blurRad="38100" dist="38100" dir="2700000" algn="tl">
                    <a:srgbClr val="C0C0C0"/>
                  </a:outerShdw>
                </a:effectLst>
                <a:latin typeface="+mn-ea"/>
              </a:rPr>
              <a:t>二、重叠子问题</a:t>
            </a:r>
          </a:p>
        </p:txBody>
      </p:sp>
      <p:sp>
        <p:nvSpPr>
          <p:cNvPr id="24579" name="Text Box 3">
            <a:extLst>
              <a:ext uri="{FF2B5EF4-FFF2-40B4-BE49-F238E27FC236}">
                <a16:creationId xmlns:a16="http://schemas.microsoft.com/office/drawing/2014/main" id="{81D4A55F-D5BD-92A5-69B3-D0829F4F3F3C}"/>
              </a:ext>
            </a:extLst>
          </p:cNvPr>
          <p:cNvSpPr txBox="1">
            <a:spLocks noChangeArrowheads="1"/>
          </p:cNvSpPr>
          <p:nvPr/>
        </p:nvSpPr>
        <p:spPr bwMode="auto">
          <a:xfrm>
            <a:off x="3594472" y="926306"/>
            <a:ext cx="184150" cy="579438"/>
          </a:xfrm>
          <a:prstGeom prst="rect">
            <a:avLst/>
          </a:prstGeom>
          <a:noFill/>
          <a:ln w="9525">
            <a:noFill/>
            <a:miter lim="800000"/>
            <a:headEnd/>
            <a:tailEnd/>
          </a:ln>
        </p:spPr>
        <p:txBody>
          <a:bodyPr wrap="none">
            <a:spAutoFit/>
          </a:bodyPr>
          <a:lstStyle/>
          <a:p>
            <a:pPr>
              <a:buFont typeface="Arial" charset="0"/>
              <a:buNone/>
              <a:defRPr/>
            </a:pPr>
            <a:endParaRPr lang="zh-CN" altLang="en-US" sz="3200">
              <a:solidFill>
                <a:schemeClr val="tx1"/>
              </a:solidFill>
              <a:effectLst>
                <a:outerShdw blurRad="38100" dist="38100" dir="2700000" algn="tl">
                  <a:srgbClr val="C0C0C0"/>
                </a:outerShdw>
              </a:effectLst>
              <a:latin typeface="Arial" charset="0"/>
              <a:ea typeface="黑体" pitchFamily="2" charset="-122"/>
            </a:endParaRPr>
          </a:p>
        </p:txBody>
      </p:sp>
      <p:sp>
        <p:nvSpPr>
          <p:cNvPr id="35844" name="Text Box 4">
            <a:extLst>
              <a:ext uri="{FF2B5EF4-FFF2-40B4-BE49-F238E27FC236}">
                <a16:creationId xmlns:a16="http://schemas.microsoft.com/office/drawing/2014/main" id="{11B4D2E8-3EDE-0C27-6345-D9CA9445F76B}"/>
              </a:ext>
            </a:extLst>
          </p:cNvPr>
          <p:cNvSpPr txBox="1">
            <a:spLocks noChangeArrowheads="1"/>
          </p:cNvSpPr>
          <p:nvPr/>
        </p:nvSpPr>
        <p:spPr bwMode="auto">
          <a:xfrm>
            <a:off x="1054559" y="1869149"/>
            <a:ext cx="8352928" cy="3115212"/>
          </a:xfrm>
          <a:prstGeom prst="rect">
            <a:avLst/>
          </a:prstGeom>
          <a:noFill/>
          <a:ln>
            <a:noFill/>
          </a:ln>
        </p:spPr>
        <p:txBody>
          <a:bodyPr wrap="square">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150000"/>
              </a:lnSpc>
              <a:spcBef>
                <a:spcPts val="1200"/>
              </a:spcBef>
              <a:buClr>
                <a:schemeClr val="accent2"/>
              </a:buClr>
              <a:buFont typeface="Arial" panose="020B0604020202020204" pitchFamily="34" charset="0"/>
              <a:buChar char="•"/>
            </a:pPr>
            <a:r>
              <a:rPr lang="zh-CN" altLang="en-US" sz="2000" dirty="0">
                <a:solidFill>
                  <a:srgbClr val="0000FF"/>
                </a:solidFill>
                <a:latin typeface="+mn-ea"/>
                <a:ea typeface="+mn-ea"/>
              </a:rPr>
              <a:t>递归算法求解问题时，每次产生的子问题并不总是新问题，有些子问题被反复计算多次。这种性质称为子问题的重叠性质。</a:t>
            </a:r>
          </a:p>
          <a:p>
            <a:pPr algn="l" eaLnBrk="1" hangingPunct="1">
              <a:lnSpc>
                <a:spcPct val="150000"/>
              </a:lnSpc>
              <a:spcBef>
                <a:spcPts val="1200"/>
              </a:spcBef>
              <a:buClr>
                <a:schemeClr val="accent2"/>
              </a:buClr>
              <a:buFont typeface="Arial" panose="020B0604020202020204" pitchFamily="34" charset="0"/>
              <a:buChar char="•"/>
            </a:pPr>
            <a:r>
              <a:rPr lang="zh-CN" altLang="en-US" sz="2000" dirty="0">
                <a:solidFill>
                  <a:srgbClr val="0000FF"/>
                </a:solidFill>
                <a:latin typeface="+mn-ea"/>
                <a:ea typeface="+mn-ea"/>
              </a:rPr>
              <a:t>动态规划算法，对每一个子问题只解一次，而后将其解保存在一个表格中，当再次需要解此子问题时，只是简单地用常数时间查看一下结果。 </a:t>
            </a:r>
          </a:p>
          <a:p>
            <a:pPr algn="l" eaLnBrk="1" hangingPunct="1">
              <a:lnSpc>
                <a:spcPct val="150000"/>
              </a:lnSpc>
              <a:spcBef>
                <a:spcPts val="1200"/>
              </a:spcBef>
              <a:buClr>
                <a:schemeClr val="accent2"/>
              </a:buClr>
              <a:buFont typeface="Arial" panose="020B0604020202020204" pitchFamily="34" charset="0"/>
              <a:buChar char="•"/>
            </a:pPr>
            <a:r>
              <a:rPr lang="zh-CN" altLang="en-US" sz="2000" dirty="0">
                <a:solidFill>
                  <a:srgbClr val="0000FF"/>
                </a:solidFill>
                <a:latin typeface="+mn-ea"/>
                <a:ea typeface="+mn-ea"/>
              </a:rPr>
              <a:t>通常不同的子问题个数随问题的大小呈多项式增长。因此用动态规划算法只需要多项式时间，从而获得较高的解题效率。 </a:t>
            </a:r>
          </a:p>
        </p:txBody>
      </p:sp>
    </p:spTree>
    <p:extLst>
      <p:ext uri="{BB962C8B-B14F-4D97-AF65-F5344CB8AC3E}">
        <p14:creationId xmlns:p14="http://schemas.microsoft.com/office/powerpoint/2010/main" val="4198357597"/>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A580CA-9785-6CE1-2D56-18C96EFD52A4}"/>
              </a:ext>
            </a:extLst>
          </p:cNvPr>
          <p:cNvSpPr>
            <a:spLocks noGrp="1" noChangeArrowheads="1"/>
          </p:cNvSpPr>
          <p:nvPr>
            <p:ph type="body" idx="4294967295"/>
          </p:nvPr>
        </p:nvSpPr>
        <p:spPr>
          <a:xfrm>
            <a:off x="983432" y="1212705"/>
            <a:ext cx="7772400" cy="609600"/>
          </a:xfrm>
        </p:spPr>
        <p:txBody>
          <a:bodyPr/>
          <a:lstStyle/>
          <a:p>
            <a:pPr eaLnBrk="1" hangingPunct="1">
              <a:buFontTx/>
              <a:buNone/>
              <a:defRPr/>
            </a:pPr>
            <a:r>
              <a:rPr lang="zh-CN" b="1" dirty="0">
                <a:solidFill>
                  <a:srgbClr val="0000FF"/>
                </a:solidFill>
                <a:effectLst>
                  <a:outerShdw blurRad="38100" dist="38100" dir="2700000" algn="tl">
                    <a:srgbClr val="C0C0C0"/>
                  </a:outerShdw>
                </a:effectLst>
                <a:latin typeface="+mn-ea"/>
              </a:rPr>
              <a:t>三、备忘录方法</a:t>
            </a:r>
          </a:p>
        </p:txBody>
      </p:sp>
      <p:sp>
        <p:nvSpPr>
          <p:cNvPr id="25603" name="Text Box 3">
            <a:extLst>
              <a:ext uri="{FF2B5EF4-FFF2-40B4-BE49-F238E27FC236}">
                <a16:creationId xmlns:a16="http://schemas.microsoft.com/office/drawing/2014/main" id="{F65C9B25-940F-DDC7-2FA8-773A83A1ECC9}"/>
              </a:ext>
            </a:extLst>
          </p:cNvPr>
          <p:cNvSpPr txBox="1">
            <a:spLocks noChangeArrowheads="1"/>
          </p:cNvSpPr>
          <p:nvPr/>
        </p:nvSpPr>
        <p:spPr bwMode="auto">
          <a:xfrm>
            <a:off x="3596060" y="1822305"/>
            <a:ext cx="184150" cy="579438"/>
          </a:xfrm>
          <a:prstGeom prst="rect">
            <a:avLst/>
          </a:prstGeom>
          <a:noFill/>
          <a:ln w="9525">
            <a:noFill/>
            <a:miter lim="800000"/>
            <a:headEnd/>
            <a:tailEnd/>
          </a:ln>
        </p:spPr>
        <p:txBody>
          <a:bodyPr wrap="none">
            <a:spAutoFit/>
          </a:bodyPr>
          <a:lstStyle/>
          <a:p>
            <a:pPr>
              <a:buFont typeface="Arial" charset="0"/>
              <a:buNone/>
              <a:defRPr/>
            </a:pPr>
            <a:endParaRPr lang="zh-CN" altLang="en-US" sz="3200">
              <a:solidFill>
                <a:schemeClr val="tx1"/>
              </a:solidFill>
              <a:effectLst>
                <a:outerShdw blurRad="38100" dist="38100" dir="2700000" algn="tl">
                  <a:srgbClr val="C0C0C0"/>
                </a:outerShdw>
              </a:effectLst>
              <a:latin typeface="Arial" charset="0"/>
              <a:ea typeface="黑体" pitchFamily="2" charset="-122"/>
            </a:endParaRPr>
          </a:p>
        </p:txBody>
      </p:sp>
      <p:sp>
        <p:nvSpPr>
          <p:cNvPr id="36868" name="Text Box 4">
            <a:extLst>
              <a:ext uri="{FF2B5EF4-FFF2-40B4-BE49-F238E27FC236}">
                <a16:creationId xmlns:a16="http://schemas.microsoft.com/office/drawing/2014/main" id="{D8818058-3E19-0273-6FD1-8A256F95FBDB}"/>
              </a:ext>
            </a:extLst>
          </p:cNvPr>
          <p:cNvSpPr txBox="1">
            <a:spLocks noChangeArrowheads="1"/>
          </p:cNvSpPr>
          <p:nvPr/>
        </p:nvSpPr>
        <p:spPr bwMode="auto">
          <a:xfrm>
            <a:off x="911424" y="2038999"/>
            <a:ext cx="8569325" cy="1422441"/>
          </a:xfrm>
          <a:prstGeom prst="rect">
            <a:avLst/>
          </a:prstGeom>
          <a:noFill/>
          <a:ln>
            <a:noFill/>
          </a:ln>
        </p:spPr>
        <p:txBody>
          <a:bodyPr>
            <a:spAutoFit/>
          </a:bodyPr>
          <a:lstStyle>
            <a:lvl1pPr eaLnBrk="0" hangingPunct="0">
              <a:defRPr>
                <a:solidFill>
                  <a:schemeClr val="accent2"/>
                </a:solidFill>
                <a:latin typeface="Arial" panose="020B0604020202020204" pitchFamily="34" charset="0"/>
                <a:ea typeface="华文行楷" panose="02010800040101010101" pitchFamily="2" charset="-122"/>
              </a:defRPr>
            </a:lvl1pPr>
            <a:lvl2pPr marL="742950" indent="-285750" eaLnBrk="0" hangingPunct="0">
              <a:defRPr>
                <a:solidFill>
                  <a:schemeClr val="accent2"/>
                </a:solidFill>
                <a:latin typeface="Arial" panose="020B0604020202020204" pitchFamily="34" charset="0"/>
                <a:ea typeface="华文行楷" panose="02010800040101010101" pitchFamily="2" charset="-122"/>
              </a:defRPr>
            </a:lvl2pPr>
            <a:lvl3pPr marL="1143000" indent="-228600" eaLnBrk="0" hangingPunct="0">
              <a:defRPr>
                <a:solidFill>
                  <a:schemeClr val="accent2"/>
                </a:solidFill>
                <a:latin typeface="Arial" panose="020B0604020202020204" pitchFamily="34" charset="0"/>
                <a:ea typeface="华文行楷" panose="02010800040101010101" pitchFamily="2" charset="-122"/>
              </a:defRPr>
            </a:lvl3pPr>
            <a:lvl4pPr marL="1600200" indent="-228600" eaLnBrk="0" hangingPunct="0">
              <a:defRPr>
                <a:solidFill>
                  <a:schemeClr val="accent2"/>
                </a:solidFill>
                <a:latin typeface="Arial" panose="020B0604020202020204" pitchFamily="34" charset="0"/>
                <a:ea typeface="华文行楷" panose="02010800040101010101" pitchFamily="2" charset="-122"/>
              </a:defRPr>
            </a:lvl4pPr>
            <a:lvl5pPr marL="2057400" indent="-228600" eaLnBrk="0" hangingPunct="0">
              <a:defRPr>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accent2"/>
                </a:solidFill>
                <a:latin typeface="Arial" panose="020B0604020202020204" pitchFamily="34" charset="0"/>
                <a:ea typeface="华文行楷" panose="02010800040101010101" pitchFamily="2" charset="-122"/>
              </a:defRPr>
            </a:lvl9pPr>
          </a:lstStyle>
          <a:p>
            <a:pPr algn="l" eaLnBrk="1" hangingPunct="1">
              <a:lnSpc>
                <a:spcPct val="150000"/>
              </a:lnSpc>
              <a:spcBef>
                <a:spcPts val="1200"/>
              </a:spcBef>
              <a:buClr>
                <a:schemeClr val="accent2"/>
              </a:buClr>
              <a:buFont typeface="Arial" panose="020B0604020202020204" pitchFamily="34" charset="0"/>
              <a:buChar char="•"/>
            </a:pPr>
            <a:r>
              <a:rPr lang="zh-CN" altLang="en-US" sz="2000" dirty="0">
                <a:solidFill>
                  <a:srgbClr val="0000FF"/>
                </a:solidFill>
                <a:latin typeface="华文楷体" panose="02010600040101010101" pitchFamily="2" charset="-122"/>
                <a:ea typeface="华文楷体" panose="02010600040101010101" pitchFamily="2" charset="-122"/>
              </a:rPr>
              <a:t>备忘录方法的控制结构与直接递归方法的控制结构相同，区别在于备忘录方法为每个解过的子问题建立了备忘录以备需要时查看，避免了相同子问题的重复求解。</a:t>
            </a:r>
          </a:p>
        </p:txBody>
      </p:sp>
    </p:spTree>
    <p:extLst>
      <p:ext uri="{BB962C8B-B14F-4D97-AF65-F5344CB8AC3E}">
        <p14:creationId xmlns:p14="http://schemas.microsoft.com/office/powerpoint/2010/main" val="3949509937"/>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170EBD93-32BB-C692-5BFA-1B8AC2DF6609}"/>
              </a:ext>
            </a:extLst>
          </p:cNvPr>
          <p:cNvSpPr>
            <a:spLocks noGrp="1" noChangeArrowheads="1"/>
          </p:cNvSpPr>
          <p:nvPr>
            <p:ph type="body" idx="4294967295"/>
          </p:nvPr>
        </p:nvSpPr>
        <p:spPr>
          <a:xfrm>
            <a:off x="335360" y="260648"/>
            <a:ext cx="8642350" cy="5905500"/>
          </a:xfrm>
          <a:noFill/>
        </p:spPr>
        <p:txBody>
          <a:bodyPr>
            <a:noAutofit/>
          </a:bodyPr>
          <a:lstStyle/>
          <a:p>
            <a:pPr eaLnBrk="1" hangingPunct="1">
              <a:lnSpc>
                <a:spcPct val="100000"/>
              </a:lnSpc>
              <a:spcBef>
                <a:spcPts val="600"/>
              </a:spcBef>
              <a:buFontTx/>
              <a:buNone/>
            </a:pPr>
            <a:r>
              <a:rPr lang="en-US" altLang="zh-CN" sz="2200" dirty="0">
                <a:solidFill>
                  <a:srgbClr val="0000FF"/>
                </a:solidFill>
              </a:rPr>
              <a:t>private static int </a:t>
            </a:r>
            <a:r>
              <a:rPr lang="en-US" altLang="zh-CN" sz="2200" b="1" dirty="0" err="1">
                <a:solidFill>
                  <a:srgbClr val="0000FF"/>
                </a:solidFill>
              </a:rPr>
              <a:t>lookupChain</a:t>
            </a:r>
            <a:r>
              <a:rPr lang="en-US" altLang="zh-CN" sz="2200" dirty="0">
                <a:solidFill>
                  <a:srgbClr val="0000FF"/>
                </a:solidFill>
              </a:rPr>
              <a:t>(int </a:t>
            </a:r>
            <a:r>
              <a:rPr lang="en-US" altLang="zh-CN" sz="2200" dirty="0" err="1">
                <a:solidFill>
                  <a:srgbClr val="0000FF"/>
                </a:solidFill>
              </a:rPr>
              <a:t>i</a:t>
            </a:r>
            <a:r>
              <a:rPr lang="en-US" altLang="zh-CN" sz="2200" dirty="0">
                <a:solidFill>
                  <a:srgbClr val="0000FF"/>
                </a:solidFill>
              </a:rPr>
              <a:t>, int j)</a:t>
            </a:r>
          </a:p>
          <a:p>
            <a:pPr eaLnBrk="1" hangingPunct="1">
              <a:lnSpc>
                <a:spcPct val="100000"/>
              </a:lnSpc>
              <a:spcBef>
                <a:spcPts val="600"/>
              </a:spcBef>
              <a:buFontTx/>
              <a:buNone/>
            </a:pPr>
            <a:r>
              <a:rPr lang="en-US" altLang="zh-CN" sz="2200" dirty="0">
                <a:solidFill>
                  <a:srgbClr val="0000FF"/>
                </a:solidFill>
              </a:rPr>
              <a:t>   {</a:t>
            </a:r>
          </a:p>
          <a:p>
            <a:pPr eaLnBrk="1" hangingPunct="1">
              <a:lnSpc>
                <a:spcPct val="100000"/>
              </a:lnSpc>
              <a:spcBef>
                <a:spcPts val="600"/>
              </a:spcBef>
              <a:buFontTx/>
              <a:buNone/>
            </a:pPr>
            <a:r>
              <a:rPr lang="en-US" altLang="zh-CN" sz="2200" dirty="0">
                <a:solidFill>
                  <a:srgbClr val="0000FF"/>
                </a:solidFill>
              </a:rPr>
              <a:t>     </a:t>
            </a:r>
            <a:r>
              <a:rPr lang="en-US" altLang="zh-CN" sz="2200" dirty="0">
                <a:solidFill>
                  <a:srgbClr val="FF0000"/>
                </a:solidFill>
              </a:rPr>
              <a:t>if (m[</a:t>
            </a:r>
            <a:r>
              <a:rPr lang="en-US" altLang="zh-CN" sz="2200" dirty="0" err="1">
                <a:solidFill>
                  <a:srgbClr val="FF0000"/>
                </a:solidFill>
              </a:rPr>
              <a:t>i</a:t>
            </a:r>
            <a:r>
              <a:rPr lang="en-US" altLang="zh-CN" sz="2200" dirty="0">
                <a:solidFill>
                  <a:srgbClr val="FF0000"/>
                </a:solidFill>
              </a:rPr>
              <a:t>][j] &gt; 0) return m[</a:t>
            </a:r>
            <a:r>
              <a:rPr lang="en-US" altLang="zh-CN" sz="2200" dirty="0" err="1">
                <a:solidFill>
                  <a:srgbClr val="FF0000"/>
                </a:solidFill>
              </a:rPr>
              <a:t>i</a:t>
            </a:r>
            <a:r>
              <a:rPr lang="en-US" altLang="zh-CN" sz="2200" dirty="0">
                <a:solidFill>
                  <a:srgbClr val="FF0000"/>
                </a:solidFill>
              </a:rPr>
              <a:t>][j];</a:t>
            </a:r>
          </a:p>
          <a:p>
            <a:pPr eaLnBrk="1" hangingPunct="1">
              <a:lnSpc>
                <a:spcPct val="100000"/>
              </a:lnSpc>
              <a:spcBef>
                <a:spcPts val="600"/>
              </a:spcBef>
              <a:buFontTx/>
              <a:buNone/>
            </a:pPr>
            <a:r>
              <a:rPr lang="en-US" altLang="zh-CN" sz="2200" dirty="0">
                <a:solidFill>
                  <a:srgbClr val="0000FF"/>
                </a:solidFill>
              </a:rPr>
              <a:t>     </a:t>
            </a:r>
            <a:r>
              <a:rPr lang="en-US" altLang="zh-CN" sz="2200" b="1" dirty="0">
                <a:solidFill>
                  <a:srgbClr val="0000FF"/>
                </a:solidFill>
              </a:rPr>
              <a:t>if</a:t>
            </a:r>
            <a:r>
              <a:rPr lang="en-US" altLang="zh-CN" sz="2200" dirty="0">
                <a:solidFill>
                  <a:srgbClr val="0000FF"/>
                </a:solidFill>
              </a:rPr>
              <a:t> (</a:t>
            </a:r>
            <a:r>
              <a:rPr lang="en-US" altLang="zh-CN" sz="2200" dirty="0" err="1">
                <a:solidFill>
                  <a:srgbClr val="0000FF"/>
                </a:solidFill>
              </a:rPr>
              <a:t>i</a:t>
            </a:r>
            <a:r>
              <a:rPr lang="en-US" altLang="zh-CN" sz="2200" dirty="0">
                <a:solidFill>
                  <a:srgbClr val="0000FF"/>
                </a:solidFill>
              </a:rPr>
              <a:t> == j) </a:t>
            </a:r>
            <a:r>
              <a:rPr lang="en-US" altLang="zh-CN" sz="2200" b="1" dirty="0">
                <a:solidFill>
                  <a:srgbClr val="0000FF"/>
                </a:solidFill>
              </a:rPr>
              <a:t>return</a:t>
            </a:r>
            <a:r>
              <a:rPr lang="en-US" altLang="zh-CN" sz="2200" dirty="0">
                <a:solidFill>
                  <a:srgbClr val="0000FF"/>
                </a:solidFill>
              </a:rPr>
              <a:t> 0;</a:t>
            </a:r>
          </a:p>
          <a:p>
            <a:pPr eaLnBrk="1" hangingPunct="1">
              <a:lnSpc>
                <a:spcPct val="100000"/>
              </a:lnSpc>
              <a:spcBef>
                <a:spcPts val="600"/>
              </a:spcBef>
              <a:buFontTx/>
              <a:buNone/>
            </a:pPr>
            <a:r>
              <a:rPr lang="en-US" altLang="zh-CN" sz="2200" dirty="0">
                <a:solidFill>
                  <a:srgbClr val="0000FF"/>
                </a:solidFill>
              </a:rPr>
              <a:t>     int u = </a:t>
            </a:r>
            <a:r>
              <a:rPr lang="en-US" altLang="zh-CN" sz="2200" b="1" dirty="0" err="1">
                <a:solidFill>
                  <a:srgbClr val="0000FF"/>
                </a:solidFill>
              </a:rPr>
              <a:t>lookupChain</a:t>
            </a:r>
            <a:r>
              <a:rPr lang="en-US" altLang="zh-CN" sz="2200" dirty="0">
                <a:solidFill>
                  <a:srgbClr val="0000FF"/>
                </a:solidFill>
              </a:rPr>
              <a:t>(i+1,j) + p[i-1]*p[</a:t>
            </a:r>
            <a:r>
              <a:rPr lang="en-US" altLang="zh-CN" sz="2200" dirty="0" err="1">
                <a:solidFill>
                  <a:srgbClr val="0000FF"/>
                </a:solidFill>
              </a:rPr>
              <a:t>i</a:t>
            </a:r>
            <a:r>
              <a:rPr lang="en-US" altLang="zh-CN" sz="2200" dirty="0">
                <a:solidFill>
                  <a:srgbClr val="0000FF"/>
                </a:solidFill>
              </a:rPr>
              <a:t>]*p[j];</a:t>
            </a:r>
          </a:p>
          <a:p>
            <a:pPr eaLnBrk="1" hangingPunct="1">
              <a:lnSpc>
                <a:spcPct val="100000"/>
              </a:lnSpc>
              <a:spcBef>
                <a:spcPts val="600"/>
              </a:spcBef>
              <a:buFontTx/>
              <a:buNone/>
            </a:pPr>
            <a:r>
              <a:rPr lang="en-US" altLang="zh-CN" sz="2200" dirty="0">
                <a:solidFill>
                  <a:srgbClr val="0000FF"/>
                </a:solidFill>
              </a:rPr>
              <a:t>     s[</a:t>
            </a:r>
            <a:r>
              <a:rPr lang="en-US" altLang="zh-CN" sz="2200" dirty="0" err="1">
                <a:solidFill>
                  <a:srgbClr val="0000FF"/>
                </a:solidFill>
              </a:rPr>
              <a:t>i</a:t>
            </a:r>
            <a:r>
              <a:rPr lang="en-US" altLang="zh-CN" sz="2200" dirty="0">
                <a:solidFill>
                  <a:srgbClr val="0000FF"/>
                </a:solidFill>
              </a:rPr>
              <a:t>][j] = </a:t>
            </a:r>
            <a:r>
              <a:rPr lang="en-US" altLang="zh-CN" sz="2200" dirty="0" err="1">
                <a:solidFill>
                  <a:srgbClr val="0000FF"/>
                </a:solidFill>
              </a:rPr>
              <a:t>i</a:t>
            </a:r>
            <a:r>
              <a:rPr lang="en-US" altLang="zh-CN" sz="2200" dirty="0">
                <a:solidFill>
                  <a:srgbClr val="0000FF"/>
                </a:solidFill>
              </a:rPr>
              <a:t>;</a:t>
            </a:r>
          </a:p>
          <a:p>
            <a:pPr eaLnBrk="1" hangingPunct="1">
              <a:lnSpc>
                <a:spcPct val="100000"/>
              </a:lnSpc>
              <a:spcBef>
                <a:spcPts val="600"/>
              </a:spcBef>
              <a:buFontTx/>
              <a:buNone/>
            </a:pPr>
            <a:r>
              <a:rPr lang="en-US" altLang="zh-CN" sz="2200" dirty="0">
                <a:solidFill>
                  <a:srgbClr val="0000FF"/>
                </a:solidFill>
              </a:rPr>
              <a:t>     </a:t>
            </a:r>
            <a:r>
              <a:rPr lang="en-US" altLang="zh-CN" sz="2200" b="1" dirty="0">
                <a:solidFill>
                  <a:srgbClr val="0000FF"/>
                </a:solidFill>
              </a:rPr>
              <a:t>for</a:t>
            </a:r>
            <a:r>
              <a:rPr lang="en-US" altLang="zh-CN" sz="2200" dirty="0">
                <a:solidFill>
                  <a:srgbClr val="0000FF"/>
                </a:solidFill>
              </a:rPr>
              <a:t> (int k = i+1; k &lt; j; k++) {</a:t>
            </a:r>
          </a:p>
          <a:p>
            <a:pPr eaLnBrk="1" hangingPunct="1">
              <a:lnSpc>
                <a:spcPct val="100000"/>
              </a:lnSpc>
              <a:spcBef>
                <a:spcPts val="600"/>
              </a:spcBef>
              <a:buFontTx/>
              <a:buNone/>
            </a:pPr>
            <a:r>
              <a:rPr lang="en-US" altLang="zh-CN" sz="2200" dirty="0">
                <a:solidFill>
                  <a:srgbClr val="0000FF"/>
                </a:solidFill>
              </a:rPr>
              <a:t>      int t ;</a:t>
            </a:r>
          </a:p>
          <a:p>
            <a:pPr eaLnBrk="1" hangingPunct="1">
              <a:lnSpc>
                <a:spcPct val="100000"/>
              </a:lnSpc>
              <a:spcBef>
                <a:spcPts val="600"/>
              </a:spcBef>
              <a:buFontTx/>
              <a:buNone/>
            </a:pPr>
            <a:r>
              <a:rPr lang="en-US" altLang="zh-CN" sz="2200" dirty="0">
                <a:solidFill>
                  <a:srgbClr val="0000FF"/>
                </a:solidFill>
              </a:rPr>
              <a:t>      t= </a:t>
            </a:r>
            <a:r>
              <a:rPr lang="en-US" altLang="zh-CN" sz="2200" b="1" dirty="0" err="1">
                <a:solidFill>
                  <a:srgbClr val="0000FF"/>
                </a:solidFill>
              </a:rPr>
              <a:t>lookupChain</a:t>
            </a:r>
            <a:r>
              <a:rPr lang="en-US" altLang="zh-CN" sz="2200" dirty="0">
                <a:solidFill>
                  <a:srgbClr val="0000FF"/>
                </a:solidFill>
              </a:rPr>
              <a:t>(</a:t>
            </a:r>
            <a:r>
              <a:rPr lang="en-US" altLang="zh-CN" sz="2200" dirty="0" err="1">
                <a:solidFill>
                  <a:srgbClr val="0000FF"/>
                </a:solidFill>
              </a:rPr>
              <a:t>i,k</a:t>
            </a:r>
            <a:r>
              <a:rPr lang="en-US" altLang="zh-CN" sz="2200" dirty="0">
                <a:solidFill>
                  <a:srgbClr val="0000FF"/>
                </a:solidFill>
              </a:rPr>
              <a:t>) +</a:t>
            </a:r>
            <a:r>
              <a:rPr lang="en-US" altLang="zh-CN" sz="2200" b="1" dirty="0">
                <a:solidFill>
                  <a:srgbClr val="0000FF"/>
                </a:solidFill>
              </a:rPr>
              <a:t> </a:t>
            </a:r>
            <a:r>
              <a:rPr lang="en-US" altLang="zh-CN" sz="2200" b="1" dirty="0" err="1">
                <a:solidFill>
                  <a:srgbClr val="0000FF"/>
                </a:solidFill>
              </a:rPr>
              <a:t>lookupChain</a:t>
            </a:r>
            <a:r>
              <a:rPr lang="en-US" altLang="zh-CN" sz="2200" dirty="0">
                <a:solidFill>
                  <a:srgbClr val="0000FF"/>
                </a:solidFill>
              </a:rPr>
              <a:t>(k+1,j) + p[i-1]*p[k]*p[j];</a:t>
            </a:r>
          </a:p>
          <a:p>
            <a:pPr eaLnBrk="1" hangingPunct="1">
              <a:lnSpc>
                <a:spcPct val="100000"/>
              </a:lnSpc>
              <a:spcBef>
                <a:spcPts val="600"/>
              </a:spcBef>
              <a:buFontTx/>
              <a:buNone/>
            </a:pPr>
            <a:r>
              <a:rPr lang="en-US" altLang="zh-CN" sz="2200" dirty="0">
                <a:solidFill>
                  <a:srgbClr val="0000FF"/>
                </a:solidFill>
              </a:rPr>
              <a:t>       </a:t>
            </a:r>
            <a:r>
              <a:rPr lang="en-US" altLang="zh-CN" sz="2200" b="1" dirty="0">
                <a:solidFill>
                  <a:srgbClr val="0000FF"/>
                </a:solidFill>
              </a:rPr>
              <a:t> if</a:t>
            </a:r>
            <a:r>
              <a:rPr lang="en-US" altLang="zh-CN" sz="2200" dirty="0">
                <a:solidFill>
                  <a:srgbClr val="0000FF"/>
                </a:solidFill>
              </a:rPr>
              <a:t> (t &lt; u) {</a:t>
            </a:r>
          </a:p>
          <a:p>
            <a:pPr eaLnBrk="1" hangingPunct="1">
              <a:lnSpc>
                <a:spcPct val="100000"/>
              </a:lnSpc>
              <a:spcBef>
                <a:spcPts val="600"/>
              </a:spcBef>
              <a:buFontTx/>
              <a:buNone/>
            </a:pPr>
            <a:r>
              <a:rPr lang="en-US" altLang="zh-CN" sz="2200" dirty="0">
                <a:solidFill>
                  <a:srgbClr val="0000FF"/>
                </a:solidFill>
              </a:rPr>
              <a:t>          u = t; s[</a:t>
            </a:r>
            <a:r>
              <a:rPr lang="en-US" altLang="zh-CN" sz="2200" dirty="0" err="1">
                <a:solidFill>
                  <a:srgbClr val="0000FF"/>
                </a:solidFill>
              </a:rPr>
              <a:t>i</a:t>
            </a:r>
            <a:r>
              <a:rPr lang="en-US" altLang="zh-CN" sz="2200" dirty="0">
                <a:solidFill>
                  <a:srgbClr val="0000FF"/>
                </a:solidFill>
              </a:rPr>
              <a:t>][j] = k;}</a:t>
            </a:r>
          </a:p>
          <a:p>
            <a:pPr eaLnBrk="1" hangingPunct="1">
              <a:lnSpc>
                <a:spcPct val="100000"/>
              </a:lnSpc>
              <a:spcBef>
                <a:spcPts val="600"/>
              </a:spcBef>
              <a:buFontTx/>
              <a:buNone/>
            </a:pPr>
            <a:r>
              <a:rPr lang="en-US" altLang="zh-CN" sz="2200" dirty="0">
                <a:solidFill>
                  <a:srgbClr val="0000FF"/>
                </a:solidFill>
              </a:rPr>
              <a:t>        }//end for</a:t>
            </a:r>
          </a:p>
          <a:p>
            <a:pPr eaLnBrk="1" hangingPunct="1">
              <a:lnSpc>
                <a:spcPct val="100000"/>
              </a:lnSpc>
              <a:spcBef>
                <a:spcPts val="600"/>
              </a:spcBef>
              <a:buFontTx/>
              <a:buNone/>
            </a:pPr>
            <a:r>
              <a:rPr lang="en-US" altLang="zh-CN" sz="2200" dirty="0">
                <a:solidFill>
                  <a:srgbClr val="0000FF"/>
                </a:solidFill>
              </a:rPr>
              <a:t>      </a:t>
            </a:r>
            <a:r>
              <a:rPr lang="en-US" altLang="zh-CN" sz="2200" b="1" dirty="0">
                <a:solidFill>
                  <a:srgbClr val="FF0000"/>
                </a:solidFill>
              </a:rPr>
              <a:t>m[</a:t>
            </a:r>
            <a:r>
              <a:rPr lang="en-US" altLang="zh-CN" sz="2200" b="1" dirty="0" err="1">
                <a:solidFill>
                  <a:srgbClr val="FF0000"/>
                </a:solidFill>
              </a:rPr>
              <a:t>i</a:t>
            </a:r>
            <a:r>
              <a:rPr lang="en-US" altLang="zh-CN" sz="2200" b="1" dirty="0">
                <a:solidFill>
                  <a:srgbClr val="FF0000"/>
                </a:solidFill>
              </a:rPr>
              <a:t>][j] = u</a:t>
            </a:r>
            <a:r>
              <a:rPr lang="en-US" altLang="zh-CN" sz="2200" b="1" dirty="0">
                <a:solidFill>
                  <a:srgbClr val="0000FF"/>
                </a:solidFill>
              </a:rPr>
              <a:t>;</a:t>
            </a:r>
          </a:p>
          <a:p>
            <a:pPr eaLnBrk="1" hangingPunct="1">
              <a:lnSpc>
                <a:spcPct val="100000"/>
              </a:lnSpc>
              <a:spcBef>
                <a:spcPts val="600"/>
              </a:spcBef>
              <a:buFontTx/>
              <a:buNone/>
            </a:pPr>
            <a:r>
              <a:rPr lang="en-US" altLang="zh-CN" sz="2200" dirty="0">
                <a:solidFill>
                  <a:srgbClr val="0000FF"/>
                </a:solidFill>
              </a:rPr>
              <a:t>      </a:t>
            </a:r>
            <a:r>
              <a:rPr lang="en-US" altLang="zh-CN" sz="2200" b="1" dirty="0">
                <a:solidFill>
                  <a:srgbClr val="0000FF"/>
                </a:solidFill>
              </a:rPr>
              <a:t>return</a:t>
            </a:r>
            <a:r>
              <a:rPr lang="en-US" altLang="zh-CN" sz="2200" dirty="0">
                <a:solidFill>
                  <a:srgbClr val="0000FF"/>
                </a:solidFill>
              </a:rPr>
              <a:t> u;</a:t>
            </a:r>
          </a:p>
          <a:p>
            <a:pPr eaLnBrk="1" hangingPunct="1">
              <a:lnSpc>
                <a:spcPct val="100000"/>
              </a:lnSpc>
              <a:spcBef>
                <a:spcPts val="600"/>
              </a:spcBef>
              <a:buFontTx/>
              <a:buNone/>
            </a:pPr>
            <a:r>
              <a:rPr lang="en-US" altLang="zh-CN" sz="2200" dirty="0">
                <a:solidFill>
                  <a:srgbClr val="0000FF"/>
                </a:solidFill>
              </a:rPr>
              <a:t>   }</a:t>
            </a:r>
          </a:p>
        </p:txBody>
      </p:sp>
    </p:spTree>
    <p:extLst>
      <p:ext uri="{BB962C8B-B14F-4D97-AF65-F5344CB8AC3E}">
        <p14:creationId xmlns:p14="http://schemas.microsoft.com/office/powerpoint/2010/main" val="1465111587"/>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16067" name="Text Box 3"/>
          <p:cNvSpPr txBox="1">
            <a:spLocks noChangeArrowheads="1"/>
          </p:cNvSpPr>
          <p:nvPr/>
        </p:nvSpPr>
        <p:spPr bwMode="auto">
          <a:xfrm>
            <a:off x="983615" y="1484630"/>
            <a:ext cx="7840345" cy="2553335"/>
          </a:xfrm>
          <a:prstGeom prst="rect">
            <a:avLst/>
          </a:prstGeom>
          <a:noFill/>
          <a:ln w="38100" algn="ctr">
            <a:noFill/>
            <a:miter lim="800000"/>
          </a:ln>
          <a:effectLst/>
        </p:spPr>
        <p:txBody>
          <a:bodyPr wrap="square">
            <a:spAutoFit/>
          </a:bodyPr>
          <a:lstStyle/>
          <a:p>
            <a:pPr>
              <a:lnSpc>
                <a:spcPts val="3200"/>
              </a:lnSpc>
            </a:pPr>
            <a:r>
              <a:rPr lang="en-US"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200" dirty="0">
                <a:solidFill>
                  <a:srgbClr val="FF0000"/>
                </a:solidFill>
                <a:latin typeface="华文楷体" panose="02010600040101010101" pitchFamily="2" charset="-122"/>
                <a:ea typeface="华文楷体" panose="02010600040101010101" pitchFamily="2" charset="-122"/>
              </a:rPr>
              <a:t>【问题描述】</a:t>
            </a:r>
            <a:r>
              <a:rPr lang="zh-CN" altLang="zh-CN" sz="2200" dirty="0">
                <a:solidFill>
                  <a:srgbClr val="0000FF"/>
                </a:solidFill>
                <a:latin typeface="华文楷体" panose="02010600040101010101" pitchFamily="2" charset="-122"/>
                <a:ea typeface="华文楷体" panose="02010600040101010101" pitchFamily="2" charset="-122"/>
              </a:rPr>
              <a:t>资源分配问题是将数量一定的一种或若干种资源（原材料、资金、设备或劳动力等），合理地分配给若干使用者，使总收益最大。</a:t>
            </a:r>
          </a:p>
          <a:p>
            <a:pPr>
              <a:lnSpc>
                <a:spcPts val="3200"/>
              </a:lnSpc>
            </a:pPr>
            <a:r>
              <a:rPr lang="en-US" altLang="zh-CN" sz="2200" dirty="0">
                <a:solidFill>
                  <a:srgbClr val="0000FF"/>
                </a:solidFill>
                <a:latin typeface="华文楷体" panose="02010600040101010101" pitchFamily="2" charset="-122"/>
                <a:ea typeface="华文楷体" panose="02010600040101010101" pitchFamily="2" charset="-122"/>
              </a:rPr>
              <a:t>     </a:t>
            </a:r>
            <a:r>
              <a:rPr lang="zh-CN" altLang="zh-CN" sz="2200" dirty="0">
                <a:solidFill>
                  <a:srgbClr val="0000FF"/>
                </a:solidFill>
                <a:latin typeface="华文楷体" panose="02010600040101010101" pitchFamily="2" charset="-122"/>
                <a:ea typeface="华文楷体" panose="02010600040101010101" pitchFamily="2" charset="-122"/>
              </a:rPr>
              <a:t>例如，某公司有</a:t>
            </a:r>
            <a:r>
              <a:rPr lang="en-US" altLang="zh-CN" sz="2200" dirty="0">
                <a:solidFill>
                  <a:srgbClr val="0000FF"/>
                </a:solidFill>
                <a:latin typeface="华文楷体" panose="02010600040101010101" pitchFamily="2" charset="-122"/>
                <a:ea typeface="华文楷体" panose="02010600040101010101" pitchFamily="2" charset="-122"/>
              </a:rPr>
              <a:t>3</a:t>
            </a:r>
            <a:r>
              <a:rPr lang="zh-CN" altLang="zh-CN" sz="2200" dirty="0">
                <a:solidFill>
                  <a:srgbClr val="0000FF"/>
                </a:solidFill>
                <a:latin typeface="华文楷体" panose="02010600040101010101" pitchFamily="2" charset="-122"/>
                <a:ea typeface="华文楷体" panose="02010600040101010101" pitchFamily="2" charset="-122"/>
              </a:rPr>
              <a:t>个商店</a:t>
            </a:r>
            <a:r>
              <a:rPr lang="en-US" altLang="zh-CN" sz="2200" dirty="0">
                <a:solidFill>
                  <a:srgbClr val="0000FF"/>
                </a:solidFill>
                <a:latin typeface="华文楷体" panose="02010600040101010101" pitchFamily="2" charset="-122"/>
                <a:ea typeface="华文楷体" panose="02010600040101010101" pitchFamily="2" charset="-122"/>
              </a:rPr>
              <a:t>A</a:t>
            </a:r>
            <a:r>
              <a:rPr lang="zh-CN" altLang="zh-CN" sz="2200" dirty="0">
                <a:solidFill>
                  <a:srgbClr val="0000FF"/>
                </a:solidFill>
                <a:latin typeface="华文楷体" panose="02010600040101010101" pitchFamily="2" charset="-122"/>
                <a:ea typeface="华文楷体" panose="02010600040101010101" pitchFamily="2" charset="-122"/>
              </a:rPr>
              <a:t>、</a:t>
            </a:r>
            <a:r>
              <a:rPr lang="en-US" altLang="zh-CN" sz="2200" dirty="0">
                <a:solidFill>
                  <a:srgbClr val="0000FF"/>
                </a:solidFill>
                <a:latin typeface="华文楷体" panose="02010600040101010101" pitchFamily="2" charset="-122"/>
                <a:ea typeface="华文楷体" panose="02010600040101010101" pitchFamily="2" charset="-122"/>
              </a:rPr>
              <a:t>B</a:t>
            </a:r>
            <a:r>
              <a:rPr lang="zh-CN" altLang="zh-CN" sz="2200" dirty="0">
                <a:solidFill>
                  <a:srgbClr val="0000FF"/>
                </a:solidFill>
                <a:latin typeface="华文楷体" panose="02010600040101010101" pitchFamily="2" charset="-122"/>
                <a:ea typeface="华文楷体" panose="02010600040101010101" pitchFamily="2" charset="-122"/>
              </a:rPr>
              <a:t>、</a:t>
            </a:r>
            <a:r>
              <a:rPr lang="en-US" altLang="zh-CN" sz="2200" dirty="0">
                <a:solidFill>
                  <a:srgbClr val="0000FF"/>
                </a:solidFill>
                <a:latin typeface="华文楷体" panose="02010600040101010101" pitchFamily="2" charset="-122"/>
                <a:ea typeface="华文楷体" panose="02010600040101010101" pitchFamily="2" charset="-122"/>
              </a:rPr>
              <a:t>C</a:t>
            </a:r>
            <a:r>
              <a:rPr lang="zh-CN" altLang="zh-CN" sz="2200" dirty="0">
                <a:solidFill>
                  <a:srgbClr val="0000FF"/>
                </a:solidFill>
                <a:latin typeface="华文楷体" panose="02010600040101010101" pitchFamily="2" charset="-122"/>
                <a:ea typeface="华文楷体" panose="02010600040101010101" pitchFamily="2" charset="-122"/>
              </a:rPr>
              <a:t>，拟将新招聘的</a:t>
            </a:r>
            <a:r>
              <a:rPr lang="en-US" altLang="zh-CN" sz="2200" dirty="0">
                <a:solidFill>
                  <a:srgbClr val="0000FF"/>
                </a:solidFill>
                <a:latin typeface="华文楷体" panose="02010600040101010101" pitchFamily="2" charset="-122"/>
                <a:ea typeface="华文楷体" panose="02010600040101010101" pitchFamily="2" charset="-122"/>
              </a:rPr>
              <a:t>5</a:t>
            </a:r>
            <a:r>
              <a:rPr lang="zh-CN" altLang="zh-CN" sz="2200" dirty="0">
                <a:solidFill>
                  <a:srgbClr val="0000FF"/>
                </a:solidFill>
                <a:latin typeface="华文楷体" panose="02010600040101010101" pitchFamily="2" charset="-122"/>
                <a:ea typeface="华文楷体" panose="02010600040101010101" pitchFamily="2" charset="-122"/>
              </a:rPr>
              <a:t>名员工分配给这</a:t>
            </a:r>
            <a:r>
              <a:rPr lang="en-US" altLang="zh-CN" sz="2200" dirty="0">
                <a:solidFill>
                  <a:srgbClr val="0000FF"/>
                </a:solidFill>
                <a:latin typeface="华文楷体" panose="02010600040101010101" pitchFamily="2" charset="-122"/>
                <a:ea typeface="华文楷体" panose="02010600040101010101" pitchFamily="2" charset="-122"/>
              </a:rPr>
              <a:t>3</a:t>
            </a:r>
            <a:r>
              <a:rPr lang="zh-CN" altLang="zh-CN" sz="2200" dirty="0">
                <a:solidFill>
                  <a:srgbClr val="0000FF"/>
                </a:solidFill>
                <a:latin typeface="华文楷体" panose="02010600040101010101" pitchFamily="2" charset="-122"/>
                <a:ea typeface="华文楷体" panose="02010600040101010101" pitchFamily="2" charset="-122"/>
              </a:rPr>
              <a:t>个商店，各商店得到新员工后，每年的赢利情况如</a:t>
            </a:r>
            <a:r>
              <a:rPr lang="zh-CN" altLang="en-US" sz="2200" dirty="0">
                <a:solidFill>
                  <a:srgbClr val="0000FF"/>
                </a:solidFill>
                <a:latin typeface="华文楷体" panose="02010600040101010101" pitchFamily="2" charset="-122"/>
                <a:ea typeface="华文楷体" panose="02010600040101010101" pitchFamily="2" charset="-122"/>
              </a:rPr>
              <a:t>下</a:t>
            </a:r>
            <a:r>
              <a:rPr lang="zh-CN" altLang="zh-CN" sz="2200" dirty="0">
                <a:solidFill>
                  <a:srgbClr val="0000FF"/>
                </a:solidFill>
                <a:latin typeface="华文楷体" panose="02010600040101010101" pitchFamily="2" charset="-122"/>
                <a:ea typeface="华文楷体" panose="02010600040101010101" pitchFamily="2" charset="-122"/>
              </a:rPr>
              <a:t>表所示，求分配给各商店各多少员工才能使公司的赢利最大？</a:t>
            </a:r>
          </a:p>
        </p:txBody>
      </p:sp>
      <p:graphicFrame>
        <p:nvGraphicFramePr>
          <p:cNvPr id="216251" name="Group 187"/>
          <p:cNvGraphicFramePr>
            <a:graphicFrameLocks noGrp="1"/>
          </p:cNvGraphicFramePr>
          <p:nvPr/>
        </p:nvGraphicFramePr>
        <p:xfrm>
          <a:off x="1060098" y="4508500"/>
          <a:ext cx="7489825" cy="1737360"/>
        </p:xfrm>
        <a:graphic>
          <a:graphicData uri="http://schemas.openxmlformats.org/drawingml/2006/table">
            <a:tbl>
              <a:tblPr>
                <a:tableStyleId>{775DCB02-9BB8-47FD-8907-85C794F793BA}</a:tableStyleId>
              </a:tblPr>
              <a:tblGrid>
                <a:gridCol w="1633220">
                  <a:extLst>
                    <a:ext uri="{9D8B030D-6E8A-4147-A177-3AD203B41FA5}">
                      <a16:colId xmlns:a16="http://schemas.microsoft.com/office/drawing/2014/main" val="20000"/>
                    </a:ext>
                  </a:extLst>
                </a:gridCol>
                <a:gridCol w="102108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966470">
                  <a:extLst>
                    <a:ext uri="{9D8B030D-6E8A-4147-A177-3AD203B41FA5}">
                      <a16:colId xmlns:a16="http://schemas.microsoft.com/office/drawing/2014/main" val="20003"/>
                    </a:ext>
                  </a:extLst>
                </a:gridCol>
                <a:gridCol w="973455">
                  <a:extLst>
                    <a:ext uri="{9D8B030D-6E8A-4147-A177-3AD203B41FA5}">
                      <a16:colId xmlns:a16="http://schemas.microsoft.com/office/drawing/2014/main" val="20004"/>
                    </a:ext>
                  </a:extLst>
                </a:gridCol>
                <a:gridCol w="979170">
                  <a:extLst>
                    <a:ext uri="{9D8B030D-6E8A-4147-A177-3AD203B41FA5}">
                      <a16:colId xmlns:a16="http://schemas.microsoft.com/office/drawing/2014/main" val="20005"/>
                    </a:ext>
                  </a:extLst>
                </a:gridCol>
                <a:gridCol w="1087755">
                  <a:extLst>
                    <a:ext uri="{9D8B030D-6E8A-4147-A177-3AD203B41FA5}">
                      <a16:colId xmlns:a16="http://schemas.microsoft.com/office/drawing/2014/main" val="20006"/>
                    </a:ext>
                  </a:extLst>
                </a:gridCol>
              </a:tblGrid>
              <a:tr h="365125">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     员</a:t>
                      </a:r>
                      <a:r>
                        <a:rPr kumimoji="0" lang="zh-CN" altLang="en-US" sz="1800" b="1"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工数</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1800" b="1"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商店</a:t>
                      </a:r>
                      <a:endParaRPr kumimoji="0" lang="zh-CN" altLang="en-US" sz="1800" b="1" i="0"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0</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1</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2</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3</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4</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5</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A</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7</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9</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13</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B</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5</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C</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6</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tc>
                <a:extLst>
                  <a:ext uri="{0D108BD9-81ED-4DB2-BD59-A6C34878D82A}">
                    <a16:rowId xmlns:a16="http://schemas.microsoft.com/office/drawing/2014/main" val="10003"/>
                  </a:ext>
                </a:extLst>
              </a:tr>
            </a:tbl>
          </a:graphicData>
        </a:graphic>
      </p:graphicFrame>
      <p:sp>
        <p:nvSpPr>
          <p:cNvPr id="216252" name="Line 188"/>
          <p:cNvSpPr>
            <a:spLocks noChangeShapeType="1"/>
          </p:cNvSpPr>
          <p:nvPr/>
        </p:nvSpPr>
        <p:spPr bwMode="auto">
          <a:xfrm>
            <a:off x="1060098" y="4508500"/>
            <a:ext cx="1601772" cy="460375"/>
          </a:xfrm>
          <a:prstGeom prst="line">
            <a:avLst/>
          </a:prstGeom>
          <a:noFill/>
          <a:ln w="28575">
            <a:solidFill>
              <a:srgbClr val="CC3300"/>
            </a:solidFill>
            <a:round/>
          </a:ln>
          <a:effectLst/>
        </p:spPr>
        <p:txBody>
          <a:bodyPr wrap="square">
            <a:spAutoFit/>
          </a:bodyPr>
          <a:lstStyle/>
          <a:p>
            <a:endParaRPr lang="zh-CN" altLang="en-US"/>
          </a:p>
        </p:txBody>
      </p:sp>
      <p:sp>
        <p:nvSpPr>
          <p:cNvPr id="2" name="基础扎实 / Strong Preparation">
            <a:extLst>
              <a:ext uri="{FF2B5EF4-FFF2-40B4-BE49-F238E27FC236}">
                <a16:creationId xmlns:a16="http://schemas.microsoft.com/office/drawing/2014/main" id="{32C9816F-D10A-914E-3789-30B99B6692FE}"/>
              </a:ext>
            </a:extLst>
          </p:cNvPr>
          <p:cNvSpPr txBox="1"/>
          <p:nvPr/>
        </p:nvSpPr>
        <p:spPr>
          <a:xfrm>
            <a:off x="2207568" y="310007"/>
            <a:ext cx="5868878" cy="561516"/>
          </a:xfrm>
          <a:prstGeom prst="rect">
            <a:avLst/>
          </a:prstGeom>
          <a:noFill/>
          <a:ln>
            <a:noFill/>
          </a:ln>
        </p:spPr>
        <p:txBody>
          <a:bodyPr wrap="square" lIns="68533" tIns="34266" rIns="68533" bIns="34266" rtlCol="0">
            <a:spAutoFit/>
          </a:bodyPr>
          <a:lstStyle>
            <a:defPPr>
              <a:defRPr lang="zh-CN"/>
            </a:defPPr>
            <a:lvl1pPr algn="ctr" defTabSz="950405" fontAlgn="auto">
              <a:spcBef>
                <a:spcPts val="0"/>
              </a:spcBef>
              <a:spcAft>
                <a:spcPts val="0"/>
              </a:spcAft>
              <a:buClr>
                <a:prstClr val="white"/>
              </a:buClr>
              <a:defRPr sz="3199" spc="50">
                <a:ln w="11430"/>
                <a:solidFill>
                  <a:srgbClr val="006600"/>
                </a:solidFill>
                <a:latin typeface="华文楷体" panose="02010600040101010101" pitchFamily="2" charset="-122"/>
                <a:ea typeface="华文楷体" panose="02010600040101010101" pitchFamily="2" charset="-122"/>
              </a:defRPr>
            </a:lvl1pPr>
          </a:lstStyle>
          <a:p>
            <a:r>
              <a:rPr lang="en-US" altLang="zh-CN" dirty="0">
                <a:sym typeface="Arial" panose="020B0604020202020204" pitchFamily="34" charset="0"/>
              </a:rPr>
              <a:t>5</a:t>
            </a:r>
            <a:r>
              <a:rPr lang="zh-CN" altLang="en-US" dirty="0">
                <a:sym typeface="Arial" panose="020B0604020202020204" pitchFamily="34" charset="0"/>
              </a:rPr>
              <a:t>.</a:t>
            </a:r>
            <a:r>
              <a:rPr lang="en-US" altLang="zh-CN" dirty="0">
                <a:sym typeface="Arial" panose="020B0604020202020204" pitchFamily="34" charset="0"/>
              </a:rPr>
              <a:t>8</a:t>
            </a:r>
            <a:r>
              <a:rPr lang="zh-CN" altLang="en-US" dirty="0">
                <a:sym typeface="Arial" panose="020B0604020202020204" pitchFamily="34" charset="0"/>
              </a:rPr>
              <a:t> 求解资源分配问题</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23392" y="1157599"/>
            <a:ext cx="8143932" cy="1198880"/>
          </a:xfrm>
          <a:prstGeom prst="rect">
            <a:avLst/>
          </a:prstGeom>
          <a:noFill/>
        </p:spPr>
        <p:txBody>
          <a:bodyPr wrap="square" rtlCol="0">
            <a:spAutoFit/>
          </a:bodyPr>
          <a:lstStyle/>
          <a:p>
            <a:pPr algn="l">
              <a:lnSpc>
                <a:spcPct val="100000"/>
              </a:lnSpc>
              <a:buClrTx/>
              <a:buSzTx/>
              <a:buFontTx/>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4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其执行过程改变为自底向上，即先求出子问题解，将计算结果存放在一张表中，而且相同的子问题只计算一次，在后面需要时只有简单查表，以避免大量的重复计算。</a:t>
            </a:r>
          </a:p>
        </p:txBody>
      </p:sp>
      <p:sp>
        <p:nvSpPr>
          <p:cNvPr id="3" name="圆角矩形 2"/>
          <p:cNvSpPr/>
          <p:nvPr/>
        </p:nvSpPr>
        <p:spPr>
          <a:xfrm>
            <a:off x="3875365" y="2570793"/>
            <a:ext cx="1071570"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 name="圆角矩形 3"/>
          <p:cNvSpPr/>
          <p:nvPr/>
        </p:nvSpPr>
        <p:spPr>
          <a:xfrm>
            <a:off x="2518043" y="3356611"/>
            <a:ext cx="1071570"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 name="圆角矩形 4"/>
          <p:cNvSpPr/>
          <p:nvPr/>
        </p:nvSpPr>
        <p:spPr>
          <a:xfrm>
            <a:off x="3446737" y="4213867"/>
            <a:ext cx="1071570"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圆角矩形 5"/>
          <p:cNvSpPr/>
          <p:nvPr/>
        </p:nvSpPr>
        <p:spPr>
          <a:xfrm>
            <a:off x="1875101" y="4213867"/>
            <a:ext cx="1071570" cy="428628"/>
          </a:xfrm>
          <a:prstGeom prst="roundRect">
            <a:avLst/>
          </a:prstGeom>
          <a:solidFill>
            <a:srgbClr val="00B0F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圆角矩形 6"/>
          <p:cNvSpPr/>
          <p:nvPr/>
        </p:nvSpPr>
        <p:spPr>
          <a:xfrm>
            <a:off x="2732357" y="5071123"/>
            <a:ext cx="1071570"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圆角矩形 7"/>
          <p:cNvSpPr/>
          <p:nvPr/>
        </p:nvSpPr>
        <p:spPr>
          <a:xfrm>
            <a:off x="4089679" y="5571189"/>
            <a:ext cx="1071570" cy="42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9" name="直接连接符 8"/>
          <p:cNvCxnSpPr>
            <a:stCxn id="5" idx="2"/>
          </p:cNvCxnSpPr>
          <p:nvPr/>
        </p:nvCxnSpPr>
        <p:spPr>
          <a:xfrm rot="5400000">
            <a:off x="3571754" y="4660355"/>
            <a:ext cx="428628" cy="392909"/>
          </a:xfrm>
          <a:prstGeom prst="line">
            <a:avLst/>
          </a:prstGeom>
          <a:ln>
            <a:tailEnd type="none"/>
          </a:ln>
        </p:spPr>
        <p:style>
          <a:lnRef idx="1">
            <a:schemeClr val="accent3"/>
          </a:lnRef>
          <a:fillRef idx="2">
            <a:schemeClr val="accent3"/>
          </a:fillRef>
          <a:effectRef idx="1">
            <a:schemeClr val="accent3"/>
          </a:effectRef>
          <a:fontRef idx="minor">
            <a:schemeClr val="dk1"/>
          </a:fontRef>
        </p:style>
      </p:cxnSp>
      <p:cxnSp>
        <p:nvCxnSpPr>
          <p:cNvPr id="10" name="直接连接符 9"/>
          <p:cNvCxnSpPr>
            <a:stCxn id="5" idx="2"/>
            <a:endCxn id="8" idx="0"/>
          </p:cNvCxnSpPr>
          <p:nvPr/>
        </p:nvCxnSpPr>
        <p:spPr>
          <a:xfrm rot="16200000" flipH="1">
            <a:off x="3839646" y="4785371"/>
            <a:ext cx="928694" cy="642942"/>
          </a:xfrm>
          <a:prstGeom prst="line">
            <a:avLst/>
          </a:prstGeom>
          <a:ln>
            <a:tailEnd type="none"/>
          </a:ln>
        </p:spPr>
        <p:style>
          <a:lnRef idx="1">
            <a:schemeClr val="accent3"/>
          </a:lnRef>
          <a:fillRef idx="2">
            <a:schemeClr val="accent3"/>
          </a:fillRef>
          <a:effectRef idx="1">
            <a:schemeClr val="accent3"/>
          </a:effectRef>
          <a:fontRef idx="minor">
            <a:schemeClr val="dk1"/>
          </a:fontRef>
        </p:style>
      </p:cxnSp>
      <p:cxnSp>
        <p:nvCxnSpPr>
          <p:cNvPr id="11" name="直接连接符 10"/>
          <p:cNvCxnSpPr>
            <a:stCxn id="4" idx="2"/>
          </p:cNvCxnSpPr>
          <p:nvPr/>
        </p:nvCxnSpPr>
        <p:spPr>
          <a:xfrm rot="5400000">
            <a:off x="2571622" y="3731661"/>
            <a:ext cx="428628" cy="535785"/>
          </a:xfrm>
          <a:prstGeom prst="line">
            <a:avLst/>
          </a:prstGeom>
          <a:ln>
            <a:tailEnd type="none"/>
          </a:ln>
        </p:spPr>
        <p:style>
          <a:lnRef idx="1">
            <a:schemeClr val="accent3"/>
          </a:lnRef>
          <a:fillRef idx="2">
            <a:schemeClr val="accent3"/>
          </a:fillRef>
          <a:effectRef idx="1">
            <a:schemeClr val="accent3"/>
          </a:effectRef>
          <a:fontRef idx="minor">
            <a:schemeClr val="dk1"/>
          </a:fontRef>
        </p:style>
      </p:cxnSp>
      <p:sp>
        <p:nvSpPr>
          <p:cNvPr id="13" name="圆角矩形 12"/>
          <p:cNvSpPr/>
          <p:nvPr/>
        </p:nvSpPr>
        <p:spPr>
          <a:xfrm>
            <a:off x="5375563" y="3356611"/>
            <a:ext cx="1071570" cy="428628"/>
          </a:xfrm>
          <a:prstGeom prst="roundRect">
            <a:avLst/>
          </a:prstGeom>
          <a:solidFill>
            <a:srgbClr val="00B0F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cs typeface="Consolas" panose="020B0609020204030204" pitchFamily="49" charset="0"/>
              </a:rPr>
              <a:t>Fib(3)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8" name="直接连接符 17"/>
          <p:cNvCxnSpPr>
            <a:stCxn id="3" idx="2"/>
          </p:cNvCxnSpPr>
          <p:nvPr/>
        </p:nvCxnSpPr>
        <p:spPr>
          <a:xfrm rot="5400000">
            <a:off x="3786068" y="2731529"/>
            <a:ext cx="357190" cy="892975"/>
          </a:xfrm>
          <a:prstGeom prst="line">
            <a:avLst/>
          </a:prstGeom>
          <a:ln>
            <a:tailEnd type="none"/>
          </a:ln>
        </p:spPr>
        <p:style>
          <a:lnRef idx="1">
            <a:schemeClr val="accent3"/>
          </a:lnRef>
          <a:fillRef idx="2">
            <a:schemeClr val="accent3"/>
          </a:fillRef>
          <a:effectRef idx="1">
            <a:schemeClr val="accent3"/>
          </a:effectRef>
          <a:fontRef idx="minor">
            <a:schemeClr val="dk1"/>
          </a:fontRef>
        </p:style>
      </p:cxnSp>
      <p:cxnSp>
        <p:nvCxnSpPr>
          <p:cNvPr id="19" name="直接连接符 18"/>
          <p:cNvCxnSpPr>
            <a:stCxn id="3" idx="2"/>
          </p:cNvCxnSpPr>
          <p:nvPr/>
        </p:nvCxnSpPr>
        <p:spPr>
          <a:xfrm rot="16200000" flipH="1">
            <a:off x="4679042" y="2731528"/>
            <a:ext cx="428628" cy="964413"/>
          </a:xfrm>
          <a:prstGeom prst="line">
            <a:avLst/>
          </a:prstGeom>
          <a:ln>
            <a:tailEnd type="none"/>
          </a:ln>
        </p:spPr>
        <p:style>
          <a:lnRef idx="1">
            <a:schemeClr val="accent3"/>
          </a:lnRef>
          <a:fillRef idx="2">
            <a:schemeClr val="accent3"/>
          </a:fillRef>
          <a:effectRef idx="1">
            <a:schemeClr val="accent3"/>
          </a:effectRef>
          <a:fontRef idx="minor">
            <a:schemeClr val="dk1"/>
          </a:fontRef>
        </p:style>
      </p:cxnSp>
      <p:cxnSp>
        <p:nvCxnSpPr>
          <p:cNvPr id="21" name="直接连接符 20"/>
          <p:cNvCxnSpPr>
            <a:stCxn id="4" idx="2"/>
          </p:cNvCxnSpPr>
          <p:nvPr/>
        </p:nvCxnSpPr>
        <p:spPr>
          <a:xfrm rot="16200000" flipH="1">
            <a:off x="3071687" y="3767379"/>
            <a:ext cx="428628" cy="464347"/>
          </a:xfrm>
          <a:prstGeom prst="line">
            <a:avLst/>
          </a:prstGeom>
          <a:ln>
            <a:tailEnd type="none"/>
          </a:ln>
        </p:spPr>
        <p:style>
          <a:lnRef idx="1">
            <a:schemeClr val="accent3"/>
          </a:lnRef>
          <a:fillRef idx="2">
            <a:schemeClr val="accent3"/>
          </a:fillRef>
          <a:effectRef idx="1">
            <a:schemeClr val="accent3"/>
          </a:effectRef>
          <a:fontRef idx="minor">
            <a:schemeClr val="dk1"/>
          </a:fontRef>
        </p:style>
      </p:cxnSp>
      <p:cxnSp>
        <p:nvCxnSpPr>
          <p:cNvPr id="23" name="直接连接符 22"/>
          <p:cNvCxnSpPr/>
          <p:nvPr/>
        </p:nvCxnSpPr>
        <p:spPr>
          <a:xfrm rot="10800000" flipV="1">
            <a:off x="4446869" y="3785239"/>
            <a:ext cx="928694" cy="428628"/>
          </a:xfrm>
          <a:prstGeom prst="line">
            <a:avLst/>
          </a:prstGeom>
          <a:ln>
            <a:tailEnd type="none"/>
          </a:ln>
        </p:spPr>
        <p:style>
          <a:lnRef idx="1">
            <a:schemeClr val="accent3"/>
          </a:lnRef>
          <a:fillRef idx="2">
            <a:schemeClr val="accent3"/>
          </a:fillRef>
          <a:effectRef idx="1">
            <a:schemeClr val="accent3"/>
          </a:effectRef>
          <a:fontRef idx="minor">
            <a:schemeClr val="dk1"/>
          </a:fontRef>
        </p:style>
      </p:cxnSp>
      <p:cxnSp>
        <p:nvCxnSpPr>
          <p:cNvPr id="26" name="直接连接符 25"/>
          <p:cNvCxnSpPr>
            <a:stCxn id="6" idx="2"/>
          </p:cNvCxnSpPr>
          <p:nvPr/>
        </p:nvCxnSpPr>
        <p:spPr>
          <a:xfrm rot="16200000" flipH="1">
            <a:off x="2428745" y="4624635"/>
            <a:ext cx="428628" cy="464347"/>
          </a:xfrm>
          <a:prstGeom prst="line">
            <a:avLst/>
          </a:prstGeom>
          <a:ln>
            <a:tailEnd type="none"/>
          </a:ln>
        </p:spPr>
        <p:style>
          <a:lnRef idx="1">
            <a:schemeClr val="accent3"/>
          </a:lnRef>
          <a:fillRef idx="2">
            <a:schemeClr val="accent3"/>
          </a:fillRef>
          <a:effectRef idx="1">
            <a:schemeClr val="accent3"/>
          </a:effectRef>
          <a:fontRef idx="minor">
            <a:schemeClr val="dk1"/>
          </a:fontRef>
        </p:style>
      </p:cxnSp>
      <p:sp>
        <p:nvSpPr>
          <p:cNvPr id="27" name="TextBox 26"/>
          <p:cNvSpPr txBox="1"/>
          <p:nvPr/>
        </p:nvSpPr>
        <p:spPr>
          <a:xfrm>
            <a:off x="5194587" y="4285305"/>
            <a:ext cx="1428760" cy="368300"/>
          </a:xfrm>
          <a:prstGeom prst="rect">
            <a:avLst/>
          </a:prstGeom>
          <a:noFill/>
        </p:spPr>
        <p:txBody>
          <a:bodyPr wrap="square" rtlCol="0">
            <a:spAutoFit/>
          </a:bodyPr>
          <a:lstStyle/>
          <a:p>
            <a:pPr algn="ctr"/>
            <a:r>
              <a:rPr lang="zh-CN" altLang="en-US" sz="1800" spc="300" dirty="0">
                <a:solidFill>
                  <a:srgbClr val="0000FF"/>
                </a:solidFill>
                <a:latin typeface="华文楷体" panose="02010600040101010101" pitchFamily="2" charset="-122"/>
                <a:ea typeface="华文楷体" panose="02010600040101010101" pitchFamily="2" charset="-122"/>
              </a:rPr>
              <a:t>查表得到</a:t>
            </a:r>
          </a:p>
        </p:txBody>
      </p:sp>
      <p:cxnSp>
        <p:nvCxnSpPr>
          <p:cNvPr id="29" name="直接箭头连接符 28"/>
          <p:cNvCxnSpPr>
            <a:cxnSpLocks/>
          </p:cNvCxnSpPr>
          <p:nvPr/>
        </p:nvCxnSpPr>
        <p:spPr>
          <a:xfrm flipV="1">
            <a:off x="5906427" y="3784925"/>
            <a:ext cx="2540" cy="500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500184" y="5560078"/>
            <a:ext cx="1428760" cy="368300"/>
          </a:xfrm>
          <a:prstGeom prst="rect">
            <a:avLst/>
          </a:prstGeom>
          <a:noFill/>
        </p:spPr>
        <p:txBody>
          <a:bodyPr wrap="square" rtlCol="0">
            <a:spAutoFit/>
          </a:bodyPr>
          <a:lstStyle/>
          <a:p>
            <a:pPr algn="ctr"/>
            <a:r>
              <a:rPr lang="zh-CN" altLang="en-US" sz="1800" spc="300" dirty="0">
                <a:solidFill>
                  <a:srgbClr val="0000FF"/>
                </a:solidFill>
                <a:latin typeface="华文楷体" panose="02010600040101010101" pitchFamily="2" charset="-122"/>
                <a:ea typeface="华文楷体" panose="02010600040101010101" pitchFamily="2" charset="-122"/>
              </a:rPr>
              <a:t>查表得到</a:t>
            </a:r>
          </a:p>
        </p:txBody>
      </p:sp>
      <p:cxnSp>
        <p:nvCxnSpPr>
          <p:cNvPr id="33" name="直接箭头连接符 32"/>
          <p:cNvCxnSpPr>
            <a:cxnSpLocks/>
          </p:cNvCxnSpPr>
          <p:nvPr/>
        </p:nvCxnSpPr>
        <p:spPr>
          <a:xfrm rot="5400000" flipH="1" flipV="1">
            <a:off x="3321720" y="4760761"/>
            <a:ext cx="500066" cy="2857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695960" y="980440"/>
            <a:ext cx="8040370" cy="3598806"/>
          </a:xfrm>
          <a:prstGeom prst="rect">
            <a:avLst/>
          </a:prstGeom>
          <a:noFill/>
          <a:ln w="38100" algn="ctr">
            <a:noFill/>
            <a:miter lim="800000"/>
          </a:ln>
          <a:effectLst/>
        </p:spPr>
        <p:txBody>
          <a:bodyPr wrap="square">
            <a:spAutoFit/>
          </a:bodyPr>
          <a:lstStyle/>
          <a:p>
            <a:pPr>
              <a:lnSpc>
                <a:spcPct val="150000"/>
              </a:lnSpc>
            </a:pPr>
            <a:r>
              <a:rPr lang="en-US" altLang="zh-CN" sz="22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【问题求解】</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采用动态规划求解该问题。设置</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个商店</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B</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C</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的编号分别为</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endPar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这里总员工数为</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=5</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，商店个数</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，假设从商店</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3</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开始决策起</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endPar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a:p>
            <a:pPr>
              <a:lnSpc>
                <a:spcPct val="150000"/>
              </a:lnSpc>
            </a:pP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    </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设置二维动态规划数组为</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rPr>
              <a:t>其中</a:t>
            </a:r>
            <a:r>
              <a:rPr lang="en-US" altLang="zh-CN" sz="2200" dirty="0" err="1">
                <a:solidFill>
                  <a:srgbClr val="0000FF"/>
                </a:solidFill>
                <a:latin typeface="华文楷体" panose="02010600040101010101" pitchFamily="2" charset="-122"/>
                <a:ea typeface="华文楷体" panose="02010600040101010101" pitchFamily="2" charset="-122"/>
              </a:rPr>
              <a:t>dp</a:t>
            </a:r>
            <a:r>
              <a:rPr lang="en-US" altLang="zh-CN" sz="2200" dirty="0">
                <a:solidFill>
                  <a:srgbClr val="0000FF"/>
                </a:solidFill>
                <a:latin typeface="华文楷体" panose="02010600040101010101" pitchFamily="2" charset="-122"/>
                <a:ea typeface="华文楷体" panose="02010600040101010101" pitchFamily="2" charset="-122"/>
              </a:rPr>
              <a:t>[</a:t>
            </a:r>
            <a:r>
              <a:rPr lang="en-US" altLang="zh-CN" sz="2200" dirty="0" err="1">
                <a:solidFill>
                  <a:srgbClr val="0000FF"/>
                </a:solidFill>
                <a:latin typeface="华文楷体" panose="02010600040101010101" pitchFamily="2" charset="-122"/>
                <a:ea typeface="华文楷体" panose="02010600040101010101" pitchFamily="2" charset="-122"/>
              </a:rPr>
              <a:t>i</a:t>
            </a:r>
            <a:r>
              <a:rPr lang="en-US" altLang="zh-CN" sz="2200" dirty="0">
                <a:solidFill>
                  <a:srgbClr val="0000FF"/>
                </a:solidFill>
                <a:latin typeface="华文楷体" panose="02010600040101010101" pitchFamily="2" charset="-122"/>
                <a:ea typeface="华文楷体" panose="02010600040101010101" pitchFamily="2" charset="-122"/>
              </a:rPr>
              <a:t>][s]</a:t>
            </a:r>
            <a:r>
              <a:rPr lang="zh-CN" altLang="zh-CN" sz="2200" dirty="0">
                <a:solidFill>
                  <a:srgbClr val="0000FF"/>
                </a:solidFill>
                <a:latin typeface="华文楷体" panose="02010600040101010101" pitchFamily="2" charset="-122"/>
                <a:ea typeface="华文楷体" panose="02010600040101010101" pitchFamily="2" charset="-122"/>
              </a:rPr>
              <a:t>表示考虑商店</a:t>
            </a:r>
            <a:r>
              <a:rPr lang="en-US" altLang="zh-CN" sz="2200" dirty="0" err="1">
                <a:solidFill>
                  <a:srgbClr val="0000FF"/>
                </a:solidFill>
                <a:latin typeface="华文楷体" panose="02010600040101010101" pitchFamily="2" charset="-122"/>
                <a:ea typeface="华文楷体" panose="02010600040101010101" pitchFamily="2" charset="-122"/>
              </a:rPr>
              <a:t>i</a:t>
            </a:r>
            <a:r>
              <a:rPr lang="zh-CN" altLang="zh-CN" sz="2200" dirty="0">
                <a:solidFill>
                  <a:srgbClr val="0000FF"/>
                </a:solidFill>
                <a:latin typeface="华文楷体" panose="02010600040101010101" pitchFamily="2" charset="-122"/>
                <a:ea typeface="华文楷体" panose="02010600040101010101" pitchFamily="2" charset="-122"/>
              </a:rPr>
              <a:t>～商店</a:t>
            </a:r>
            <a:r>
              <a:rPr lang="en-US" altLang="zh-CN" sz="2200" dirty="0">
                <a:solidFill>
                  <a:srgbClr val="0000FF"/>
                </a:solidFill>
                <a:latin typeface="华文楷体" panose="02010600040101010101" pitchFamily="2" charset="-122"/>
                <a:ea typeface="华文楷体" panose="02010600040101010101" pitchFamily="2" charset="-122"/>
              </a:rPr>
              <a:t>m</a:t>
            </a:r>
            <a:r>
              <a:rPr lang="zh-CN" altLang="zh-CN" sz="2200" dirty="0">
                <a:solidFill>
                  <a:srgbClr val="0000FF"/>
                </a:solidFill>
                <a:latin typeface="华文楷体" panose="02010600040101010101" pitchFamily="2" charset="-122"/>
                <a:ea typeface="华文楷体" panose="02010600040101010101" pitchFamily="2" charset="-122"/>
              </a:rPr>
              <a:t>并分配</a:t>
            </a:r>
            <a:r>
              <a:rPr lang="en-US" altLang="zh-CN" sz="2200" dirty="0">
                <a:solidFill>
                  <a:srgbClr val="0000FF"/>
                </a:solidFill>
                <a:latin typeface="华文楷体" panose="02010600040101010101" pitchFamily="2" charset="-122"/>
                <a:ea typeface="华文楷体" panose="02010600040101010101" pitchFamily="2" charset="-122"/>
              </a:rPr>
              <a:t>s</a:t>
            </a:r>
            <a:r>
              <a:rPr lang="zh-CN" altLang="zh-CN" sz="2200" dirty="0">
                <a:solidFill>
                  <a:srgbClr val="0000FF"/>
                </a:solidFill>
                <a:latin typeface="华文楷体" panose="02010600040101010101" pitchFamily="2" charset="-122"/>
                <a:ea typeface="华文楷体" panose="02010600040101010101" pitchFamily="2" charset="-122"/>
              </a:rPr>
              <a:t>个人后的最优赢利</a:t>
            </a:r>
            <a:r>
              <a:rPr lang="zh-CN" altLang="en-US" sz="2200" dirty="0">
                <a:solidFill>
                  <a:srgbClr val="0000FF"/>
                </a:solidFill>
                <a:latin typeface="华文楷体" panose="02010600040101010101" pitchFamily="2" charset="-122"/>
                <a:ea typeface="华文楷体" panose="02010600040101010101" pitchFamily="2" charset="-122"/>
              </a:rPr>
              <a:t>。</a:t>
            </a:r>
            <a:endParaRPr lang="en-US" altLang="zh-CN" sz="2200" dirty="0">
              <a:solidFill>
                <a:srgbClr val="0000FF"/>
              </a:solidFill>
              <a:latin typeface="华文楷体" panose="02010600040101010101" pitchFamily="2" charset="-122"/>
              <a:ea typeface="华文楷体" panose="02010600040101010101" pitchFamily="2" charset="-122"/>
            </a:endParaRPr>
          </a:p>
          <a:p>
            <a:pPr>
              <a:lnSpc>
                <a:spcPct val="150000"/>
              </a:lnSpc>
            </a:pPr>
            <a:r>
              <a:rPr lang="en-US" altLang="zh-CN" sz="2200" dirty="0">
                <a:solidFill>
                  <a:srgbClr val="0000FF"/>
                </a:solidFill>
                <a:latin typeface="华文楷体" panose="02010600040101010101" pitchFamily="2" charset="-122"/>
                <a:ea typeface="华文楷体" panose="02010600040101010101" pitchFamily="2" charset="-122"/>
              </a:rPr>
              <a:t>    </a:t>
            </a:r>
            <a:r>
              <a:rPr lang="zh-CN" altLang="zh-CN" sz="2200" dirty="0">
                <a:solidFill>
                  <a:srgbClr val="0000FF"/>
                </a:solidFill>
                <a:latin typeface="华文楷体" panose="02010600040101010101" pitchFamily="2" charset="-122"/>
                <a:ea typeface="华文楷体" panose="02010600040101010101" pitchFamily="2" charset="-122"/>
              </a:rPr>
              <a:t>另外设置二维数组</a:t>
            </a:r>
            <a:r>
              <a:rPr lang="en-US" altLang="zh-CN" sz="2200" dirty="0" err="1">
                <a:solidFill>
                  <a:srgbClr val="0000FF"/>
                </a:solidFill>
                <a:latin typeface="华文楷体" panose="02010600040101010101" pitchFamily="2" charset="-122"/>
                <a:ea typeface="华文楷体" panose="02010600040101010101" pitchFamily="2" charset="-122"/>
              </a:rPr>
              <a:t>pnum</a:t>
            </a:r>
            <a:r>
              <a:rPr lang="zh-CN" altLang="zh-CN" sz="2200" dirty="0">
                <a:solidFill>
                  <a:srgbClr val="0000FF"/>
                </a:solidFill>
                <a:latin typeface="华文楷体" panose="02010600040101010101" pitchFamily="2" charset="-122"/>
                <a:ea typeface="华文楷体" panose="02010600040101010101" pitchFamily="2" charset="-122"/>
              </a:rPr>
              <a:t>，其中</a:t>
            </a:r>
            <a:r>
              <a:rPr lang="en-US" altLang="zh-CN" sz="2200" dirty="0" err="1">
                <a:solidFill>
                  <a:srgbClr val="0000FF"/>
                </a:solidFill>
                <a:latin typeface="华文楷体" panose="02010600040101010101" pitchFamily="2" charset="-122"/>
                <a:ea typeface="华文楷体" panose="02010600040101010101" pitchFamily="2" charset="-122"/>
              </a:rPr>
              <a:t>pnum</a:t>
            </a:r>
            <a:r>
              <a:rPr lang="en-US" altLang="zh-CN" sz="2200" dirty="0">
                <a:solidFill>
                  <a:srgbClr val="0000FF"/>
                </a:solidFill>
                <a:latin typeface="华文楷体" panose="02010600040101010101" pitchFamily="2" charset="-122"/>
                <a:ea typeface="华文楷体" panose="02010600040101010101" pitchFamily="2" charset="-122"/>
              </a:rPr>
              <a:t>[</a:t>
            </a:r>
            <a:r>
              <a:rPr lang="en-US" altLang="zh-CN" sz="2200" dirty="0" err="1">
                <a:solidFill>
                  <a:srgbClr val="0000FF"/>
                </a:solidFill>
                <a:latin typeface="华文楷体" panose="02010600040101010101" pitchFamily="2" charset="-122"/>
                <a:ea typeface="华文楷体" panose="02010600040101010101" pitchFamily="2" charset="-122"/>
              </a:rPr>
              <a:t>i</a:t>
            </a:r>
            <a:r>
              <a:rPr lang="en-US" altLang="zh-CN" sz="2200" dirty="0">
                <a:solidFill>
                  <a:srgbClr val="0000FF"/>
                </a:solidFill>
                <a:latin typeface="华文楷体" panose="02010600040101010101" pitchFamily="2" charset="-122"/>
                <a:ea typeface="华文楷体" panose="02010600040101010101" pitchFamily="2" charset="-122"/>
              </a:rPr>
              <a:t>][s]</a:t>
            </a:r>
            <a:r>
              <a:rPr lang="zh-CN" altLang="zh-CN" sz="2200" dirty="0">
                <a:solidFill>
                  <a:srgbClr val="0000FF"/>
                </a:solidFill>
                <a:latin typeface="华文楷体" panose="02010600040101010101" pitchFamily="2" charset="-122"/>
                <a:ea typeface="华文楷体" panose="02010600040101010101" pitchFamily="2" charset="-122"/>
              </a:rPr>
              <a:t>表示求出</a:t>
            </a:r>
            <a:r>
              <a:rPr lang="en-US" altLang="zh-CN" sz="2200" dirty="0" err="1">
                <a:solidFill>
                  <a:srgbClr val="0000FF"/>
                </a:solidFill>
                <a:latin typeface="华文楷体" panose="02010600040101010101" pitchFamily="2" charset="-122"/>
                <a:ea typeface="华文楷体" panose="02010600040101010101" pitchFamily="2" charset="-122"/>
              </a:rPr>
              <a:t>dp</a:t>
            </a:r>
            <a:r>
              <a:rPr lang="en-US" altLang="zh-CN" sz="2200" dirty="0">
                <a:solidFill>
                  <a:srgbClr val="0000FF"/>
                </a:solidFill>
                <a:latin typeface="华文楷体" panose="02010600040101010101" pitchFamily="2" charset="-122"/>
                <a:ea typeface="华文楷体" panose="02010600040101010101" pitchFamily="2" charset="-122"/>
              </a:rPr>
              <a:t>[</a:t>
            </a:r>
            <a:r>
              <a:rPr lang="en-US" altLang="zh-CN" sz="2200" dirty="0" err="1">
                <a:solidFill>
                  <a:srgbClr val="0000FF"/>
                </a:solidFill>
                <a:latin typeface="华文楷体" panose="02010600040101010101" pitchFamily="2" charset="-122"/>
                <a:ea typeface="华文楷体" panose="02010600040101010101" pitchFamily="2" charset="-122"/>
              </a:rPr>
              <a:t>i</a:t>
            </a:r>
            <a:r>
              <a:rPr lang="en-US" altLang="zh-CN" sz="2200" dirty="0">
                <a:solidFill>
                  <a:srgbClr val="0000FF"/>
                </a:solidFill>
                <a:latin typeface="华文楷体" panose="02010600040101010101" pitchFamily="2" charset="-122"/>
                <a:ea typeface="华文楷体" panose="02010600040101010101" pitchFamily="2" charset="-122"/>
              </a:rPr>
              <a:t>][s]</a:t>
            </a:r>
            <a:r>
              <a:rPr lang="zh-CN" altLang="zh-CN" sz="2200" dirty="0">
                <a:solidFill>
                  <a:srgbClr val="0000FF"/>
                </a:solidFill>
                <a:latin typeface="华文楷体" panose="02010600040101010101" pitchFamily="2" charset="-122"/>
                <a:ea typeface="华文楷体" panose="02010600040101010101" pitchFamily="2" charset="-122"/>
              </a:rPr>
              <a:t>时对应商店</a:t>
            </a:r>
            <a:r>
              <a:rPr lang="en-US" altLang="zh-CN" sz="2200" dirty="0" err="1">
                <a:solidFill>
                  <a:srgbClr val="0000FF"/>
                </a:solidFill>
                <a:latin typeface="华文楷体" panose="02010600040101010101" pitchFamily="2" charset="-122"/>
                <a:ea typeface="华文楷体" panose="02010600040101010101" pitchFamily="2" charset="-122"/>
              </a:rPr>
              <a:t>i</a:t>
            </a:r>
            <a:r>
              <a:rPr lang="zh-CN" altLang="zh-CN" sz="2200" dirty="0">
                <a:solidFill>
                  <a:srgbClr val="0000FF"/>
                </a:solidFill>
                <a:latin typeface="华文楷体" panose="02010600040101010101" pitchFamily="2" charset="-122"/>
                <a:ea typeface="华文楷体" panose="02010600040101010101" pitchFamily="2" charset="-122"/>
              </a:rPr>
              <a:t>的分配人数。</a:t>
            </a: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1235329" y="2100830"/>
            <a:ext cx="4749803" cy="460375"/>
          </a:xfrm>
          <a:prstGeom prst="rect">
            <a:avLst/>
          </a:prstGeom>
          <a:noFill/>
          <a:ln w="38100" algn="ctr">
            <a:noFill/>
            <a:miter lim="800000"/>
          </a:ln>
          <a:effectLst/>
        </p:spPr>
        <p:txBody>
          <a:bodyPr wrap="square">
            <a:spAutoFit/>
          </a:bodyPr>
          <a:lstStyle/>
          <a:p>
            <a:pPr>
              <a:spcBef>
                <a:spcPct val="50000"/>
              </a:spcBef>
            </a:pPr>
            <a:r>
              <a:rPr lang="zh-CN" altLang="zh-CN" dirty="0">
                <a:solidFill>
                  <a:srgbClr val="0000FF"/>
                </a:solidFill>
                <a:latin typeface="华文楷体" panose="02010600040101010101" pitchFamily="2" charset="-122"/>
                <a:ea typeface="华文楷体" panose="02010600040101010101" pitchFamily="2" charset="-122"/>
                <a:cs typeface="Consolas" panose="020B0609020204030204" pitchFamily="49" charset="0"/>
              </a:rPr>
              <a:t>对应的状态转移方程如下：</a:t>
            </a:r>
          </a:p>
        </p:txBody>
      </p:sp>
      <p:sp>
        <p:nvSpPr>
          <p:cNvPr id="214021" name="Rectangle 5"/>
          <p:cNvSpPr>
            <a:spLocks noChangeArrowheads="1"/>
          </p:cNvSpPr>
          <p:nvPr/>
        </p:nvSpPr>
        <p:spPr bwMode="auto">
          <a:xfrm>
            <a:off x="735295" y="3435043"/>
            <a:ext cx="309880" cy="460375"/>
          </a:xfrm>
          <a:prstGeom prst="rect">
            <a:avLst/>
          </a:prstGeom>
          <a:noFill/>
          <a:ln w="38100"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14022" name="Text Box 6"/>
          <p:cNvSpPr txBox="1">
            <a:spLocks noChangeArrowheads="1"/>
          </p:cNvSpPr>
          <p:nvPr/>
        </p:nvSpPr>
        <p:spPr bwMode="auto">
          <a:xfrm>
            <a:off x="1092453" y="4601160"/>
            <a:ext cx="4676778" cy="460375"/>
          </a:xfrm>
          <a:prstGeom prst="rect">
            <a:avLst/>
          </a:prstGeom>
          <a:noFill/>
          <a:ln w="38100" algn="ctr">
            <a:noFill/>
            <a:miter lim="800000"/>
          </a:ln>
          <a:effectLst/>
        </p:spPr>
        <p:txBody>
          <a:bodyPr wrap="square">
            <a:spAutoFit/>
          </a:bodyPr>
          <a:lstStyle/>
          <a:p>
            <a:pPr>
              <a:spcBef>
                <a:spcPct val="50000"/>
              </a:spcBef>
            </a:pP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显然，</a:t>
            </a:r>
            <a:r>
              <a:rPr lang="en-US" altLang="zh-CN"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en-US" altLang="zh-CN"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就是最优赢利。</a:t>
            </a:r>
          </a:p>
        </p:txBody>
      </p:sp>
      <p:sp>
        <p:nvSpPr>
          <p:cNvPr id="7" name="Text Box 3"/>
          <p:cNvSpPr txBox="1">
            <a:spLocks noChangeArrowheads="1"/>
          </p:cNvSpPr>
          <p:nvPr/>
        </p:nvSpPr>
        <p:spPr bwMode="auto">
          <a:xfrm>
            <a:off x="805815" y="2786380"/>
            <a:ext cx="7722235" cy="1605915"/>
          </a:xfrm>
          <a:prstGeom prst="rect">
            <a:avLst/>
          </a:prstGeom>
          <a:blipFill>
            <a:blip r:embed="rId3"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边界条件（类似终点的</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dp</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值为</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]=max(</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]+dp[</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pnum[</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]=dp[</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取最</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大值</a:t>
            </a:r>
            <a:r>
              <a:rPr lang="zh-CN" altLang="en-US" sz="1800">
                <a:solidFill>
                  <a:srgbClr val="006600"/>
                </a:solidFill>
                <a:latin typeface="Consolas" panose="020B0609020204030204" pitchFamily="49" charset="0"/>
                <a:ea typeface="仿宋" panose="02010609060101010101" pitchFamily="49" charset="-122"/>
                <a:cs typeface="Consolas" panose="020B0609020204030204" pitchFamily="49" charset="0"/>
              </a:rPr>
              <a:t>的</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6600"/>
                </a:solidFill>
                <a:latin typeface="Consolas" panose="020B0609020204030204" pitchFamily="49" charset="0"/>
                <a:ea typeface="仿宋" panose="02010609060101010101" pitchFamily="49" charset="-122"/>
                <a:cs typeface="Consolas" panose="020B0609020204030204" pitchFamily="49" charset="0"/>
              </a:rPr>
              <a:t>n</a:t>
            </a:r>
            <a:r>
              <a:rPr lang="zh-CN"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a:t>
            </a:r>
          </a:p>
        </p:txBody>
      </p:sp>
      <p:sp>
        <p:nvSpPr>
          <p:cNvPr id="6" name="TextBox 5"/>
          <p:cNvSpPr txBox="1"/>
          <p:nvPr/>
        </p:nvSpPr>
        <p:spPr>
          <a:xfrm>
            <a:off x="805750" y="1072814"/>
            <a:ext cx="4214842" cy="554355"/>
          </a:xfrm>
          <a:prstGeom prst="rect">
            <a:avLst/>
          </a:prstGeom>
          <a:blipFill>
            <a:blip r:embed="rId4" cstate="print"/>
            <a:tile tx="0" ty="0" sx="100000" sy="100000" flip="none" algn="tl"/>
          </a:blipFill>
        </p:spPr>
        <p:style>
          <a:lnRef idx="2">
            <a:schemeClr val="accent2"/>
          </a:lnRef>
          <a:fillRef idx="1">
            <a:schemeClr val="lt1"/>
          </a:fillRef>
          <a:effectRef idx="0">
            <a:schemeClr val="accent2"/>
          </a:effectRef>
          <a:fontRef idx="minor">
            <a:schemeClr val="dk1"/>
          </a:fontRef>
        </p:style>
        <p:txBody>
          <a:bodyPr wrap="square" tIns="108000" bIns="108000" rtlCol="0">
            <a:spAutoFit/>
          </a:bodyPr>
          <a:lstStyle/>
          <a:p>
            <a:pPr algn="ctr"/>
            <a:r>
              <a:rPr lang="zh-CN" altLang="en-US" sz="2200" dirty="0">
                <a:solidFill>
                  <a:srgbClr val="0000FF"/>
                </a:solidFill>
                <a:latin typeface="+mn-ea"/>
                <a:cs typeface="Consolas" panose="020B0609020204030204" pitchFamily="49" charset="0"/>
              </a:rPr>
              <a:t>从</a:t>
            </a:r>
            <a:r>
              <a:rPr lang="zh-CN" altLang="zh-CN" sz="2200" dirty="0">
                <a:solidFill>
                  <a:srgbClr val="0000FF"/>
                </a:solidFill>
                <a:latin typeface="+mn-ea"/>
                <a:cs typeface="Consolas" panose="020B0609020204030204" pitchFamily="49" charset="0"/>
              </a:rPr>
              <a:t>商店</a:t>
            </a:r>
            <a:r>
              <a:rPr lang="en-US" altLang="zh-CN" sz="2200" i="1" dirty="0">
                <a:solidFill>
                  <a:srgbClr val="0000FF"/>
                </a:solidFill>
                <a:latin typeface="+mn-ea"/>
                <a:cs typeface="Consolas" panose="020B0609020204030204" pitchFamily="49" charset="0"/>
              </a:rPr>
              <a:t>m</a:t>
            </a:r>
            <a:r>
              <a:rPr lang="en-US" altLang="zh-CN" sz="2200" dirty="0">
                <a:solidFill>
                  <a:srgbClr val="0000FF"/>
                </a:solidFill>
                <a:latin typeface="+mn-ea"/>
                <a:cs typeface="Consolas" panose="020B0609020204030204" pitchFamily="49" charset="0"/>
              </a:rPr>
              <a:t> </a:t>
            </a:r>
            <a:r>
              <a:rPr lang="en-US" altLang="zh-CN" sz="2200" dirty="0">
                <a:solidFill>
                  <a:srgbClr val="0000FF"/>
                </a:solidFill>
                <a:latin typeface="+mn-ea"/>
                <a:cs typeface="Consolas" panose="020B0609020204030204" pitchFamily="49" charset="0"/>
                <a:sym typeface="Wingdings" panose="05000000000000000000"/>
              </a:rPr>
              <a:t> </a:t>
            </a:r>
            <a:r>
              <a:rPr lang="zh-CN" altLang="en-US" sz="2200" dirty="0">
                <a:solidFill>
                  <a:srgbClr val="0000FF"/>
                </a:solidFill>
                <a:latin typeface="+mn-ea"/>
                <a:cs typeface="Consolas" panose="020B0609020204030204" pitchFamily="49" charset="0"/>
                <a:sym typeface="Wingdings" panose="05000000000000000000"/>
              </a:rPr>
              <a:t>商店</a:t>
            </a:r>
            <a:r>
              <a:rPr lang="en-US" altLang="zh-CN" sz="2200" dirty="0">
                <a:solidFill>
                  <a:srgbClr val="0000FF"/>
                </a:solidFill>
                <a:latin typeface="+mn-ea"/>
                <a:cs typeface="Consolas" panose="020B0609020204030204" pitchFamily="49" charset="0"/>
                <a:sym typeface="Wingdings" panose="05000000000000000000"/>
              </a:rPr>
              <a:t>1</a:t>
            </a:r>
            <a:r>
              <a:rPr lang="zh-CN" altLang="en-US" sz="2200" dirty="0">
                <a:solidFill>
                  <a:srgbClr val="0000FF"/>
                </a:solidFill>
                <a:latin typeface="+mn-ea"/>
                <a:cs typeface="Consolas" panose="020B0609020204030204" pitchFamily="49" charset="0"/>
                <a:sym typeface="Wingdings" panose="05000000000000000000"/>
              </a:rPr>
              <a:t>反向求解</a:t>
            </a:r>
            <a:endParaRPr lang="zh-CN" altLang="en-US" sz="2200" dirty="0">
              <a:solidFill>
                <a:srgbClr val="0000FF"/>
              </a:solidFill>
              <a:latin typeface="+mn-ea"/>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1055440" y="1124744"/>
            <a:ext cx="7837170" cy="3303905"/>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80000">
            <a:spAutoFit/>
          </a:bodyPr>
          <a:lstStyle/>
          <a:p>
            <a:pPr>
              <a:lnSpc>
                <a:spcPct val="150000"/>
              </a:lnSpc>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问题表示</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m=3,n=5;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商店数为</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m,</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总人数为</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v[MAXM][MAXN]={{0,0,0,0,0,0},{0,3,7,9,12,13},</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{0,5,10,11,11,11},{0,4,6,11,12,12}};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不计</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v[0]</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行</a:t>
            </a:r>
          </a:p>
          <a:p>
            <a:pPr>
              <a:lnSpc>
                <a:spcPct val="150000"/>
              </a:lnSpc>
            </a:pPr>
            <a:r>
              <a:rPr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求解结果表示</a:t>
            </a: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dp[MAXM][MAXN];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pnum[MAXM][MAXN];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a:blip r:embed="rId3">
            <a:alphaModFix amt="67000"/>
          </a:blip>
          <a:tile tx="0" ty="0" sx="100000" sy="100000" flip="none" algn="tl"/>
        </a:blipFill>
        <a:effectLst/>
      </p:bgPr>
    </p:bg>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983432" y="836712"/>
            <a:ext cx="7973060" cy="5724525"/>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44000">
            <a:spAutoFit/>
          </a:bodyPr>
          <a:lstStyle/>
          <a:p>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void Plan()			  //</a:t>
            </a:r>
            <a:r>
              <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求最优方案</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dp</a:t>
            </a:r>
            <a:endParaRPr lang="zh-CN" altLang="zh-CN" sz="180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maxf,maxj;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j=0;j&lt;=n;j++)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置边界条件</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dp[m+1][j]=0;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i=m;i&gt;=1;i--)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从商店</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3</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进行处理</a:t>
            </a: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for (int s=1;s&lt;=n;s++)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分配</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的总人数为</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maxf=0;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maxj=0;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(j=0;j&lt;=s;j++)</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找该商店最优情况</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maxf</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和分配人数</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maxj</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a:solidFill>
                  <a:srgbClr val="006600"/>
                </a:solidFill>
                <a:latin typeface="Consolas" panose="020B0609020204030204" pitchFamily="49" charset="0"/>
                <a:ea typeface="仿宋" panose="02010609060101010101" pitchFamily="49" charset="-122"/>
                <a:cs typeface="Consolas" panose="020B0609020204030204" pitchFamily="49" charset="0"/>
              </a:rPr>
              <a:t>(v[i][j]+dp[i+1][s-j])&gt;=maxf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maxf=v[i][j]+dp[i+1][s-j];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maxj=j;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dp[i][s]=maxf;</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pnum[i][s]=maxj;</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3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835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835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835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8356">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835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8356">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835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a:blip r:embed="rId4">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1518544" y="3562308"/>
            <a:ext cx="4361431" cy="1983584"/>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bIns="144000" rtlCol="0">
            <a:spAutoFit/>
          </a:bodyPr>
          <a:lstStyle/>
          <a:p>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最优资源分配方案如下</a:t>
            </a:r>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C</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商店分配</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人</a:t>
            </a: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B</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商店分配</a:t>
            </a:r>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人</a:t>
            </a: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商店分配</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人</a:t>
            </a: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该分配方案的总赢利为</a:t>
            </a:r>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21</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万元</a:t>
            </a:r>
          </a:p>
        </p:txBody>
      </p:sp>
      <p:sp>
        <p:nvSpPr>
          <p:cNvPr id="4" name="下箭头 3"/>
          <p:cNvSpPr/>
          <p:nvPr/>
        </p:nvSpPr>
        <p:spPr>
          <a:xfrm>
            <a:off x="2875867" y="2705052"/>
            <a:ext cx="357190"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aphicFrame>
        <p:nvGraphicFramePr>
          <p:cNvPr id="5" name="Group 187"/>
          <p:cNvGraphicFramePr>
            <a:graphicFrameLocks noGrp="1"/>
          </p:cNvGraphicFramePr>
          <p:nvPr/>
        </p:nvGraphicFramePr>
        <p:xfrm>
          <a:off x="988343" y="786111"/>
          <a:ext cx="7489825" cy="1737360"/>
        </p:xfrm>
        <a:graphic>
          <a:graphicData uri="http://schemas.openxmlformats.org/drawingml/2006/table">
            <a:tbl>
              <a:tblPr>
                <a:tableStyleId>{775DCB02-9BB8-47FD-8907-85C794F793BA}</a:tableStyleId>
              </a:tblPr>
              <a:tblGrid>
                <a:gridCol w="1633220">
                  <a:extLst>
                    <a:ext uri="{9D8B030D-6E8A-4147-A177-3AD203B41FA5}">
                      <a16:colId xmlns:a16="http://schemas.microsoft.com/office/drawing/2014/main" val="20000"/>
                    </a:ext>
                  </a:extLst>
                </a:gridCol>
                <a:gridCol w="102108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966470">
                  <a:extLst>
                    <a:ext uri="{9D8B030D-6E8A-4147-A177-3AD203B41FA5}">
                      <a16:colId xmlns:a16="http://schemas.microsoft.com/office/drawing/2014/main" val="20003"/>
                    </a:ext>
                  </a:extLst>
                </a:gridCol>
                <a:gridCol w="973455">
                  <a:extLst>
                    <a:ext uri="{9D8B030D-6E8A-4147-A177-3AD203B41FA5}">
                      <a16:colId xmlns:a16="http://schemas.microsoft.com/office/drawing/2014/main" val="20004"/>
                    </a:ext>
                  </a:extLst>
                </a:gridCol>
                <a:gridCol w="979170">
                  <a:extLst>
                    <a:ext uri="{9D8B030D-6E8A-4147-A177-3AD203B41FA5}">
                      <a16:colId xmlns:a16="http://schemas.microsoft.com/office/drawing/2014/main" val="20005"/>
                    </a:ext>
                  </a:extLst>
                </a:gridCol>
                <a:gridCol w="1087755">
                  <a:extLst>
                    <a:ext uri="{9D8B030D-6E8A-4147-A177-3AD203B41FA5}">
                      <a16:colId xmlns:a16="http://schemas.microsoft.com/office/drawing/2014/main" val="20006"/>
                    </a:ext>
                  </a:extLst>
                </a:gridCol>
              </a:tblGrid>
              <a:tr h="365125">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     员</a:t>
                      </a:r>
                      <a:r>
                        <a:rPr kumimoji="0" lang="zh-CN" altLang="en-US" sz="1800" b="1"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工数</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1800" b="1"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商店</a:t>
                      </a:r>
                      <a:endParaRPr kumimoji="0" lang="zh-CN" altLang="en-US" sz="1800" b="1" i="0"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0</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1</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2</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3</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4</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5</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A</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7</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9</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13</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B</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5</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C</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6</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Line 188"/>
          <p:cNvSpPr>
            <a:spLocks noChangeShapeType="1"/>
          </p:cNvSpPr>
          <p:nvPr/>
        </p:nvSpPr>
        <p:spPr bwMode="auto">
          <a:xfrm>
            <a:off x="988343" y="863894"/>
            <a:ext cx="1601772" cy="460375"/>
          </a:xfrm>
          <a:prstGeom prst="line">
            <a:avLst/>
          </a:prstGeom>
          <a:noFill/>
          <a:ln w="28575">
            <a:solidFill>
              <a:srgbClr val="CC3300"/>
            </a:solidFill>
            <a:round/>
          </a:ln>
          <a:effectLst/>
        </p:spPr>
        <p:txBody>
          <a:bodyPr wrap="square">
            <a:spAutoFit/>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a:blip r:embed="rId4">
            <a:alphaModFix amt="67000"/>
          </a:blip>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020011" y="3745172"/>
            <a:ext cx="1500198" cy="119888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商店</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1</a:t>
            </a: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选择人数</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dp[1][*]</a:t>
            </a:r>
          </a:p>
          <a:p>
            <a:pPr algn="ct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pnum[1][*]</a:t>
            </a:r>
          </a:p>
        </p:txBody>
      </p:sp>
      <p:sp>
        <p:nvSpPr>
          <p:cNvPr id="5" name="TextBox 4"/>
          <p:cNvSpPr txBox="1"/>
          <p:nvPr/>
        </p:nvSpPr>
        <p:spPr>
          <a:xfrm>
            <a:off x="3234325" y="3030792"/>
            <a:ext cx="928694"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阶段</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6" name="TextBox 5"/>
          <p:cNvSpPr txBox="1"/>
          <p:nvPr/>
        </p:nvSpPr>
        <p:spPr>
          <a:xfrm>
            <a:off x="4734523" y="3745172"/>
            <a:ext cx="1500198" cy="119888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商店</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2</a:t>
            </a: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选择人数</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dp[2][*]</a:t>
            </a:r>
          </a:p>
          <a:p>
            <a:pPr algn="ct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pnum[2][*]</a:t>
            </a:r>
          </a:p>
        </p:txBody>
      </p:sp>
      <p:sp>
        <p:nvSpPr>
          <p:cNvPr id="7" name="TextBox 6"/>
          <p:cNvSpPr txBox="1"/>
          <p:nvPr/>
        </p:nvSpPr>
        <p:spPr>
          <a:xfrm>
            <a:off x="4948837" y="3030792"/>
            <a:ext cx="928694"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阶段</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8" name="TextBox 7"/>
          <p:cNvSpPr txBox="1"/>
          <p:nvPr/>
        </p:nvSpPr>
        <p:spPr>
          <a:xfrm>
            <a:off x="7090392" y="3745172"/>
            <a:ext cx="1500198" cy="119888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商店</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m</a:t>
            </a: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选择人数</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dp[1][*]</a:t>
            </a:r>
          </a:p>
          <a:p>
            <a:pPr algn="ct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pnum[</a:t>
            </a:r>
            <a:r>
              <a:rPr lang="en-US" altLang="zh-CN" sz="1800" i="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9" name="TextBox 8"/>
          <p:cNvSpPr txBox="1"/>
          <p:nvPr/>
        </p:nvSpPr>
        <p:spPr>
          <a:xfrm>
            <a:off x="7304706" y="3030792"/>
            <a:ext cx="928694"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阶段</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m</a:t>
            </a:r>
          </a:p>
        </p:txBody>
      </p:sp>
      <p:sp>
        <p:nvSpPr>
          <p:cNvPr id="10" name="TextBox 9"/>
          <p:cNvSpPr txBox="1"/>
          <p:nvPr/>
        </p:nvSpPr>
        <p:spPr>
          <a:xfrm>
            <a:off x="805433" y="3745172"/>
            <a:ext cx="1785950" cy="9220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商店</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0</a:t>
            </a:r>
          </a:p>
          <a:p>
            <a:pPr algn="ct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选择人数</a:t>
            </a:r>
            <a:endPar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ct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dp[0][*]=0</a:t>
            </a:r>
          </a:p>
        </p:txBody>
      </p:sp>
      <p:sp>
        <p:nvSpPr>
          <p:cNvPr id="11" name="TextBox 10"/>
          <p:cNvSpPr txBox="1"/>
          <p:nvPr/>
        </p:nvSpPr>
        <p:spPr>
          <a:xfrm>
            <a:off x="1019747" y="3030792"/>
            <a:ext cx="1143008"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阶段</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12" name="TextBox 11"/>
          <p:cNvSpPr txBox="1"/>
          <p:nvPr/>
        </p:nvSpPr>
        <p:spPr>
          <a:xfrm>
            <a:off x="6520473" y="4030924"/>
            <a:ext cx="500066" cy="460375"/>
          </a:xfrm>
          <a:prstGeom prst="rect">
            <a:avLst/>
          </a:prstGeom>
          <a:noFill/>
        </p:spPr>
        <p:txBody>
          <a:bodyPr wrap="square" rtlCol="0">
            <a:spAutoFit/>
          </a:bodyPr>
          <a:lstStyle/>
          <a:p>
            <a:r>
              <a:rPr lang="en-US" altLang="zh-CN">
                <a:solidFill>
                  <a:srgbClr val="0000FF"/>
                </a:solidFill>
                <a:latin typeface="Consolas" panose="020B0609020204030204" pitchFamily="49" charset="0"/>
                <a:cs typeface="Consolas" panose="020B0609020204030204" pitchFamily="49" charset="0"/>
              </a:rPr>
              <a:t>…</a:t>
            </a:r>
          </a:p>
        </p:txBody>
      </p:sp>
      <p:sp>
        <p:nvSpPr>
          <p:cNvPr id="13" name="TextBox 12"/>
          <p:cNvSpPr txBox="1"/>
          <p:nvPr/>
        </p:nvSpPr>
        <p:spPr>
          <a:xfrm>
            <a:off x="1305499" y="4745304"/>
            <a:ext cx="857256" cy="398780"/>
          </a:xfrm>
          <a:prstGeom prst="rect">
            <a:avLst/>
          </a:prstGeom>
          <a:noFill/>
        </p:spPr>
        <p:txBody>
          <a:bodyPr wrap="square" rtlCol="0">
            <a:spAutoFit/>
          </a:bodyPr>
          <a:lstStyle/>
          <a:p>
            <a:r>
              <a:rPr lang="zh-CN" altLang="en-US" sz="2000">
                <a:solidFill>
                  <a:srgbClr val="0000FF"/>
                </a:solidFill>
                <a:latin typeface="仿宋" panose="02010609060101010101" pitchFamily="49" charset="-122"/>
                <a:ea typeface="仿宋" panose="02010609060101010101" pitchFamily="49" charset="-122"/>
              </a:rPr>
              <a:t>虚拟</a:t>
            </a:r>
          </a:p>
        </p:txBody>
      </p:sp>
      <p:sp>
        <p:nvSpPr>
          <p:cNvPr id="14" name="TextBox 13"/>
          <p:cNvSpPr txBox="1"/>
          <p:nvPr/>
        </p:nvSpPr>
        <p:spPr>
          <a:xfrm>
            <a:off x="1305499" y="2299588"/>
            <a:ext cx="3500462" cy="429895"/>
          </a:xfrm>
          <a:prstGeom prst="rect">
            <a:avLst/>
          </a:prstGeom>
          <a:noFill/>
        </p:spPr>
        <p:txBody>
          <a:bodyPr wrap="square" rtlCol="0">
            <a:spAutoFit/>
          </a:bodyPr>
          <a:lstStyle/>
          <a:p>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商店个数</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总员工数为</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endPar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endParaRPr>
          </a:p>
        </p:txBody>
      </p:sp>
      <p:sp>
        <p:nvSpPr>
          <p:cNvPr id="15" name="TextBox 14"/>
          <p:cNvSpPr txBox="1"/>
          <p:nvPr/>
        </p:nvSpPr>
        <p:spPr>
          <a:xfrm>
            <a:off x="3374665" y="5459684"/>
            <a:ext cx="2643206" cy="398780"/>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分配的</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总员工数为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p>
        </p:txBody>
      </p:sp>
      <p:cxnSp>
        <p:nvCxnSpPr>
          <p:cNvPr id="17" name="直接箭头连接符 16"/>
          <p:cNvCxnSpPr/>
          <p:nvPr/>
        </p:nvCxnSpPr>
        <p:spPr>
          <a:xfrm rot="10800000">
            <a:off x="1731591" y="5316808"/>
            <a:ext cx="6858048" cy="1588"/>
          </a:xfrm>
          <a:prstGeom prst="straightConnector1">
            <a:avLst/>
          </a:prstGeom>
          <a:ln>
            <a:headEnd type="arrow"/>
            <a:tailEnd type="none"/>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1234061" y="1673470"/>
            <a:ext cx="7143800" cy="429895"/>
          </a:xfrm>
          <a:prstGeom prst="rect">
            <a:avLst/>
          </a:prstGeom>
          <a:noFill/>
        </p:spPr>
        <p:txBody>
          <a:bodyPr wrap="square" rtlCol="0">
            <a:spAutoFit/>
          </a:bodyPr>
          <a:lstStyle/>
          <a:p>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s</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表示考虑商店</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1</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i</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并分配</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s</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个人后的最优赢利</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
        <p:nvSpPr>
          <p:cNvPr id="16" name="TextBox 15"/>
          <p:cNvSpPr txBox="1"/>
          <p:nvPr/>
        </p:nvSpPr>
        <p:spPr>
          <a:xfrm>
            <a:off x="1166778" y="447362"/>
            <a:ext cx="4929222" cy="554355"/>
          </a:xfrm>
          <a:prstGeom prst="rect">
            <a:avLst/>
          </a:prstGeom>
          <a:blipFill>
            <a:blip r:embed="rId5" cstate="print"/>
            <a:tile tx="0" ty="0" sx="100000" sy="100000" flip="none" algn="tl"/>
          </a:blipFill>
        </p:spPr>
        <p:style>
          <a:lnRef idx="2">
            <a:schemeClr val="accent2"/>
          </a:lnRef>
          <a:fillRef idx="1">
            <a:schemeClr val="lt1"/>
          </a:fillRef>
          <a:effectRef idx="0">
            <a:schemeClr val="accent2"/>
          </a:effectRef>
          <a:fontRef idx="minor">
            <a:schemeClr val="dk1"/>
          </a:fontRef>
        </p:style>
        <p:txBody>
          <a:bodyPr wrap="square" tIns="108000" bIns="108000" rtlCol="0">
            <a:spAutoFit/>
          </a:bodyPr>
          <a:lstStyle/>
          <a:p>
            <a:pPr algn="ctr"/>
            <a:r>
              <a:rPr lang="zh-CN" altLang="en-US" sz="2200" dirty="0">
                <a:solidFill>
                  <a:srgbClr val="FF0000"/>
                </a:solidFill>
                <a:latin typeface="+mn-ea"/>
                <a:cs typeface="Consolas" panose="020B0609020204030204" pitchFamily="49" charset="0"/>
              </a:rPr>
              <a:t>补充</a:t>
            </a:r>
            <a:r>
              <a:rPr lang="zh-CN" altLang="en-US" sz="2200" dirty="0">
                <a:solidFill>
                  <a:srgbClr val="0000FF"/>
                </a:solidFill>
                <a:latin typeface="+mn-ea"/>
                <a:cs typeface="Consolas" panose="020B0609020204030204" pitchFamily="49" charset="0"/>
              </a:rPr>
              <a:t>：从</a:t>
            </a:r>
            <a:r>
              <a:rPr lang="zh-CN" altLang="zh-CN" sz="2200" dirty="0">
                <a:solidFill>
                  <a:srgbClr val="0000FF"/>
                </a:solidFill>
                <a:latin typeface="+mn-ea"/>
                <a:cs typeface="Consolas" panose="020B0609020204030204" pitchFamily="49" charset="0"/>
              </a:rPr>
              <a:t>商店</a:t>
            </a:r>
            <a:r>
              <a:rPr lang="en-US" altLang="zh-CN" sz="2200" dirty="0">
                <a:solidFill>
                  <a:srgbClr val="0000FF"/>
                </a:solidFill>
                <a:latin typeface="+mn-ea"/>
                <a:cs typeface="Consolas" panose="020B0609020204030204" pitchFamily="49" charset="0"/>
              </a:rPr>
              <a:t>1 </a:t>
            </a:r>
            <a:r>
              <a:rPr lang="en-US" altLang="zh-CN" sz="2200" dirty="0">
                <a:solidFill>
                  <a:srgbClr val="0000FF"/>
                </a:solidFill>
                <a:latin typeface="+mn-ea"/>
                <a:cs typeface="Consolas" panose="020B0609020204030204" pitchFamily="49" charset="0"/>
                <a:sym typeface="Wingdings" panose="05000000000000000000"/>
              </a:rPr>
              <a:t> </a:t>
            </a:r>
            <a:r>
              <a:rPr lang="zh-CN" altLang="en-US" sz="2200" dirty="0">
                <a:solidFill>
                  <a:srgbClr val="0000FF"/>
                </a:solidFill>
                <a:latin typeface="+mn-ea"/>
                <a:cs typeface="Consolas" panose="020B0609020204030204" pitchFamily="49" charset="0"/>
                <a:sym typeface="Wingdings" panose="05000000000000000000"/>
              </a:rPr>
              <a:t>商店</a:t>
            </a:r>
            <a:r>
              <a:rPr lang="en-US" altLang="zh-CN" sz="2200" i="1" dirty="0">
                <a:solidFill>
                  <a:srgbClr val="0000FF"/>
                </a:solidFill>
                <a:latin typeface="+mn-ea"/>
                <a:cs typeface="Consolas" panose="020B0609020204030204" pitchFamily="49" charset="0"/>
                <a:sym typeface="Wingdings" panose="05000000000000000000"/>
              </a:rPr>
              <a:t>m</a:t>
            </a:r>
            <a:r>
              <a:rPr lang="zh-CN" altLang="en-US" sz="2200" dirty="0">
                <a:solidFill>
                  <a:srgbClr val="0000FF"/>
                </a:solidFill>
                <a:latin typeface="+mn-ea"/>
                <a:cs typeface="Consolas" panose="020B0609020204030204" pitchFamily="49" charset="0"/>
                <a:sym typeface="Wingdings" panose="05000000000000000000"/>
              </a:rPr>
              <a:t>正向求解</a:t>
            </a:r>
            <a:endParaRPr lang="zh-CN" altLang="en-US" sz="2200" dirty="0">
              <a:solidFill>
                <a:srgbClr val="0000FF"/>
              </a:solidFill>
              <a:latin typeface="+mn-ea"/>
              <a:cs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a:blip r:embed="rId4">
            <a:alphaModFix amt="67000"/>
          </a:blip>
          <a:tile tx="0" ty="0" sx="100000" sy="100000" flip="none" algn="tl"/>
        </a:blipFill>
        <a:effectLst/>
      </p:bgPr>
    </p:bg>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983551" y="1772909"/>
            <a:ext cx="4749803" cy="429895"/>
          </a:xfrm>
          <a:prstGeom prst="rect">
            <a:avLst/>
          </a:prstGeom>
          <a:noFill/>
          <a:ln w="38100" algn="ctr">
            <a:noFill/>
            <a:miter lim="800000"/>
          </a:ln>
          <a:effectLst/>
        </p:spPr>
        <p:txBody>
          <a:bodyPr wrap="square">
            <a:spAutoFit/>
          </a:bodyPr>
          <a:lstStyle/>
          <a:p>
            <a:pPr>
              <a:spcBef>
                <a:spcPct val="50000"/>
              </a:spcBef>
            </a:pPr>
            <a:r>
              <a:rPr lang="zh-CN" altLang="zh-CN" sz="2200" dirty="0">
                <a:solidFill>
                  <a:srgbClr val="0000FF"/>
                </a:solidFill>
                <a:latin typeface="华文楷体" panose="02010600040101010101" pitchFamily="2" charset="-122"/>
                <a:ea typeface="华文楷体" panose="02010600040101010101" pitchFamily="2" charset="-122"/>
                <a:cs typeface="Consolas" panose="020B0609020204030204" pitchFamily="49" charset="0"/>
              </a:rPr>
              <a:t>对应的状态转移方程如下：</a:t>
            </a:r>
          </a:p>
        </p:txBody>
      </p:sp>
      <p:sp>
        <p:nvSpPr>
          <p:cNvPr id="214021" name="Rectangle 5"/>
          <p:cNvSpPr>
            <a:spLocks noChangeArrowheads="1"/>
          </p:cNvSpPr>
          <p:nvPr/>
        </p:nvSpPr>
        <p:spPr bwMode="auto">
          <a:xfrm>
            <a:off x="554955" y="3272473"/>
            <a:ext cx="184731" cy="461665"/>
          </a:xfrm>
          <a:prstGeom prst="rect">
            <a:avLst/>
          </a:prstGeom>
          <a:noFill/>
          <a:ln w="38100" algn="ctr">
            <a:noFill/>
            <a:miter lim="800000"/>
          </a:ln>
          <a:effectLst/>
        </p:spPr>
        <p:txBody>
          <a:bodyPr wrap="none" anchor="ctr">
            <a:spAutoFit/>
          </a:bodyPr>
          <a:lstStyle/>
          <a:p>
            <a:endParaRPr lang="zh-CN" altLang="en-US">
              <a:solidFill>
                <a:srgbClr val="0000FF"/>
              </a:solidFill>
              <a:latin typeface="Consolas" panose="020B0609020204030204" pitchFamily="49" charset="0"/>
              <a:cs typeface="Consolas" panose="020B0609020204030204" pitchFamily="49" charset="0"/>
            </a:endParaRPr>
          </a:p>
        </p:txBody>
      </p:sp>
      <p:sp>
        <p:nvSpPr>
          <p:cNvPr id="214022" name="Text Box 6"/>
          <p:cNvSpPr txBox="1">
            <a:spLocks noChangeArrowheads="1"/>
          </p:cNvSpPr>
          <p:nvPr/>
        </p:nvSpPr>
        <p:spPr bwMode="auto">
          <a:xfrm>
            <a:off x="983551" y="5125097"/>
            <a:ext cx="5786478" cy="430887"/>
          </a:xfrm>
          <a:prstGeom prst="rect">
            <a:avLst/>
          </a:prstGeom>
          <a:noFill/>
          <a:ln w="38100" algn="ctr">
            <a:noFill/>
            <a:miter lim="800000"/>
          </a:ln>
          <a:effectLst/>
        </p:spPr>
        <p:txBody>
          <a:bodyPr wrap="square">
            <a:spAutoFit/>
          </a:bodyPr>
          <a:lstStyle/>
          <a:p>
            <a:pPr>
              <a:spcBef>
                <a:spcPct val="50000"/>
              </a:spcBef>
            </a:pP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dp</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m</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i="1"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n</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就是最优赢利</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r>
              <a:rPr lang="en-US" altLang="zh-CN" sz="2200" dirty="0" err="1">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pnum</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为最优分配方案</a:t>
            </a:r>
            <a:r>
              <a:rPr lang="zh-CN"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a:t>
            </a:r>
          </a:p>
        </p:txBody>
      </p:sp>
      <p:sp>
        <p:nvSpPr>
          <p:cNvPr id="7" name="Text Box 3"/>
          <p:cNvSpPr txBox="1">
            <a:spLocks noChangeArrowheads="1"/>
          </p:cNvSpPr>
          <p:nvPr/>
        </p:nvSpPr>
        <p:spPr bwMode="auto">
          <a:xfrm>
            <a:off x="840740" y="2783205"/>
            <a:ext cx="7643495" cy="2970255"/>
          </a:xfrm>
          <a:prstGeom prst="rect">
            <a:avLst/>
          </a:prstGeom>
          <a:blipFill>
            <a:blip r:embed="rId4" cstate="prin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200000"/>
              </a:lnSpc>
            </a:pP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  </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边界条件（类似终点的</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值为</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endPar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]=max( </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p>
          <a:p>
            <a:pPr>
              <a:lnSpc>
                <a:spcPct val="200000"/>
              </a:lnSpc>
            </a:pP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pnum</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err="1">
                <a:solidFill>
                  <a:srgbClr val="0000FF"/>
                </a:solidFill>
                <a:latin typeface="Consolas" panose="020B0609020204030204" pitchFamily="49" charset="0"/>
                <a:ea typeface="楷体" panose="02010609060101010101" pitchFamily="49" charset="-122"/>
                <a:cs typeface="Consolas" panose="020B0609020204030204" pitchFamily="49" charset="0"/>
              </a:rPr>
              <a:t>dp</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取最大值的</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grpSp>
        <p:nvGrpSpPr>
          <p:cNvPr id="2" name="组合 15"/>
          <p:cNvGrpSpPr/>
          <p:nvPr/>
        </p:nvGrpSpPr>
        <p:grpSpPr>
          <a:xfrm>
            <a:off x="912113" y="2339015"/>
            <a:ext cx="1714512" cy="799312"/>
            <a:chOff x="357158" y="2357430"/>
            <a:chExt cx="1714512" cy="799312"/>
          </a:xfrm>
        </p:grpSpPr>
        <p:sp>
          <p:nvSpPr>
            <p:cNvPr id="8" name="TextBox 7"/>
            <p:cNvSpPr txBox="1"/>
            <p:nvPr/>
          </p:nvSpPr>
          <p:spPr>
            <a:xfrm>
              <a:off x="357158" y="2357430"/>
              <a:ext cx="1714512" cy="429895"/>
            </a:xfrm>
            <a:prstGeom prst="rect">
              <a:avLst/>
            </a:prstGeom>
            <a:noFill/>
          </p:spPr>
          <p:txBody>
            <a:bodyPr wrap="square" rtlCol="0">
              <a:spAutoFit/>
            </a:bodyPr>
            <a:lstStyle/>
            <a:p>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第</a:t>
              </a:r>
              <a:r>
                <a:rPr lang="en-US" altLang="zh-CN"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0</a:t>
              </a:r>
              <a:r>
                <a:rPr lang="zh-CN" altLang="en-US" sz="2200" dirty="0">
                  <a:solidFill>
                    <a:srgbClr val="0000FF"/>
                  </a:solidFill>
                  <a:latin typeface="华文楷体" panose="02010600040101010101" pitchFamily="2" charset="-122"/>
                  <a:ea typeface="华文楷体" panose="02010600040101010101" pitchFamily="2" charset="-122"/>
                  <a:cs typeface="微软雅黑" panose="020B0503020204020204" pitchFamily="34" charset="-122"/>
                </a:rPr>
                <a:t>个阶段</a:t>
              </a:r>
            </a:p>
          </p:txBody>
        </p:sp>
        <p:cxnSp>
          <p:nvCxnSpPr>
            <p:cNvPr id="10" name="直接箭头连接符 9"/>
            <p:cNvCxnSpPr/>
            <p:nvPr/>
          </p:nvCxnSpPr>
          <p:spPr>
            <a:xfrm rot="5400000">
              <a:off x="714348" y="2941634"/>
              <a:ext cx="42862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2" name="矩形 11"/>
          <p:cNvSpPr/>
          <p:nvPr/>
        </p:nvSpPr>
        <p:spPr>
          <a:xfrm>
            <a:off x="3143671" y="4477707"/>
            <a:ext cx="3168351" cy="504000"/>
          </a:xfrm>
          <a:prstGeom prst="rect">
            <a:avLst/>
          </a:prstGeom>
          <a:solidFill>
            <a:schemeClr val="accent1">
              <a:alpha val="0"/>
            </a:schemeClr>
          </a:solidFill>
          <a:ln>
            <a:solidFill>
              <a:srgbClr val="9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00FF"/>
              </a:solidFill>
            </a:endParaRPr>
          </a:p>
        </p:txBody>
      </p:sp>
      <p:sp>
        <p:nvSpPr>
          <p:cNvPr id="13" name="TextBox 12"/>
          <p:cNvSpPr txBox="1"/>
          <p:nvPr/>
        </p:nvSpPr>
        <p:spPr>
          <a:xfrm>
            <a:off x="3654874" y="3724901"/>
            <a:ext cx="2460239" cy="430887"/>
          </a:xfrm>
          <a:prstGeom prst="rect">
            <a:avLst/>
          </a:prstGeom>
          <a:solidFill>
            <a:schemeClr val="accent1">
              <a:lumMod val="20000"/>
              <a:lumOff val="80000"/>
            </a:schemeClr>
          </a:solidFill>
        </p:spPr>
        <p:txBody>
          <a:bodyPr wrap="square" rtlCol="0">
            <a:spAutoFit/>
          </a:bodyPr>
          <a:lstStyle/>
          <a:p>
            <a:r>
              <a:rPr lang="zh-CN" altLang="zh-CN" sz="2200" dirty="0">
                <a:solidFill>
                  <a:srgbClr val="0000FF"/>
                </a:solidFill>
                <a:latin typeface="Consolas" panose="020B0609020204030204" pitchFamily="49" charset="0"/>
                <a:ea typeface="仿宋" panose="02010609060101010101" pitchFamily="49" charset="-122"/>
                <a:cs typeface="Consolas" panose="020B0609020204030204" pitchFamily="49" charset="0"/>
              </a:rPr>
              <a:t>商店</a:t>
            </a:r>
            <a:r>
              <a:rPr lang="en-US" altLang="zh-CN" sz="22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200" dirty="0">
                <a:solidFill>
                  <a:srgbClr val="0000FF"/>
                </a:solidFill>
                <a:latin typeface="Consolas" panose="020B0609020204030204" pitchFamily="49" charset="0"/>
                <a:ea typeface="仿宋" panose="02010609060101010101" pitchFamily="49" charset="-122"/>
                <a:cs typeface="Consolas" panose="020B0609020204030204" pitchFamily="49" charset="0"/>
              </a:rPr>
              <a:t>选择</a:t>
            </a:r>
            <a:r>
              <a:rPr lang="en-US" altLang="zh-CN" sz="2200" i="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200" dirty="0">
                <a:solidFill>
                  <a:srgbClr val="0000FF"/>
                </a:solidFill>
                <a:latin typeface="Consolas" panose="020B0609020204030204" pitchFamily="49" charset="0"/>
                <a:ea typeface="仿宋" panose="02010609060101010101" pitchFamily="49" charset="-122"/>
                <a:cs typeface="Consolas" panose="020B0609020204030204" pitchFamily="49" charset="0"/>
              </a:rPr>
              <a:t>个人</a:t>
            </a:r>
            <a:endParaRPr lang="zh-CN" altLang="en-US" sz="22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4" name="直接箭头连接符 13"/>
          <p:cNvCxnSpPr>
            <a:cxnSpLocks/>
          </p:cNvCxnSpPr>
          <p:nvPr/>
        </p:nvCxnSpPr>
        <p:spPr>
          <a:xfrm>
            <a:off x="4816196" y="4152245"/>
            <a:ext cx="0" cy="345004"/>
          </a:xfrm>
          <a:prstGeom prst="straightConnector1">
            <a:avLst/>
          </a:prstGeom>
          <a:ln>
            <a:solidFill>
              <a:srgbClr val="FF00FF"/>
            </a:solidFill>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983551" y="1124569"/>
            <a:ext cx="7143800" cy="429895"/>
          </a:xfrm>
          <a:prstGeom prst="rect">
            <a:avLst/>
          </a:prstGeom>
          <a:noFill/>
        </p:spPr>
        <p:txBody>
          <a:bodyPr wrap="square" rtlCol="0">
            <a:spAutoFit/>
          </a:bodyPr>
          <a:lstStyle/>
          <a:p>
            <a:r>
              <a:rPr lang="en-US" altLang="zh-CN" sz="2200" dirty="0" err="1">
                <a:solidFill>
                  <a:srgbClr val="0000FF"/>
                </a:solidFill>
                <a:latin typeface="华文楷体" panose="02010600040101010101" pitchFamily="2" charset="-122"/>
                <a:ea typeface="华文楷体" panose="02010600040101010101" pitchFamily="2" charset="-122"/>
              </a:rPr>
              <a:t>dp</a:t>
            </a:r>
            <a:r>
              <a:rPr lang="en-US" altLang="zh-CN" sz="2200" dirty="0">
                <a:solidFill>
                  <a:srgbClr val="0000FF"/>
                </a:solidFill>
                <a:latin typeface="华文楷体" panose="02010600040101010101" pitchFamily="2" charset="-122"/>
                <a:ea typeface="华文楷体" panose="02010600040101010101" pitchFamily="2" charset="-122"/>
              </a:rPr>
              <a:t>[</a:t>
            </a:r>
            <a:r>
              <a:rPr lang="en-US" altLang="zh-CN" sz="2200" dirty="0" err="1">
                <a:solidFill>
                  <a:srgbClr val="0000FF"/>
                </a:solidFill>
                <a:latin typeface="华文楷体" panose="02010600040101010101" pitchFamily="2" charset="-122"/>
                <a:ea typeface="华文楷体" panose="02010600040101010101" pitchFamily="2" charset="-122"/>
              </a:rPr>
              <a:t>i</a:t>
            </a:r>
            <a:r>
              <a:rPr lang="en-US" altLang="zh-CN" sz="2200" dirty="0">
                <a:solidFill>
                  <a:srgbClr val="0000FF"/>
                </a:solidFill>
                <a:latin typeface="华文楷体" panose="02010600040101010101" pitchFamily="2" charset="-122"/>
                <a:ea typeface="华文楷体" panose="02010600040101010101" pitchFamily="2" charset="-122"/>
              </a:rPr>
              <a:t>][s]</a:t>
            </a:r>
            <a:r>
              <a:rPr lang="zh-CN" altLang="zh-CN" sz="2200" dirty="0">
                <a:solidFill>
                  <a:srgbClr val="0000FF"/>
                </a:solidFill>
                <a:latin typeface="华文楷体" panose="02010600040101010101" pitchFamily="2" charset="-122"/>
                <a:ea typeface="华文楷体" panose="02010600040101010101" pitchFamily="2" charset="-122"/>
              </a:rPr>
              <a:t>表示考虑商店</a:t>
            </a:r>
            <a:r>
              <a:rPr lang="en-US" altLang="zh-CN" sz="2200" dirty="0">
                <a:solidFill>
                  <a:srgbClr val="0000FF"/>
                </a:solidFill>
                <a:latin typeface="华文楷体" panose="02010600040101010101" pitchFamily="2" charset="-122"/>
                <a:ea typeface="华文楷体" panose="02010600040101010101" pitchFamily="2" charset="-122"/>
              </a:rPr>
              <a:t>1</a:t>
            </a:r>
            <a:r>
              <a:rPr lang="zh-CN" altLang="zh-CN" sz="2200" dirty="0">
                <a:solidFill>
                  <a:srgbClr val="0000FF"/>
                </a:solidFill>
                <a:latin typeface="华文楷体" panose="02010600040101010101" pitchFamily="2" charset="-122"/>
                <a:ea typeface="华文楷体" panose="02010600040101010101" pitchFamily="2" charset="-122"/>
              </a:rPr>
              <a:t>～</a:t>
            </a:r>
            <a:r>
              <a:rPr lang="en-US" altLang="zh-CN" sz="2200" dirty="0" err="1">
                <a:solidFill>
                  <a:srgbClr val="0000FF"/>
                </a:solidFill>
                <a:latin typeface="华文楷体" panose="02010600040101010101" pitchFamily="2" charset="-122"/>
                <a:ea typeface="华文楷体" panose="02010600040101010101" pitchFamily="2" charset="-122"/>
              </a:rPr>
              <a:t>i</a:t>
            </a:r>
            <a:r>
              <a:rPr lang="zh-CN" altLang="zh-CN" sz="2200" dirty="0">
                <a:solidFill>
                  <a:srgbClr val="0000FF"/>
                </a:solidFill>
                <a:latin typeface="华文楷体" panose="02010600040101010101" pitchFamily="2" charset="-122"/>
                <a:ea typeface="华文楷体" panose="02010600040101010101" pitchFamily="2" charset="-122"/>
              </a:rPr>
              <a:t>并分配</a:t>
            </a:r>
            <a:r>
              <a:rPr lang="en-US" altLang="zh-CN" sz="2200" dirty="0">
                <a:solidFill>
                  <a:srgbClr val="0000FF"/>
                </a:solidFill>
                <a:latin typeface="华文楷体" panose="02010600040101010101" pitchFamily="2" charset="-122"/>
                <a:ea typeface="华文楷体" panose="02010600040101010101" pitchFamily="2" charset="-122"/>
              </a:rPr>
              <a:t>s</a:t>
            </a:r>
            <a:r>
              <a:rPr lang="zh-CN" altLang="zh-CN" sz="2200" dirty="0">
                <a:solidFill>
                  <a:srgbClr val="0000FF"/>
                </a:solidFill>
                <a:latin typeface="华文楷体" panose="02010600040101010101" pitchFamily="2" charset="-122"/>
                <a:ea typeface="华文楷体" panose="02010600040101010101" pitchFamily="2" charset="-122"/>
              </a:rPr>
              <a:t>个人后的最优赢利</a:t>
            </a:r>
            <a:r>
              <a:rPr lang="zh-CN" altLang="en-US" sz="2200" dirty="0">
                <a:solidFill>
                  <a:srgbClr val="0000FF"/>
                </a:solidFill>
                <a:latin typeface="华文楷体" panose="02010600040101010101" pitchFamily="2" charset="-122"/>
                <a:ea typeface="华文楷体" panose="02010600040101010101" pitchFamily="2" charset="-122"/>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4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2"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a:blip r:embed="rId4">
            <a:alphaModFix amt="67000"/>
          </a:blip>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1513634" y="4044957"/>
            <a:ext cx="4726382" cy="1983584"/>
          </a:xfrm>
          <a:prstGeom prst="rect">
            <a:avLst/>
          </a:prstGeom>
        </p:spPr>
        <p:style>
          <a:lnRef idx="2">
            <a:schemeClr val="accent2"/>
          </a:lnRef>
          <a:fillRef idx="1">
            <a:schemeClr val="lt1"/>
          </a:fillRef>
          <a:effectRef idx="0">
            <a:schemeClr val="accent2"/>
          </a:effectRef>
          <a:fontRef idx="minor">
            <a:schemeClr val="dk1"/>
          </a:fontRef>
        </p:style>
        <p:txBody>
          <a:bodyPr wrap="square" lIns="216000" tIns="144000" bIns="144000" rtlCol="0">
            <a:spAutoFit/>
          </a:bodyPr>
          <a:lstStyle/>
          <a:p>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最优资源分配方案如下</a:t>
            </a:r>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C</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商店分配</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人</a:t>
            </a: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B</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商店分配</a:t>
            </a:r>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人</a:t>
            </a: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商店分配</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人</a:t>
            </a:r>
          </a:p>
          <a:p>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该分配方案的总赢利为</a:t>
            </a:r>
            <a:r>
              <a:rPr 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21</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万元</a:t>
            </a:r>
          </a:p>
        </p:txBody>
      </p:sp>
      <p:sp>
        <p:nvSpPr>
          <p:cNvPr id="4" name="下箭头 3"/>
          <p:cNvSpPr/>
          <p:nvPr/>
        </p:nvSpPr>
        <p:spPr>
          <a:xfrm>
            <a:off x="2870956" y="3187701"/>
            <a:ext cx="357190"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aphicFrame>
        <p:nvGraphicFramePr>
          <p:cNvPr id="5" name="Group 187"/>
          <p:cNvGraphicFramePr>
            <a:graphicFrameLocks noGrp="1"/>
          </p:cNvGraphicFramePr>
          <p:nvPr>
            <p:extLst>
              <p:ext uri="{D42A27DB-BD31-4B8C-83A1-F6EECF244321}">
                <p14:modId xmlns:p14="http://schemas.microsoft.com/office/powerpoint/2010/main" val="4163640968"/>
              </p:ext>
            </p:extLst>
          </p:nvPr>
        </p:nvGraphicFramePr>
        <p:xfrm>
          <a:off x="983432" y="1268760"/>
          <a:ext cx="7489825" cy="1737360"/>
        </p:xfrm>
        <a:graphic>
          <a:graphicData uri="http://schemas.openxmlformats.org/drawingml/2006/table">
            <a:tbl>
              <a:tblPr>
                <a:tableStyleId>{775DCB02-9BB8-47FD-8907-85C794F793BA}</a:tableStyleId>
              </a:tblPr>
              <a:tblGrid>
                <a:gridCol w="1633220">
                  <a:extLst>
                    <a:ext uri="{9D8B030D-6E8A-4147-A177-3AD203B41FA5}">
                      <a16:colId xmlns:a16="http://schemas.microsoft.com/office/drawing/2014/main" val="20000"/>
                    </a:ext>
                  </a:extLst>
                </a:gridCol>
                <a:gridCol w="1021080">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966470">
                  <a:extLst>
                    <a:ext uri="{9D8B030D-6E8A-4147-A177-3AD203B41FA5}">
                      <a16:colId xmlns:a16="http://schemas.microsoft.com/office/drawing/2014/main" val="20003"/>
                    </a:ext>
                  </a:extLst>
                </a:gridCol>
                <a:gridCol w="973455">
                  <a:extLst>
                    <a:ext uri="{9D8B030D-6E8A-4147-A177-3AD203B41FA5}">
                      <a16:colId xmlns:a16="http://schemas.microsoft.com/office/drawing/2014/main" val="20004"/>
                    </a:ext>
                  </a:extLst>
                </a:gridCol>
                <a:gridCol w="979170">
                  <a:extLst>
                    <a:ext uri="{9D8B030D-6E8A-4147-A177-3AD203B41FA5}">
                      <a16:colId xmlns:a16="http://schemas.microsoft.com/office/drawing/2014/main" val="20005"/>
                    </a:ext>
                  </a:extLst>
                </a:gridCol>
                <a:gridCol w="1087755">
                  <a:extLst>
                    <a:ext uri="{9D8B030D-6E8A-4147-A177-3AD203B41FA5}">
                      <a16:colId xmlns:a16="http://schemas.microsoft.com/office/drawing/2014/main" val="20006"/>
                    </a:ext>
                  </a:extLst>
                </a:gridCol>
              </a:tblGrid>
              <a:tr h="365125">
                <a:tc>
                  <a:txBody>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     员</a:t>
                      </a:r>
                      <a:r>
                        <a:rPr kumimoji="0" lang="zh-CN" altLang="en-US" sz="1800" b="1"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工数</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1800" b="1"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商店</a:t>
                      </a:r>
                      <a:endParaRPr kumimoji="0" lang="zh-CN" altLang="en-US" sz="1800" b="1" i="0" u="none" strike="noStrike" cap="none" normalizeH="0" baseline="0" dirty="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0</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1</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2</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3</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4</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5</a:t>
                      </a:r>
                      <a:r>
                        <a:rPr kumimoji="0" lang="zh-CN" altLang="en-US"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人</a:t>
                      </a:r>
                      <a:endParaRPr kumimoji="0" lang="zh-CN" altLang="en-US"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solidFill>
                      <a:schemeClr val="bg1">
                        <a:lumMod val="95000"/>
                      </a:schemeClr>
                    </a:solid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A</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3</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7</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9</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13</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B</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5</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extLst>
                  <a:ext uri="{0D108BD9-81ED-4DB2-BD59-A6C34878D82A}">
                    <a16:rowId xmlns:a16="http://schemas.microsoft.com/office/drawing/2014/main" val="10002"/>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rPr>
                        <a:t>C</a:t>
                      </a:r>
                      <a:endParaRPr kumimoji="0" lang="en-US" altLang="zh-CN" sz="1800" b="1" i="0" u="none" strike="noStrike" cap="none" normalizeH="0" baseline="0">
                        <a:ln>
                          <a:noFill/>
                        </a:ln>
                        <a:solidFill>
                          <a:srgbClr val="006600"/>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0</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4</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6</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11</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rgbClr val="00B0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12</a:t>
                      </a:r>
                      <a:endParaRPr kumimoji="0" lang="en-US" altLang="zh-CN" sz="1800" b="1" i="0" u="none" strike="noStrike" cap="none" normalizeH="0" baseline="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solidFill>
                      <a:schemeClr val="bg1">
                        <a:lumMod val="95000"/>
                      </a:schemeClr>
                    </a:solidFill>
                  </a:tcPr>
                </a:tc>
                <a:extLst>
                  <a:ext uri="{0D108BD9-81ED-4DB2-BD59-A6C34878D82A}">
                    <a16:rowId xmlns:a16="http://schemas.microsoft.com/office/drawing/2014/main" val="10003"/>
                  </a:ext>
                </a:extLst>
              </a:tr>
            </a:tbl>
          </a:graphicData>
        </a:graphic>
      </p:graphicFrame>
      <p:sp>
        <p:nvSpPr>
          <p:cNvPr id="6" name="Line 188"/>
          <p:cNvSpPr>
            <a:spLocks noChangeShapeType="1"/>
          </p:cNvSpPr>
          <p:nvPr/>
        </p:nvSpPr>
        <p:spPr bwMode="auto">
          <a:xfrm>
            <a:off x="983432" y="1291608"/>
            <a:ext cx="1601772" cy="460375"/>
          </a:xfrm>
          <a:prstGeom prst="line">
            <a:avLst/>
          </a:prstGeom>
          <a:noFill/>
          <a:ln w="28575">
            <a:solidFill>
              <a:srgbClr val="CC3300"/>
            </a:solidFill>
            <a:round/>
          </a:ln>
          <a:effectLst/>
        </p:spPr>
        <p:txBody>
          <a:bodyPr wrap="square">
            <a:spAutoFit/>
          </a:bodyPr>
          <a:lstStyle/>
          <a:p>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a:blip r:embed="rId4">
            <a:alphaModFix amt="67000"/>
          </a:blip>
          <a:tile tx="0" ty="0" sx="100000" sy="100000" flip="none" algn="tl"/>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custDataLst>
              <p:tags r:id="rId2"/>
            </p:custDataLst>
          </p:nvPr>
        </p:nvPicPr>
        <p:blipFill>
          <a:blip r:embed="rId5" cstate="print"/>
          <a:srcRect/>
          <a:stretch>
            <a:fillRect/>
          </a:stretch>
        </p:blipFill>
        <p:spPr bwMode="auto">
          <a:xfrm>
            <a:off x="2064334" y="981062"/>
            <a:ext cx="4343400" cy="42672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54ac5a5-37d4-49da-be3d-8d24eee790b6"/>
  <p:tag name="COMMONDATA" val="eyJoZGlkIjoiZDJjYzhkNjVhNGUzNGIyZDU3YjYzOTk0OGRjM2FlOD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13.133858267716,&quot;width&quot;:1062.8551181102362}"/>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720,&quot;width&quot;:6840}"/>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txDef>
      <a:spPr>
        <a:noFill/>
      </a:spPr>
      <a:bodyPr wrap="square" rtlCol="0">
        <a:spAutoFit/>
      </a:bodyPr>
      <a:lstStyle>
        <a:defPPr>
          <a:defRPr sz="2000" smtClean="0">
            <a:ea typeface="楷体" pitchFamily="49" charset="-122"/>
            <a:cs typeface="Times New Roman" pitchFamily="18" charset="0"/>
          </a:defRPr>
        </a:defPPr>
      </a:lstStyle>
    </a:txDef>
  </a:objectDefaults>
  <a:extraClrSchemeLst/>
</a:theme>
</file>

<file path=ppt/theme/theme3.xml><?xml version="1.0" encoding="utf-8"?>
<a:theme xmlns:a="http://schemas.openxmlformats.org/drawingml/2006/main" name="2_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txDef>
      <a:spPr>
        <a:noFill/>
      </a:spPr>
      <a:bodyPr wrap="square" rtlCol="0">
        <a:spAutoFit/>
      </a:bodyPr>
      <a:lstStyle>
        <a:defPPr>
          <a:defRPr sz="2000" smtClean="0">
            <a:ea typeface="楷体" pitchFamily="49" charset="-122"/>
            <a:cs typeface="Times New Roman" pitchFamily="18" charset="0"/>
          </a:defRPr>
        </a:defPPr>
      </a:lstStyle>
    </a:tx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1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3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4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5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6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7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8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0.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2.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3.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4.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5.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6.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7.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98.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3341</TotalTime>
  <Words>11189</Words>
  <Application>Microsoft Office PowerPoint</Application>
  <PresentationFormat>宽屏</PresentationFormat>
  <Paragraphs>1881</Paragraphs>
  <Slides>98</Slides>
  <Notes>6</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1</vt:i4>
      </vt:variant>
      <vt:variant>
        <vt:lpstr>幻灯片标题</vt:lpstr>
      </vt:variant>
      <vt:variant>
        <vt:i4>98</vt:i4>
      </vt:variant>
    </vt:vector>
  </HeadingPairs>
  <TitlesOfParts>
    <vt:vector size="119" baseType="lpstr">
      <vt:lpstr>仿宋</vt:lpstr>
      <vt:lpstr>黑体</vt:lpstr>
      <vt:lpstr>华文仿宋</vt:lpstr>
      <vt:lpstr>华文楷体</vt:lpstr>
      <vt:lpstr>楷体</vt:lpstr>
      <vt:lpstr>宋体</vt:lpstr>
      <vt:lpstr>微软雅黑</vt:lpstr>
      <vt:lpstr>Arial</vt:lpstr>
      <vt:lpstr>Calibri</vt:lpstr>
      <vt:lpstr>Cambria Math</vt:lpstr>
      <vt:lpstr>Consolas</vt:lpstr>
      <vt:lpstr>Franklin Gothic Book</vt:lpstr>
      <vt:lpstr>Franklin Gothic Medium</vt:lpstr>
      <vt:lpstr>Times New Roman</vt:lpstr>
      <vt:lpstr>Verdana</vt:lpstr>
      <vt:lpstr>Wingdings</vt:lpstr>
      <vt:lpstr>Wingdings 2</vt:lpstr>
      <vt:lpstr>1_跋涉</vt:lpstr>
      <vt:lpstr>跋涉</vt:lpstr>
      <vt:lpstr>2_跋涉</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分析最优解的结构</vt:lpstr>
      <vt:lpstr>建立递归关系</vt:lpstr>
      <vt:lpstr>PowerPoint 演示文稿</vt:lpstr>
      <vt:lpstr>PowerPoint 演示文稿</vt:lpstr>
      <vt:lpstr>计算最优值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c14794</cp:lastModifiedBy>
  <cp:revision>805</cp:revision>
  <dcterms:created xsi:type="dcterms:W3CDTF">2012-11-28T00:02:00Z</dcterms:created>
  <dcterms:modified xsi:type="dcterms:W3CDTF">2024-08-07T04:55:59Z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9752C282B62D43F98FB165C93E32B311_12</vt:lpwstr>
  </property>
  <property fmtid="{D5CDD505-2E9C-101B-9397-08002B2CF9AE}" pid="3" name="KSOProductBuildVer">
    <vt:lpwstr>2052-11.1.0.14036</vt:lpwstr>
  </property>
</Properties>
</file>