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SzTx/>
              <a:buNone/>
              <a:defRPr sz="1800"/>
            </a:lvl1pPr>
            <a:lvl2pPr marL="0" indent="342900" algn="ctr">
              <a:spcBef>
                <a:spcPts val="400"/>
              </a:spcBef>
              <a:buSzTx/>
              <a:buNone/>
              <a:defRPr sz="1800"/>
            </a:lvl2pPr>
            <a:lvl3pPr marL="0" indent="685800" algn="ctr">
              <a:spcBef>
                <a:spcPts val="400"/>
              </a:spcBef>
              <a:buSzTx/>
              <a:buNone/>
              <a:defRPr sz="1800"/>
            </a:lvl3pPr>
            <a:lvl4pPr marL="0" indent="1028700" algn="ctr">
              <a:spcBef>
                <a:spcPts val="400"/>
              </a:spcBef>
              <a:buSzTx/>
              <a:buNone/>
              <a:defRPr sz="1800"/>
            </a:lvl4pPr>
            <a:lvl5pPr marL="0" indent="1371600" algn="ctr">
              <a:spcBef>
                <a:spcPts val="400"/>
              </a:spcBef>
              <a:buSzTx/>
              <a:buNone/>
              <a:defRPr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/>
          <p:nvPr>
            <p:ph type="title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/>
            <a:r>
              <a:t>标题文本</a:t>
            </a:r>
          </a:p>
        </p:txBody>
      </p:sp>
      <p:sp>
        <p:nvSpPr>
          <p:cNvPr id="93" name="正文级别 1…"/>
          <p:cNvSpPr txBox="1"/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SzTx/>
              <a:buNone/>
              <a:defRPr sz="1800"/>
            </a:lvl1pPr>
            <a:lvl2pPr marL="0" indent="342900" algn="ctr">
              <a:spcBef>
                <a:spcPts val="400"/>
              </a:spcBef>
              <a:buSzTx/>
              <a:buNone/>
              <a:defRPr sz="1800"/>
            </a:lvl2pPr>
            <a:lvl3pPr marL="0" indent="685800" algn="ctr">
              <a:spcBef>
                <a:spcPts val="400"/>
              </a:spcBef>
              <a:buSzTx/>
              <a:buNone/>
              <a:defRPr sz="1800"/>
            </a:lvl3pPr>
            <a:lvl4pPr marL="0" indent="1028700" algn="ctr">
              <a:spcBef>
                <a:spcPts val="400"/>
              </a:spcBef>
              <a:buSzTx/>
              <a:buNone/>
              <a:defRPr sz="1800"/>
            </a:lvl4pPr>
            <a:lvl5pPr marL="0" indent="1371600" algn="ctr">
              <a:spcBef>
                <a:spcPts val="400"/>
              </a:spcBef>
              <a:buSzTx/>
              <a:buNone/>
              <a:defRPr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2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/>
          <p:nvPr>
            <p:ph type="title"/>
          </p:nvPr>
        </p:nvSpPr>
        <p:spPr>
          <a:xfrm>
            <a:off x="623887" y="1709738"/>
            <a:ext cx="7886701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标题文本</a:t>
            </a:r>
          </a:p>
        </p:txBody>
      </p:sp>
      <p:sp>
        <p:nvSpPr>
          <p:cNvPr id="111" name="正文级别 1…"/>
          <p:cNvSpPr txBox="1"/>
          <p:nvPr>
            <p:ph type="body" sz="quarter" idx="1"/>
          </p:nvPr>
        </p:nvSpPr>
        <p:spPr>
          <a:xfrm>
            <a:off x="623887" y="4589462"/>
            <a:ext cx="7886701" cy="1500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0" name="正文级别 1…"/>
          <p:cNvSpPr txBox="1"/>
          <p:nvPr>
            <p:ph type="body" sz="half" idx="1"/>
          </p:nvPr>
        </p:nvSpPr>
        <p:spPr>
          <a:xfrm>
            <a:off x="457200" y="1371600"/>
            <a:ext cx="4032504" cy="4754563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文本"/>
          <p:cNvSpPr txBox="1"/>
          <p:nvPr>
            <p:ph type="title"/>
          </p:nvPr>
        </p:nvSpPr>
        <p:spPr>
          <a:xfrm>
            <a:off x="629841" y="365125"/>
            <a:ext cx="7886701" cy="97022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129" name="正文级别 1…"/>
          <p:cNvSpPr txBox="1"/>
          <p:nvPr>
            <p:ph type="body" sz="quarter" idx="1"/>
          </p:nvPr>
        </p:nvSpPr>
        <p:spPr>
          <a:xfrm>
            <a:off x="944793" y="1567345"/>
            <a:ext cx="3526381" cy="710096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None/>
              <a:defRPr sz="2100"/>
            </a:lvl1pPr>
            <a:lvl2pPr marL="0" indent="342900">
              <a:buSzTx/>
              <a:buNone/>
              <a:defRPr sz="2100"/>
            </a:lvl2pPr>
            <a:lvl3pPr marL="0" indent="685800">
              <a:buSzTx/>
              <a:buNone/>
              <a:defRPr sz="2100"/>
            </a:lvl3pPr>
            <a:lvl4pPr marL="0" indent="1028700">
              <a:buSzTx/>
              <a:buNone/>
              <a:defRPr sz="2100"/>
            </a:lvl4pPr>
            <a:lvl5pPr marL="0" indent="1371600">
              <a:buSzTx/>
              <a:buNone/>
              <a:defRPr sz="21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文本占位符 4"/>
          <p:cNvSpPr/>
          <p:nvPr>
            <p:ph type="body" sz="quarter" idx="13"/>
          </p:nvPr>
        </p:nvSpPr>
        <p:spPr>
          <a:xfrm>
            <a:off x="4717212" y="1567345"/>
            <a:ext cx="3526381" cy="710097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None/>
            </a:pPr>
          </a:p>
        </p:txBody>
      </p:sp>
      <p:sp>
        <p:nvSpPr>
          <p:cNvPr id="1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3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文本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54" name="正文级别 1…"/>
          <p:cNvSpPr txBox="1"/>
          <p:nvPr>
            <p:ph type="body" sz="half" idx="1"/>
          </p:nvPr>
        </p:nvSpPr>
        <p:spPr>
          <a:xfrm>
            <a:off x="3887391" y="987425"/>
            <a:ext cx="4629151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83771" indent="-326571">
              <a:defRPr sz="2400"/>
            </a:lvl2pPr>
            <a:lvl3pPr marL="1219200" indent="-304800">
              <a:defRPr sz="2400"/>
            </a:lvl3pPr>
            <a:lvl4pPr marL="1737360" indent="-365760">
              <a:defRPr sz="2400"/>
            </a:lvl4pPr>
            <a:lvl5pPr marL="2194560" indent="-365760"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文本占位符 3"/>
          <p:cNvSpPr/>
          <p:nvPr>
            <p:ph type="body" sz="quarter" idx="13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1200"/>
            </a:pPr>
          </a:p>
        </p:txBody>
      </p:sp>
      <p:sp>
        <p:nvSpPr>
          <p:cNvPr id="15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标题文本"/>
          <p:cNvSpPr txBox="1"/>
          <p:nvPr>
            <p:ph type="title"/>
          </p:nvPr>
        </p:nvSpPr>
        <p:spPr>
          <a:xfrm>
            <a:off x="629841" y="457200"/>
            <a:ext cx="3195639" cy="1600200"/>
          </a:xfrm>
          <a:prstGeom prst="rect">
            <a:avLst/>
          </a:prstGeom>
        </p:spPr>
        <p:txBody>
          <a:bodyPr anchor="t"/>
          <a:lstStyle>
            <a:lvl1pPr>
              <a:defRPr sz="3000"/>
            </a:lvl1pPr>
          </a:lstStyle>
          <a:p>
            <a:pPr/>
            <a:r>
              <a:t>标题文本</a:t>
            </a:r>
          </a:p>
        </p:txBody>
      </p:sp>
      <p:sp>
        <p:nvSpPr>
          <p:cNvPr id="164" name="图片占位符 2"/>
          <p:cNvSpPr/>
          <p:nvPr>
            <p:ph type="pic" sz="half" idx="13"/>
          </p:nvPr>
        </p:nvSpPr>
        <p:spPr>
          <a:xfrm>
            <a:off x="4038600" y="457201"/>
            <a:ext cx="4477942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5" name="正文级别 1…"/>
          <p:cNvSpPr txBox="1"/>
          <p:nvPr>
            <p:ph type="body" sz="quarter" idx="1"/>
          </p:nvPr>
        </p:nvSpPr>
        <p:spPr>
          <a:xfrm>
            <a:off x="629841" y="2057400"/>
            <a:ext cx="3195639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500"/>
            </a:lvl1pPr>
            <a:lvl2pPr marL="0" indent="342900">
              <a:spcBef>
                <a:spcPts val="300"/>
              </a:spcBef>
              <a:buSzTx/>
              <a:buNone/>
              <a:defRPr sz="1500"/>
            </a:lvl2pPr>
            <a:lvl3pPr marL="0" indent="685800">
              <a:spcBef>
                <a:spcPts val="300"/>
              </a:spcBef>
              <a:buSzTx/>
              <a:buNone/>
              <a:defRPr sz="1500"/>
            </a:lvl3pPr>
            <a:lvl4pPr marL="0" indent="1028700">
              <a:spcBef>
                <a:spcPts val="300"/>
              </a:spcBef>
              <a:buSzTx/>
              <a:buNone/>
              <a:defRPr sz="1500"/>
            </a:lvl4pPr>
            <a:lvl5pPr marL="0" indent="1371600">
              <a:spcBef>
                <a:spcPts val="300"/>
              </a:spcBef>
              <a:buSzTx/>
              <a:buNone/>
              <a:defRPr sz="15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623887" y="1709738"/>
            <a:ext cx="7886701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623887" y="4589462"/>
            <a:ext cx="7886701" cy="1500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457200" y="1371600"/>
            <a:ext cx="4032504" cy="4754563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629841" y="365125"/>
            <a:ext cx="7886701" cy="97022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944793" y="1567345"/>
            <a:ext cx="3526381" cy="710096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None/>
              <a:defRPr sz="2100"/>
            </a:lvl1pPr>
            <a:lvl2pPr marL="0" indent="342900">
              <a:buSzTx/>
              <a:buNone/>
              <a:defRPr sz="2100"/>
            </a:lvl2pPr>
            <a:lvl3pPr marL="0" indent="685800">
              <a:buSzTx/>
              <a:buNone/>
              <a:defRPr sz="2100"/>
            </a:lvl3pPr>
            <a:lvl4pPr marL="0" indent="1028700">
              <a:buSzTx/>
              <a:buNone/>
              <a:defRPr sz="2100"/>
            </a:lvl4pPr>
            <a:lvl5pPr marL="0" indent="1371600">
              <a:buSzTx/>
              <a:buNone/>
              <a:defRPr sz="21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4717212" y="1567345"/>
            <a:ext cx="3526381" cy="710097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None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3887391" y="987425"/>
            <a:ext cx="4629151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83771" indent="-326571">
              <a:defRPr sz="2400"/>
            </a:lvl2pPr>
            <a:lvl3pPr marL="1219200" indent="-304800">
              <a:defRPr sz="2400"/>
            </a:lvl3pPr>
            <a:lvl4pPr marL="1737360" indent="-365760">
              <a:defRPr sz="2400"/>
            </a:lvl4pPr>
            <a:lvl5pPr marL="2194560" indent="-365760"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13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12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629841" y="457200"/>
            <a:ext cx="3195639" cy="1600200"/>
          </a:xfrm>
          <a:prstGeom prst="rect">
            <a:avLst/>
          </a:prstGeom>
        </p:spPr>
        <p:txBody>
          <a:bodyPr anchor="t"/>
          <a:lstStyle>
            <a:lvl1pPr>
              <a:defRPr sz="30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13"/>
          </p:nvPr>
        </p:nvSpPr>
        <p:spPr>
          <a:xfrm>
            <a:off x="4038600" y="457201"/>
            <a:ext cx="4477942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629841" y="2057400"/>
            <a:ext cx="3195639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500"/>
            </a:lvl1pPr>
            <a:lvl2pPr marL="0" indent="342900">
              <a:spcBef>
                <a:spcPts val="300"/>
              </a:spcBef>
              <a:buSzTx/>
              <a:buNone/>
              <a:defRPr sz="1500"/>
            </a:lvl2pPr>
            <a:lvl3pPr marL="0" indent="685800">
              <a:spcBef>
                <a:spcPts val="300"/>
              </a:spcBef>
              <a:buSzTx/>
              <a:buNone/>
              <a:defRPr sz="1500"/>
            </a:lvl3pPr>
            <a:lvl4pPr marL="0" indent="1028700">
              <a:spcBef>
                <a:spcPts val="300"/>
              </a:spcBef>
              <a:buSzTx/>
              <a:buNone/>
              <a:defRPr sz="1500"/>
            </a:lvl4pPr>
            <a:lvl5pPr marL="0" indent="1371600">
              <a:spcBef>
                <a:spcPts val="300"/>
              </a:spcBef>
              <a:buSzTx/>
              <a:buNone/>
              <a:defRPr sz="15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457200" y="609600"/>
            <a:ext cx="82296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E60000"/>
        </a:buClr>
        <a:buSzPct val="100000"/>
        <a:buFont typeface="Helvetica"/>
        <a:buChar char="▍"/>
        <a:tabLst/>
        <a:defRPr b="0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E60000"/>
        </a:buClr>
        <a:buSzTx/>
        <a:buFont typeface="Helvetica"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E60000"/>
        </a:buClr>
        <a:buSzTx/>
        <a:buFont typeface="Helvetica"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E60000"/>
        </a:buClr>
        <a:buSzTx/>
        <a:buFont typeface="Helvetica"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E60000"/>
        </a:buClr>
        <a:buSzTx/>
        <a:buFont typeface="Helvetica"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E60000"/>
        </a:buClr>
        <a:buSzTx/>
        <a:buFont typeface="Helvetica"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E60000"/>
        </a:buClr>
        <a:buSzTx/>
        <a:buFont typeface="Helvetica"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E60000"/>
        </a:buClr>
        <a:buSzTx/>
        <a:buFont typeface="Helvetica"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E60000"/>
        </a:buClr>
        <a:buSzTx/>
        <a:buFont typeface="Helvetica"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71525" marR="0" indent="-31432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165860" marR="0" indent="-2514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623060" marR="0" indent="-2514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080260" marR="0" indent="-2514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537460" marR="0" indent="-2514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94660" marR="0" indent="-2514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51859" marR="0" indent="-25145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909059" marR="0" indent="-25145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rxjs.dev/guide/overview" TargetMode="External"/><Relationship Id="rId3" Type="http://schemas.openxmlformats.org/officeDocument/2006/relationships/hyperlink" Target="https://cn.rx.js.org/manual/overview.html" TargetMode="External"/><Relationship Id="rId4" Type="http://schemas.openxmlformats.org/officeDocument/2006/relationships/hyperlink" Target="https://rxjs-cn.github.io/learn-rxjs-operators" TargetMode="External"/><Relationship Id="rId5" Type="http://schemas.openxmlformats.org/officeDocument/2006/relationships/hyperlink" Target="https://book.douban.com/subject/30217949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2"/>
          <p:cNvSpPr txBox="1"/>
          <p:nvPr>
            <p:ph type="title" idx="4294967295"/>
          </p:nvPr>
        </p:nvSpPr>
        <p:spPr>
          <a:xfrm>
            <a:off x="588981" y="2611680"/>
            <a:ext cx="7772401" cy="838201"/>
          </a:xfrm>
          <a:prstGeom prst="rect">
            <a:avLst/>
          </a:prstGeom>
        </p:spPr>
        <p:txBody>
          <a:bodyPr/>
          <a:lstStyle/>
          <a:p>
            <a:pPr algn="ctr">
              <a:buSzTx/>
              <a:buNone/>
              <a:defRPr sz="3600">
                <a:latin typeface="黑体"/>
                <a:ea typeface="黑体"/>
                <a:cs typeface="黑体"/>
                <a:sym typeface="黑体"/>
              </a:defRPr>
            </a:pPr>
            <a:r>
              <a:t>RxJS</a:t>
            </a:r>
            <a:r>
              <a:t>基础入门 </a:t>
            </a:r>
          </a:p>
        </p:txBody>
      </p:sp>
      <p:sp>
        <p:nvSpPr>
          <p:cNvPr id="176" name="Rectangle 3"/>
          <p:cNvSpPr txBox="1"/>
          <p:nvPr>
            <p:ph type="body" sz="quarter" idx="4294967295"/>
          </p:nvPr>
        </p:nvSpPr>
        <p:spPr>
          <a:xfrm>
            <a:off x="1371600" y="5105400"/>
            <a:ext cx="6400800" cy="381000"/>
          </a:xfrm>
          <a:prstGeom prst="rect">
            <a:avLst/>
          </a:prstGeom>
        </p:spPr>
        <p:txBody>
          <a:bodyPr/>
          <a:lstStyle/>
          <a:p>
            <a:pPr marL="0" indent="0" algn="ctr" defTabSz="832104">
              <a:spcBef>
                <a:spcPts val="300"/>
              </a:spcBef>
              <a:buSzTx/>
              <a:buNone/>
              <a:defRPr sz="1638">
                <a:solidFill>
                  <a:srgbClr val="808080"/>
                </a:solidFill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泽元软件 </a:t>
            </a:r>
            <a:r>
              <a:t>-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刘磊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99" y="414646"/>
            <a:ext cx="9144001" cy="4458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89361" y="4488694"/>
            <a:ext cx="3583581" cy="23528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18006"/>
            <a:ext cx="9144001" cy="58273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85445"/>
            <a:ext cx="9144000" cy="6391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10844"/>
            <a:ext cx="9144000" cy="44735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"/>
          <p:cNvSpPr txBox="1"/>
          <p:nvPr/>
        </p:nvSpPr>
        <p:spPr>
          <a:xfrm>
            <a:off x="375284" y="401954"/>
            <a:ext cx="822960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buClr>
                <a:srgbClr val="E60000"/>
              </a:buClr>
              <a:buSzPct val="100000"/>
              <a:buFont typeface="Helvetica"/>
              <a:buChar char="▍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Observ</a:t>
            </a:r>
            <a:r>
              <a:t>er</a:t>
            </a:r>
            <a:r>
              <a:t> (观察者)</a:t>
            </a:r>
          </a:p>
        </p:txBody>
      </p:sp>
      <p:pic>
        <p:nvPicPr>
          <p:cNvPr id="213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041213"/>
            <a:ext cx="9144001" cy="538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08305"/>
            <a:ext cx="9144000" cy="62026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"/>
          <p:cNvSpPr txBox="1"/>
          <p:nvPr/>
        </p:nvSpPr>
        <p:spPr>
          <a:xfrm>
            <a:off x="375284" y="401954"/>
            <a:ext cx="822960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buClr>
                <a:srgbClr val="E60000"/>
              </a:buClr>
              <a:buSzPct val="100000"/>
              <a:buFont typeface="Helvetica"/>
              <a:buChar char="▍"/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Subscription (订阅)</a:t>
            </a:r>
          </a:p>
        </p:txBody>
      </p:sp>
      <p:pic>
        <p:nvPicPr>
          <p:cNvPr id="218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199639"/>
            <a:ext cx="9144001" cy="41084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"/>
          <p:cNvSpPr txBox="1"/>
          <p:nvPr/>
        </p:nvSpPr>
        <p:spPr>
          <a:xfrm>
            <a:off x="375284" y="401954"/>
            <a:ext cx="822960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buClr>
                <a:srgbClr val="E60000"/>
              </a:buClr>
              <a:buSzPct val="100000"/>
              <a:buFont typeface="Helvetica"/>
              <a:buChar char="▍"/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Operators (操作符)</a:t>
            </a:r>
          </a:p>
        </p:txBody>
      </p:sp>
      <p:pic>
        <p:nvPicPr>
          <p:cNvPr id="221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97610"/>
            <a:ext cx="9144000" cy="3673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文本框 3"/>
          <p:cNvSpPr txBox="1"/>
          <p:nvPr/>
        </p:nvSpPr>
        <p:spPr>
          <a:xfrm>
            <a:off x="106362" y="421348"/>
            <a:ext cx="8931276" cy="2202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t>	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⼀个</a:t>
            </a:r>
            <a:r>
              <a:t>Observable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对象代表的是⼀个数据流，实际场景中，产⽣ </a:t>
            </a:r>
            <a:r>
              <a:t>Observable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对象并不是每次都通过直接调⽤</a:t>
            </a:r>
            <a:r>
              <a:t>Observable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构造函数来创造数据 流对象。</a:t>
            </a:r>
          </a:p>
          <a:p>
            <a:pPr>
              <a:defRPr sz="1700"/>
            </a:pPr>
          </a:p>
          <a:p>
            <a:pPr>
              <a:defRPr sz="1700"/>
            </a:pPr>
            <a:r>
              <a:t>	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就像⼀个管道，数据从管道的⼀段流⼊，途径管道各个环 节，当数据到达</a:t>
            </a:r>
            <a:r>
              <a:t>Observer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的时候，已经被管道操作过，有的数据已经被中 途过滤抛弃掉了，有的数据已经被改变了原来的形态，⽽且最后的数据可 能来⾃多个数据源，最后</a:t>
            </a:r>
            <a:r>
              <a:t>Observer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只需要处理能够⾛到终点的数据。</a:t>
            </a:r>
          </a:p>
        </p:txBody>
      </p:sp>
      <p:sp>
        <p:nvSpPr>
          <p:cNvPr id="224" name="文本框 5"/>
          <p:cNvSpPr txBox="1"/>
          <p:nvPr/>
        </p:nvSpPr>
        <p:spPr>
          <a:xfrm>
            <a:off x="-1271" y="5486159"/>
            <a:ext cx="9146542" cy="656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  <a:r>
              <a:t>	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在</a:t>
            </a:r>
            <a:r>
              <a:t>RxJS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中，组成数据管道的元素就是操作符。 在图中，每⼀个圆柱体代表⼀个操作符，多个操作符组成了</a:t>
            </a:r>
            <a:r>
              <a:t>RxJS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中 的数据管道。</a:t>
            </a:r>
          </a:p>
        </p:txBody>
      </p:sp>
      <p:pic>
        <p:nvPicPr>
          <p:cNvPr id="225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812" y="2568494"/>
            <a:ext cx="7136376" cy="25440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文本框 1"/>
          <p:cNvSpPr txBox="1"/>
          <p:nvPr/>
        </p:nvSpPr>
        <p:spPr>
          <a:xfrm>
            <a:off x="749008" y="827539"/>
            <a:ext cx="835057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对于每⼀个操作符，链接的就是上游（</a:t>
            </a:r>
            <a:r>
              <a:t>upstream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）和下游 （</a:t>
            </a:r>
            <a:r>
              <a:t>downstream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）</a:t>
            </a:r>
          </a:p>
        </p:txBody>
      </p:sp>
      <p:pic>
        <p:nvPicPr>
          <p:cNvPr id="228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4224" y="1601587"/>
            <a:ext cx="6335552" cy="1542639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文本框 4"/>
          <p:cNvSpPr txBox="1"/>
          <p:nvPr/>
        </p:nvSpPr>
        <p:spPr>
          <a:xfrm>
            <a:off x="112395" y="3588313"/>
            <a:ext cx="8919210" cy="1610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	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在数据管道⾥流淌的数据就像是⽔，从上游流向下游。对⼀个操作符 来说，上游可能是⼀个数据源，也可能是其他操作符，下游可能是最终的 观察者，也可能是另⼀个操作符，每⼀个操作符之间都是独⽴的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/>
          </a:p>
          <a:p>
            <a:pPr/>
            <a:r>
              <a:t>	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 1"/>
          <p:cNvSpPr txBox="1"/>
          <p:nvPr>
            <p:ph type="title" idx="4294967295"/>
          </p:nvPr>
        </p:nvSpPr>
        <p:spPr>
          <a:xfrm>
            <a:off x="457200" y="404943"/>
            <a:ext cx="8229600" cy="6096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大纲</a:t>
            </a:r>
          </a:p>
        </p:txBody>
      </p:sp>
      <p:sp>
        <p:nvSpPr>
          <p:cNvPr id="179" name="Text Box 3"/>
          <p:cNvSpPr txBox="1"/>
          <p:nvPr/>
        </p:nvSpPr>
        <p:spPr>
          <a:xfrm>
            <a:off x="823912" y="1169987"/>
            <a:ext cx="7724776" cy="542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FF8F26"/>
              </a:buClr>
              <a:buSzPct val="100000"/>
              <a:buChar char="■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RxJS </a:t>
            </a:r>
            <a:r>
              <a:t>简介</a:t>
            </a:r>
          </a:p>
          <a:p>
            <a:pPr marL="457200" indent="-457200">
              <a:lnSpc>
                <a:spcPct val="200000"/>
              </a:lnSpc>
              <a:buClr>
                <a:srgbClr val="FF8F26"/>
              </a:buClr>
              <a:buSzPct val="100000"/>
              <a:buChar char="■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函数式编程</a:t>
            </a:r>
          </a:p>
          <a:p>
            <a:pPr marL="457200" indent="-457200">
              <a:lnSpc>
                <a:spcPct val="200000"/>
              </a:lnSpc>
              <a:buClr>
                <a:srgbClr val="FF8F26"/>
              </a:buClr>
              <a:buSzPct val="100000"/>
              <a:buChar char="■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观察者模式</a:t>
            </a:r>
          </a:p>
          <a:p>
            <a:pPr marL="457200" indent="-457200">
              <a:lnSpc>
                <a:spcPct val="200000"/>
              </a:lnSpc>
              <a:buClr>
                <a:srgbClr val="FF8F26"/>
              </a:buClr>
              <a:buSzPct val="100000"/>
              <a:buChar char="■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迭代器模式</a:t>
            </a:r>
          </a:p>
          <a:p>
            <a:pPr marL="457200" indent="-457200">
              <a:lnSpc>
                <a:spcPct val="200000"/>
              </a:lnSpc>
              <a:buClr>
                <a:srgbClr val="FF8F26"/>
              </a:buClr>
              <a:buSzPct val="100000"/>
              <a:buChar char="■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Observable (可观察对象)</a:t>
            </a:r>
          </a:p>
          <a:p>
            <a:pPr marL="457200" indent="-457200">
              <a:lnSpc>
                <a:spcPct val="200000"/>
              </a:lnSpc>
              <a:buClr>
                <a:srgbClr val="FF8F26"/>
              </a:buClr>
              <a:buSzPct val="100000"/>
              <a:buChar char="■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Observer (观察者)</a:t>
            </a:r>
          </a:p>
          <a:p>
            <a:pPr marL="457200" indent="-457200">
              <a:lnSpc>
                <a:spcPct val="200000"/>
              </a:lnSpc>
              <a:buClr>
                <a:srgbClr val="FF8F26"/>
              </a:buClr>
              <a:buSzPct val="100000"/>
              <a:buChar char="■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Subscription (订阅)</a:t>
            </a:r>
          </a:p>
          <a:p>
            <a:pPr marL="457200" indent="-457200">
              <a:lnSpc>
                <a:spcPct val="200000"/>
              </a:lnSpc>
              <a:buClr>
                <a:srgbClr val="FF8F26"/>
              </a:buClr>
              <a:buSzPct val="100000"/>
              <a:buChar char="■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Operators (操作符)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文本框 1"/>
          <p:cNvSpPr txBox="1"/>
          <p:nvPr/>
        </p:nvSpPr>
        <p:spPr>
          <a:xfrm>
            <a:off x="915895" y="1815838"/>
            <a:ext cx="7115176" cy="2183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RxJS官方网站：</a:t>
            </a: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 invalidUrl="" action="" tgtFrame="" tooltip="" history="1" highlightClick="0" endSnd="0"/>
              </a:rPr>
              <a:t>https://rxjs.dev/guide/overview</a:t>
            </a:r>
          </a:p>
          <a:p>
            <a:pPr/>
          </a:p>
          <a:p>
            <a:pPr/>
            <a:r>
              <a:t>RxJS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中文网：</a:t>
            </a: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3" invalidUrl="" action="" tgtFrame="" tooltip="" history="1" highlightClick="0" endSnd="0"/>
              </a:rPr>
              <a:t>https://cn.rx.js.org/manual/overview.html</a:t>
            </a:r>
          </a:p>
          <a:p>
            <a:pPr/>
          </a:p>
          <a:p>
            <a:pPr/>
            <a:r>
              <a:t>Learn RxJS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中文版：</a:t>
            </a: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4" invalidUrl="" action="" tgtFrame="" tooltip="" history="1" highlightClick="0" endSnd="0"/>
              </a:rPr>
              <a:t>https://rxjs-cn.github.io/learn-rxjs-operators</a:t>
            </a:r>
          </a:p>
          <a:p>
            <a:pPr/>
          </a:p>
          <a:p>
            <a:pPr/>
            <a:r>
              <a:t>深入浅出RxJS：</a:t>
            </a: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5" invalidUrl="" action="" tgtFrame="" tooltip="" history="1" highlightClick="0" endSnd="0"/>
              </a:rPr>
              <a:t>https://book.douban.com/subject/30217949/</a:t>
            </a:r>
          </a:p>
        </p:txBody>
      </p:sp>
      <p:sp>
        <p:nvSpPr>
          <p:cNvPr id="232" name="文本框 2"/>
          <p:cNvSpPr txBox="1"/>
          <p:nvPr/>
        </p:nvSpPr>
        <p:spPr>
          <a:xfrm>
            <a:off x="327025" y="927100"/>
            <a:ext cx="2540000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 参考资料：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2"/>
          <p:cNvSpPr txBox="1"/>
          <p:nvPr/>
        </p:nvSpPr>
        <p:spPr>
          <a:xfrm>
            <a:off x="375444" y="401954"/>
            <a:ext cx="822960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buClr>
                <a:srgbClr val="E60000"/>
              </a:buClr>
              <a:buSzPct val="100000"/>
              <a:buFont typeface="Helvetica"/>
              <a:buChar char="▍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RxJS </a:t>
            </a:r>
            <a:r>
              <a:t>简介</a:t>
            </a:r>
          </a:p>
        </p:txBody>
      </p:sp>
      <p:sp>
        <p:nvSpPr>
          <p:cNvPr id="182" name="Text Box 3"/>
          <p:cNvSpPr txBox="1"/>
          <p:nvPr/>
        </p:nvSpPr>
        <p:spPr>
          <a:xfrm>
            <a:off x="850899" y="1006475"/>
            <a:ext cx="727869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lnSpc>
                <a:spcPct val="150000"/>
              </a:lnSpc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	</a:t>
            </a:r>
          </a:p>
        </p:txBody>
      </p:sp>
      <p:pic>
        <p:nvPicPr>
          <p:cNvPr id="183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370" y="981563"/>
            <a:ext cx="9065260" cy="55587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文本框 3"/>
          <p:cNvSpPr txBox="1"/>
          <p:nvPr/>
        </p:nvSpPr>
        <p:spPr>
          <a:xfrm>
            <a:off x="188595" y="1245785"/>
            <a:ext cx="8766810" cy="4366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        顾名思义，函数式编程就是⾮常强调使⽤函数来解决问题的⼀种编程⽅式。</a:t>
            </a:r>
          </a:p>
          <a:p>
            <a:pPr>
              <a:defRPr sz="1600"/>
            </a:pPr>
          </a:p>
          <a:p>
            <a:pPr lvl="1">
              <a:defRPr sz="1600"/>
            </a:pPr>
            <a:r>
              <a:rPr b="1" u="sng"/>
              <a:t>·</a:t>
            </a:r>
            <a:r>
              <a:rPr b="1" u="sng">
                <a:latin typeface="宋体"/>
                <a:ea typeface="宋体"/>
                <a:cs typeface="宋体"/>
                <a:sym typeface="宋体"/>
              </a:rPr>
              <a:t>声明式（</a:t>
            </a:r>
            <a:r>
              <a:rPr b="1" u="sng"/>
              <a:t>Declarative</a:t>
            </a:r>
            <a:r>
              <a:rPr b="1" u="sng">
                <a:latin typeface="宋体"/>
                <a:ea typeface="宋体"/>
                <a:cs typeface="宋体"/>
                <a:sym typeface="宋体"/>
              </a:rPr>
              <a:t>）</a:t>
            </a:r>
            <a:r>
              <a:t> </a:t>
            </a:r>
          </a:p>
          <a:p>
            <a:pPr lvl="1">
              <a:defRPr sz="1600"/>
            </a:pPr>
            <a:r>
              <a:t>       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和声明式相对应的编程⽅式叫做命令式编程（</a:t>
            </a:r>
            <a:r>
              <a:t>Imperative Programming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），命令式编程也是最常见的⼀种编程⽅式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lvl="1">
              <a:defRPr sz="1600"/>
            </a:pPr>
          </a:p>
          <a:p>
            <a:pPr lvl="1">
              <a:defRPr sz="1600"/>
            </a:pPr>
          </a:p>
          <a:p>
            <a:pPr lvl="1">
              <a:defRPr b="1" sz="1600" u="sng"/>
            </a:pPr>
            <a:r>
              <a:t>·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纯函数（</a:t>
            </a:r>
            <a:r>
              <a:t>Pure Function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）</a:t>
            </a:r>
            <a:r>
              <a:t> </a:t>
            </a:r>
          </a:p>
          <a:p>
            <a:pPr lvl="1">
              <a:defRPr sz="1600"/>
            </a:pPr>
            <a:r>
              <a:t>      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函数的执⾏过程完全由输⼊参数决定，不会受除参数之外的任何数据 影响。函数不会修改任何外部状态，⽐如修改全局变量或传⼊的参数对象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lvl="1">
              <a:defRPr sz="1600"/>
            </a:pPr>
          </a:p>
          <a:p>
            <a:pPr lvl="1">
              <a:defRPr sz="1600"/>
            </a:pPr>
          </a:p>
          <a:p>
            <a:pPr lvl="1">
              <a:defRPr b="1" sz="1600" u="sng"/>
            </a:pPr>
            <a:r>
              <a:t>·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数据不可变性（</a:t>
            </a:r>
            <a:r>
              <a:t>Immutability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）</a:t>
            </a:r>
            <a:r>
              <a:t> </a:t>
            </a:r>
          </a:p>
          <a:p>
            <a:pPr lvl="1">
              <a:defRPr sz="1600"/>
            </a:pPr>
            <a:r>
              <a:t>       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数据不可变（</a:t>
            </a:r>
            <a:r>
              <a:t>Immutable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）是函数式编程⾮常重要的⼀个概念，并不意味着必须要去修改现有数据，替换⽅法是通过产⽣新的数据，来实现这种</a:t>
            </a:r>
            <a:r>
              <a:t>“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变化</a:t>
            </a:r>
            <a:r>
              <a:t>”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，也就是说，当我们需要数据状态发⽣改变时，保持原有数据不变，产⽣⼀个 新的数据来体现这种变化。</a:t>
            </a:r>
          </a:p>
        </p:txBody>
      </p:sp>
      <p:sp>
        <p:nvSpPr>
          <p:cNvPr id="186" name="Rectangle 2"/>
          <p:cNvSpPr txBox="1"/>
          <p:nvPr/>
        </p:nvSpPr>
        <p:spPr>
          <a:xfrm>
            <a:off x="375284" y="401954"/>
            <a:ext cx="822960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buClr>
                <a:srgbClr val="E60000"/>
              </a:buClr>
              <a:buSzPct val="100000"/>
              <a:buFont typeface="Helvetica"/>
              <a:buChar char="▍"/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函数式编程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文本框 2"/>
          <p:cNvSpPr txBox="1"/>
          <p:nvPr/>
        </p:nvSpPr>
        <p:spPr>
          <a:xfrm>
            <a:off x="75882" y="1052750"/>
            <a:ext cx="8828406" cy="1000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</a:p>
          <a:p>
            <a:pPr/>
            <a:r>
              <a:t>        JavaScript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中的事件和事件处理器就是观察者模式的典型案例。观察者模式的另一个名称是订阅发布模式（</a:t>
            </a:r>
            <a:r>
              <a:t>Pub/Sub Pattern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）。</a:t>
            </a:r>
          </a:p>
        </p:txBody>
      </p:sp>
      <p:sp>
        <p:nvSpPr>
          <p:cNvPr id="189" name="Rectangle 2"/>
          <p:cNvSpPr txBox="1"/>
          <p:nvPr/>
        </p:nvSpPr>
        <p:spPr>
          <a:xfrm>
            <a:off x="375284" y="401954"/>
            <a:ext cx="822960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buClr>
                <a:srgbClr val="E60000"/>
              </a:buClr>
              <a:buSzPct val="100000"/>
              <a:buFont typeface="Helvetica"/>
              <a:buChar char="▍"/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观察者模式</a:t>
            </a:r>
          </a:p>
        </p:txBody>
      </p:sp>
      <p:pic>
        <p:nvPicPr>
          <p:cNvPr id="19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0754" y="2824310"/>
            <a:ext cx="6698662" cy="19920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2"/>
          <p:cNvSpPr txBox="1"/>
          <p:nvPr/>
        </p:nvSpPr>
        <p:spPr>
          <a:xfrm>
            <a:off x="375284" y="401954"/>
            <a:ext cx="822960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buClr>
                <a:srgbClr val="E60000"/>
              </a:buClr>
              <a:buSzPct val="100000"/>
              <a:buFont typeface="Helvetica"/>
              <a:buChar char="▍"/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迭代器模式</a:t>
            </a:r>
          </a:p>
        </p:txBody>
      </p:sp>
      <p:sp>
        <p:nvSpPr>
          <p:cNvPr id="193" name="文本框 4"/>
          <p:cNvSpPr txBox="1"/>
          <p:nvPr/>
        </p:nvSpPr>
        <p:spPr>
          <a:xfrm>
            <a:off x="81597" y="1088315"/>
            <a:ext cx="8980806" cy="3111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       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迭代者（</a:t>
            </a:r>
            <a:r>
              <a:t>Iterator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，也称为</a:t>
            </a:r>
            <a:r>
              <a:t>“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迭代器</a:t>
            </a:r>
            <a:r>
              <a:t>”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）指的是能够遍历⼀个数据集合的 对象，因为数据集合的实现⽅式很多，可以是⼀个数组，也可以是⼀个树形结构，也可以是⼀个单向链表</a:t>
            </a:r>
            <a:r>
              <a:t>……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迭代器的作⽤就是提供⼀个通⽤的接 ⼜，让使⽤者完全不⽤关⼼这个数据集合的具体实现⽅式。 </a:t>
            </a:r>
          </a:p>
          <a:p>
            <a:pPr/>
          </a:p>
          <a:p>
            <a:pPr/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        迭代器另⼀个容易理解的名字叫游标（</a:t>
            </a:r>
            <a:r>
              <a:t>cursor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），就像是⼀个移动的指 针⼀样，从集合中⼀个元素移到另⼀个元素，完成对整个集合的遍历。</a:t>
            </a:r>
          </a:p>
          <a:p>
            <a:pPr/>
            <a:r>
              <a:t> </a:t>
            </a:r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  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 2"/>
          <p:cNvSpPr txBox="1"/>
          <p:nvPr/>
        </p:nvSpPr>
        <p:spPr>
          <a:xfrm>
            <a:off x="375284" y="401954"/>
            <a:ext cx="822960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buClr>
                <a:srgbClr val="E60000"/>
              </a:buClr>
              <a:buSzPct val="100000"/>
              <a:buFont typeface="Helvetica"/>
              <a:buChar char="▍"/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Observable (可观察对象)</a:t>
            </a:r>
          </a:p>
        </p:txBody>
      </p:sp>
      <p:sp>
        <p:nvSpPr>
          <p:cNvPr id="196" name="文本框 1"/>
          <p:cNvSpPr txBox="1"/>
          <p:nvPr/>
        </p:nvSpPr>
        <p:spPr>
          <a:xfrm>
            <a:off x="73978" y="1186286"/>
            <a:ext cx="9021444" cy="1917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       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要理解</a:t>
            </a:r>
            <a:r>
              <a:t>RxJS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，先要理解两个最重要的概念：</a:t>
            </a:r>
            <a:r>
              <a:t>Observable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和</a:t>
            </a:r>
            <a:r>
              <a:t>Observer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，可以说</a:t>
            </a:r>
            <a:r>
              <a:t>RxJS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的运⾏就是</a:t>
            </a:r>
            <a:r>
              <a:t>Observable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和</a:t>
            </a:r>
            <a:r>
              <a:t>Observer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之间的互动。 </a:t>
            </a:r>
          </a:p>
          <a:p>
            <a:pPr/>
          </a:p>
          <a:p>
            <a:pPr/>
            <a:r>
              <a:rPr>
                <a:latin typeface="宋体"/>
                <a:ea typeface="宋体"/>
                <a:cs typeface="宋体"/>
                <a:sym typeface="宋体"/>
              </a:rPr>
              <a:t>        </a:t>
            </a:r>
            <a:r>
              <a:t>Observable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就是</a:t>
            </a:r>
            <a:r>
              <a:t>“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可以被观察的对象</a:t>
            </a:r>
            <a:r>
              <a:t>”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即</a:t>
            </a:r>
            <a:r>
              <a:t>“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可被观察者</a:t>
            </a:r>
            <a:r>
              <a:t>”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，⽽ </a:t>
            </a:r>
            <a:r>
              <a:t>Observer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就是</a:t>
            </a:r>
            <a:r>
              <a:t>“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观察者</a:t>
            </a:r>
            <a:r>
              <a:t>”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，连接两者的桥梁就是</a:t>
            </a:r>
            <a:r>
              <a:t>Observable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对象的函数 </a:t>
            </a:r>
            <a:r>
              <a:t>subscribe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。 </a:t>
            </a:r>
          </a:p>
        </p:txBody>
      </p:sp>
      <p:sp>
        <p:nvSpPr>
          <p:cNvPr id="197" name="Observable 的核心关注点：…"/>
          <p:cNvSpPr txBox="1"/>
          <p:nvPr/>
        </p:nvSpPr>
        <p:spPr>
          <a:xfrm>
            <a:off x="584377" y="3263054"/>
            <a:ext cx="7173047" cy="199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ts val="4600"/>
              </a:lnSpc>
              <a:spcBef>
                <a:spcPts val="1500"/>
              </a:spcBef>
              <a:defRPr b="1" sz="1900">
                <a:ln w="0" cap="flat">
                  <a:solidFill>
                    <a:srgbClr val="000000">
                      <a:alpha val="68235"/>
                    </a:srgbClr>
                  </a:solidFill>
                  <a:prstDash val="solid"/>
                  <a:miter lim="400000"/>
                </a:ln>
                <a:solidFill>
                  <a:srgbClr val="000000">
                    <a:alpha val="68235"/>
                  </a:srgb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Observable 的核心关注点：</a:t>
            </a:r>
          </a:p>
          <a:p>
            <a:pPr marL="457200" indent="-317500" defTabSz="457200">
              <a:lnSpc>
                <a:spcPts val="4000"/>
              </a:lnSpc>
              <a:spcBef>
                <a:spcPts val="400"/>
              </a:spcBef>
              <a:buClr>
                <a:srgbClr val="000000">
                  <a:alpha val="68235"/>
                </a:srgbClr>
              </a:buClr>
              <a:buSzPct val="100000"/>
              <a:buFont typeface="Helvetica"/>
              <a:buChar char="•"/>
              <a:defRPr b="1" sz="1900">
                <a:ln w="0" cap="flat">
                  <a:solidFill>
                    <a:srgbClr val="000000">
                      <a:alpha val="68235"/>
                    </a:srgbClr>
                  </a:solidFill>
                  <a:prstDash val="solid"/>
                  <a:miter lim="400000"/>
                </a:ln>
                <a:solidFill>
                  <a:srgbClr val="000000">
                    <a:alpha val="68235"/>
                  </a:srgb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创建 Observables</a:t>
            </a:r>
          </a:p>
          <a:p>
            <a:pPr marL="457200" indent="-317500" defTabSz="457200">
              <a:lnSpc>
                <a:spcPts val="4000"/>
              </a:lnSpc>
              <a:spcBef>
                <a:spcPts val="400"/>
              </a:spcBef>
              <a:buClr>
                <a:srgbClr val="000000">
                  <a:alpha val="68235"/>
                </a:srgbClr>
              </a:buClr>
              <a:buSzPct val="100000"/>
              <a:buFont typeface="Helvetica"/>
              <a:buChar char="•"/>
              <a:defRPr b="1" sz="1900">
                <a:ln w="0" cap="flat">
                  <a:solidFill>
                    <a:srgbClr val="000000">
                      <a:alpha val="68235"/>
                    </a:srgbClr>
                  </a:solidFill>
                  <a:prstDash val="solid"/>
                  <a:miter lim="400000"/>
                </a:ln>
                <a:solidFill>
                  <a:srgbClr val="000000">
                    <a:alpha val="68235"/>
                  </a:srgb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订阅 Observables</a:t>
            </a:r>
          </a:p>
          <a:p>
            <a:pPr marL="457200" indent="-317500" defTabSz="457200">
              <a:lnSpc>
                <a:spcPts val="4000"/>
              </a:lnSpc>
              <a:spcBef>
                <a:spcPts val="400"/>
              </a:spcBef>
              <a:buClr>
                <a:srgbClr val="000000">
                  <a:alpha val="68235"/>
                </a:srgbClr>
              </a:buClr>
              <a:buSzPct val="100000"/>
              <a:buFont typeface="Helvetica"/>
              <a:buChar char="•"/>
              <a:defRPr b="1" sz="1900">
                <a:ln w="0" cap="flat">
                  <a:solidFill>
                    <a:srgbClr val="000000">
                      <a:alpha val="68235"/>
                    </a:srgbClr>
                  </a:solidFill>
                  <a:prstDash val="solid"/>
                  <a:miter lim="400000"/>
                </a:ln>
                <a:solidFill>
                  <a:srgbClr val="000000">
                    <a:alpha val="68235"/>
                  </a:srgb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执行 Observables</a:t>
            </a:r>
          </a:p>
          <a:p>
            <a:pPr marL="457200" indent="-317500" defTabSz="457200">
              <a:lnSpc>
                <a:spcPts val="4000"/>
              </a:lnSpc>
              <a:spcBef>
                <a:spcPts val="400"/>
              </a:spcBef>
              <a:buClr>
                <a:srgbClr val="000000">
                  <a:alpha val="68235"/>
                </a:srgbClr>
              </a:buClr>
              <a:buSzPct val="100000"/>
              <a:buFont typeface="Helvetica"/>
              <a:buChar char="•"/>
              <a:defRPr b="1" sz="1900">
                <a:ln w="0" cap="flat">
                  <a:solidFill>
                    <a:srgbClr val="000000">
                      <a:alpha val="68235"/>
                    </a:srgbClr>
                  </a:solidFill>
                  <a:prstDash val="solid"/>
                  <a:miter lim="400000"/>
                </a:ln>
                <a:solidFill>
                  <a:srgbClr val="000000">
                    <a:alpha val="68235"/>
                  </a:srgb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清理 Observables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99644"/>
            <a:ext cx="9144001" cy="4806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06400"/>
            <a:ext cx="9144000" cy="41979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默认设计模板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默认设计模板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